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30"/>
  </p:notesMasterIdLst>
  <p:sldIdLst>
    <p:sldId id="256" r:id="rId2"/>
    <p:sldId id="261" r:id="rId3"/>
    <p:sldId id="262" r:id="rId4"/>
    <p:sldId id="263" r:id="rId5"/>
    <p:sldId id="288" r:id="rId6"/>
    <p:sldId id="289" r:id="rId7"/>
    <p:sldId id="290" r:id="rId8"/>
    <p:sldId id="266" r:id="rId9"/>
    <p:sldId id="265" r:id="rId10"/>
    <p:sldId id="274" r:id="rId11"/>
    <p:sldId id="273" r:id="rId12"/>
    <p:sldId id="269" r:id="rId13"/>
    <p:sldId id="271" r:id="rId14"/>
    <p:sldId id="275" r:id="rId15"/>
    <p:sldId id="284" r:id="rId16"/>
    <p:sldId id="367" r:id="rId17"/>
    <p:sldId id="283" r:id="rId18"/>
    <p:sldId id="281" r:id="rId19"/>
    <p:sldId id="282" r:id="rId20"/>
    <p:sldId id="277" r:id="rId21"/>
    <p:sldId id="396" r:id="rId22"/>
    <p:sldId id="280" r:id="rId23"/>
    <p:sldId id="276" r:id="rId24"/>
    <p:sldId id="304" r:id="rId25"/>
    <p:sldId id="291" r:id="rId26"/>
    <p:sldId id="366" r:id="rId27"/>
    <p:sldId id="287" r:id="rId28"/>
    <p:sldId id="292" r:id="rId29"/>
    <p:sldId id="286" r:id="rId30"/>
    <p:sldId id="308" r:id="rId31"/>
    <p:sldId id="310" r:id="rId32"/>
    <p:sldId id="293" r:id="rId33"/>
    <p:sldId id="296" r:id="rId34"/>
    <p:sldId id="297" r:id="rId35"/>
    <p:sldId id="298" r:id="rId36"/>
    <p:sldId id="302" r:id="rId37"/>
    <p:sldId id="299" r:id="rId38"/>
    <p:sldId id="391" r:id="rId39"/>
    <p:sldId id="294" r:id="rId40"/>
    <p:sldId id="402" r:id="rId41"/>
    <p:sldId id="403" r:id="rId42"/>
    <p:sldId id="404" r:id="rId43"/>
    <p:sldId id="405" r:id="rId44"/>
    <p:sldId id="406" r:id="rId45"/>
    <p:sldId id="415" r:id="rId46"/>
    <p:sldId id="407" r:id="rId47"/>
    <p:sldId id="408" r:id="rId48"/>
    <p:sldId id="409" r:id="rId49"/>
    <p:sldId id="429" r:id="rId50"/>
    <p:sldId id="439" r:id="rId51"/>
    <p:sldId id="410" r:id="rId52"/>
    <p:sldId id="411" r:id="rId53"/>
    <p:sldId id="412" r:id="rId54"/>
    <p:sldId id="413" r:id="rId55"/>
    <p:sldId id="417" r:id="rId56"/>
    <p:sldId id="418" r:id="rId57"/>
    <p:sldId id="419" r:id="rId58"/>
    <p:sldId id="414" r:id="rId59"/>
    <p:sldId id="301" r:id="rId60"/>
    <p:sldId id="353" r:id="rId61"/>
    <p:sldId id="305" r:id="rId62"/>
    <p:sldId id="306" r:id="rId63"/>
    <p:sldId id="307" r:id="rId64"/>
    <p:sldId id="311" r:id="rId65"/>
    <p:sldId id="331" r:id="rId66"/>
    <p:sldId id="340" r:id="rId67"/>
    <p:sldId id="315" r:id="rId68"/>
    <p:sldId id="324" r:id="rId69"/>
    <p:sldId id="325" r:id="rId70"/>
    <p:sldId id="341" r:id="rId71"/>
    <p:sldId id="327" r:id="rId72"/>
    <p:sldId id="326" r:id="rId73"/>
    <p:sldId id="313" r:id="rId74"/>
    <p:sldId id="360" r:id="rId75"/>
    <p:sldId id="328" r:id="rId76"/>
    <p:sldId id="342" r:id="rId77"/>
    <p:sldId id="332" r:id="rId78"/>
    <p:sldId id="343" r:id="rId79"/>
    <p:sldId id="399" r:id="rId80"/>
    <p:sldId id="420" r:id="rId81"/>
    <p:sldId id="421" r:id="rId82"/>
    <p:sldId id="428" r:id="rId83"/>
    <p:sldId id="422" r:id="rId84"/>
    <p:sldId id="424" r:id="rId85"/>
    <p:sldId id="423" r:id="rId86"/>
    <p:sldId id="425" r:id="rId87"/>
    <p:sldId id="426" r:id="rId88"/>
    <p:sldId id="427" r:id="rId89"/>
    <p:sldId id="314" r:id="rId90"/>
    <p:sldId id="393" r:id="rId91"/>
    <p:sldId id="333" r:id="rId92"/>
    <p:sldId id="352" r:id="rId93"/>
    <p:sldId id="435" r:id="rId94"/>
    <p:sldId id="400" r:id="rId95"/>
    <p:sldId id="355" r:id="rId96"/>
    <p:sldId id="356" r:id="rId97"/>
    <p:sldId id="337" r:id="rId98"/>
    <p:sldId id="338" r:id="rId99"/>
    <p:sldId id="358" r:id="rId100"/>
    <p:sldId id="431" r:id="rId101"/>
    <p:sldId id="432" r:id="rId102"/>
    <p:sldId id="359" r:id="rId103"/>
    <p:sldId id="339" r:id="rId104"/>
    <p:sldId id="344" r:id="rId105"/>
    <p:sldId id="434" r:id="rId106"/>
    <p:sldId id="368" r:id="rId107"/>
    <p:sldId id="369" r:id="rId108"/>
    <p:sldId id="370" r:id="rId109"/>
    <p:sldId id="371" r:id="rId110"/>
    <p:sldId id="372" r:id="rId111"/>
    <p:sldId id="394" r:id="rId112"/>
    <p:sldId id="334" r:id="rId113"/>
    <p:sldId id="345" r:id="rId114"/>
    <p:sldId id="364" r:id="rId115"/>
    <p:sldId id="346" r:id="rId116"/>
    <p:sldId id="401" r:id="rId117"/>
    <p:sldId id="373" r:id="rId118"/>
    <p:sldId id="374" r:id="rId119"/>
    <p:sldId id="375" r:id="rId120"/>
    <p:sldId id="376" r:id="rId121"/>
    <p:sldId id="377" r:id="rId122"/>
    <p:sldId id="378" r:id="rId123"/>
    <p:sldId id="379" r:id="rId124"/>
    <p:sldId id="395" r:id="rId125"/>
    <p:sldId id="365" r:id="rId126"/>
    <p:sldId id="436" r:id="rId127"/>
    <p:sldId id="437" r:id="rId128"/>
    <p:sldId id="438" r:id="rId129"/>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8" autoAdjust="0"/>
  </p:normalViewPr>
  <p:slideViewPr>
    <p:cSldViewPr>
      <p:cViewPr varScale="1">
        <p:scale>
          <a:sx n="149" d="100"/>
          <a:sy n="149" d="100"/>
        </p:scale>
        <p:origin x="504" y="11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11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A99EF4-BF7A-4E5C-9285-6BEB49AD6F97}" type="doc">
      <dgm:prSet loTypeId="urn:microsoft.com/office/officeart/2005/8/layout/hProcess9" loCatId="process" qsTypeId="urn:microsoft.com/office/officeart/2005/8/quickstyle/simple1" qsCatId="simple" csTypeId="urn:microsoft.com/office/officeart/2005/8/colors/accent1_2" csCatId="accent1" phldr="1"/>
      <dgm:spPr/>
    </dgm:pt>
    <dgm:pt modelId="{F393224B-23EA-4014-8546-9345BD4D9D62}">
      <dgm:prSet phldrT="[Texte]" custT="1"/>
      <dgm:spPr>
        <a:solidFill>
          <a:srgbClr val="FF6600"/>
        </a:solidFill>
      </dgm:spPr>
      <dgm:t>
        <a:bodyPr/>
        <a:lstStyle/>
        <a:p>
          <a:r>
            <a:rPr lang="en-GB" sz="1200" dirty="0">
              <a:solidFill>
                <a:schemeClr val="tx1"/>
              </a:solidFill>
            </a:rPr>
            <a:t>Pas de prise </a:t>
          </a:r>
          <a:r>
            <a:rPr lang="en-GB" sz="1200" dirty="0" err="1">
              <a:solidFill>
                <a:schemeClr val="tx1"/>
              </a:solidFill>
            </a:rPr>
            <a:t>en</a:t>
          </a:r>
          <a:r>
            <a:rPr lang="en-GB" sz="1200" dirty="0">
              <a:solidFill>
                <a:schemeClr val="tx1"/>
              </a:solidFill>
            </a:rPr>
            <a:t> </a:t>
          </a:r>
          <a:r>
            <a:rPr lang="en-GB" sz="1200" dirty="0" err="1">
              <a:solidFill>
                <a:schemeClr val="tx1"/>
              </a:solidFill>
            </a:rPr>
            <a:t>compte</a:t>
          </a:r>
          <a:r>
            <a:rPr lang="en-GB" sz="1200" dirty="0">
              <a:solidFill>
                <a:schemeClr val="tx1"/>
              </a:solidFill>
            </a:rPr>
            <a:t> du </a:t>
          </a:r>
          <a:r>
            <a:rPr lang="en-GB" sz="1200" dirty="0" err="1">
              <a:solidFill>
                <a:schemeClr val="tx1"/>
              </a:solidFill>
            </a:rPr>
            <a:t>traitement</a:t>
          </a:r>
          <a:r>
            <a:rPr lang="en-GB" sz="1200" dirty="0">
              <a:solidFill>
                <a:schemeClr val="tx1"/>
              </a:solidFill>
            </a:rPr>
            <a:t> </a:t>
          </a:r>
          <a:r>
            <a:rPr lang="en-GB" sz="1200" dirty="0" err="1">
              <a:solidFill>
                <a:schemeClr val="tx1"/>
              </a:solidFill>
            </a:rPr>
            <a:t>régulier</a:t>
          </a:r>
          <a:endParaRPr lang="en-GB" sz="1200" dirty="0">
            <a:solidFill>
              <a:schemeClr val="tx1"/>
            </a:solidFill>
          </a:endParaRPr>
        </a:p>
      </dgm:t>
    </dgm:pt>
    <dgm:pt modelId="{68B2356B-616F-49C5-A821-95F35F710FF7}" type="parTrans" cxnId="{AB7CE978-7AE2-48D6-917E-533F752EECF2}">
      <dgm:prSet/>
      <dgm:spPr/>
      <dgm:t>
        <a:bodyPr/>
        <a:lstStyle/>
        <a:p>
          <a:endParaRPr lang="en-GB"/>
        </a:p>
      </dgm:t>
    </dgm:pt>
    <dgm:pt modelId="{72132E2B-DFC3-4A93-984F-AAC2FDBC1C28}" type="sibTrans" cxnId="{AB7CE978-7AE2-48D6-917E-533F752EECF2}">
      <dgm:prSet/>
      <dgm:spPr/>
      <dgm:t>
        <a:bodyPr/>
        <a:lstStyle/>
        <a:p>
          <a:endParaRPr lang="en-GB"/>
        </a:p>
      </dgm:t>
    </dgm:pt>
    <dgm:pt modelId="{92CEAD7E-58C6-4DCF-93DA-C5A00CBC9B3A}">
      <dgm:prSet phldrT="[Texte]" custT="1"/>
      <dgm:spPr>
        <a:solidFill>
          <a:schemeClr val="accent4">
            <a:lumMod val="75000"/>
          </a:schemeClr>
        </a:solidFill>
      </dgm:spPr>
      <dgm:t>
        <a:bodyPr/>
        <a:lstStyle/>
        <a:p>
          <a:r>
            <a:rPr lang="en-GB" sz="1200" dirty="0">
              <a:solidFill>
                <a:schemeClr val="tx1"/>
              </a:solidFill>
            </a:rPr>
            <a:t>Prise </a:t>
          </a:r>
          <a:r>
            <a:rPr lang="en-GB" sz="1200" dirty="0" err="1">
              <a:solidFill>
                <a:schemeClr val="tx1"/>
              </a:solidFill>
            </a:rPr>
            <a:t>en</a:t>
          </a:r>
          <a:r>
            <a:rPr lang="en-GB" sz="1200" dirty="0">
              <a:solidFill>
                <a:schemeClr val="tx1"/>
              </a:solidFill>
            </a:rPr>
            <a:t> </a:t>
          </a:r>
          <a:r>
            <a:rPr lang="en-GB" sz="1200" dirty="0" err="1">
              <a:solidFill>
                <a:schemeClr val="tx1"/>
              </a:solidFill>
            </a:rPr>
            <a:t>compte</a:t>
          </a:r>
          <a:r>
            <a:rPr lang="en-GB" sz="1200" dirty="0">
              <a:solidFill>
                <a:schemeClr val="tx1"/>
              </a:solidFill>
            </a:rPr>
            <a:t> et </a:t>
          </a:r>
          <a:r>
            <a:rPr lang="en-GB" sz="1200" dirty="0" err="1">
              <a:solidFill>
                <a:schemeClr val="tx1"/>
              </a:solidFill>
            </a:rPr>
            <a:t>prévention</a:t>
          </a:r>
          <a:r>
            <a:rPr lang="en-GB" sz="1200" dirty="0">
              <a:solidFill>
                <a:schemeClr val="tx1"/>
              </a:solidFill>
            </a:rPr>
            <a:t> des </a:t>
          </a:r>
          <a:r>
            <a:rPr lang="en-GB" sz="1200" dirty="0" err="1">
              <a:solidFill>
                <a:schemeClr val="tx1"/>
              </a:solidFill>
            </a:rPr>
            <a:t>problèmes</a:t>
          </a:r>
          <a:r>
            <a:rPr lang="en-GB" sz="1200" dirty="0">
              <a:solidFill>
                <a:schemeClr val="tx1"/>
              </a:solidFill>
            </a:rPr>
            <a:t> </a:t>
          </a:r>
          <a:r>
            <a:rPr lang="en-GB" sz="1200" dirty="0" err="1">
              <a:solidFill>
                <a:schemeClr val="tx1"/>
              </a:solidFill>
            </a:rPr>
            <a:t>liés</a:t>
          </a:r>
          <a:r>
            <a:rPr lang="en-GB" sz="1200" dirty="0">
              <a:solidFill>
                <a:schemeClr val="tx1"/>
              </a:solidFill>
            </a:rPr>
            <a:t> aux </a:t>
          </a:r>
          <a:r>
            <a:rPr lang="en-GB" sz="1200" dirty="0" err="1">
              <a:solidFill>
                <a:schemeClr val="tx1"/>
              </a:solidFill>
            </a:rPr>
            <a:t>médicaments</a:t>
          </a:r>
          <a:endParaRPr lang="en-GB" sz="1200" dirty="0">
            <a:solidFill>
              <a:schemeClr val="tx1"/>
            </a:solidFill>
          </a:endParaRPr>
        </a:p>
      </dgm:t>
    </dgm:pt>
    <dgm:pt modelId="{C6B1E750-7C10-4796-9A38-F7C7BA447BF5}" type="parTrans" cxnId="{5725FEAF-0B17-42CD-8026-F8A485F9DE5B}">
      <dgm:prSet/>
      <dgm:spPr/>
      <dgm:t>
        <a:bodyPr/>
        <a:lstStyle/>
        <a:p>
          <a:endParaRPr lang="en-GB"/>
        </a:p>
      </dgm:t>
    </dgm:pt>
    <dgm:pt modelId="{38D86A2D-C683-4BDC-83AB-E6F58600DAEF}" type="sibTrans" cxnId="{5725FEAF-0B17-42CD-8026-F8A485F9DE5B}">
      <dgm:prSet/>
      <dgm:spPr/>
      <dgm:t>
        <a:bodyPr/>
        <a:lstStyle/>
        <a:p>
          <a:endParaRPr lang="en-GB"/>
        </a:p>
      </dgm:t>
    </dgm:pt>
    <dgm:pt modelId="{77F510D5-B3AD-41F5-860E-C2DE3D425919}">
      <dgm:prSet phldrT="[Texte]" custT="1"/>
      <dgm:spPr>
        <a:solidFill>
          <a:schemeClr val="accent3"/>
        </a:solidFill>
      </dgm:spPr>
      <dgm:t>
        <a:bodyPr/>
        <a:lstStyle/>
        <a:p>
          <a:r>
            <a:rPr lang="en-GB" sz="1200" dirty="0">
              <a:solidFill>
                <a:schemeClr val="tx1"/>
              </a:solidFill>
            </a:rPr>
            <a:t>L’HDJ </a:t>
          </a:r>
          <a:r>
            <a:rPr lang="en-GB" sz="1200" dirty="0" err="1">
              <a:solidFill>
                <a:schemeClr val="tx1"/>
              </a:solidFill>
            </a:rPr>
            <a:t>comme</a:t>
          </a:r>
          <a:r>
            <a:rPr lang="en-GB" sz="1200" dirty="0">
              <a:solidFill>
                <a:schemeClr val="tx1"/>
              </a:solidFill>
            </a:rPr>
            <a:t> point fort pour la </a:t>
          </a:r>
          <a:r>
            <a:rPr lang="en-GB" sz="1200" dirty="0" err="1">
              <a:solidFill>
                <a:schemeClr val="tx1"/>
              </a:solidFill>
            </a:rPr>
            <a:t>synthèse</a:t>
          </a:r>
          <a:r>
            <a:rPr lang="en-GB" sz="1200" dirty="0">
              <a:solidFill>
                <a:schemeClr val="tx1"/>
              </a:solidFill>
            </a:rPr>
            <a:t> </a:t>
          </a:r>
          <a:r>
            <a:rPr lang="en-GB" sz="1200" dirty="0" err="1">
              <a:solidFill>
                <a:schemeClr val="tx1"/>
              </a:solidFill>
            </a:rPr>
            <a:t>médicamenteuse</a:t>
          </a:r>
          <a:r>
            <a:rPr lang="en-GB" sz="1200" dirty="0">
              <a:solidFill>
                <a:schemeClr val="tx1"/>
              </a:solidFill>
            </a:rPr>
            <a:t> et </a:t>
          </a:r>
          <a:r>
            <a:rPr lang="en-GB" sz="1200" dirty="0" err="1">
              <a:solidFill>
                <a:schemeClr val="tx1"/>
              </a:solidFill>
            </a:rPr>
            <a:t>l’articulation</a:t>
          </a:r>
          <a:r>
            <a:rPr lang="en-GB" sz="1200" dirty="0">
              <a:solidFill>
                <a:schemeClr val="tx1"/>
              </a:solidFill>
            </a:rPr>
            <a:t> de la prise </a:t>
          </a:r>
          <a:r>
            <a:rPr lang="en-GB" sz="1200" dirty="0" err="1">
              <a:solidFill>
                <a:schemeClr val="tx1"/>
              </a:solidFill>
            </a:rPr>
            <a:t>en</a:t>
          </a:r>
          <a:r>
            <a:rPr lang="en-GB" sz="1200" dirty="0">
              <a:solidFill>
                <a:schemeClr val="tx1"/>
              </a:solidFill>
            </a:rPr>
            <a:t> charge </a:t>
          </a:r>
          <a:r>
            <a:rPr lang="en-GB" sz="1200" dirty="0" err="1">
              <a:solidFill>
                <a:schemeClr val="tx1"/>
              </a:solidFill>
            </a:rPr>
            <a:t>globale</a:t>
          </a:r>
          <a:r>
            <a:rPr lang="en-GB" sz="1200" dirty="0">
              <a:solidFill>
                <a:schemeClr val="tx1"/>
              </a:solidFill>
            </a:rPr>
            <a:t> du patient</a:t>
          </a:r>
        </a:p>
      </dgm:t>
    </dgm:pt>
    <dgm:pt modelId="{2E489EE9-4E7E-445C-A526-5EF82CFDF12C}" type="parTrans" cxnId="{AE27B7ED-A70D-4B2F-A1A8-885BE48E6FE2}">
      <dgm:prSet/>
      <dgm:spPr/>
      <dgm:t>
        <a:bodyPr/>
        <a:lstStyle/>
        <a:p>
          <a:endParaRPr lang="en-GB"/>
        </a:p>
      </dgm:t>
    </dgm:pt>
    <dgm:pt modelId="{CED4091D-6207-4B7B-9A48-014735A05EC1}" type="sibTrans" cxnId="{AE27B7ED-A70D-4B2F-A1A8-885BE48E6FE2}">
      <dgm:prSet/>
      <dgm:spPr/>
      <dgm:t>
        <a:bodyPr/>
        <a:lstStyle/>
        <a:p>
          <a:endParaRPr lang="en-GB"/>
        </a:p>
      </dgm:t>
    </dgm:pt>
    <dgm:pt modelId="{0256E521-71DE-47A4-94A8-7A939538864F}" type="pres">
      <dgm:prSet presAssocID="{DCA99EF4-BF7A-4E5C-9285-6BEB49AD6F97}" presName="CompostProcess" presStyleCnt="0">
        <dgm:presLayoutVars>
          <dgm:dir/>
          <dgm:resizeHandles val="exact"/>
        </dgm:presLayoutVars>
      </dgm:prSet>
      <dgm:spPr/>
    </dgm:pt>
    <dgm:pt modelId="{61684288-FDC9-48B5-9717-CED1A1A87019}" type="pres">
      <dgm:prSet presAssocID="{DCA99EF4-BF7A-4E5C-9285-6BEB49AD6F97}" presName="arrow" presStyleLbl="bgShp" presStyleIdx="0" presStyleCnt="1"/>
      <dgm:spPr/>
    </dgm:pt>
    <dgm:pt modelId="{F8D826D4-4680-423F-8AD6-23FF65052254}" type="pres">
      <dgm:prSet presAssocID="{DCA99EF4-BF7A-4E5C-9285-6BEB49AD6F97}" presName="linearProcess" presStyleCnt="0"/>
      <dgm:spPr/>
    </dgm:pt>
    <dgm:pt modelId="{27B9A4F5-C52C-458A-AFF6-663C44B3BD08}" type="pres">
      <dgm:prSet presAssocID="{F393224B-23EA-4014-8546-9345BD4D9D62}" presName="textNode" presStyleLbl="node1" presStyleIdx="0" presStyleCnt="3" custScaleY="61712">
        <dgm:presLayoutVars>
          <dgm:bulletEnabled val="1"/>
        </dgm:presLayoutVars>
      </dgm:prSet>
      <dgm:spPr/>
    </dgm:pt>
    <dgm:pt modelId="{6F8EC901-C0E0-4B4D-ADD4-C527BF9F42EF}" type="pres">
      <dgm:prSet presAssocID="{72132E2B-DFC3-4A93-984F-AAC2FDBC1C28}" presName="sibTrans" presStyleCnt="0"/>
      <dgm:spPr/>
    </dgm:pt>
    <dgm:pt modelId="{5EA0A24E-4157-4504-B687-AB946B98131D}" type="pres">
      <dgm:prSet presAssocID="{92CEAD7E-58C6-4DCF-93DA-C5A00CBC9B3A}" presName="textNode" presStyleLbl="node1" presStyleIdx="1" presStyleCnt="3" custScaleY="71474" custLinFactNeighborX="-14510">
        <dgm:presLayoutVars>
          <dgm:bulletEnabled val="1"/>
        </dgm:presLayoutVars>
      </dgm:prSet>
      <dgm:spPr/>
    </dgm:pt>
    <dgm:pt modelId="{AF57C240-C0C5-41DC-95FC-55FC58BCC0D9}" type="pres">
      <dgm:prSet presAssocID="{38D86A2D-C683-4BDC-83AB-E6F58600DAEF}" presName="sibTrans" presStyleCnt="0"/>
      <dgm:spPr/>
    </dgm:pt>
    <dgm:pt modelId="{F2F82D18-970B-45A8-8DC0-8398ACFA6CF3}" type="pres">
      <dgm:prSet presAssocID="{77F510D5-B3AD-41F5-860E-C2DE3D425919}" presName="textNode" presStyleLbl="node1" presStyleIdx="2" presStyleCnt="3" custScaleX="108992">
        <dgm:presLayoutVars>
          <dgm:bulletEnabled val="1"/>
        </dgm:presLayoutVars>
      </dgm:prSet>
      <dgm:spPr/>
    </dgm:pt>
  </dgm:ptLst>
  <dgm:cxnLst>
    <dgm:cxn modelId="{322E8503-3E3A-4FEA-956C-A0E30CF944F8}" type="presOf" srcId="{92CEAD7E-58C6-4DCF-93DA-C5A00CBC9B3A}" destId="{5EA0A24E-4157-4504-B687-AB946B98131D}" srcOrd="0" destOrd="0" presId="urn:microsoft.com/office/officeart/2005/8/layout/hProcess9"/>
    <dgm:cxn modelId="{E9495E17-9D6E-4621-870C-D3E4EA158C35}" type="presOf" srcId="{77F510D5-B3AD-41F5-860E-C2DE3D425919}" destId="{F2F82D18-970B-45A8-8DC0-8398ACFA6CF3}" srcOrd="0" destOrd="0" presId="urn:microsoft.com/office/officeart/2005/8/layout/hProcess9"/>
    <dgm:cxn modelId="{82CF7B19-EC57-45C8-8E60-FE5D5B021872}" type="presOf" srcId="{F393224B-23EA-4014-8546-9345BD4D9D62}" destId="{27B9A4F5-C52C-458A-AFF6-663C44B3BD08}" srcOrd="0" destOrd="0" presId="urn:microsoft.com/office/officeart/2005/8/layout/hProcess9"/>
    <dgm:cxn modelId="{AB7CE978-7AE2-48D6-917E-533F752EECF2}" srcId="{DCA99EF4-BF7A-4E5C-9285-6BEB49AD6F97}" destId="{F393224B-23EA-4014-8546-9345BD4D9D62}" srcOrd="0" destOrd="0" parTransId="{68B2356B-616F-49C5-A821-95F35F710FF7}" sibTransId="{72132E2B-DFC3-4A93-984F-AAC2FDBC1C28}"/>
    <dgm:cxn modelId="{5725FEAF-0B17-42CD-8026-F8A485F9DE5B}" srcId="{DCA99EF4-BF7A-4E5C-9285-6BEB49AD6F97}" destId="{92CEAD7E-58C6-4DCF-93DA-C5A00CBC9B3A}" srcOrd="1" destOrd="0" parTransId="{C6B1E750-7C10-4796-9A38-F7C7BA447BF5}" sibTransId="{38D86A2D-C683-4BDC-83AB-E6F58600DAEF}"/>
    <dgm:cxn modelId="{AE27B7ED-A70D-4B2F-A1A8-885BE48E6FE2}" srcId="{DCA99EF4-BF7A-4E5C-9285-6BEB49AD6F97}" destId="{77F510D5-B3AD-41F5-860E-C2DE3D425919}" srcOrd="2" destOrd="0" parTransId="{2E489EE9-4E7E-445C-A526-5EF82CFDF12C}" sibTransId="{CED4091D-6207-4B7B-9A48-014735A05EC1}"/>
    <dgm:cxn modelId="{C165F6FE-B9DF-47D5-A42A-59C6CA52F2ED}" type="presOf" srcId="{DCA99EF4-BF7A-4E5C-9285-6BEB49AD6F97}" destId="{0256E521-71DE-47A4-94A8-7A939538864F}" srcOrd="0" destOrd="0" presId="urn:microsoft.com/office/officeart/2005/8/layout/hProcess9"/>
    <dgm:cxn modelId="{42C27F87-762A-4E5A-9909-77B7BA201102}" type="presParOf" srcId="{0256E521-71DE-47A4-94A8-7A939538864F}" destId="{61684288-FDC9-48B5-9717-CED1A1A87019}" srcOrd="0" destOrd="0" presId="urn:microsoft.com/office/officeart/2005/8/layout/hProcess9"/>
    <dgm:cxn modelId="{9ADCF85F-EA1E-44F3-B687-FBBF7CE74024}" type="presParOf" srcId="{0256E521-71DE-47A4-94A8-7A939538864F}" destId="{F8D826D4-4680-423F-8AD6-23FF65052254}" srcOrd="1" destOrd="0" presId="urn:microsoft.com/office/officeart/2005/8/layout/hProcess9"/>
    <dgm:cxn modelId="{487B68C6-06B5-48B8-806E-0447C16A2211}" type="presParOf" srcId="{F8D826D4-4680-423F-8AD6-23FF65052254}" destId="{27B9A4F5-C52C-458A-AFF6-663C44B3BD08}" srcOrd="0" destOrd="0" presId="urn:microsoft.com/office/officeart/2005/8/layout/hProcess9"/>
    <dgm:cxn modelId="{62E57978-54D4-49D5-8E94-5D26E4E2BCAA}" type="presParOf" srcId="{F8D826D4-4680-423F-8AD6-23FF65052254}" destId="{6F8EC901-C0E0-4B4D-ADD4-C527BF9F42EF}" srcOrd="1" destOrd="0" presId="urn:microsoft.com/office/officeart/2005/8/layout/hProcess9"/>
    <dgm:cxn modelId="{8599F4C8-0960-4F60-8AD4-3D7067D1DB52}" type="presParOf" srcId="{F8D826D4-4680-423F-8AD6-23FF65052254}" destId="{5EA0A24E-4157-4504-B687-AB946B98131D}" srcOrd="2" destOrd="0" presId="urn:microsoft.com/office/officeart/2005/8/layout/hProcess9"/>
    <dgm:cxn modelId="{80309663-F376-4707-9D2E-060534097232}" type="presParOf" srcId="{F8D826D4-4680-423F-8AD6-23FF65052254}" destId="{AF57C240-C0C5-41DC-95FC-55FC58BCC0D9}" srcOrd="3" destOrd="0" presId="urn:microsoft.com/office/officeart/2005/8/layout/hProcess9"/>
    <dgm:cxn modelId="{04B77C99-002B-4293-A829-55F064766489}" type="presParOf" srcId="{F8D826D4-4680-423F-8AD6-23FF65052254}" destId="{F2F82D18-970B-45A8-8DC0-8398ACFA6CF3}"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8168A5-FBD1-436C-A938-20DD626E7D85}"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fr-FR"/>
        </a:p>
      </dgm:t>
    </dgm:pt>
    <dgm:pt modelId="{4AF8149D-79DA-4001-9DC0-01C4A0768EFC}">
      <dgm:prSet phldrT="[Texte]"/>
      <dgm:spPr/>
      <dgm:t>
        <a:bodyPr/>
        <a:lstStyle/>
        <a:p>
          <a:r>
            <a:rPr lang="fr-FR" dirty="0"/>
            <a:t>Alternance cures avec les complexes de vitamine</a:t>
          </a:r>
        </a:p>
        <a:p>
          <a:r>
            <a:rPr lang="fr-FR" dirty="0"/>
            <a:t>Arrêt complexe vitamine contenant du Ginkgo Biloba</a:t>
          </a:r>
        </a:p>
        <a:p>
          <a:r>
            <a:rPr lang="fr-FR" dirty="0"/>
            <a:t>Arrêt Lactobacillus</a:t>
          </a:r>
        </a:p>
        <a:p>
          <a:r>
            <a:rPr lang="fr-FR" dirty="0"/>
            <a:t>Arrêt L-glutamine seule </a:t>
          </a:r>
        </a:p>
      </dgm:t>
    </dgm:pt>
    <dgm:pt modelId="{3F9CA1C2-C4C2-4D56-AD32-AF53FD1E4C3B}" type="parTrans" cxnId="{1F42C34A-7E9D-492F-92EE-8FFB4DB96C3B}">
      <dgm:prSet/>
      <dgm:spPr/>
      <dgm:t>
        <a:bodyPr/>
        <a:lstStyle/>
        <a:p>
          <a:endParaRPr lang="fr-FR"/>
        </a:p>
      </dgm:t>
    </dgm:pt>
    <dgm:pt modelId="{B02C2F9C-1F27-4BF3-9D12-D0E0C38C60B3}" type="sibTrans" cxnId="{1F42C34A-7E9D-492F-92EE-8FFB4DB96C3B}">
      <dgm:prSet/>
      <dgm:spPr/>
      <dgm:t>
        <a:bodyPr/>
        <a:lstStyle/>
        <a:p>
          <a:endParaRPr lang="fr-FR"/>
        </a:p>
      </dgm:t>
    </dgm:pt>
    <dgm:pt modelId="{75FE5F1F-65B8-4C80-B655-0DF01E1D9508}">
      <dgm:prSet phldrT="[Texte]"/>
      <dgm:spPr/>
      <dgm:t>
        <a:bodyPr/>
        <a:lstStyle/>
        <a:p>
          <a:r>
            <a:rPr lang="fr-FR" dirty="0">
              <a:sym typeface="Wingdings" panose="05000000000000000000" pitchFamily="2" charset="2"/>
            </a:rPr>
            <a:t> </a:t>
          </a:r>
          <a:r>
            <a:rPr lang="fr-FR" dirty="0"/>
            <a:t>Refus alternance </a:t>
          </a:r>
        </a:p>
        <a:p>
          <a:r>
            <a:rPr lang="fr-FR" dirty="0">
              <a:sym typeface="Wingdings" panose="05000000000000000000" pitchFamily="2" charset="2"/>
            </a:rPr>
            <a:t> </a:t>
          </a:r>
          <a:r>
            <a:rPr lang="fr-FR" dirty="0"/>
            <a:t>Arrêt du Ginkgo Biloba de J1 à J4</a:t>
          </a:r>
        </a:p>
        <a:p>
          <a:r>
            <a:rPr lang="fr-FR" dirty="0">
              <a:sym typeface="Wingdings" panose="05000000000000000000" pitchFamily="2" charset="2"/>
            </a:rPr>
            <a:t> </a:t>
          </a:r>
          <a:r>
            <a:rPr lang="fr-FR" dirty="0"/>
            <a:t>Envoi des données concernant les infections sur CIP</a:t>
          </a:r>
        </a:p>
        <a:p>
          <a:r>
            <a:rPr lang="fr-FR" dirty="0">
              <a:sym typeface="Wingdings" panose="05000000000000000000" pitchFamily="2" charset="2"/>
            </a:rPr>
            <a:t> </a:t>
          </a:r>
          <a:r>
            <a:rPr lang="fr-FR" dirty="0"/>
            <a:t>Arrêt L-glutamine si  ins. rénale ou hépatique</a:t>
          </a:r>
        </a:p>
      </dgm:t>
    </dgm:pt>
    <dgm:pt modelId="{EA117D70-F24B-4E6F-AB98-3BECADA3848B}" type="parTrans" cxnId="{AE7BA444-8ACA-4966-A77A-C03E974C7F01}">
      <dgm:prSet/>
      <dgm:spPr/>
      <dgm:t>
        <a:bodyPr/>
        <a:lstStyle/>
        <a:p>
          <a:endParaRPr lang="fr-FR"/>
        </a:p>
      </dgm:t>
    </dgm:pt>
    <dgm:pt modelId="{E769AEFF-F5E5-40AB-8077-ECFE27BC5C8B}" type="sibTrans" cxnId="{AE7BA444-8ACA-4966-A77A-C03E974C7F01}">
      <dgm:prSet/>
      <dgm:spPr/>
      <dgm:t>
        <a:bodyPr/>
        <a:lstStyle/>
        <a:p>
          <a:endParaRPr lang="fr-FR"/>
        </a:p>
      </dgm:t>
    </dgm:pt>
    <dgm:pt modelId="{04851681-C6BF-48DE-AB3A-794743B2D375}" type="pres">
      <dgm:prSet presAssocID="{A18168A5-FBD1-436C-A938-20DD626E7D85}" presName="diagram" presStyleCnt="0">
        <dgm:presLayoutVars>
          <dgm:dir/>
          <dgm:resizeHandles val="exact"/>
        </dgm:presLayoutVars>
      </dgm:prSet>
      <dgm:spPr/>
    </dgm:pt>
    <dgm:pt modelId="{31AEF2BA-F5ED-4C71-9557-3E808E536568}" type="pres">
      <dgm:prSet presAssocID="{4AF8149D-79DA-4001-9DC0-01C4A0768EFC}" presName="arrow" presStyleLbl="node1" presStyleIdx="0" presStyleCnt="2">
        <dgm:presLayoutVars>
          <dgm:bulletEnabled val="1"/>
        </dgm:presLayoutVars>
      </dgm:prSet>
      <dgm:spPr/>
    </dgm:pt>
    <dgm:pt modelId="{0BD7DB6E-6804-497F-A804-548B7E50156F}" type="pres">
      <dgm:prSet presAssocID="{75FE5F1F-65B8-4C80-B655-0DF01E1D9508}" presName="arrow" presStyleLbl="node1" presStyleIdx="1" presStyleCnt="2" custScaleY="100088" custRadScaleRad="73211" custRadScaleInc="261">
        <dgm:presLayoutVars>
          <dgm:bulletEnabled val="1"/>
        </dgm:presLayoutVars>
      </dgm:prSet>
      <dgm:spPr/>
    </dgm:pt>
  </dgm:ptLst>
  <dgm:cxnLst>
    <dgm:cxn modelId="{AE7BA444-8ACA-4966-A77A-C03E974C7F01}" srcId="{A18168A5-FBD1-436C-A938-20DD626E7D85}" destId="{75FE5F1F-65B8-4C80-B655-0DF01E1D9508}" srcOrd="1" destOrd="0" parTransId="{EA117D70-F24B-4E6F-AB98-3BECADA3848B}" sibTransId="{E769AEFF-F5E5-40AB-8077-ECFE27BC5C8B}"/>
    <dgm:cxn modelId="{1F42C34A-7E9D-492F-92EE-8FFB4DB96C3B}" srcId="{A18168A5-FBD1-436C-A938-20DD626E7D85}" destId="{4AF8149D-79DA-4001-9DC0-01C4A0768EFC}" srcOrd="0" destOrd="0" parTransId="{3F9CA1C2-C4C2-4D56-AD32-AF53FD1E4C3B}" sibTransId="{B02C2F9C-1F27-4BF3-9D12-D0E0C38C60B3}"/>
    <dgm:cxn modelId="{4DFBF24D-588C-469F-8E61-1E1897C02900}" type="presOf" srcId="{A18168A5-FBD1-436C-A938-20DD626E7D85}" destId="{04851681-C6BF-48DE-AB3A-794743B2D375}" srcOrd="0" destOrd="0" presId="urn:microsoft.com/office/officeart/2005/8/layout/arrow5"/>
    <dgm:cxn modelId="{3F18CE78-32D5-4B1F-A8EF-E43F74DC5047}" type="presOf" srcId="{4AF8149D-79DA-4001-9DC0-01C4A0768EFC}" destId="{31AEF2BA-F5ED-4C71-9557-3E808E536568}" srcOrd="0" destOrd="0" presId="urn:microsoft.com/office/officeart/2005/8/layout/arrow5"/>
    <dgm:cxn modelId="{7BD988AB-CD91-42E0-BCE2-1D9B1DFA42D1}" type="presOf" srcId="{75FE5F1F-65B8-4C80-B655-0DF01E1D9508}" destId="{0BD7DB6E-6804-497F-A804-548B7E50156F}" srcOrd="0" destOrd="0" presId="urn:microsoft.com/office/officeart/2005/8/layout/arrow5"/>
    <dgm:cxn modelId="{22BC7194-84A3-4BAD-80A8-3FCC9AA9FE87}" type="presParOf" srcId="{04851681-C6BF-48DE-AB3A-794743B2D375}" destId="{31AEF2BA-F5ED-4C71-9557-3E808E536568}" srcOrd="0" destOrd="0" presId="urn:microsoft.com/office/officeart/2005/8/layout/arrow5"/>
    <dgm:cxn modelId="{0541C35B-170A-4D3D-9B39-A9C6F5E3D5C7}" type="presParOf" srcId="{04851681-C6BF-48DE-AB3A-794743B2D375}" destId="{0BD7DB6E-6804-497F-A804-548B7E50156F}"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84288-FDC9-48B5-9717-CED1A1A87019}">
      <dsp:nvSpPr>
        <dsp:cNvPr id="0" name=""/>
        <dsp:cNvSpPr/>
      </dsp:nvSpPr>
      <dsp:spPr>
        <a:xfrm>
          <a:off x="471626" y="0"/>
          <a:ext cx="5345106" cy="368818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B9A4F5-C52C-458A-AFF6-663C44B3BD08}">
      <dsp:nvSpPr>
        <dsp:cNvPr id="0" name=""/>
        <dsp:cNvSpPr/>
      </dsp:nvSpPr>
      <dsp:spPr>
        <a:xfrm>
          <a:off x="322" y="1388881"/>
          <a:ext cx="1836766" cy="910420"/>
        </a:xfrm>
        <a:prstGeom prst="roundRect">
          <a:avLst/>
        </a:prstGeom>
        <a:solidFill>
          <a:srgbClr val="FF66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Pas de prise </a:t>
          </a:r>
          <a:r>
            <a:rPr lang="en-GB" sz="1200" kern="1200" dirty="0" err="1">
              <a:solidFill>
                <a:schemeClr val="tx1"/>
              </a:solidFill>
            </a:rPr>
            <a:t>en</a:t>
          </a:r>
          <a:r>
            <a:rPr lang="en-GB" sz="1200" kern="1200" dirty="0">
              <a:solidFill>
                <a:schemeClr val="tx1"/>
              </a:solidFill>
            </a:rPr>
            <a:t> </a:t>
          </a:r>
          <a:r>
            <a:rPr lang="en-GB" sz="1200" kern="1200" dirty="0" err="1">
              <a:solidFill>
                <a:schemeClr val="tx1"/>
              </a:solidFill>
            </a:rPr>
            <a:t>compte</a:t>
          </a:r>
          <a:r>
            <a:rPr lang="en-GB" sz="1200" kern="1200" dirty="0">
              <a:solidFill>
                <a:schemeClr val="tx1"/>
              </a:solidFill>
            </a:rPr>
            <a:t> du </a:t>
          </a:r>
          <a:r>
            <a:rPr lang="en-GB" sz="1200" kern="1200" dirty="0" err="1">
              <a:solidFill>
                <a:schemeClr val="tx1"/>
              </a:solidFill>
            </a:rPr>
            <a:t>traitement</a:t>
          </a:r>
          <a:r>
            <a:rPr lang="en-GB" sz="1200" kern="1200" dirty="0">
              <a:solidFill>
                <a:schemeClr val="tx1"/>
              </a:solidFill>
            </a:rPr>
            <a:t> </a:t>
          </a:r>
          <a:r>
            <a:rPr lang="en-GB" sz="1200" kern="1200" dirty="0" err="1">
              <a:solidFill>
                <a:schemeClr val="tx1"/>
              </a:solidFill>
            </a:rPr>
            <a:t>régulier</a:t>
          </a:r>
          <a:endParaRPr lang="en-GB" sz="1200" kern="1200" dirty="0">
            <a:solidFill>
              <a:schemeClr val="tx1"/>
            </a:solidFill>
          </a:endParaRPr>
        </a:p>
      </dsp:txBody>
      <dsp:txXfrm>
        <a:off x="44765" y="1433324"/>
        <a:ext cx="1747880" cy="821534"/>
      </dsp:txXfrm>
    </dsp:sp>
    <dsp:sp modelId="{5EA0A24E-4157-4504-B687-AB946B98131D}">
      <dsp:nvSpPr>
        <dsp:cNvPr id="0" name=""/>
        <dsp:cNvSpPr/>
      </dsp:nvSpPr>
      <dsp:spPr>
        <a:xfrm>
          <a:off x="2098796" y="1316873"/>
          <a:ext cx="1836766" cy="1054437"/>
        </a:xfrm>
        <a:prstGeom prst="roundRect">
          <a:avLst/>
        </a:prstGeom>
        <a:solidFill>
          <a:schemeClr val="accent4">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Prise </a:t>
          </a:r>
          <a:r>
            <a:rPr lang="en-GB" sz="1200" kern="1200" dirty="0" err="1">
              <a:solidFill>
                <a:schemeClr val="tx1"/>
              </a:solidFill>
            </a:rPr>
            <a:t>en</a:t>
          </a:r>
          <a:r>
            <a:rPr lang="en-GB" sz="1200" kern="1200" dirty="0">
              <a:solidFill>
                <a:schemeClr val="tx1"/>
              </a:solidFill>
            </a:rPr>
            <a:t> </a:t>
          </a:r>
          <a:r>
            <a:rPr lang="en-GB" sz="1200" kern="1200" dirty="0" err="1">
              <a:solidFill>
                <a:schemeClr val="tx1"/>
              </a:solidFill>
            </a:rPr>
            <a:t>compte</a:t>
          </a:r>
          <a:r>
            <a:rPr lang="en-GB" sz="1200" kern="1200" dirty="0">
              <a:solidFill>
                <a:schemeClr val="tx1"/>
              </a:solidFill>
            </a:rPr>
            <a:t> et </a:t>
          </a:r>
          <a:r>
            <a:rPr lang="en-GB" sz="1200" kern="1200" dirty="0" err="1">
              <a:solidFill>
                <a:schemeClr val="tx1"/>
              </a:solidFill>
            </a:rPr>
            <a:t>prévention</a:t>
          </a:r>
          <a:r>
            <a:rPr lang="en-GB" sz="1200" kern="1200" dirty="0">
              <a:solidFill>
                <a:schemeClr val="tx1"/>
              </a:solidFill>
            </a:rPr>
            <a:t> des </a:t>
          </a:r>
          <a:r>
            <a:rPr lang="en-GB" sz="1200" kern="1200" dirty="0" err="1">
              <a:solidFill>
                <a:schemeClr val="tx1"/>
              </a:solidFill>
            </a:rPr>
            <a:t>problèmes</a:t>
          </a:r>
          <a:r>
            <a:rPr lang="en-GB" sz="1200" kern="1200" dirty="0">
              <a:solidFill>
                <a:schemeClr val="tx1"/>
              </a:solidFill>
            </a:rPr>
            <a:t> </a:t>
          </a:r>
          <a:r>
            <a:rPr lang="en-GB" sz="1200" kern="1200" dirty="0" err="1">
              <a:solidFill>
                <a:schemeClr val="tx1"/>
              </a:solidFill>
            </a:rPr>
            <a:t>liés</a:t>
          </a:r>
          <a:r>
            <a:rPr lang="en-GB" sz="1200" kern="1200" dirty="0">
              <a:solidFill>
                <a:schemeClr val="tx1"/>
              </a:solidFill>
            </a:rPr>
            <a:t> aux </a:t>
          </a:r>
          <a:r>
            <a:rPr lang="en-GB" sz="1200" kern="1200" dirty="0" err="1">
              <a:solidFill>
                <a:schemeClr val="tx1"/>
              </a:solidFill>
            </a:rPr>
            <a:t>médicaments</a:t>
          </a:r>
          <a:endParaRPr lang="en-GB" sz="1200" kern="1200" dirty="0">
            <a:solidFill>
              <a:schemeClr val="tx1"/>
            </a:solidFill>
          </a:endParaRPr>
        </a:p>
      </dsp:txBody>
      <dsp:txXfrm>
        <a:off x="2150269" y="1368346"/>
        <a:ext cx="1733820" cy="951491"/>
      </dsp:txXfrm>
    </dsp:sp>
    <dsp:sp modelId="{F2F82D18-970B-45A8-8DC0-8398ACFA6CF3}">
      <dsp:nvSpPr>
        <dsp:cNvPr id="0" name=""/>
        <dsp:cNvSpPr/>
      </dsp:nvSpPr>
      <dsp:spPr>
        <a:xfrm>
          <a:off x="4286109" y="1106455"/>
          <a:ext cx="2001928" cy="1475273"/>
        </a:xfrm>
        <a:prstGeom prst="roundRect">
          <a:avLst/>
        </a:prstGeom>
        <a:solidFill>
          <a:schemeClr val="accent3"/>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L’HDJ </a:t>
          </a:r>
          <a:r>
            <a:rPr lang="en-GB" sz="1200" kern="1200" dirty="0" err="1">
              <a:solidFill>
                <a:schemeClr val="tx1"/>
              </a:solidFill>
            </a:rPr>
            <a:t>comme</a:t>
          </a:r>
          <a:r>
            <a:rPr lang="en-GB" sz="1200" kern="1200" dirty="0">
              <a:solidFill>
                <a:schemeClr val="tx1"/>
              </a:solidFill>
            </a:rPr>
            <a:t> point fort pour la </a:t>
          </a:r>
          <a:r>
            <a:rPr lang="en-GB" sz="1200" kern="1200" dirty="0" err="1">
              <a:solidFill>
                <a:schemeClr val="tx1"/>
              </a:solidFill>
            </a:rPr>
            <a:t>synthèse</a:t>
          </a:r>
          <a:r>
            <a:rPr lang="en-GB" sz="1200" kern="1200" dirty="0">
              <a:solidFill>
                <a:schemeClr val="tx1"/>
              </a:solidFill>
            </a:rPr>
            <a:t> </a:t>
          </a:r>
          <a:r>
            <a:rPr lang="en-GB" sz="1200" kern="1200" dirty="0" err="1">
              <a:solidFill>
                <a:schemeClr val="tx1"/>
              </a:solidFill>
            </a:rPr>
            <a:t>médicamenteuse</a:t>
          </a:r>
          <a:r>
            <a:rPr lang="en-GB" sz="1200" kern="1200" dirty="0">
              <a:solidFill>
                <a:schemeClr val="tx1"/>
              </a:solidFill>
            </a:rPr>
            <a:t> et </a:t>
          </a:r>
          <a:r>
            <a:rPr lang="en-GB" sz="1200" kern="1200" dirty="0" err="1">
              <a:solidFill>
                <a:schemeClr val="tx1"/>
              </a:solidFill>
            </a:rPr>
            <a:t>l’articulation</a:t>
          </a:r>
          <a:r>
            <a:rPr lang="en-GB" sz="1200" kern="1200" dirty="0">
              <a:solidFill>
                <a:schemeClr val="tx1"/>
              </a:solidFill>
            </a:rPr>
            <a:t> de la prise </a:t>
          </a:r>
          <a:r>
            <a:rPr lang="en-GB" sz="1200" kern="1200" dirty="0" err="1">
              <a:solidFill>
                <a:schemeClr val="tx1"/>
              </a:solidFill>
            </a:rPr>
            <a:t>en</a:t>
          </a:r>
          <a:r>
            <a:rPr lang="en-GB" sz="1200" kern="1200" dirty="0">
              <a:solidFill>
                <a:schemeClr val="tx1"/>
              </a:solidFill>
            </a:rPr>
            <a:t> charge </a:t>
          </a:r>
          <a:r>
            <a:rPr lang="en-GB" sz="1200" kern="1200" dirty="0" err="1">
              <a:solidFill>
                <a:schemeClr val="tx1"/>
              </a:solidFill>
            </a:rPr>
            <a:t>globale</a:t>
          </a:r>
          <a:r>
            <a:rPr lang="en-GB" sz="1200" kern="1200" dirty="0">
              <a:solidFill>
                <a:schemeClr val="tx1"/>
              </a:solidFill>
            </a:rPr>
            <a:t> du patient</a:t>
          </a:r>
        </a:p>
      </dsp:txBody>
      <dsp:txXfrm>
        <a:off x="4358126" y="1178472"/>
        <a:ext cx="1857894" cy="13312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EF2BA-F5ED-4C71-9557-3E808E536568}">
      <dsp:nvSpPr>
        <dsp:cNvPr id="0" name=""/>
        <dsp:cNvSpPr/>
      </dsp:nvSpPr>
      <dsp:spPr>
        <a:xfrm rot="16200000">
          <a:off x="488" y="1719"/>
          <a:ext cx="3888502" cy="3888502"/>
        </a:xfrm>
        <a:prstGeom prst="downArrow">
          <a:avLst>
            <a:gd name="adj1" fmla="val 50000"/>
            <a:gd name="adj2" fmla="val 3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r-FR" sz="1500" kern="1200" dirty="0"/>
            <a:t>Alternance cures avec les complexes de vitamine</a:t>
          </a:r>
        </a:p>
        <a:p>
          <a:pPr marL="0" lvl="0" indent="0" algn="ctr" defTabSz="666750">
            <a:lnSpc>
              <a:spcPct val="90000"/>
            </a:lnSpc>
            <a:spcBef>
              <a:spcPct val="0"/>
            </a:spcBef>
            <a:spcAft>
              <a:spcPct val="35000"/>
            </a:spcAft>
            <a:buNone/>
          </a:pPr>
          <a:r>
            <a:rPr lang="fr-FR" sz="1500" kern="1200" dirty="0"/>
            <a:t>Arrêt complexe vitamine contenant du Ginkgo Biloba</a:t>
          </a:r>
        </a:p>
        <a:p>
          <a:pPr marL="0" lvl="0" indent="0" algn="ctr" defTabSz="666750">
            <a:lnSpc>
              <a:spcPct val="90000"/>
            </a:lnSpc>
            <a:spcBef>
              <a:spcPct val="0"/>
            </a:spcBef>
            <a:spcAft>
              <a:spcPct val="35000"/>
            </a:spcAft>
            <a:buNone/>
          </a:pPr>
          <a:r>
            <a:rPr lang="fr-FR" sz="1500" kern="1200" dirty="0"/>
            <a:t>Arrêt Lactobacillus</a:t>
          </a:r>
        </a:p>
        <a:p>
          <a:pPr marL="0" lvl="0" indent="0" algn="ctr" defTabSz="666750">
            <a:lnSpc>
              <a:spcPct val="90000"/>
            </a:lnSpc>
            <a:spcBef>
              <a:spcPct val="0"/>
            </a:spcBef>
            <a:spcAft>
              <a:spcPct val="35000"/>
            </a:spcAft>
            <a:buNone/>
          </a:pPr>
          <a:r>
            <a:rPr lang="fr-FR" sz="1500" kern="1200" dirty="0"/>
            <a:t>Arrêt L-glutamine seule </a:t>
          </a:r>
        </a:p>
      </dsp:txBody>
      <dsp:txXfrm rot="5400000">
        <a:off x="489" y="973844"/>
        <a:ext cx="3208014" cy="1944251"/>
      </dsp:txXfrm>
    </dsp:sp>
    <dsp:sp modelId="{0BD7DB6E-6804-497F-A804-548B7E50156F}">
      <dsp:nvSpPr>
        <dsp:cNvPr id="0" name=""/>
        <dsp:cNvSpPr/>
      </dsp:nvSpPr>
      <dsp:spPr>
        <a:xfrm rot="5400000">
          <a:off x="4177835" y="1727"/>
          <a:ext cx="3888502" cy="3891924"/>
        </a:xfrm>
        <a:prstGeom prst="downArrow">
          <a:avLst>
            <a:gd name="adj1" fmla="val 50000"/>
            <a:gd name="adj2" fmla="val 3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r-FR" sz="1500" kern="1200" dirty="0">
              <a:sym typeface="Wingdings" panose="05000000000000000000" pitchFamily="2" charset="2"/>
            </a:rPr>
            <a:t> </a:t>
          </a:r>
          <a:r>
            <a:rPr lang="fr-FR" sz="1500" kern="1200" dirty="0"/>
            <a:t>Refus alternance </a:t>
          </a:r>
        </a:p>
        <a:p>
          <a:pPr marL="0" lvl="0" indent="0" algn="ctr" defTabSz="666750">
            <a:lnSpc>
              <a:spcPct val="90000"/>
            </a:lnSpc>
            <a:spcBef>
              <a:spcPct val="0"/>
            </a:spcBef>
            <a:spcAft>
              <a:spcPct val="35000"/>
            </a:spcAft>
            <a:buNone/>
          </a:pPr>
          <a:r>
            <a:rPr lang="fr-FR" sz="1500" kern="1200" dirty="0">
              <a:sym typeface="Wingdings" panose="05000000000000000000" pitchFamily="2" charset="2"/>
            </a:rPr>
            <a:t> </a:t>
          </a:r>
          <a:r>
            <a:rPr lang="fr-FR" sz="1500" kern="1200" dirty="0"/>
            <a:t>Arrêt du Ginkgo Biloba de J1 à J4</a:t>
          </a:r>
        </a:p>
        <a:p>
          <a:pPr marL="0" lvl="0" indent="0" algn="ctr" defTabSz="666750">
            <a:lnSpc>
              <a:spcPct val="90000"/>
            </a:lnSpc>
            <a:spcBef>
              <a:spcPct val="0"/>
            </a:spcBef>
            <a:spcAft>
              <a:spcPct val="35000"/>
            </a:spcAft>
            <a:buNone/>
          </a:pPr>
          <a:r>
            <a:rPr lang="fr-FR" sz="1500" kern="1200" dirty="0">
              <a:sym typeface="Wingdings" panose="05000000000000000000" pitchFamily="2" charset="2"/>
            </a:rPr>
            <a:t> </a:t>
          </a:r>
          <a:r>
            <a:rPr lang="fr-FR" sz="1500" kern="1200" dirty="0"/>
            <a:t>Envoi des données concernant les infections sur CIP</a:t>
          </a:r>
        </a:p>
        <a:p>
          <a:pPr marL="0" lvl="0" indent="0" algn="ctr" defTabSz="666750">
            <a:lnSpc>
              <a:spcPct val="90000"/>
            </a:lnSpc>
            <a:spcBef>
              <a:spcPct val="0"/>
            </a:spcBef>
            <a:spcAft>
              <a:spcPct val="35000"/>
            </a:spcAft>
            <a:buNone/>
          </a:pPr>
          <a:r>
            <a:rPr lang="fr-FR" sz="1500" kern="1200" dirty="0">
              <a:sym typeface="Wingdings" panose="05000000000000000000" pitchFamily="2" charset="2"/>
            </a:rPr>
            <a:t> </a:t>
          </a:r>
          <a:r>
            <a:rPr lang="fr-FR" sz="1500" kern="1200" dirty="0"/>
            <a:t>Arrêt L-glutamine si  ins. rénale ou hépatique</a:t>
          </a:r>
        </a:p>
      </dsp:txBody>
      <dsp:txXfrm rot="-5400000">
        <a:off x="4856613" y="975563"/>
        <a:ext cx="3211436" cy="194425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7EACE8-BE80-4383-BD7D-549879162188}" type="datetimeFigureOut">
              <a:rPr lang="fr-FR" smtClean="0"/>
              <a:t>09/10/2019</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E968CF-EE7B-4CEA-BAA7-04F17C7CA733}" type="slidenum">
              <a:rPr lang="fr-FR" smtClean="0"/>
              <a:t>‹N°›</a:t>
            </a:fld>
            <a:endParaRPr lang="fr-FR"/>
          </a:p>
        </p:txBody>
      </p:sp>
    </p:spTree>
    <p:extLst>
      <p:ext uri="{BB962C8B-B14F-4D97-AF65-F5344CB8AC3E}">
        <p14:creationId xmlns:p14="http://schemas.microsoft.com/office/powerpoint/2010/main" val="307804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En 2017, 1,2 million de personnes atteintes de cancer ont été hospitalisées dans les établissements MCO (médecine, chirurgie, obstétrique), hors activité de radiothérapie dans le secteur privé libéral, soit une augmentation de 10 % par rapport à 2012. Près de la moitié de ces patients sont traités pour des cancers digestifs, du sein ou cutanés.</a:t>
            </a:r>
          </a:p>
          <a:p>
            <a:r>
              <a:rPr lang="fr-FR" dirty="0"/>
              <a:t>Le nombre de séjours et de séances de prise en charge en cancérologie (hors activité de radiothérapie en secteur privé) réalisés dans les établissements MCO (médecine chirurgie obstétrique) est de près de 7,3 millions en 2017, soit près d'un quart de l'activité hospitalière globale en court séjour : 48,8 % des séances, 9,8 % des hospitalisations ambulatoires et 13,8 % des hospitalisations complètes.</a:t>
            </a:r>
          </a:p>
          <a:p>
            <a:r>
              <a:rPr lang="fr-FR" dirty="0"/>
              <a:t>L'âge médian des patients traités pour cancer était de 68 ans chez les hommes et 65 ans chez les femmes en 2015.</a:t>
            </a:r>
          </a:p>
        </p:txBody>
      </p:sp>
      <p:sp>
        <p:nvSpPr>
          <p:cNvPr id="4" name="Espace réservé du numéro de diapositive 3"/>
          <p:cNvSpPr>
            <a:spLocks noGrp="1"/>
          </p:cNvSpPr>
          <p:nvPr>
            <p:ph type="sldNum" sz="quarter" idx="10"/>
          </p:nvPr>
        </p:nvSpPr>
        <p:spPr/>
        <p:txBody>
          <a:bodyPr/>
          <a:lstStyle/>
          <a:p>
            <a:fld id="{E8E968CF-EE7B-4CEA-BAA7-04F17C7CA733}" type="slidenum">
              <a:rPr lang="fr-FR" smtClean="0"/>
              <a:t>10</a:t>
            </a:fld>
            <a:endParaRPr lang="fr-FR"/>
          </a:p>
        </p:txBody>
      </p:sp>
    </p:spTree>
    <p:extLst>
      <p:ext uri="{BB962C8B-B14F-4D97-AF65-F5344CB8AC3E}">
        <p14:creationId xmlns:p14="http://schemas.microsoft.com/office/powerpoint/2010/main" val="833949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8E968CF-EE7B-4CEA-BAA7-04F17C7CA733}" type="slidenum">
              <a:rPr lang="fr-FR" smtClean="0"/>
              <a:t>52</a:t>
            </a:fld>
            <a:endParaRPr lang="fr-FR"/>
          </a:p>
        </p:txBody>
      </p:sp>
    </p:spTree>
    <p:extLst>
      <p:ext uri="{BB962C8B-B14F-4D97-AF65-F5344CB8AC3E}">
        <p14:creationId xmlns:p14="http://schemas.microsoft.com/office/powerpoint/2010/main" val="1956129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En premier, les traitements prescrits</a:t>
            </a:r>
            <a:r>
              <a:rPr lang="fr-FR" baseline="0" dirty="0"/>
              <a:t> : chimio, </a:t>
            </a:r>
            <a:r>
              <a:rPr lang="fr-FR" baseline="0" dirty="0" err="1"/>
              <a:t>premed</a:t>
            </a:r>
            <a:r>
              <a:rPr lang="fr-FR" baseline="0" dirty="0"/>
              <a:t> et </a:t>
            </a:r>
            <a:r>
              <a:rPr lang="fr-FR" baseline="0" dirty="0" err="1"/>
              <a:t>ttt</a:t>
            </a:r>
            <a:r>
              <a:rPr lang="fr-FR" baseline="0" dirty="0"/>
              <a:t> habituels avec les risques associés</a:t>
            </a:r>
          </a:p>
          <a:p>
            <a:r>
              <a:rPr lang="fr-FR" baseline="0" dirty="0"/>
              <a:t>Et en second, les plantes, avec les outils présentés après</a:t>
            </a:r>
          </a:p>
          <a:p>
            <a:r>
              <a:rPr lang="fr-FR" baseline="0" dirty="0"/>
              <a:t>Et avec </a:t>
            </a:r>
            <a:r>
              <a:rPr lang="fr-FR" baseline="0" dirty="0" err="1"/>
              <a:t>aprépitant</a:t>
            </a:r>
            <a:r>
              <a:rPr lang="fr-FR" baseline="0" dirty="0"/>
              <a:t>+</a:t>
            </a:r>
            <a:r>
              <a:rPr lang="fr-FR" baseline="0" dirty="0" err="1"/>
              <a:t>sétrons</a:t>
            </a:r>
            <a:r>
              <a:rPr lang="fr-FR" baseline="0" dirty="0"/>
              <a:t>, torsadogène et prescrits en SB : risque surdosage et constipant</a:t>
            </a:r>
            <a:endParaRPr lang="fr-FR" dirty="0"/>
          </a:p>
        </p:txBody>
      </p:sp>
      <p:sp>
        <p:nvSpPr>
          <p:cNvPr id="4" name="Espace réservé du numéro de diapositive 3"/>
          <p:cNvSpPr>
            <a:spLocks noGrp="1"/>
          </p:cNvSpPr>
          <p:nvPr>
            <p:ph type="sldNum" sz="quarter" idx="10"/>
          </p:nvPr>
        </p:nvSpPr>
        <p:spPr/>
        <p:txBody>
          <a:bodyPr/>
          <a:lstStyle/>
          <a:p>
            <a:fld id="{3800EFF2-DA99-461F-8062-16C3FC6A4EA6}" type="slidenum">
              <a:rPr lang="fr-FR" smtClean="0"/>
              <a:pPr/>
              <a:t>86</a:t>
            </a:fld>
            <a:endParaRPr lang="fr-FR"/>
          </a:p>
        </p:txBody>
      </p:sp>
    </p:spTree>
    <p:extLst>
      <p:ext uri="{BB962C8B-B14F-4D97-AF65-F5344CB8AC3E}">
        <p14:creationId xmlns:p14="http://schemas.microsoft.com/office/powerpoint/2010/main" val="3585947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Bases de données les plus riches mais ne contiennent pas toutes les plantes</a:t>
            </a:r>
          </a:p>
          <a:p>
            <a:r>
              <a:rPr lang="fr-FR" dirty="0"/>
              <a:t>Thèse de Nicolas </a:t>
            </a:r>
            <a:r>
              <a:rPr lang="fr-FR" dirty="0">
                <a:sym typeface="Wingdings" panose="05000000000000000000" pitchFamily="2" charset="2"/>
              </a:rPr>
              <a:t> bases de données les mieux documentées et avec le plus de plantes référencées</a:t>
            </a:r>
            <a:endParaRPr lang="fr-FR" dirty="0"/>
          </a:p>
        </p:txBody>
      </p:sp>
      <p:sp>
        <p:nvSpPr>
          <p:cNvPr id="4" name="Espace réservé du numéro de diapositive 3"/>
          <p:cNvSpPr>
            <a:spLocks noGrp="1"/>
          </p:cNvSpPr>
          <p:nvPr>
            <p:ph type="sldNum" sz="quarter" idx="5"/>
          </p:nvPr>
        </p:nvSpPr>
        <p:spPr/>
        <p:txBody>
          <a:bodyPr/>
          <a:lstStyle/>
          <a:p>
            <a:fld id="{3800EFF2-DA99-461F-8062-16C3FC6A4EA6}" type="slidenum">
              <a:rPr lang="fr-FR" smtClean="0"/>
              <a:pPr/>
              <a:t>87</a:t>
            </a:fld>
            <a:endParaRPr lang="fr-FR"/>
          </a:p>
        </p:txBody>
      </p:sp>
    </p:spTree>
    <p:extLst>
      <p:ext uri="{BB962C8B-B14F-4D97-AF65-F5344CB8AC3E}">
        <p14:creationId xmlns:p14="http://schemas.microsoft.com/office/powerpoint/2010/main" val="3105577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Prioriser : </a:t>
            </a:r>
            <a:r>
              <a:rPr lang="fr-FR" dirty="0" err="1"/>
              <a:t>niveaude</a:t>
            </a:r>
            <a:r>
              <a:rPr lang="fr-FR" dirty="0"/>
              <a:t> preuve &gt; curcuma</a:t>
            </a:r>
          </a:p>
        </p:txBody>
      </p:sp>
      <p:sp>
        <p:nvSpPr>
          <p:cNvPr id="4" name="Espace réservé du numéro de diapositive 3"/>
          <p:cNvSpPr>
            <a:spLocks noGrp="1"/>
          </p:cNvSpPr>
          <p:nvPr>
            <p:ph type="sldNum" sz="quarter" idx="5"/>
          </p:nvPr>
        </p:nvSpPr>
        <p:spPr/>
        <p:txBody>
          <a:bodyPr/>
          <a:lstStyle/>
          <a:p>
            <a:fld id="{E8E968CF-EE7B-4CEA-BAA7-04F17C7CA733}" type="slidenum">
              <a:rPr lang="fr-FR" smtClean="0"/>
              <a:t>88</a:t>
            </a:fld>
            <a:endParaRPr lang="fr-FR"/>
          </a:p>
        </p:txBody>
      </p:sp>
    </p:spTree>
    <p:extLst>
      <p:ext uri="{BB962C8B-B14F-4D97-AF65-F5344CB8AC3E}">
        <p14:creationId xmlns:p14="http://schemas.microsoft.com/office/powerpoint/2010/main" val="2332906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1219200" y="2914650"/>
            <a:ext cx="6858000" cy="742950"/>
          </a:xfrm>
        </p:spPr>
        <p:txBody>
          <a:bodyPr anchor="t" anchorCtr="0">
            <a:normAutofit/>
          </a:bodyPr>
          <a:lstStyle>
            <a:lvl1pPr algn="r">
              <a:defRPr sz="2800">
                <a:solidFill>
                  <a:schemeClr val="tx1"/>
                </a:solidFill>
              </a:defRPr>
            </a:lvl1pPr>
          </a:lstStyle>
          <a:p>
            <a:r>
              <a:rPr kumimoji="0" lang="fr-FR" dirty="0"/>
              <a:t>Modifiez le style du titre</a:t>
            </a:r>
            <a:endParaRPr kumimoji="0" lang="en-US" dirty="0"/>
          </a:p>
        </p:txBody>
      </p:sp>
      <p:sp>
        <p:nvSpPr>
          <p:cNvPr id="9" name="Sous-titre 8"/>
          <p:cNvSpPr>
            <a:spLocks noGrp="1"/>
          </p:cNvSpPr>
          <p:nvPr>
            <p:ph type="subTitle" idx="1"/>
          </p:nvPr>
        </p:nvSpPr>
        <p:spPr>
          <a:xfrm>
            <a:off x="1219200" y="3843338"/>
            <a:ext cx="6858000" cy="400050"/>
          </a:xfrm>
        </p:spPr>
        <p:txBody>
          <a:bodyPr>
            <a:normAutofit/>
          </a:bodyPr>
          <a:lstStyle>
            <a:lvl1pPr marL="0" indent="0" algn="r">
              <a:buNone/>
              <a:defRPr sz="18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dirty="0"/>
              <a:t>Modifiez le style des sous-titres du masque</a:t>
            </a:r>
            <a:endParaRPr kumimoji="0" lang="en-US" dirty="0"/>
          </a:p>
        </p:txBody>
      </p:sp>
      <p:sp>
        <p:nvSpPr>
          <p:cNvPr id="28" name="Espace réservé de la date 27"/>
          <p:cNvSpPr>
            <a:spLocks noGrp="1"/>
          </p:cNvSpPr>
          <p:nvPr>
            <p:ph type="dt" sz="half" idx="10"/>
          </p:nvPr>
        </p:nvSpPr>
        <p:spPr>
          <a:xfrm>
            <a:off x="6400801" y="4766310"/>
            <a:ext cx="2286000" cy="274320"/>
          </a:xfrm>
        </p:spPr>
        <p:txBody>
          <a:bodyPr/>
          <a:lstStyle>
            <a:lvl1pPr>
              <a:defRPr sz="1400"/>
            </a:lvl1pPr>
          </a:lstStyle>
          <a:p>
            <a:fld id="{671BD1C2-77A7-4681-A60D-DA103215BF33}" type="datetime1">
              <a:rPr lang="fr-FR" smtClean="0"/>
              <a:t>09/10/2019</a:t>
            </a:fld>
            <a:endParaRPr lang="fr-FR"/>
          </a:p>
        </p:txBody>
      </p:sp>
      <p:sp>
        <p:nvSpPr>
          <p:cNvPr id="17" name="Espace réservé du pied de page 16"/>
          <p:cNvSpPr>
            <a:spLocks noGrp="1"/>
          </p:cNvSpPr>
          <p:nvPr>
            <p:ph type="ftr" sz="quarter" idx="11"/>
          </p:nvPr>
        </p:nvSpPr>
        <p:spPr>
          <a:xfrm>
            <a:off x="2898647" y="4766310"/>
            <a:ext cx="3474721" cy="274320"/>
          </a:xfrm>
        </p:spPr>
        <p:txBody>
          <a:bodyPr/>
          <a:lstStyle/>
          <a:p>
            <a:endParaRPr lang="fr-FR"/>
          </a:p>
        </p:txBody>
      </p:sp>
      <p:sp>
        <p:nvSpPr>
          <p:cNvPr id="29" name="Espace réservé du numéro de diapositive 28"/>
          <p:cNvSpPr>
            <a:spLocks noGrp="1"/>
          </p:cNvSpPr>
          <p:nvPr>
            <p:ph type="sldNum" sz="quarter" idx="12"/>
          </p:nvPr>
        </p:nvSpPr>
        <p:spPr>
          <a:xfrm>
            <a:off x="1216152" y="4766310"/>
            <a:ext cx="1219200" cy="274320"/>
          </a:xfrm>
        </p:spPr>
        <p:txBody>
          <a:bodyPr/>
          <a:lstStyle/>
          <a:p>
            <a:fld id="{CFB2068C-0D99-440A-AB96-7E72B788C81A}" type="slidenum">
              <a:rPr lang="fr-FR" smtClean="0"/>
              <a:t>‹N°›</a:t>
            </a:fld>
            <a:endParaRPr lang="fr-FR"/>
          </a:p>
        </p:txBody>
      </p:sp>
      <p:sp>
        <p:nvSpPr>
          <p:cNvPr id="21" name="Rectangle 20"/>
          <p:cNvSpPr/>
          <p:nvPr/>
        </p:nvSpPr>
        <p:spPr>
          <a:xfrm>
            <a:off x="904875" y="2736056"/>
            <a:ext cx="7315200" cy="96012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1" y="3786188"/>
            <a:ext cx="7315200" cy="51435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2736056"/>
            <a:ext cx="228600" cy="96012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3786188"/>
            <a:ext cx="228600" cy="51435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489D0E25-498C-47CB-9ECD-E0FF2FD4F080}" type="datetime1">
              <a:rPr lang="fr-FR" smtClean="0"/>
              <a:t>09/10/2019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FB2068C-0D99-440A-AB96-7E72B788C81A}"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1" y="205980"/>
            <a:ext cx="2057400" cy="4388644"/>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05980"/>
            <a:ext cx="6019800" cy="4388644"/>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57C9C21F-7CDC-42B7-A7AC-588EE54799EE}" type="datetime1">
              <a:rPr lang="fr-FR" smtClean="0"/>
              <a:t>09/10/2019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FB2068C-0D99-440A-AB96-7E72B788C81A}" type="slidenum">
              <a:rPr lang="fr-FR" smtClean="0"/>
              <a:t>‹N°›</a:t>
            </a:fld>
            <a:endParaRPr lang="fr-FR"/>
          </a:p>
        </p:txBody>
      </p:sp>
      <p:sp>
        <p:nvSpPr>
          <p:cNvPr id="7" name="Connecteur droit 6"/>
          <p:cNvSpPr>
            <a:spLocks noChangeShapeType="1"/>
          </p:cNvSpPr>
          <p:nvPr/>
        </p:nvSpPr>
        <p:spPr bwMode="auto">
          <a:xfrm>
            <a:off x="457200" y="4764881"/>
            <a:ext cx="8229601"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Triangle isocèle 7"/>
          <p:cNvSpPr>
            <a:spLocks noChangeAspect="1"/>
          </p:cNvSpPr>
          <p:nvPr/>
        </p:nvSpPr>
        <p:spPr>
          <a:xfrm rot="5400000">
            <a:off x="442957" y="4835567"/>
            <a:ext cx="143137"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Connecteur droit 8"/>
          <p:cNvSpPr>
            <a:spLocks noChangeShapeType="1"/>
          </p:cNvSpPr>
          <p:nvPr/>
        </p:nvSpPr>
        <p:spPr bwMode="auto">
          <a:xfrm rot="5400000">
            <a:off x="4361127" y="2401464"/>
            <a:ext cx="438912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dirty="0"/>
              <a:t>Modifiez le style du titre</a:t>
            </a:r>
            <a:endParaRPr kumimoji="0" lang="en-US" dirty="0"/>
          </a:p>
        </p:txBody>
      </p:sp>
      <p:sp>
        <p:nvSpPr>
          <p:cNvPr id="4" name="Espace réservé de la date 3"/>
          <p:cNvSpPr>
            <a:spLocks noGrp="1"/>
          </p:cNvSpPr>
          <p:nvPr>
            <p:ph type="dt" sz="half" idx="10"/>
          </p:nvPr>
        </p:nvSpPr>
        <p:spPr/>
        <p:txBody>
          <a:bodyPr/>
          <a:lstStyle/>
          <a:p>
            <a:fld id="{3855194D-B1B3-4D13-B607-24A18CCD9857}" type="datetime1">
              <a:rPr lang="fr-FR" smtClean="0"/>
              <a:t>09/10/2019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FB2068C-0D99-440A-AB96-7E72B788C81A}" type="slidenum">
              <a:rPr lang="fr-FR" smtClean="0"/>
              <a:t>‹N°›</a:t>
            </a:fld>
            <a:endParaRPr lang="fr-FR"/>
          </a:p>
        </p:txBody>
      </p:sp>
      <p:sp>
        <p:nvSpPr>
          <p:cNvPr id="8" name="Espace réservé du contenu 7"/>
          <p:cNvSpPr>
            <a:spLocks noGrp="1"/>
          </p:cNvSpPr>
          <p:nvPr>
            <p:ph sz="quarter" idx="1"/>
          </p:nvPr>
        </p:nvSpPr>
        <p:spPr>
          <a:xfrm>
            <a:off x="457200" y="914400"/>
            <a:ext cx="8229601" cy="3703320"/>
          </a:xfrm>
        </p:spPr>
        <p:txBody>
          <a:bodyPr/>
          <a:lstStyle>
            <a:lvl1pPr>
              <a:defRPr sz="2000"/>
            </a:lvl1pPr>
            <a:lvl2pPr>
              <a:defRPr sz="1800"/>
            </a:lvl2pPr>
            <a:lvl3pPr>
              <a:defRPr sz="1600"/>
            </a:lvl3pPr>
            <a:lvl4pPr>
              <a:defRPr sz="1400"/>
            </a:lvl4pPr>
            <a:lvl5pPr>
              <a:defRPr sz="1200"/>
            </a:lvl5pPr>
          </a:lstStyle>
          <a:p>
            <a:pPr lvl="0" eaLnBrk="1" latinLnBrk="0" hangingPunct="1"/>
            <a:r>
              <a:rPr lang="fr-FR" dirty="0"/>
              <a:t>Modifiez les styles du texte du masque</a:t>
            </a:r>
          </a:p>
          <a:p>
            <a:pPr lvl="1" eaLnBrk="1" latinLnBrk="0" hangingPunct="1"/>
            <a:r>
              <a:rPr lang="fr-FR" dirty="0"/>
              <a:t>Deuxième niveau</a:t>
            </a:r>
          </a:p>
          <a:p>
            <a:pPr lvl="2" eaLnBrk="1" latinLnBrk="0" hangingPunct="1"/>
            <a:r>
              <a:rPr lang="fr-FR" dirty="0"/>
              <a:t>Troisième niveau</a:t>
            </a:r>
          </a:p>
          <a:p>
            <a:pPr lvl="3" eaLnBrk="1" latinLnBrk="0" hangingPunct="1"/>
            <a:r>
              <a:rPr lang="fr-FR" dirty="0"/>
              <a:t>Quatrième niveau</a:t>
            </a:r>
          </a:p>
          <a:p>
            <a:pPr lvl="4" eaLnBrk="1" latinLnBrk="0" hangingPunct="1"/>
            <a:r>
              <a:rPr lang="fr-FR" dirty="0"/>
              <a:t>Cinquième niveau</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219200" y="2228850"/>
            <a:ext cx="6858000" cy="800100"/>
          </a:xfrm>
        </p:spPr>
        <p:txBody>
          <a:bodyPr anchor="t" anchorCtr="0">
            <a:normAutofit/>
          </a:bodyPr>
          <a:lstStyle>
            <a:lvl1pPr algn="r">
              <a:buNone/>
              <a:defRPr sz="2800" b="0" cap="none" baseline="0"/>
            </a:lvl1pPr>
          </a:lstStyle>
          <a:p>
            <a:r>
              <a:rPr kumimoji="0" lang="fr-FR" dirty="0"/>
              <a:t>Modifiez le style du titre</a:t>
            </a:r>
            <a:endParaRPr kumimoji="0" lang="en-US" dirty="0"/>
          </a:p>
        </p:txBody>
      </p:sp>
      <p:sp>
        <p:nvSpPr>
          <p:cNvPr id="3" name="Espace réservé du texte 2"/>
          <p:cNvSpPr>
            <a:spLocks noGrp="1"/>
          </p:cNvSpPr>
          <p:nvPr>
            <p:ph type="body" idx="1"/>
          </p:nvPr>
        </p:nvSpPr>
        <p:spPr>
          <a:xfrm>
            <a:off x="1295400" y="3200400"/>
            <a:ext cx="6781800" cy="857250"/>
          </a:xfrm>
        </p:spPr>
        <p:txBody>
          <a:bodyPr anchor="t" anchorCtr="0">
            <a:normAutofit/>
          </a:bodyPr>
          <a:lstStyle>
            <a:lvl1pPr marL="0" indent="0" algn="r">
              <a:buNone/>
              <a:defRPr sz="18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dirty="0"/>
              <a:t>Modifiez les styles du texte du masque</a:t>
            </a:r>
          </a:p>
        </p:txBody>
      </p:sp>
      <p:sp>
        <p:nvSpPr>
          <p:cNvPr id="4" name="Espace réservé de la date 3"/>
          <p:cNvSpPr>
            <a:spLocks noGrp="1"/>
          </p:cNvSpPr>
          <p:nvPr>
            <p:ph type="dt" sz="half" idx="10"/>
          </p:nvPr>
        </p:nvSpPr>
        <p:spPr>
          <a:xfrm>
            <a:off x="6400801" y="4766310"/>
            <a:ext cx="2286000" cy="274320"/>
          </a:xfrm>
        </p:spPr>
        <p:txBody>
          <a:bodyPr/>
          <a:lstStyle/>
          <a:p>
            <a:fld id="{96F0961A-415E-4053-8918-A8F3ABE2C706}" type="datetime1">
              <a:rPr lang="fr-FR" smtClean="0"/>
              <a:t>09/10/2019</a:t>
            </a:fld>
            <a:endParaRPr lang="fr-FR"/>
          </a:p>
        </p:txBody>
      </p:sp>
      <p:sp>
        <p:nvSpPr>
          <p:cNvPr id="5" name="Espace réservé du pied de page 4"/>
          <p:cNvSpPr>
            <a:spLocks noGrp="1"/>
          </p:cNvSpPr>
          <p:nvPr>
            <p:ph type="ftr" sz="quarter" idx="11"/>
          </p:nvPr>
        </p:nvSpPr>
        <p:spPr>
          <a:xfrm>
            <a:off x="2898647" y="4766310"/>
            <a:ext cx="3474721" cy="274320"/>
          </a:xfrm>
        </p:spPr>
        <p:txBody>
          <a:bodyPr/>
          <a:lstStyle/>
          <a:p>
            <a:endParaRPr lang="fr-FR"/>
          </a:p>
        </p:txBody>
      </p:sp>
      <p:sp>
        <p:nvSpPr>
          <p:cNvPr id="6" name="Espace réservé du numéro de diapositive 5"/>
          <p:cNvSpPr>
            <a:spLocks noGrp="1"/>
          </p:cNvSpPr>
          <p:nvPr>
            <p:ph type="sldNum" sz="quarter" idx="12"/>
          </p:nvPr>
        </p:nvSpPr>
        <p:spPr>
          <a:xfrm>
            <a:off x="1069849" y="4766310"/>
            <a:ext cx="1520952" cy="274320"/>
          </a:xfrm>
        </p:spPr>
        <p:txBody>
          <a:bodyPr/>
          <a:lstStyle/>
          <a:p>
            <a:fld id="{CFB2068C-0D99-440A-AB96-7E72B788C81A}" type="slidenum">
              <a:rPr lang="fr-FR" smtClean="0"/>
              <a:t>‹N°›</a:t>
            </a:fld>
            <a:endParaRPr lang="fr-FR"/>
          </a:p>
        </p:txBody>
      </p:sp>
      <p:sp>
        <p:nvSpPr>
          <p:cNvPr id="7" name="Rectangle 6"/>
          <p:cNvSpPr/>
          <p:nvPr/>
        </p:nvSpPr>
        <p:spPr>
          <a:xfrm>
            <a:off x="914401" y="2114550"/>
            <a:ext cx="7315200" cy="96012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114550"/>
            <a:ext cx="228600" cy="96012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171450"/>
            <a:ext cx="8229601" cy="685800"/>
          </a:xfrm>
        </p:spPr>
        <p:txBody>
          <a:bodyPr/>
          <a:lstStyle/>
          <a:p>
            <a:r>
              <a:rPr kumimoji="0" lang="fr-FR" dirty="0"/>
              <a:t>Modifiez le style du titre</a:t>
            </a:r>
            <a:endParaRPr kumimoji="0" lang="en-US" dirty="0"/>
          </a:p>
        </p:txBody>
      </p:sp>
      <p:sp>
        <p:nvSpPr>
          <p:cNvPr id="5" name="Espace réservé de la date 4"/>
          <p:cNvSpPr>
            <a:spLocks noGrp="1"/>
          </p:cNvSpPr>
          <p:nvPr>
            <p:ph type="dt" sz="half" idx="10"/>
          </p:nvPr>
        </p:nvSpPr>
        <p:spPr/>
        <p:txBody>
          <a:bodyPr/>
          <a:lstStyle/>
          <a:p>
            <a:fld id="{47223D88-C547-4D27-94C5-9BD923FB4E4A}" type="datetime1">
              <a:rPr lang="fr-FR" smtClean="0"/>
              <a:t>09/10/2019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FB2068C-0D99-440A-AB96-7E72B788C81A}" type="slidenum">
              <a:rPr lang="fr-FR" smtClean="0"/>
              <a:t>‹N°›</a:t>
            </a:fld>
            <a:endParaRPr lang="fr-FR"/>
          </a:p>
        </p:txBody>
      </p:sp>
      <p:sp>
        <p:nvSpPr>
          <p:cNvPr id="9" name="Espace réservé du contenu 8"/>
          <p:cNvSpPr>
            <a:spLocks noGrp="1"/>
          </p:cNvSpPr>
          <p:nvPr>
            <p:ph sz="quarter" idx="1"/>
          </p:nvPr>
        </p:nvSpPr>
        <p:spPr>
          <a:xfrm>
            <a:off x="457200" y="914400"/>
            <a:ext cx="4041648" cy="3703320"/>
          </a:xfrm>
        </p:spPr>
        <p:txBody>
          <a:bodyPr/>
          <a:lstStyle/>
          <a:p>
            <a:pPr lvl="0" eaLnBrk="1" latinLnBrk="0" hangingPunct="1"/>
            <a:r>
              <a:rPr lang="fr-FR" dirty="0"/>
              <a:t>Modifiez les styles du texte du masque</a:t>
            </a:r>
          </a:p>
          <a:p>
            <a:pPr lvl="1" eaLnBrk="1" latinLnBrk="0" hangingPunct="1"/>
            <a:r>
              <a:rPr lang="fr-FR" dirty="0"/>
              <a:t>Deuxième niveau</a:t>
            </a:r>
          </a:p>
          <a:p>
            <a:pPr lvl="2" eaLnBrk="1" latinLnBrk="0" hangingPunct="1"/>
            <a:r>
              <a:rPr lang="fr-FR" dirty="0"/>
              <a:t>Troisième niveau</a:t>
            </a:r>
          </a:p>
          <a:p>
            <a:pPr lvl="3" eaLnBrk="1" latinLnBrk="0" hangingPunct="1"/>
            <a:r>
              <a:rPr lang="fr-FR" dirty="0"/>
              <a:t>Quatrième niveau</a:t>
            </a:r>
          </a:p>
          <a:p>
            <a:pPr lvl="4" eaLnBrk="1" latinLnBrk="0" hangingPunct="1"/>
            <a:r>
              <a:rPr lang="fr-FR" dirty="0"/>
              <a:t>Cinquième niveau</a:t>
            </a:r>
            <a:endParaRPr kumimoji="0" lang="en-US" dirty="0"/>
          </a:p>
        </p:txBody>
      </p:sp>
      <p:sp>
        <p:nvSpPr>
          <p:cNvPr id="11" name="Espace réservé du contenu 10"/>
          <p:cNvSpPr>
            <a:spLocks noGrp="1"/>
          </p:cNvSpPr>
          <p:nvPr>
            <p:ph sz="quarter" idx="2"/>
          </p:nvPr>
        </p:nvSpPr>
        <p:spPr>
          <a:xfrm>
            <a:off x="4632198" y="912114"/>
            <a:ext cx="4041648" cy="3703320"/>
          </a:xfrm>
        </p:spPr>
        <p:txBody>
          <a:bodyPr/>
          <a:lstStyle/>
          <a:p>
            <a:pPr lvl="0" eaLnBrk="1" latinLnBrk="0" hangingPunct="1"/>
            <a:r>
              <a:rPr lang="fr-FR" dirty="0"/>
              <a:t>Modifiez les styles du texte du masque</a:t>
            </a:r>
          </a:p>
          <a:p>
            <a:pPr lvl="1" eaLnBrk="1" latinLnBrk="0" hangingPunct="1"/>
            <a:r>
              <a:rPr lang="fr-FR" dirty="0"/>
              <a:t>Deuxième niveau</a:t>
            </a:r>
          </a:p>
          <a:p>
            <a:pPr lvl="2" eaLnBrk="1" latinLnBrk="0" hangingPunct="1"/>
            <a:r>
              <a:rPr lang="fr-FR" dirty="0"/>
              <a:t>Troisième niveau</a:t>
            </a:r>
          </a:p>
          <a:p>
            <a:pPr lvl="3" eaLnBrk="1" latinLnBrk="0" hangingPunct="1"/>
            <a:r>
              <a:rPr lang="fr-FR" dirty="0"/>
              <a:t>Quatrième niveau</a:t>
            </a:r>
          </a:p>
          <a:p>
            <a:pPr lvl="4" eaLnBrk="1" latinLnBrk="0" hangingPunct="1"/>
            <a:r>
              <a:rPr lang="fr-FR" dirty="0"/>
              <a:t>Cinquième niveau</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171450"/>
            <a:ext cx="8229601" cy="685800"/>
          </a:xfrm>
        </p:spPr>
        <p:txBody>
          <a:bodyPr anchor="ctr"/>
          <a:lstStyle>
            <a:lvl1pPr>
              <a:defRPr/>
            </a:lvl1pPr>
          </a:lstStyle>
          <a:p>
            <a:r>
              <a:rPr kumimoji="0" lang="fr-FR" dirty="0"/>
              <a:t>Modifiez le style du titre</a:t>
            </a:r>
            <a:endParaRPr kumimoji="0" lang="en-US" dirty="0"/>
          </a:p>
        </p:txBody>
      </p:sp>
      <p:sp>
        <p:nvSpPr>
          <p:cNvPr id="3" name="Espace réservé du texte 2"/>
          <p:cNvSpPr>
            <a:spLocks noGrp="1"/>
          </p:cNvSpPr>
          <p:nvPr>
            <p:ph type="body" idx="1"/>
          </p:nvPr>
        </p:nvSpPr>
        <p:spPr>
          <a:xfrm>
            <a:off x="457200" y="964406"/>
            <a:ext cx="4040188" cy="514350"/>
          </a:xfrm>
          <a:noFill/>
          <a:ln>
            <a:noFill/>
          </a:ln>
        </p:spPr>
        <p:txBody>
          <a:bodyPr lIns="91440" anchor="b" anchorCtr="0">
            <a:noAutofit/>
          </a:bodyPr>
          <a:lstStyle>
            <a:lvl1pPr marL="0" indent="0">
              <a:buNone/>
              <a:defRPr sz="2000" b="1">
                <a:solidFill>
                  <a:srgbClr val="0070C0"/>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dirty="0"/>
              <a:t>Modifiez les styles du texte du masque</a:t>
            </a:r>
          </a:p>
        </p:txBody>
      </p:sp>
      <p:sp>
        <p:nvSpPr>
          <p:cNvPr id="4" name="Espace réservé du texte 3"/>
          <p:cNvSpPr>
            <a:spLocks noGrp="1"/>
          </p:cNvSpPr>
          <p:nvPr>
            <p:ph type="body" sz="half" idx="3"/>
          </p:nvPr>
        </p:nvSpPr>
        <p:spPr>
          <a:xfrm>
            <a:off x="4648201" y="971550"/>
            <a:ext cx="4041775" cy="514350"/>
          </a:xfrm>
          <a:noFill/>
          <a:ln>
            <a:noFill/>
          </a:ln>
        </p:spPr>
        <p:txBody>
          <a:bodyPr lIns="91440" anchor="b" anchorCtr="0">
            <a:noAutofit/>
          </a:bodyPr>
          <a:lstStyle>
            <a:lvl1pPr marL="0" indent="0">
              <a:buNone/>
              <a:defRPr sz="2000" b="1">
                <a:solidFill>
                  <a:srgbClr val="0070C0"/>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dirty="0"/>
              <a:t>Modifiez les styles du texte du masque</a:t>
            </a:r>
          </a:p>
        </p:txBody>
      </p:sp>
      <p:sp>
        <p:nvSpPr>
          <p:cNvPr id="7" name="Espace réservé de la date 6"/>
          <p:cNvSpPr>
            <a:spLocks noGrp="1"/>
          </p:cNvSpPr>
          <p:nvPr>
            <p:ph type="dt" sz="half" idx="10"/>
          </p:nvPr>
        </p:nvSpPr>
        <p:spPr/>
        <p:txBody>
          <a:bodyPr/>
          <a:lstStyle/>
          <a:p>
            <a:fld id="{D8743519-A735-4D3A-875B-0D805DFAF47C}" type="datetime1">
              <a:rPr lang="fr-FR" smtClean="0"/>
              <a:t>09/10/2019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FB2068C-0D99-440A-AB96-7E72B788C81A}" type="slidenum">
              <a:rPr lang="fr-FR" smtClean="0"/>
              <a:t>‹N°›</a:t>
            </a:fld>
            <a:endParaRPr lang="fr-FR"/>
          </a:p>
        </p:txBody>
      </p:sp>
      <p:sp>
        <p:nvSpPr>
          <p:cNvPr id="11" name="Espace réservé du contenu 10"/>
          <p:cNvSpPr>
            <a:spLocks noGrp="1"/>
          </p:cNvSpPr>
          <p:nvPr>
            <p:ph sz="quarter" idx="2"/>
          </p:nvPr>
        </p:nvSpPr>
        <p:spPr>
          <a:xfrm>
            <a:off x="457200" y="1600200"/>
            <a:ext cx="4038600" cy="3028950"/>
          </a:xfrm>
        </p:spPr>
        <p:txBody>
          <a:bodyPr/>
          <a:lstStyle/>
          <a:p>
            <a:pPr lvl="0" eaLnBrk="1" latinLnBrk="0" hangingPunct="1"/>
            <a:r>
              <a:rPr lang="fr-FR" dirty="0"/>
              <a:t>Modifiez les styles du texte du masque</a:t>
            </a:r>
          </a:p>
          <a:p>
            <a:pPr lvl="1" eaLnBrk="1" latinLnBrk="0" hangingPunct="1"/>
            <a:r>
              <a:rPr lang="fr-FR" dirty="0"/>
              <a:t>Deuxième niveau</a:t>
            </a:r>
          </a:p>
          <a:p>
            <a:pPr lvl="2" eaLnBrk="1" latinLnBrk="0" hangingPunct="1"/>
            <a:r>
              <a:rPr lang="fr-FR" dirty="0"/>
              <a:t>Troisième niveau</a:t>
            </a:r>
          </a:p>
          <a:p>
            <a:pPr lvl="3" eaLnBrk="1" latinLnBrk="0" hangingPunct="1"/>
            <a:r>
              <a:rPr lang="fr-FR" dirty="0"/>
              <a:t>Quatrième niveau</a:t>
            </a:r>
          </a:p>
          <a:p>
            <a:pPr lvl="4" eaLnBrk="1" latinLnBrk="0" hangingPunct="1"/>
            <a:r>
              <a:rPr lang="fr-FR" dirty="0"/>
              <a:t>Cinquième niveau</a:t>
            </a:r>
            <a:endParaRPr kumimoji="0" lang="en-US" dirty="0"/>
          </a:p>
        </p:txBody>
      </p:sp>
      <p:sp>
        <p:nvSpPr>
          <p:cNvPr id="13" name="Espace réservé du contenu 12"/>
          <p:cNvSpPr>
            <a:spLocks noGrp="1"/>
          </p:cNvSpPr>
          <p:nvPr>
            <p:ph sz="quarter" idx="4"/>
          </p:nvPr>
        </p:nvSpPr>
        <p:spPr>
          <a:xfrm>
            <a:off x="4648201" y="1600200"/>
            <a:ext cx="4038600" cy="302895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171450"/>
            <a:ext cx="8229601" cy="685800"/>
          </a:xfrm>
        </p:spPr>
        <p:txBody>
          <a:bodyPr/>
          <a:lstStyle/>
          <a:p>
            <a:r>
              <a:rPr kumimoji="0" lang="fr-FR"/>
              <a:t>Modifiez le style du titre</a:t>
            </a:r>
            <a:endParaRPr kumimoji="0" lang="en-US"/>
          </a:p>
        </p:txBody>
      </p:sp>
      <p:sp>
        <p:nvSpPr>
          <p:cNvPr id="3" name="Espace réservé de la date 2"/>
          <p:cNvSpPr>
            <a:spLocks noGrp="1"/>
          </p:cNvSpPr>
          <p:nvPr>
            <p:ph type="dt" sz="half" idx="10"/>
          </p:nvPr>
        </p:nvSpPr>
        <p:spPr/>
        <p:txBody>
          <a:bodyPr/>
          <a:lstStyle/>
          <a:p>
            <a:fld id="{28066882-F64F-4A12-9E7A-BFDC61F89FD1}" type="datetime1">
              <a:rPr lang="fr-FR" smtClean="0"/>
              <a:t>09/10/2019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FB2068C-0D99-440A-AB96-7E72B788C81A}" type="slidenum">
              <a:rPr lang="fr-FR" smtClean="0"/>
              <a:t>‹N°›</a:t>
            </a:fld>
            <a:endParaRPr lang="fr-FR"/>
          </a:p>
        </p:txBody>
      </p:sp>
      <p:sp>
        <p:nvSpPr>
          <p:cNvPr id="6" name="Triangle isocèle 5"/>
          <p:cNvSpPr>
            <a:spLocks noChangeAspect="1"/>
          </p:cNvSpPr>
          <p:nvPr/>
        </p:nvSpPr>
        <p:spPr>
          <a:xfrm rot="5400000">
            <a:off x="442957" y="4835567"/>
            <a:ext cx="143137"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4532144-31C4-4A34-878C-3D32189CE2B0}" type="datetime1">
              <a:rPr lang="fr-FR" smtClean="0"/>
              <a:t>09/10/2019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FB2068C-0D99-440A-AB96-7E72B788C81A}" type="slidenum">
              <a:rPr lang="fr-FR" smtClean="0"/>
              <a:t>‹N°›</a:t>
            </a:fld>
            <a:endParaRPr lang="fr-FR"/>
          </a:p>
        </p:txBody>
      </p:sp>
      <p:sp>
        <p:nvSpPr>
          <p:cNvPr id="5" name="Connecteur droit 4"/>
          <p:cNvSpPr>
            <a:spLocks noChangeShapeType="1"/>
          </p:cNvSpPr>
          <p:nvPr/>
        </p:nvSpPr>
        <p:spPr bwMode="auto">
          <a:xfrm>
            <a:off x="457200" y="4764881"/>
            <a:ext cx="8229601"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Triangle isocèle 5"/>
          <p:cNvSpPr>
            <a:spLocks noChangeAspect="1"/>
          </p:cNvSpPr>
          <p:nvPr/>
        </p:nvSpPr>
        <p:spPr>
          <a:xfrm rot="5400000">
            <a:off x="442957" y="4835567"/>
            <a:ext cx="143137"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24600" y="228600"/>
            <a:ext cx="2514600" cy="628650"/>
          </a:xfrm>
        </p:spPr>
        <p:txBody>
          <a:bodyPr anchor="b" anchorCtr="0">
            <a:noAutofit/>
          </a:bodyPr>
          <a:lstStyle>
            <a:lvl1pPr algn="l">
              <a:buNone/>
              <a:defRPr sz="2000" b="1">
                <a:solidFill>
                  <a:schemeClr val="tx2"/>
                </a:solidFill>
                <a:latin typeface="+mn-lt"/>
                <a:ea typeface="+mn-ea"/>
                <a:cs typeface="+mn-cs"/>
              </a:defRPr>
            </a:lvl1pPr>
          </a:lstStyle>
          <a:p>
            <a:r>
              <a:rPr kumimoji="0" lang="fr-FR"/>
              <a:t>Modifiez le style du titre</a:t>
            </a:r>
            <a:endParaRPr kumimoji="0" lang="en-US"/>
          </a:p>
        </p:txBody>
      </p:sp>
      <p:sp>
        <p:nvSpPr>
          <p:cNvPr id="3" name="Espace réservé du texte 2"/>
          <p:cNvSpPr>
            <a:spLocks noGrp="1"/>
          </p:cNvSpPr>
          <p:nvPr>
            <p:ph type="body" idx="2"/>
          </p:nvPr>
        </p:nvSpPr>
        <p:spPr>
          <a:xfrm>
            <a:off x="6324600" y="914401"/>
            <a:ext cx="2514600" cy="3632597"/>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5" name="Espace réservé de la date 4"/>
          <p:cNvSpPr>
            <a:spLocks noGrp="1"/>
          </p:cNvSpPr>
          <p:nvPr>
            <p:ph type="dt" sz="half" idx="10"/>
          </p:nvPr>
        </p:nvSpPr>
        <p:spPr/>
        <p:txBody>
          <a:bodyPr/>
          <a:lstStyle/>
          <a:p>
            <a:fld id="{2F3CDC2F-03DF-4346-9D49-BCFEA2AC6D83}" type="datetime1">
              <a:rPr lang="fr-FR" smtClean="0"/>
              <a:t>09/10/2019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FB2068C-0D99-440A-AB96-7E72B788C81A}" type="slidenum">
              <a:rPr lang="fr-FR" smtClean="0"/>
              <a:t>‹N°›</a:t>
            </a:fld>
            <a:endParaRPr lang="fr-FR"/>
          </a:p>
        </p:txBody>
      </p:sp>
      <p:sp>
        <p:nvSpPr>
          <p:cNvPr id="8" name="Connecteur droit 7"/>
          <p:cNvSpPr>
            <a:spLocks noChangeShapeType="1"/>
          </p:cNvSpPr>
          <p:nvPr/>
        </p:nvSpPr>
        <p:spPr bwMode="auto">
          <a:xfrm>
            <a:off x="457200" y="4764881"/>
            <a:ext cx="8229601"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Connecteur droit 9"/>
          <p:cNvSpPr>
            <a:spLocks noChangeShapeType="1"/>
          </p:cNvSpPr>
          <p:nvPr/>
        </p:nvSpPr>
        <p:spPr bwMode="auto">
          <a:xfrm rot="5400000">
            <a:off x="3915025" y="2493169"/>
            <a:ext cx="452628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Triangle isocèle 8"/>
          <p:cNvSpPr>
            <a:spLocks noChangeAspect="1"/>
          </p:cNvSpPr>
          <p:nvPr/>
        </p:nvSpPr>
        <p:spPr>
          <a:xfrm rot="5400000">
            <a:off x="442957" y="4835567"/>
            <a:ext cx="143137"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Espace réservé du contenu 11"/>
          <p:cNvSpPr>
            <a:spLocks noGrp="1"/>
          </p:cNvSpPr>
          <p:nvPr>
            <p:ph sz="quarter" idx="1"/>
          </p:nvPr>
        </p:nvSpPr>
        <p:spPr>
          <a:xfrm>
            <a:off x="304801" y="228600"/>
            <a:ext cx="5715000" cy="428625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375642"/>
            <a:ext cx="8229601" cy="506016"/>
          </a:xfrm>
          <a:ln>
            <a:solidFill>
              <a:schemeClr val="accent1"/>
            </a:solidFill>
          </a:ln>
        </p:spPr>
        <p:txBody>
          <a:bodyPr lIns="274320" anchor="ctr"/>
          <a:lstStyle>
            <a:lvl1pPr algn="r">
              <a:buNone/>
              <a:defRPr sz="2000" b="0">
                <a:solidFill>
                  <a:schemeClr val="tx1"/>
                </a:solidFill>
              </a:defRPr>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457200" y="1428750"/>
            <a:ext cx="8229601" cy="3202686"/>
          </a:xfrm>
          <a:solidFill>
            <a:schemeClr val="tx1">
              <a:shade val="50000"/>
            </a:schemeClr>
          </a:solidFill>
          <a:ln>
            <a:noFill/>
          </a:ln>
          <a:effectLst/>
        </p:spPr>
        <p:txBody>
          <a:bodyPr/>
          <a:lstStyle>
            <a:lvl1pPr marL="0" indent="0">
              <a:spcBef>
                <a:spcPts val="600"/>
              </a:spcBef>
              <a:buNone/>
              <a:defRPr sz="3200"/>
            </a:lvl1pPr>
          </a:lstStyle>
          <a:p>
            <a:r>
              <a:rPr kumimoji="0" lang="fr-FR" dirty="0"/>
              <a:t>Cliquez sur l'icône pour ajouter une image</a:t>
            </a:r>
            <a:endParaRPr kumimoji="0" lang="en-US" dirty="0"/>
          </a:p>
        </p:txBody>
      </p:sp>
      <p:sp>
        <p:nvSpPr>
          <p:cNvPr id="4" name="Espace réservé du texte 3"/>
          <p:cNvSpPr>
            <a:spLocks noGrp="1"/>
          </p:cNvSpPr>
          <p:nvPr>
            <p:ph type="body" sz="half" idx="2"/>
          </p:nvPr>
        </p:nvSpPr>
        <p:spPr>
          <a:xfrm>
            <a:off x="457200" y="914400"/>
            <a:ext cx="8229601" cy="40005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5" name="Espace réservé de la date 4"/>
          <p:cNvSpPr>
            <a:spLocks noGrp="1"/>
          </p:cNvSpPr>
          <p:nvPr>
            <p:ph type="dt" sz="half" idx="10"/>
          </p:nvPr>
        </p:nvSpPr>
        <p:spPr/>
        <p:txBody>
          <a:bodyPr/>
          <a:lstStyle/>
          <a:p>
            <a:fld id="{00225155-C9E1-48A5-8129-76DC2CB2E2D1}" type="datetime1">
              <a:rPr lang="fr-FR" smtClean="0"/>
              <a:t>09/10/2019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FB2068C-0D99-440A-AB96-7E72B788C81A}" type="slidenum">
              <a:rPr lang="fr-FR" smtClean="0"/>
              <a:t>‹N°›</a:t>
            </a:fld>
            <a:endParaRPr lang="fr-FR"/>
          </a:p>
        </p:txBody>
      </p:sp>
      <p:sp>
        <p:nvSpPr>
          <p:cNvPr id="8" name="Connecteur droit 7"/>
          <p:cNvSpPr>
            <a:spLocks noChangeShapeType="1"/>
          </p:cNvSpPr>
          <p:nvPr/>
        </p:nvSpPr>
        <p:spPr bwMode="auto">
          <a:xfrm>
            <a:off x="457200" y="4764881"/>
            <a:ext cx="8229601"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Triangle isocèle 8"/>
          <p:cNvSpPr>
            <a:spLocks noChangeAspect="1"/>
          </p:cNvSpPr>
          <p:nvPr/>
        </p:nvSpPr>
        <p:spPr>
          <a:xfrm rot="5400000">
            <a:off x="442957" y="4835567"/>
            <a:ext cx="143137"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375642"/>
            <a:ext cx="182881" cy="51435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114300"/>
            <a:ext cx="8229601" cy="742950"/>
          </a:xfrm>
          <a:prstGeom prst="rect">
            <a:avLst/>
          </a:prstGeom>
        </p:spPr>
        <p:txBody>
          <a:bodyPr vert="horz" anchor="b" anchorCtr="0">
            <a:normAutofit/>
          </a:bodyPr>
          <a:lstStyle/>
          <a:p>
            <a:r>
              <a:rPr kumimoji="0" lang="fr-FR" dirty="0"/>
              <a:t>Modifiez le style du titre</a:t>
            </a:r>
            <a:endParaRPr kumimoji="0" lang="en-US" dirty="0"/>
          </a:p>
        </p:txBody>
      </p:sp>
      <p:sp>
        <p:nvSpPr>
          <p:cNvPr id="13" name="Espace réservé du texte 12"/>
          <p:cNvSpPr>
            <a:spLocks noGrp="1"/>
          </p:cNvSpPr>
          <p:nvPr>
            <p:ph type="body" idx="1"/>
          </p:nvPr>
        </p:nvSpPr>
        <p:spPr>
          <a:xfrm>
            <a:off x="457200" y="914400"/>
            <a:ext cx="8229601" cy="3682746"/>
          </a:xfrm>
          <a:prstGeom prst="rect">
            <a:avLst/>
          </a:prstGeom>
        </p:spPr>
        <p:txBody>
          <a:bodyPr vert="horz">
            <a:normAutofit/>
          </a:bodyPr>
          <a:lstStyle/>
          <a:p>
            <a:pPr lvl="0" eaLnBrk="1" latinLnBrk="0" hangingPunct="1"/>
            <a:r>
              <a:rPr kumimoji="0" lang="fr-FR" dirty="0"/>
              <a:t>Modifiez les styles du texte du masque</a:t>
            </a:r>
          </a:p>
          <a:p>
            <a:pPr lvl="1" eaLnBrk="1" latinLnBrk="0" hangingPunct="1"/>
            <a:r>
              <a:rPr kumimoji="0" lang="fr-FR" dirty="0"/>
              <a:t>Deuxième niveau</a:t>
            </a:r>
          </a:p>
          <a:p>
            <a:pPr lvl="2" eaLnBrk="1" latinLnBrk="0" hangingPunct="1"/>
            <a:r>
              <a:rPr kumimoji="0" lang="fr-FR" dirty="0"/>
              <a:t>Troisième niveau</a:t>
            </a:r>
          </a:p>
          <a:p>
            <a:pPr lvl="3" eaLnBrk="1" latinLnBrk="0" hangingPunct="1"/>
            <a:r>
              <a:rPr kumimoji="0" lang="fr-FR" dirty="0"/>
              <a:t>Quatrième niveau</a:t>
            </a:r>
          </a:p>
          <a:p>
            <a:pPr lvl="4" eaLnBrk="1" latinLnBrk="0" hangingPunct="1"/>
            <a:r>
              <a:rPr kumimoji="0" lang="fr-FR" dirty="0"/>
              <a:t>Cinquième niveau</a:t>
            </a:r>
            <a:endParaRPr kumimoji="0" lang="en-US" dirty="0"/>
          </a:p>
        </p:txBody>
      </p:sp>
      <p:sp>
        <p:nvSpPr>
          <p:cNvPr id="14" name="Espace réservé de la date 13"/>
          <p:cNvSpPr>
            <a:spLocks noGrp="1"/>
          </p:cNvSpPr>
          <p:nvPr>
            <p:ph type="dt" sz="half" idx="2"/>
          </p:nvPr>
        </p:nvSpPr>
        <p:spPr>
          <a:xfrm>
            <a:off x="6400800" y="4767263"/>
            <a:ext cx="2289048" cy="274320"/>
          </a:xfrm>
          <a:prstGeom prst="rect">
            <a:avLst/>
          </a:prstGeom>
        </p:spPr>
        <p:txBody>
          <a:bodyPr vert="horz"/>
          <a:lstStyle>
            <a:lvl1pPr algn="l" eaLnBrk="1" latinLnBrk="0" hangingPunct="1">
              <a:defRPr kumimoji="0" sz="1400">
                <a:solidFill>
                  <a:schemeClr val="tx2"/>
                </a:solidFill>
              </a:defRPr>
            </a:lvl1pPr>
          </a:lstStyle>
          <a:p>
            <a:fld id="{37CE68CA-7489-4D51-8F3B-B1719706D508}" type="datetime1">
              <a:rPr lang="fr-FR" smtClean="0"/>
              <a:t>09/10/2019</a:t>
            </a:fld>
            <a:endParaRPr lang="fr-FR"/>
          </a:p>
        </p:txBody>
      </p:sp>
      <p:sp>
        <p:nvSpPr>
          <p:cNvPr id="3" name="Espace réservé du pied de page 2"/>
          <p:cNvSpPr>
            <a:spLocks noGrp="1"/>
          </p:cNvSpPr>
          <p:nvPr>
            <p:ph type="ftr" sz="quarter" idx="3"/>
          </p:nvPr>
        </p:nvSpPr>
        <p:spPr>
          <a:xfrm>
            <a:off x="2898649" y="4767263"/>
            <a:ext cx="3505200" cy="274320"/>
          </a:xfrm>
          <a:prstGeom prst="rect">
            <a:avLst/>
          </a:prstGeom>
        </p:spPr>
        <p:txBody>
          <a:bodyPr vert="horz"/>
          <a:lstStyle>
            <a:lvl1pPr algn="r" eaLnBrk="1" latinLnBrk="0" hangingPunct="1">
              <a:defRPr kumimoji="0" sz="1400">
                <a:solidFill>
                  <a:schemeClr val="tx2"/>
                </a:solidFill>
              </a:defRPr>
            </a:lvl1pPr>
          </a:lstStyle>
          <a:p>
            <a:endParaRPr lang="fr-FR"/>
          </a:p>
        </p:txBody>
      </p:sp>
      <p:sp>
        <p:nvSpPr>
          <p:cNvPr id="23" name="Espace réservé du numéro de diapositive 22"/>
          <p:cNvSpPr>
            <a:spLocks noGrp="1"/>
          </p:cNvSpPr>
          <p:nvPr>
            <p:ph type="sldNum" sz="quarter" idx="4"/>
          </p:nvPr>
        </p:nvSpPr>
        <p:spPr>
          <a:xfrm>
            <a:off x="612648" y="4767263"/>
            <a:ext cx="1981200" cy="274320"/>
          </a:xfrm>
          <a:prstGeom prst="rect">
            <a:avLst/>
          </a:prstGeom>
        </p:spPr>
        <p:txBody>
          <a:bodyPr vert="horz"/>
          <a:lstStyle>
            <a:lvl1pPr algn="l" eaLnBrk="1" latinLnBrk="0" hangingPunct="1">
              <a:defRPr kumimoji="0" sz="1400">
                <a:solidFill>
                  <a:schemeClr val="tx2"/>
                </a:solidFill>
              </a:defRPr>
            </a:lvl1pPr>
          </a:lstStyle>
          <a:p>
            <a:fld id="{CFB2068C-0D99-440A-AB96-7E72B788C81A}" type="slidenum">
              <a:rPr lang="fr-FR" smtClean="0"/>
              <a:t>‹N°›</a:t>
            </a:fld>
            <a:endParaRPr lang="fr-FR"/>
          </a:p>
        </p:txBody>
      </p:sp>
      <p:sp>
        <p:nvSpPr>
          <p:cNvPr id="28" name="Connecteur droit 27"/>
          <p:cNvSpPr>
            <a:spLocks noChangeShapeType="1"/>
          </p:cNvSpPr>
          <p:nvPr/>
        </p:nvSpPr>
        <p:spPr bwMode="auto">
          <a:xfrm>
            <a:off x="457200" y="4764881"/>
            <a:ext cx="8229601"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Connecteur droit 28"/>
          <p:cNvSpPr>
            <a:spLocks noChangeShapeType="1"/>
          </p:cNvSpPr>
          <p:nvPr/>
        </p:nvSpPr>
        <p:spPr bwMode="auto">
          <a:xfrm>
            <a:off x="457200" y="857250"/>
            <a:ext cx="8229601"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Triangle isocèle 9"/>
          <p:cNvSpPr>
            <a:spLocks noChangeAspect="1"/>
          </p:cNvSpPr>
          <p:nvPr/>
        </p:nvSpPr>
        <p:spPr>
          <a:xfrm rot="5400000">
            <a:off x="442957" y="4835567"/>
            <a:ext cx="143137"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28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0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18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16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4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2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0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transparence.gouv.fr/"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8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Atelier II : Pharmacie clinique oncologique</a:t>
            </a:r>
          </a:p>
        </p:txBody>
      </p:sp>
      <p:sp>
        <p:nvSpPr>
          <p:cNvPr id="3" name="Sous-titre 2"/>
          <p:cNvSpPr>
            <a:spLocks noGrp="1"/>
          </p:cNvSpPr>
          <p:nvPr>
            <p:ph type="subTitle" idx="1"/>
          </p:nvPr>
        </p:nvSpPr>
        <p:spPr/>
        <p:txBody>
          <a:bodyPr/>
          <a:lstStyle/>
          <a:p>
            <a:r>
              <a:rPr lang="fr-FR" dirty="0"/>
              <a:t>Rôle du pharmacien en hôpital de jour de cancérologie</a:t>
            </a:r>
          </a:p>
        </p:txBody>
      </p:sp>
      <p:sp>
        <p:nvSpPr>
          <p:cNvPr id="7" name="ZoneTexte 6"/>
          <p:cNvSpPr txBox="1"/>
          <p:nvPr/>
        </p:nvSpPr>
        <p:spPr>
          <a:xfrm>
            <a:off x="6465407" y="4371950"/>
            <a:ext cx="2677281" cy="769441"/>
          </a:xfrm>
          <a:prstGeom prst="rect">
            <a:avLst/>
          </a:prstGeom>
          <a:noFill/>
        </p:spPr>
        <p:txBody>
          <a:bodyPr wrap="square" rtlCol="0">
            <a:spAutoFit/>
          </a:bodyPr>
          <a:lstStyle/>
          <a:p>
            <a:pPr algn="r"/>
            <a:r>
              <a:rPr lang="fr-FR" sz="1100" dirty="0">
                <a:latin typeface="+mj-lt"/>
              </a:rPr>
              <a:t>Benjamin Bertrand - CH Grasses</a:t>
            </a:r>
          </a:p>
          <a:p>
            <a:pPr algn="r"/>
            <a:r>
              <a:rPr lang="fr-FR" sz="1100" dirty="0">
                <a:latin typeface="+mj-lt"/>
              </a:rPr>
              <a:t>Amélie </a:t>
            </a:r>
            <a:r>
              <a:rPr lang="fr-FR" sz="1100" dirty="0" err="1">
                <a:latin typeface="+mj-lt"/>
              </a:rPr>
              <a:t>Cransac</a:t>
            </a:r>
            <a:r>
              <a:rPr lang="fr-FR" sz="1100" dirty="0">
                <a:latin typeface="+mj-lt"/>
              </a:rPr>
              <a:t> - CHU Dijon</a:t>
            </a:r>
          </a:p>
          <a:p>
            <a:pPr algn="r"/>
            <a:r>
              <a:rPr lang="fr-FR" sz="1100" dirty="0">
                <a:latin typeface="+mj-lt"/>
              </a:rPr>
              <a:t>Emilie Petit-Jean - Paul Strauss</a:t>
            </a:r>
          </a:p>
          <a:p>
            <a:pPr algn="r"/>
            <a:r>
              <a:rPr lang="fr-FR" sz="1100" dirty="0">
                <a:latin typeface="+mj-lt"/>
              </a:rPr>
              <a:t>Florian </a:t>
            </a:r>
            <a:r>
              <a:rPr lang="fr-FR" sz="1100" dirty="0" err="1">
                <a:latin typeface="+mj-lt"/>
              </a:rPr>
              <a:t>Slimano</a:t>
            </a:r>
            <a:r>
              <a:rPr lang="fr-FR" sz="1100" dirty="0">
                <a:latin typeface="+mj-lt"/>
              </a:rPr>
              <a:t> - CHU Reims</a:t>
            </a:r>
          </a:p>
        </p:txBody>
      </p:sp>
      <p:pic>
        <p:nvPicPr>
          <p:cNvPr id="1026" name="Picture 2" descr="C:\Users\Florian\Desktop\logo_sfpo_seu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9266"/>
            <a:ext cx="3896915" cy="1073441"/>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1763688" y="4299942"/>
            <a:ext cx="5112568" cy="261610"/>
          </a:xfrm>
          <a:prstGeom prst="rect">
            <a:avLst/>
          </a:prstGeom>
          <a:noFill/>
        </p:spPr>
        <p:txBody>
          <a:bodyPr wrap="square" rtlCol="0">
            <a:spAutoFit/>
          </a:bodyPr>
          <a:lstStyle/>
          <a:p>
            <a:pPr algn="ctr"/>
            <a:r>
              <a:rPr lang="fr-FR" sz="1100" b="1" dirty="0">
                <a:latin typeface="+mj-lt"/>
              </a:rPr>
              <a:t>Mercredi 9 octobre 2019 - </a:t>
            </a:r>
            <a:r>
              <a:rPr lang="fr-FR" sz="1100" b="1" dirty="0" err="1">
                <a:latin typeface="+mj-lt"/>
              </a:rPr>
              <a:t>XII</a:t>
            </a:r>
            <a:r>
              <a:rPr lang="fr-FR" sz="1100" b="1" baseline="30000" dirty="0" err="1">
                <a:latin typeface="+mj-lt"/>
              </a:rPr>
              <a:t>èmes</a:t>
            </a:r>
            <a:r>
              <a:rPr lang="fr-FR" sz="1100" b="1" dirty="0">
                <a:latin typeface="+mj-lt"/>
              </a:rPr>
              <a:t> journées Actualité en oncologie 2019</a:t>
            </a:r>
          </a:p>
        </p:txBody>
      </p:sp>
      <p:sp>
        <p:nvSpPr>
          <p:cNvPr id="8" name="ZoneTexte 7"/>
          <p:cNvSpPr txBox="1"/>
          <p:nvPr/>
        </p:nvSpPr>
        <p:spPr>
          <a:xfrm>
            <a:off x="1312" y="4881696"/>
            <a:ext cx="3778600" cy="261610"/>
          </a:xfrm>
          <a:prstGeom prst="rect">
            <a:avLst/>
          </a:prstGeom>
          <a:noFill/>
        </p:spPr>
        <p:txBody>
          <a:bodyPr wrap="square" rtlCol="0">
            <a:spAutoFit/>
          </a:bodyPr>
          <a:lstStyle/>
          <a:p>
            <a:r>
              <a:rPr lang="fr-FR" sz="1100" dirty="0">
                <a:latin typeface="+mj-lt"/>
              </a:rPr>
              <a:t>Modérateur : Mikaël </a:t>
            </a:r>
            <a:r>
              <a:rPr lang="fr-FR" sz="1100" dirty="0" err="1">
                <a:latin typeface="+mj-lt"/>
              </a:rPr>
              <a:t>Daouphars</a:t>
            </a:r>
            <a:r>
              <a:rPr lang="fr-FR" sz="1100" dirty="0">
                <a:latin typeface="+mj-lt"/>
              </a:rPr>
              <a:t> - CLCC Henri Becquerel</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536" y="431673"/>
            <a:ext cx="2057400"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9835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Contexte</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10</a:t>
            </a:fld>
            <a:endParaRPr lang="fr-FR"/>
          </a:p>
        </p:txBody>
      </p:sp>
      <p:sp>
        <p:nvSpPr>
          <p:cNvPr id="4" name="Espace réservé du contenu 3"/>
          <p:cNvSpPr>
            <a:spLocks noGrp="1"/>
          </p:cNvSpPr>
          <p:nvPr>
            <p:ph sz="quarter" idx="1"/>
          </p:nvPr>
        </p:nvSpPr>
        <p:spPr/>
        <p:txBody>
          <a:bodyPr>
            <a:normAutofit/>
          </a:bodyPr>
          <a:lstStyle/>
          <a:p>
            <a:r>
              <a:rPr lang="fr-FR" dirty="0"/>
              <a:t>En 2017 : </a:t>
            </a:r>
            <a:r>
              <a:rPr lang="fr-FR" b="1" dirty="0"/>
              <a:t>2 709 710</a:t>
            </a:r>
            <a:r>
              <a:rPr lang="fr-FR" dirty="0"/>
              <a:t> séances et </a:t>
            </a:r>
            <a:r>
              <a:rPr lang="fr-FR" b="1" dirty="0"/>
              <a:t>256 980</a:t>
            </a:r>
            <a:r>
              <a:rPr lang="fr-FR" dirty="0"/>
              <a:t> séjours de chimiothérapie ont été réalisés dans les établissements de court séjour.</a:t>
            </a:r>
          </a:p>
          <a:p>
            <a:endParaRPr lang="fr-FR" dirty="0"/>
          </a:p>
          <a:p>
            <a:r>
              <a:rPr lang="fr-FR" dirty="0"/>
              <a:t>L’activité de chimiothérapie (séances + séjours) représente 40,8 % des prises en charge pour cancer dans les établissements MCO </a:t>
            </a:r>
          </a:p>
          <a:p>
            <a:endParaRPr lang="fr-FR" dirty="0"/>
          </a:p>
          <a:p>
            <a:r>
              <a:rPr lang="en-GB" dirty="0"/>
              <a:t>La </a:t>
            </a:r>
            <a:r>
              <a:rPr lang="en-GB" dirty="0" err="1"/>
              <a:t>chimiothérapie</a:t>
            </a:r>
            <a:r>
              <a:rPr lang="en-GB" dirty="0"/>
              <a:t> </a:t>
            </a:r>
            <a:r>
              <a:rPr lang="en-GB" dirty="0" err="1"/>
              <a:t>ambulatoire</a:t>
            </a:r>
            <a:r>
              <a:rPr lang="en-GB" dirty="0"/>
              <a:t> </a:t>
            </a:r>
            <a:r>
              <a:rPr lang="en-GB" dirty="0" err="1"/>
              <a:t>représente</a:t>
            </a:r>
            <a:r>
              <a:rPr lang="en-GB" dirty="0"/>
              <a:t> </a:t>
            </a:r>
            <a:r>
              <a:rPr lang="en-GB" dirty="0" err="1"/>
              <a:t>aujourd’hui</a:t>
            </a:r>
            <a:r>
              <a:rPr lang="en-GB" dirty="0"/>
              <a:t> </a:t>
            </a:r>
            <a:r>
              <a:rPr lang="en-GB" b="1" dirty="0"/>
              <a:t>70 %</a:t>
            </a:r>
            <a:r>
              <a:rPr lang="en-GB" dirty="0"/>
              <a:t> des </a:t>
            </a:r>
            <a:r>
              <a:rPr lang="en-GB" dirty="0" err="1"/>
              <a:t>chimiothérapies</a:t>
            </a:r>
            <a:r>
              <a:rPr lang="en-GB" dirty="0"/>
              <a:t> </a:t>
            </a:r>
            <a:r>
              <a:rPr lang="fr-FR" dirty="0"/>
              <a:t>réalisées dans les établissements publics </a:t>
            </a:r>
            <a:r>
              <a:rPr lang="en-GB" dirty="0"/>
              <a:t>et </a:t>
            </a:r>
            <a:r>
              <a:rPr lang="en-GB" b="1" dirty="0"/>
              <a:t>90 % </a:t>
            </a:r>
            <a:r>
              <a:rPr lang="en-GB" dirty="0"/>
              <a:t>des </a:t>
            </a:r>
            <a:r>
              <a:rPr lang="en-GB" dirty="0" err="1"/>
              <a:t>chimiothérapies</a:t>
            </a:r>
            <a:r>
              <a:rPr lang="en-GB" dirty="0"/>
              <a:t> du </a:t>
            </a:r>
            <a:r>
              <a:rPr lang="en-GB" dirty="0" err="1"/>
              <a:t>secteur</a:t>
            </a:r>
            <a:r>
              <a:rPr lang="en-GB" dirty="0"/>
              <a:t> </a:t>
            </a:r>
            <a:r>
              <a:rPr lang="en-GB" dirty="0" err="1"/>
              <a:t>privé</a:t>
            </a:r>
            <a:endParaRPr lang="en-GB" dirty="0"/>
          </a:p>
        </p:txBody>
      </p:sp>
      <p:sp>
        <p:nvSpPr>
          <p:cNvPr id="5" name="ZoneTexte 4"/>
          <p:cNvSpPr txBox="1"/>
          <p:nvPr/>
        </p:nvSpPr>
        <p:spPr>
          <a:xfrm>
            <a:off x="5804682" y="4431260"/>
            <a:ext cx="2880320" cy="338554"/>
          </a:xfrm>
          <a:prstGeom prst="rect">
            <a:avLst/>
          </a:prstGeom>
          <a:noFill/>
        </p:spPr>
        <p:txBody>
          <a:bodyPr wrap="square" rtlCol="0">
            <a:spAutoFit/>
          </a:bodyPr>
          <a:lstStyle/>
          <a:p>
            <a:pPr algn="r"/>
            <a:r>
              <a:rPr lang="en-GB" sz="800" dirty="0" err="1"/>
              <a:t>INCa</a:t>
            </a:r>
            <a:r>
              <a:rPr lang="en-GB" sz="800" dirty="0"/>
              <a:t> : Les cancers </a:t>
            </a:r>
            <a:r>
              <a:rPr lang="en-GB" sz="800" dirty="0" err="1"/>
              <a:t>en</a:t>
            </a:r>
            <a:r>
              <a:rPr lang="en-GB" sz="800" dirty="0"/>
              <a:t> France – </a:t>
            </a:r>
            <a:r>
              <a:rPr lang="en-GB" sz="800" dirty="0" err="1"/>
              <a:t>édition</a:t>
            </a:r>
            <a:r>
              <a:rPr lang="en-GB" sz="800" dirty="0"/>
              <a:t> 2017</a:t>
            </a:r>
          </a:p>
          <a:p>
            <a:pPr algn="r"/>
            <a:r>
              <a:rPr lang="fr-FR" sz="800" dirty="0"/>
              <a:t>INCA : comprendre la chimiothérapie – septembre 2011</a:t>
            </a:r>
          </a:p>
        </p:txBody>
      </p:sp>
    </p:spTree>
    <p:extLst>
      <p:ext uri="{BB962C8B-B14F-4D97-AF65-F5344CB8AC3E}">
        <p14:creationId xmlns:p14="http://schemas.microsoft.com/office/powerpoint/2010/main" val="15678970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100</a:t>
            </a:fld>
            <a:endParaRPr lang="fr-F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9311" y="98340"/>
            <a:ext cx="3639193" cy="673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64" y="1307331"/>
            <a:ext cx="4636792" cy="345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2344" y="2595282"/>
            <a:ext cx="4497084" cy="204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226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101</a:t>
            </a:fld>
            <a:endParaRPr lang="fr-F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9311" y="98340"/>
            <a:ext cx="3639193" cy="673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64" y="1307331"/>
            <a:ext cx="4636792" cy="345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2344" y="2595282"/>
            <a:ext cx="4497084" cy="204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238" y="2399055"/>
            <a:ext cx="7993558" cy="1488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198" y="3866654"/>
            <a:ext cx="8031598" cy="496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415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102</a:t>
            </a:fld>
            <a:endParaRPr lang="fr-F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992" y="940909"/>
            <a:ext cx="8208912" cy="3732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9311" y="98340"/>
            <a:ext cx="3639193" cy="673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61219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a:t>Outils</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103</a:t>
            </a:fld>
            <a:endParaRPr lang="fr-FR"/>
          </a:p>
        </p:txBody>
      </p:sp>
      <p:sp>
        <p:nvSpPr>
          <p:cNvPr id="4" name="Espace réservé du contenu 3"/>
          <p:cNvSpPr>
            <a:spLocks noGrp="1"/>
          </p:cNvSpPr>
          <p:nvPr>
            <p:ph sz="quarter" idx="1"/>
          </p:nvPr>
        </p:nvSpPr>
        <p:spPr/>
        <p:txBody>
          <a:bodyPr/>
          <a:lstStyle/>
          <a:p>
            <a:pPr marL="0" indent="0">
              <a:buNone/>
            </a:pPr>
            <a:r>
              <a:rPr lang="en-GB" dirty="0" err="1"/>
              <a:t>Exemple</a:t>
            </a:r>
            <a:r>
              <a:rPr lang="en-GB" dirty="0"/>
              <a:t> </a:t>
            </a:r>
            <a:r>
              <a:rPr lang="en-GB" dirty="0" err="1"/>
              <a:t>recos</a:t>
            </a:r>
            <a:r>
              <a:rPr lang="en-GB" dirty="0"/>
              <a:t> SFPO</a:t>
            </a:r>
          </a:p>
        </p:txBody>
      </p:sp>
      <p:pic>
        <p:nvPicPr>
          <p:cNvPr id="5" name="Picture 2" descr="C:\Users\Florian\Desktop\logo_sfpo_seu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347614"/>
            <a:ext cx="1652672" cy="4552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018701"/>
            <a:ext cx="2828099" cy="365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02443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a:t>Destinataires</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104</a:t>
            </a:fld>
            <a:endParaRPr lang="fr-FR"/>
          </a:p>
        </p:txBody>
      </p:sp>
      <p:sp>
        <p:nvSpPr>
          <p:cNvPr id="4" name="Espace réservé du contenu 3"/>
          <p:cNvSpPr>
            <a:spLocks noGrp="1"/>
          </p:cNvSpPr>
          <p:nvPr>
            <p:ph sz="quarter" idx="1"/>
          </p:nvPr>
        </p:nvSpPr>
        <p:spPr/>
        <p:txBody>
          <a:bodyPr>
            <a:normAutofit/>
          </a:bodyPr>
          <a:lstStyle/>
          <a:p>
            <a:r>
              <a:rPr lang="en-GB" dirty="0"/>
              <a:t>A qui faire un retour</a:t>
            </a:r>
          </a:p>
          <a:p>
            <a:pPr lvl="1"/>
            <a:r>
              <a:rPr lang="en-GB" dirty="0"/>
              <a:t>Patient +++</a:t>
            </a:r>
          </a:p>
          <a:p>
            <a:pPr lvl="1"/>
            <a:r>
              <a:rPr lang="en-GB" dirty="0" err="1"/>
              <a:t>Oncologue</a:t>
            </a:r>
            <a:r>
              <a:rPr lang="en-GB" dirty="0"/>
              <a:t> du service </a:t>
            </a:r>
            <a:r>
              <a:rPr lang="en-GB" dirty="0">
                <a:sym typeface="Wingdings" panose="05000000000000000000" pitchFamily="2" charset="2"/>
              </a:rPr>
              <a:t> </a:t>
            </a:r>
            <a:r>
              <a:rPr lang="en-GB" dirty="0" err="1">
                <a:sym typeface="Wingdings" panose="05000000000000000000" pitchFamily="2" charset="2"/>
              </a:rPr>
              <a:t>logiciel</a:t>
            </a:r>
            <a:r>
              <a:rPr lang="en-GB" dirty="0">
                <a:sym typeface="Wingdings" panose="05000000000000000000" pitchFamily="2" charset="2"/>
              </a:rPr>
              <a:t> </a:t>
            </a:r>
            <a:r>
              <a:rPr lang="en-GB" dirty="0" err="1">
                <a:sym typeface="Wingdings" panose="05000000000000000000" pitchFamily="2" charset="2"/>
              </a:rPr>
              <a:t>commun</a:t>
            </a:r>
            <a:endParaRPr lang="en-GB" dirty="0"/>
          </a:p>
          <a:p>
            <a:pPr lvl="1"/>
            <a:r>
              <a:rPr lang="en-GB" dirty="0" err="1"/>
              <a:t>Pharmacien</a:t>
            </a:r>
            <a:r>
              <a:rPr lang="en-GB" dirty="0"/>
              <a:t> </a:t>
            </a:r>
            <a:r>
              <a:rPr lang="en-GB" dirty="0" err="1"/>
              <a:t>d’officine</a:t>
            </a:r>
            <a:endParaRPr lang="en-GB" dirty="0"/>
          </a:p>
          <a:p>
            <a:pPr lvl="1"/>
            <a:r>
              <a:rPr lang="en-GB" dirty="0" err="1"/>
              <a:t>Médecin</a:t>
            </a:r>
            <a:r>
              <a:rPr lang="en-GB" dirty="0"/>
              <a:t> </a:t>
            </a:r>
            <a:r>
              <a:rPr lang="en-GB" dirty="0" err="1"/>
              <a:t>traitant</a:t>
            </a:r>
            <a:endParaRPr lang="en-GB" dirty="0"/>
          </a:p>
          <a:p>
            <a:pPr lvl="1"/>
            <a:r>
              <a:rPr lang="en-GB" dirty="0"/>
              <a:t>IDE à domicile ?</a:t>
            </a:r>
          </a:p>
          <a:p>
            <a:pPr lvl="1"/>
            <a:r>
              <a:rPr lang="en-GB" dirty="0" err="1"/>
              <a:t>Médecin</a:t>
            </a:r>
            <a:r>
              <a:rPr lang="en-GB" dirty="0"/>
              <a:t> </a:t>
            </a:r>
            <a:r>
              <a:rPr lang="en-GB" dirty="0" err="1"/>
              <a:t>spécialiste</a:t>
            </a:r>
            <a:r>
              <a:rPr lang="en-GB" dirty="0"/>
              <a:t> ?</a:t>
            </a:r>
          </a:p>
          <a:p>
            <a:pPr lvl="1"/>
            <a:r>
              <a:rPr lang="en-GB" dirty="0" err="1"/>
              <a:t>Autre</a:t>
            </a:r>
            <a:r>
              <a:rPr lang="en-GB" dirty="0"/>
              <a:t> ?</a:t>
            </a:r>
          </a:p>
          <a:p>
            <a:pPr lvl="1"/>
            <a:endParaRPr lang="en-GB" dirty="0"/>
          </a:p>
          <a:p>
            <a:pPr lvl="1"/>
            <a:endParaRPr lang="en-GB" dirty="0"/>
          </a:p>
        </p:txBody>
      </p:sp>
      <p:sp>
        <p:nvSpPr>
          <p:cNvPr id="5" name="Accolade fermante 4"/>
          <p:cNvSpPr/>
          <p:nvPr/>
        </p:nvSpPr>
        <p:spPr>
          <a:xfrm>
            <a:off x="4211959" y="2067694"/>
            <a:ext cx="166987" cy="158417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ZoneTexte 5"/>
          <p:cNvSpPr txBox="1"/>
          <p:nvPr/>
        </p:nvSpPr>
        <p:spPr>
          <a:xfrm>
            <a:off x="4392395" y="2724002"/>
            <a:ext cx="2852581" cy="279796"/>
          </a:xfrm>
          <a:prstGeom prst="rect">
            <a:avLst/>
          </a:prstGeom>
          <a:noFill/>
        </p:spPr>
        <p:txBody>
          <a:bodyPr wrap="square" rtlCol="0">
            <a:spAutoFit/>
          </a:bodyPr>
          <a:lstStyle/>
          <a:p>
            <a:pPr algn="ctr"/>
            <a:r>
              <a:rPr lang="fr-FR" sz="1600" dirty="0"/>
              <a:t>Accord transmission données</a:t>
            </a:r>
          </a:p>
        </p:txBody>
      </p:sp>
    </p:spTree>
    <p:extLst>
      <p:ext uri="{BB962C8B-B14F-4D97-AF65-F5344CB8AC3E}">
        <p14:creationId xmlns:p14="http://schemas.microsoft.com/office/powerpoint/2010/main" val="16043593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F0000"/>
                </a:solidFill>
              </a:rPr>
              <a:t>Quizz</a:t>
            </a:r>
            <a:endParaRPr lang="en-GB" dirty="0">
              <a:solidFill>
                <a:srgbClr val="FF0000"/>
              </a:solidFill>
            </a:endParaRP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105</a:t>
            </a:fld>
            <a:endParaRPr lang="fr-FR"/>
          </a:p>
        </p:txBody>
      </p:sp>
      <p:sp>
        <p:nvSpPr>
          <p:cNvPr id="4" name="Espace réservé du contenu 3"/>
          <p:cNvSpPr>
            <a:spLocks noGrp="1"/>
          </p:cNvSpPr>
          <p:nvPr>
            <p:ph sz="quarter" idx="1"/>
          </p:nvPr>
        </p:nvSpPr>
        <p:spPr/>
        <p:txBody>
          <a:bodyPr/>
          <a:lstStyle/>
          <a:p>
            <a:r>
              <a:rPr lang="fr-FR" dirty="0"/>
              <a:t>Quelles sont, selon vous, les modalités de transmission sécurisée des CR pharmaceutiques ?</a:t>
            </a:r>
            <a:endParaRPr lang="en-GB" dirty="0"/>
          </a:p>
        </p:txBody>
      </p:sp>
    </p:spTree>
    <p:extLst>
      <p:ext uri="{BB962C8B-B14F-4D97-AF65-F5344CB8AC3E}">
        <p14:creationId xmlns:p14="http://schemas.microsoft.com/office/powerpoint/2010/main" val="10525856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Documents</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106</a:t>
            </a:fld>
            <a:endParaRPr lang="fr-FR"/>
          </a:p>
        </p:txBody>
      </p:sp>
      <p:sp>
        <p:nvSpPr>
          <p:cNvPr id="4" name="Espace réservé du contenu 3"/>
          <p:cNvSpPr>
            <a:spLocks noGrp="1"/>
          </p:cNvSpPr>
          <p:nvPr>
            <p:ph sz="quarter" idx="1"/>
          </p:nvPr>
        </p:nvSpPr>
        <p:spPr>
          <a:xfrm>
            <a:off x="457201" y="914400"/>
            <a:ext cx="4978896" cy="3703320"/>
          </a:xfrm>
        </p:spPr>
        <p:txBody>
          <a:bodyPr/>
          <a:lstStyle/>
          <a:p>
            <a:r>
              <a:rPr lang="fr-FR" b="1" u="sng" dirty="0"/>
              <a:t>Plan Pharmaceutique Personnalisé</a:t>
            </a:r>
          </a:p>
          <a:p>
            <a:endParaRPr lang="fr-FR" b="1" u="sng" dirty="0"/>
          </a:p>
          <a:p>
            <a:pPr>
              <a:buFont typeface="Wingdings" panose="05000000000000000000" pitchFamily="2" charset="2"/>
              <a:buChar char="§"/>
            </a:pPr>
            <a:r>
              <a:rPr lang="fr-FR" dirty="0"/>
              <a:t>Support au « déroulé » de l’entretien</a:t>
            </a:r>
          </a:p>
          <a:p>
            <a:pPr>
              <a:buFont typeface="Wingdings" panose="05000000000000000000" pitchFamily="2" charset="2"/>
              <a:buChar char="§"/>
            </a:pPr>
            <a:r>
              <a:rPr lang="fr-FR" dirty="0"/>
              <a:t>Question ouverte / rappels autour du traitement d’</a:t>
            </a:r>
            <a:r>
              <a:rPr lang="fr-FR" dirty="0" err="1"/>
              <a:t>immuno-chimiothérapie</a:t>
            </a:r>
            <a:endParaRPr lang="fr-FR" dirty="0"/>
          </a:p>
          <a:p>
            <a:pPr>
              <a:buFont typeface="Wingdings" panose="05000000000000000000" pitchFamily="2" charset="2"/>
              <a:buChar char="§"/>
            </a:pPr>
            <a:r>
              <a:rPr lang="fr-FR" dirty="0"/>
              <a:t>Gestion des EI (détail par EI) </a:t>
            </a:r>
            <a:r>
              <a:rPr lang="fr-FR" b="1" dirty="0">
                <a:solidFill>
                  <a:srgbClr val="0070C0"/>
                </a:solidFill>
                <a:effectLst>
                  <a:outerShdw blurRad="38100" dist="38100" dir="2700000" algn="tl">
                    <a:srgbClr val="000000">
                      <a:alpha val="43137"/>
                    </a:srgbClr>
                  </a:outerShdw>
                </a:effectLst>
              </a:rPr>
              <a:t>+++</a:t>
            </a:r>
          </a:p>
          <a:p>
            <a:pPr>
              <a:buFont typeface="Wingdings" panose="05000000000000000000" pitchFamily="2" charset="2"/>
              <a:buChar char="§"/>
            </a:pPr>
            <a:r>
              <a:rPr lang="fr-FR" dirty="0"/>
              <a:t>Vaccination / analyses biologiques</a:t>
            </a:r>
          </a:p>
          <a:p>
            <a:pPr>
              <a:buFont typeface="Wingdings" panose="05000000000000000000" pitchFamily="2" charset="2"/>
              <a:buChar char="§"/>
            </a:pPr>
            <a:r>
              <a:rPr lang="fr-FR" dirty="0"/>
              <a:t>Traitements habituels et automédication</a:t>
            </a:r>
          </a:p>
          <a:p>
            <a:pPr>
              <a:buFont typeface="Wingdings" panose="05000000000000000000" pitchFamily="2" charset="2"/>
              <a:buChar char="§"/>
            </a:pPr>
            <a:endParaRPr lang="fr-FR" dirty="0"/>
          </a:p>
        </p:txBody>
      </p:sp>
      <p:sp>
        <p:nvSpPr>
          <p:cNvPr id="6" name="ZoneTexte 5"/>
          <p:cNvSpPr txBox="1"/>
          <p:nvPr/>
        </p:nvSpPr>
        <p:spPr>
          <a:xfrm rot="5400000">
            <a:off x="2582150" y="1806820"/>
            <a:ext cx="800219" cy="5050120"/>
          </a:xfrm>
          <a:prstGeom prst="rect">
            <a:avLst/>
          </a:prstGeom>
          <a:noFill/>
        </p:spPr>
        <p:txBody>
          <a:bodyPr vert="vert270" wrap="square">
            <a:spAutoFit/>
          </a:bodyPr>
          <a:lstStyle/>
          <a:p>
            <a:pPr marL="342900" indent="-342900">
              <a:buFont typeface="Wingdings"/>
              <a:buChar char="è"/>
              <a:defRPr/>
            </a:pPr>
            <a:r>
              <a:rPr lang="fr-FR" sz="2000" b="1" dirty="0">
                <a:solidFill>
                  <a:srgbClr val="0070C0"/>
                </a:solidFill>
              </a:rPr>
              <a:t>Remis au patient / à la pharmacie d’officine du patient / autre </a:t>
            </a:r>
            <a:r>
              <a:rPr lang="fr-FR" sz="2000" b="1" dirty="0" err="1">
                <a:solidFill>
                  <a:srgbClr val="0070C0"/>
                </a:solidFill>
              </a:rPr>
              <a:t>PdS</a:t>
            </a:r>
            <a:endParaRPr lang="fr-FR" sz="2000" b="1" dirty="0">
              <a:solidFill>
                <a:srgbClr val="0070C0"/>
              </a:solidFill>
            </a:endParaRPr>
          </a:p>
        </p:txBody>
      </p:sp>
      <p:sp>
        <p:nvSpPr>
          <p:cNvPr id="7" name="Rectangle 6"/>
          <p:cNvSpPr/>
          <p:nvPr/>
        </p:nvSpPr>
        <p:spPr>
          <a:xfrm>
            <a:off x="6660232" y="1743678"/>
            <a:ext cx="1512168"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026" name="Picture 2" descr="E:\DPC SFPO\Compositio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7320" y="0"/>
            <a:ext cx="363622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6284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Documents</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107</a:t>
            </a:fld>
            <a:endParaRPr lang="fr-FR"/>
          </a:p>
        </p:txBody>
      </p:sp>
      <p:sp>
        <p:nvSpPr>
          <p:cNvPr id="4" name="Espace réservé du contenu 3"/>
          <p:cNvSpPr>
            <a:spLocks noGrp="1"/>
          </p:cNvSpPr>
          <p:nvPr>
            <p:ph sz="quarter" idx="1"/>
          </p:nvPr>
        </p:nvSpPr>
        <p:spPr/>
        <p:txBody>
          <a:bodyPr/>
          <a:lstStyle/>
          <a:p>
            <a:r>
              <a:rPr lang="fr-FR" b="1" u="sng" dirty="0"/>
              <a:t>Synthèse des Traitements Médicamenteux</a:t>
            </a:r>
          </a:p>
          <a:p>
            <a:pPr marL="0" indent="0">
              <a:buNone/>
            </a:pPr>
            <a:endParaRPr lang="fr-FR" b="1" u="sng" dirty="0"/>
          </a:p>
          <a:p>
            <a:pPr>
              <a:lnSpc>
                <a:spcPct val="150000"/>
              </a:lnSpc>
              <a:buFont typeface="Wingdings" panose="05000000000000000000" pitchFamily="2" charset="2"/>
              <a:buChar char="§"/>
            </a:pPr>
            <a:r>
              <a:rPr lang="fr-FR" dirty="0"/>
              <a:t>Médicaments</a:t>
            </a:r>
          </a:p>
          <a:p>
            <a:pPr>
              <a:lnSpc>
                <a:spcPct val="150000"/>
              </a:lnSpc>
              <a:buFont typeface="Wingdings" panose="05000000000000000000" pitchFamily="2" charset="2"/>
              <a:buChar char="§"/>
            </a:pPr>
            <a:r>
              <a:rPr lang="fr-FR" dirty="0"/>
              <a:t>Traitements ajoutés / arrêtés / modifiés</a:t>
            </a:r>
          </a:p>
          <a:p>
            <a:pPr>
              <a:lnSpc>
                <a:spcPct val="150000"/>
              </a:lnSpc>
              <a:buFont typeface="Wingdings" panose="05000000000000000000" pitchFamily="2" charset="2"/>
              <a:buChar char="§"/>
            </a:pPr>
            <a:r>
              <a:rPr lang="fr-FR" dirty="0"/>
              <a:t>Sources utilisées</a:t>
            </a:r>
          </a:p>
        </p:txBody>
      </p:sp>
      <p:sp>
        <p:nvSpPr>
          <p:cNvPr id="6" name="ZoneTexte 5"/>
          <p:cNvSpPr txBox="1"/>
          <p:nvPr/>
        </p:nvSpPr>
        <p:spPr>
          <a:xfrm rot="5400000">
            <a:off x="2815502" y="1327441"/>
            <a:ext cx="800219" cy="5449079"/>
          </a:xfrm>
          <a:prstGeom prst="rect">
            <a:avLst/>
          </a:prstGeom>
          <a:noFill/>
        </p:spPr>
        <p:txBody>
          <a:bodyPr vert="vert270" wrap="square">
            <a:spAutoFit/>
          </a:bodyPr>
          <a:lstStyle/>
          <a:p>
            <a:pPr>
              <a:defRPr/>
            </a:pPr>
            <a:r>
              <a:rPr lang="fr-FR" sz="2000" b="1" dirty="0">
                <a:solidFill>
                  <a:srgbClr val="0070C0"/>
                </a:solidFill>
                <a:sym typeface="Wingdings"/>
              </a:rPr>
              <a:t> Peut être r</a:t>
            </a:r>
            <a:r>
              <a:rPr lang="fr-FR" sz="2000" b="1" dirty="0">
                <a:solidFill>
                  <a:srgbClr val="0070C0"/>
                </a:solidFill>
              </a:rPr>
              <a:t>emis au patient / transmis au pharmacien d’officine / autre </a:t>
            </a:r>
            <a:r>
              <a:rPr lang="fr-FR" sz="2000" b="1" dirty="0" err="1">
                <a:solidFill>
                  <a:srgbClr val="0070C0"/>
                </a:solidFill>
              </a:rPr>
              <a:t>PdS</a:t>
            </a:r>
            <a:endParaRPr lang="fr-FR" sz="2000" b="1" dirty="0">
              <a:solidFill>
                <a:srgbClr val="0070C0"/>
              </a:solidFill>
            </a:endParaRPr>
          </a:p>
        </p:txBody>
      </p:sp>
      <p:sp>
        <p:nvSpPr>
          <p:cNvPr id="7" name="Rectangle 6"/>
          <p:cNvSpPr/>
          <p:nvPr/>
        </p:nvSpPr>
        <p:spPr>
          <a:xfrm>
            <a:off x="6660232" y="1743678"/>
            <a:ext cx="1512168"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050" name="Picture 2" descr="E:\DPC SFPO\Composition2.jpg"/>
          <p:cNvPicPr>
            <a:picLocks noChangeAspect="1" noChangeArrowheads="1"/>
          </p:cNvPicPr>
          <p:nvPr/>
        </p:nvPicPr>
        <p:blipFill rotWithShape="1">
          <a:blip r:embed="rId2">
            <a:extLst>
              <a:ext uri="{28A0092B-C50C-407E-A947-70E740481C1C}">
                <a14:useLocalDpi xmlns:a14="http://schemas.microsoft.com/office/drawing/2010/main" val="0"/>
              </a:ext>
            </a:extLst>
          </a:blip>
          <a:srcRect l="28128" t="24189" r="35852" b="37838"/>
          <a:stretch/>
        </p:blipFill>
        <p:spPr bwMode="auto">
          <a:xfrm>
            <a:off x="6156176" y="771550"/>
            <a:ext cx="2723028" cy="405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5635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Documents</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108</a:t>
            </a:fld>
            <a:endParaRPr lang="fr-FR"/>
          </a:p>
        </p:txBody>
      </p:sp>
      <p:sp>
        <p:nvSpPr>
          <p:cNvPr id="4" name="Espace réservé du contenu 3"/>
          <p:cNvSpPr>
            <a:spLocks noGrp="1"/>
          </p:cNvSpPr>
          <p:nvPr>
            <p:ph sz="quarter" idx="1"/>
          </p:nvPr>
        </p:nvSpPr>
        <p:spPr/>
        <p:txBody>
          <a:bodyPr/>
          <a:lstStyle/>
          <a:p>
            <a:r>
              <a:rPr lang="fr-FR" b="1" u="sng" dirty="0"/>
              <a:t>Compte Rendu Pharmaceutique</a:t>
            </a:r>
          </a:p>
          <a:p>
            <a:pPr marL="0" indent="0">
              <a:buNone/>
            </a:pPr>
            <a:endParaRPr lang="fr-FR" b="1" u="sng" dirty="0"/>
          </a:p>
          <a:p>
            <a:pPr>
              <a:buFont typeface="Wingdings" panose="05000000000000000000" pitchFamily="2" charset="2"/>
              <a:buChar char="§"/>
            </a:pPr>
            <a:r>
              <a:rPr lang="fr-FR" dirty="0"/>
              <a:t>Résume l’entretien pharmaceutique</a:t>
            </a:r>
          </a:p>
          <a:p>
            <a:pPr>
              <a:buFont typeface="Wingdings" panose="05000000000000000000" pitchFamily="2" charset="2"/>
              <a:buChar char="§"/>
            </a:pPr>
            <a:r>
              <a:rPr lang="fr-FR" dirty="0"/>
              <a:t>Avis Pharmaceutique</a:t>
            </a:r>
          </a:p>
          <a:p>
            <a:pPr>
              <a:buFont typeface="Wingdings" panose="05000000000000000000" pitchFamily="2" charset="2"/>
              <a:buChar char="§"/>
            </a:pPr>
            <a:r>
              <a:rPr lang="fr-FR" dirty="0"/>
              <a:t>Sert pour le suivi = échanges avec l’officine </a:t>
            </a:r>
          </a:p>
          <a:p>
            <a:pPr marL="0" indent="0">
              <a:buNone/>
            </a:pPr>
            <a:r>
              <a:rPr lang="fr-FR" dirty="0"/>
              <a:t>ou autres </a:t>
            </a:r>
            <a:r>
              <a:rPr lang="fr-FR" dirty="0" err="1"/>
              <a:t>PdS</a:t>
            </a:r>
            <a:endParaRPr lang="fr-FR" dirty="0"/>
          </a:p>
          <a:p>
            <a:pPr marL="0" indent="0">
              <a:buNone/>
            </a:pPr>
            <a:endParaRPr lang="fr-FR" sz="1200" dirty="0">
              <a:sym typeface="Wingdings" panose="05000000000000000000" pitchFamily="2" charset="2"/>
            </a:endParaRPr>
          </a:p>
          <a:p>
            <a:pPr marL="0" indent="0">
              <a:buNone/>
            </a:pPr>
            <a:r>
              <a:rPr lang="fr-FR" dirty="0">
                <a:sym typeface="Wingdings" panose="05000000000000000000" pitchFamily="2" charset="2"/>
              </a:rPr>
              <a:t>…………………………</a:t>
            </a:r>
            <a:endParaRPr lang="fr-FR" dirty="0"/>
          </a:p>
        </p:txBody>
      </p:sp>
      <p:sp>
        <p:nvSpPr>
          <p:cNvPr id="6" name="ZoneTexte 5"/>
          <p:cNvSpPr txBox="1"/>
          <p:nvPr/>
        </p:nvSpPr>
        <p:spPr>
          <a:xfrm rot="5400000">
            <a:off x="1903165" y="2679311"/>
            <a:ext cx="492443" cy="3384376"/>
          </a:xfrm>
          <a:prstGeom prst="rect">
            <a:avLst/>
          </a:prstGeom>
          <a:noFill/>
        </p:spPr>
        <p:txBody>
          <a:bodyPr vert="vert270" wrap="square">
            <a:spAutoFit/>
          </a:bodyPr>
          <a:lstStyle/>
          <a:p>
            <a:pPr>
              <a:defRPr/>
            </a:pPr>
            <a:r>
              <a:rPr lang="fr-FR" sz="2000" b="1" dirty="0">
                <a:solidFill>
                  <a:srgbClr val="0070C0"/>
                </a:solidFill>
                <a:sym typeface="Wingdings"/>
              </a:rPr>
              <a:t> </a:t>
            </a:r>
            <a:r>
              <a:rPr lang="fr-FR" sz="2000" b="1" dirty="0">
                <a:solidFill>
                  <a:srgbClr val="0070C0"/>
                </a:solidFill>
              </a:rPr>
              <a:t>Professionnels de santé</a:t>
            </a:r>
          </a:p>
        </p:txBody>
      </p:sp>
      <p:sp>
        <p:nvSpPr>
          <p:cNvPr id="7" name="Rectangle 6"/>
          <p:cNvSpPr/>
          <p:nvPr/>
        </p:nvSpPr>
        <p:spPr>
          <a:xfrm>
            <a:off x="6660232" y="1743678"/>
            <a:ext cx="1512168"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3074" name="Picture 2" descr="E:\DPC SFPO\Composition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6689" y="124951"/>
            <a:ext cx="3002852" cy="424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3307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Transmission des documents</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109</a:t>
            </a:fld>
            <a:endParaRPr lang="fr-FR"/>
          </a:p>
        </p:txBody>
      </p:sp>
      <p:sp>
        <p:nvSpPr>
          <p:cNvPr id="4" name="Espace réservé du contenu 3"/>
          <p:cNvSpPr>
            <a:spLocks noGrp="1"/>
          </p:cNvSpPr>
          <p:nvPr>
            <p:ph sz="quarter" idx="1"/>
          </p:nvPr>
        </p:nvSpPr>
        <p:spPr>
          <a:xfrm>
            <a:off x="457200" y="987574"/>
            <a:ext cx="4402831" cy="2305422"/>
          </a:xfrm>
        </p:spPr>
        <p:txBody>
          <a:bodyPr/>
          <a:lstStyle/>
          <a:p>
            <a:r>
              <a:rPr lang="fr-FR" dirty="0"/>
              <a:t>Remise directement au patient</a:t>
            </a:r>
          </a:p>
          <a:p>
            <a:r>
              <a:rPr lang="fr-FR" dirty="0"/>
              <a:t>Transmission par courrier </a:t>
            </a:r>
          </a:p>
          <a:p>
            <a:r>
              <a:rPr lang="fr-FR" dirty="0"/>
              <a:t>Transmission par fax</a:t>
            </a:r>
          </a:p>
          <a:p>
            <a:r>
              <a:rPr lang="fr-FR" dirty="0"/>
              <a:t>Transmission par mail</a:t>
            </a:r>
          </a:p>
          <a:p>
            <a:pPr marL="0" indent="0">
              <a:buNone/>
            </a:pPr>
            <a:r>
              <a:rPr lang="fr-FR" b="1" dirty="0">
                <a:solidFill>
                  <a:srgbClr val="0070C0"/>
                </a:solidFill>
              </a:rPr>
              <a:t> Messagerie sécurisée</a:t>
            </a:r>
            <a:r>
              <a:rPr lang="fr-FR" dirty="0"/>
              <a:t> </a:t>
            </a:r>
          </a:p>
          <a:p>
            <a:pPr marL="0" indent="0">
              <a:buNone/>
            </a:pPr>
            <a:r>
              <a:rPr lang="fr-FR" dirty="0"/>
              <a:t>(exemple : mssante.fr)</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928316"/>
            <a:ext cx="3593448" cy="3875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 5">
            <a:extLst>
              <a:ext uri="{FF2B5EF4-FFF2-40B4-BE49-F238E27FC236}">
                <a16:creationId xmlns:a16="http://schemas.microsoft.com/office/drawing/2014/main" id="{80DC7618-E32C-4699-9962-19367CDC5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319116"/>
            <a:ext cx="4600000" cy="809524"/>
          </a:xfrm>
          <a:prstGeom prst="rect">
            <a:avLst/>
          </a:prstGeom>
        </p:spPr>
      </p:pic>
      <p:pic>
        <p:nvPicPr>
          <p:cNvPr id="9" name="Image 8">
            <a:extLst>
              <a:ext uri="{FF2B5EF4-FFF2-40B4-BE49-F238E27FC236}">
                <a16:creationId xmlns:a16="http://schemas.microsoft.com/office/drawing/2014/main" id="{61E68269-7DA7-4391-ABFA-9C4C1486B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047" y="4041998"/>
            <a:ext cx="2343150" cy="762000"/>
          </a:xfrm>
          <a:prstGeom prst="rect">
            <a:avLst/>
          </a:prstGeom>
        </p:spPr>
      </p:pic>
    </p:spTree>
    <p:extLst>
      <p:ext uri="{BB962C8B-B14F-4D97-AF65-F5344CB8AC3E}">
        <p14:creationId xmlns:p14="http://schemas.microsoft.com/office/powerpoint/2010/main" val="2801238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Contexte</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11</a:t>
            </a:fld>
            <a:endParaRPr lang="fr-FR"/>
          </a:p>
        </p:txBody>
      </p:sp>
      <p:sp>
        <p:nvSpPr>
          <p:cNvPr id="4" name="Espace réservé du contenu 3"/>
          <p:cNvSpPr>
            <a:spLocks noGrp="1"/>
          </p:cNvSpPr>
          <p:nvPr>
            <p:ph sz="quarter" idx="1"/>
          </p:nvPr>
        </p:nvSpPr>
        <p:spPr>
          <a:xfrm>
            <a:off x="457200" y="914400"/>
            <a:ext cx="8507288" cy="3703320"/>
          </a:xfrm>
        </p:spPr>
        <p:txBody>
          <a:bodyPr/>
          <a:lstStyle/>
          <a:p>
            <a:r>
              <a:rPr lang="fr-FR" dirty="0"/>
              <a:t>Atelier 2017 « Outils et méthodes autour des chimiothérapies orales »</a:t>
            </a:r>
          </a:p>
          <a:p>
            <a:endParaRPr lang="fr-FR" dirty="0"/>
          </a:p>
          <a:p>
            <a:r>
              <a:rPr lang="fr-FR" dirty="0" err="1"/>
              <a:t>INCa</a:t>
            </a:r>
            <a:r>
              <a:rPr lang="fr-FR" dirty="0"/>
              <a:t> 2016 : + de 80 molécules (1/4) disponibles par voie orale</a:t>
            </a:r>
          </a:p>
          <a:p>
            <a:endParaRPr lang="fr-FR" dirty="0"/>
          </a:p>
          <a:p>
            <a:r>
              <a:rPr lang="fr-FR" dirty="0"/>
              <a:t>Les autres sont généralement disponibles par voie intraveineuse</a:t>
            </a:r>
          </a:p>
          <a:p>
            <a:endParaRPr lang="fr-FR" dirty="0"/>
          </a:p>
          <a:p>
            <a:r>
              <a:rPr lang="fr-FR" dirty="0"/>
              <a:t>Quasi-exclusivement dans le cadre d’une hospitalisation</a:t>
            </a:r>
            <a:endParaRPr lang="en-GB" dirty="0"/>
          </a:p>
        </p:txBody>
      </p:sp>
      <p:sp>
        <p:nvSpPr>
          <p:cNvPr id="5" name="ZoneTexte 4"/>
          <p:cNvSpPr txBox="1"/>
          <p:nvPr/>
        </p:nvSpPr>
        <p:spPr>
          <a:xfrm>
            <a:off x="4174136" y="4804752"/>
            <a:ext cx="4968552" cy="338554"/>
          </a:xfrm>
          <a:prstGeom prst="rect">
            <a:avLst/>
          </a:prstGeom>
          <a:noFill/>
        </p:spPr>
        <p:txBody>
          <a:bodyPr wrap="square" rtlCol="0">
            <a:spAutoFit/>
          </a:bodyPr>
          <a:lstStyle/>
          <a:p>
            <a:pPr algn="r"/>
            <a:r>
              <a:rPr lang="fr-FR" sz="800" dirty="0"/>
              <a:t>Atelier SFPO 2017</a:t>
            </a:r>
          </a:p>
          <a:p>
            <a:pPr algn="r"/>
            <a:r>
              <a:rPr lang="en-GB" sz="800" dirty="0" err="1"/>
              <a:t>INCa</a:t>
            </a:r>
            <a:r>
              <a:rPr lang="en-GB" sz="800" dirty="0"/>
              <a:t> : Les </a:t>
            </a:r>
            <a:r>
              <a:rPr lang="en-GB" sz="800" dirty="0" err="1"/>
              <a:t>thérapies</a:t>
            </a:r>
            <a:r>
              <a:rPr lang="en-GB" sz="800" dirty="0"/>
              <a:t> </a:t>
            </a:r>
            <a:r>
              <a:rPr lang="en-GB" sz="800" dirty="0" err="1"/>
              <a:t>ciblées</a:t>
            </a:r>
            <a:r>
              <a:rPr lang="en-GB" sz="800" dirty="0"/>
              <a:t> </a:t>
            </a:r>
            <a:r>
              <a:rPr lang="en-GB" sz="800" dirty="0" err="1"/>
              <a:t>dans</a:t>
            </a:r>
            <a:r>
              <a:rPr lang="en-GB" sz="800" dirty="0"/>
              <a:t> le </a:t>
            </a:r>
            <a:r>
              <a:rPr lang="en-GB" sz="800" dirty="0" err="1"/>
              <a:t>traitement</a:t>
            </a:r>
            <a:r>
              <a:rPr lang="en-GB" sz="800" dirty="0"/>
              <a:t> du cancer </a:t>
            </a:r>
            <a:r>
              <a:rPr lang="en-GB" sz="800" dirty="0" err="1"/>
              <a:t>en</a:t>
            </a:r>
            <a:r>
              <a:rPr lang="en-GB" sz="800" dirty="0"/>
              <a:t> 2015 / </a:t>
            </a:r>
            <a:r>
              <a:rPr lang="en-GB" sz="800" dirty="0" err="1"/>
              <a:t>Etat</a:t>
            </a:r>
            <a:r>
              <a:rPr lang="en-GB" sz="800" dirty="0"/>
              <a:t> des </a:t>
            </a:r>
            <a:r>
              <a:rPr lang="en-GB" sz="800" dirty="0" err="1"/>
              <a:t>lieux</a:t>
            </a:r>
            <a:r>
              <a:rPr lang="en-GB" sz="800" dirty="0"/>
              <a:t> et </a:t>
            </a:r>
            <a:r>
              <a:rPr lang="en-GB" sz="800" dirty="0" err="1"/>
              <a:t>enjeux</a:t>
            </a:r>
            <a:r>
              <a:rPr lang="en-GB" sz="800" dirty="0"/>
              <a:t> – </a:t>
            </a:r>
            <a:r>
              <a:rPr lang="en-GB" sz="800" dirty="0" err="1"/>
              <a:t>juillet</a:t>
            </a:r>
            <a:r>
              <a:rPr lang="en-GB" sz="800" dirty="0"/>
              <a:t> 2016</a:t>
            </a:r>
            <a:endParaRPr lang="fr-FR" sz="800" dirty="0"/>
          </a:p>
        </p:txBody>
      </p:sp>
    </p:spTree>
    <p:extLst>
      <p:ext uri="{BB962C8B-B14F-4D97-AF65-F5344CB8AC3E}">
        <p14:creationId xmlns:p14="http://schemas.microsoft.com/office/powerpoint/2010/main" val="41227510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B2068C-0D99-440A-AB96-7E72B788C81A}" type="slidenum">
              <a:rPr lang="fr-FR" smtClean="0"/>
              <a:t>110</a:t>
            </a:fld>
            <a:endParaRPr lang="fr-F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613" y="195486"/>
            <a:ext cx="8627867" cy="686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653" y="1268735"/>
            <a:ext cx="612457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787774"/>
            <a:ext cx="7704856" cy="1889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1482204" y="2283718"/>
            <a:ext cx="5099473" cy="369332"/>
          </a:xfrm>
          <a:prstGeom prst="rect">
            <a:avLst/>
          </a:prstGeom>
          <a:solidFill>
            <a:schemeClr val="accent4">
              <a:lumMod val="40000"/>
              <a:lumOff val="60000"/>
            </a:schemeClr>
          </a:solidFill>
          <a:ln>
            <a:solidFill>
              <a:schemeClr val="accent1">
                <a:lumMod val="20000"/>
                <a:lumOff val="80000"/>
              </a:schemeClr>
            </a:solidFill>
          </a:ln>
        </p:spPr>
        <p:txBody>
          <a:bodyPr wrap="none" rtlCol="0">
            <a:spAutoFit/>
          </a:bodyPr>
          <a:lstStyle/>
          <a:p>
            <a:r>
              <a:rPr lang="fr-FR" dirty="0"/>
              <a:t>1 questionnaire </a:t>
            </a:r>
            <a:r>
              <a:rPr lang="fr-FR" dirty="0">
                <a:sym typeface="Wingdings"/>
              </a:rPr>
              <a:t> 3 courriers (possible par MS)</a:t>
            </a:r>
            <a:endParaRPr lang="fr-FR" dirty="0"/>
          </a:p>
        </p:txBody>
      </p:sp>
      <p:sp>
        <p:nvSpPr>
          <p:cNvPr id="4" name="ZoneTexte 3"/>
          <p:cNvSpPr txBox="1"/>
          <p:nvPr/>
        </p:nvSpPr>
        <p:spPr>
          <a:xfrm>
            <a:off x="184461" y="876763"/>
            <a:ext cx="2576346" cy="215444"/>
          </a:xfrm>
          <a:prstGeom prst="rect">
            <a:avLst/>
          </a:prstGeom>
          <a:noFill/>
        </p:spPr>
        <p:txBody>
          <a:bodyPr wrap="none" rtlCol="0">
            <a:spAutoFit/>
          </a:bodyPr>
          <a:lstStyle/>
          <a:p>
            <a:r>
              <a:rPr lang="fr-FR" altLang="fr-FR" sz="800" b="1" i="1" dirty="0">
                <a:latin typeface="Arial" charset="0"/>
                <a:cs typeface="Arial" charset="0"/>
              </a:rPr>
              <a:t>HOPIPHARM</a:t>
            </a:r>
            <a:r>
              <a:rPr lang="en-US" altLang="fr-FR" sz="800" b="1" i="1" dirty="0">
                <a:latin typeface="Arial" charset="0"/>
                <a:cs typeface="Arial" charset="0"/>
              </a:rPr>
              <a:t> – Marseille, France, 15-17 Mai  2019</a:t>
            </a:r>
          </a:p>
        </p:txBody>
      </p:sp>
      <p:pic>
        <p:nvPicPr>
          <p:cNvPr id="7" name="Image 6">
            <a:extLst>
              <a:ext uri="{FF2B5EF4-FFF2-40B4-BE49-F238E27FC236}">
                <a16:creationId xmlns:a16="http://schemas.microsoft.com/office/drawing/2014/main" id="{106544D3-5227-40E4-8518-2B6C2B0CA8B6}"/>
              </a:ext>
            </a:extLst>
          </p:cNvPr>
          <p:cNvPicPr>
            <a:picLocks noChangeAspect="1"/>
          </p:cNvPicPr>
          <p:nvPr/>
        </p:nvPicPr>
        <p:blipFill rotWithShape="1">
          <a:blip r:embed="rId5">
            <a:extLst>
              <a:ext uri="{28A0092B-C50C-407E-A947-70E740481C1C}">
                <a14:useLocalDpi xmlns:a14="http://schemas.microsoft.com/office/drawing/2010/main" val="0"/>
              </a:ext>
            </a:extLst>
          </a:blip>
          <a:srcRect r="68189" b="910"/>
          <a:stretch/>
        </p:blipFill>
        <p:spPr>
          <a:xfrm>
            <a:off x="7596336" y="4371950"/>
            <a:ext cx="1465137" cy="627534"/>
          </a:xfrm>
          <a:prstGeom prst="rect">
            <a:avLst/>
          </a:prstGeom>
          <a:ln>
            <a:solidFill>
              <a:srgbClr val="0070C0"/>
            </a:solidFill>
          </a:ln>
        </p:spPr>
      </p:pic>
    </p:spTree>
    <p:extLst>
      <p:ext uri="{BB962C8B-B14F-4D97-AF65-F5344CB8AC3E}">
        <p14:creationId xmlns:p14="http://schemas.microsoft.com/office/powerpoint/2010/main" val="34802908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Take</a:t>
            </a:r>
            <a:r>
              <a:rPr lang="fr-FR" dirty="0"/>
              <a:t> Home Message</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111</a:t>
            </a:fld>
            <a:endParaRPr lang="fr-FR"/>
          </a:p>
        </p:txBody>
      </p:sp>
      <p:sp>
        <p:nvSpPr>
          <p:cNvPr id="4" name="Espace réservé du contenu 3"/>
          <p:cNvSpPr>
            <a:spLocks noGrp="1"/>
          </p:cNvSpPr>
          <p:nvPr>
            <p:ph sz="quarter" idx="1"/>
          </p:nvPr>
        </p:nvSpPr>
        <p:spPr/>
        <p:txBody>
          <a:bodyPr/>
          <a:lstStyle/>
          <a:p>
            <a:r>
              <a:rPr lang="fr-FR" dirty="0"/>
              <a:t>S’accorder sur les informations et messages à restituer</a:t>
            </a:r>
          </a:p>
          <a:p>
            <a:endParaRPr lang="fr-FR" dirty="0"/>
          </a:p>
          <a:p>
            <a:r>
              <a:rPr lang="fr-FR" dirty="0"/>
              <a:t>Documents standardisés</a:t>
            </a:r>
            <a:r>
              <a:rPr lang="en-GB" dirty="0"/>
              <a:t> à completer</a:t>
            </a:r>
          </a:p>
          <a:p>
            <a:endParaRPr lang="fr-FR" dirty="0"/>
          </a:p>
          <a:p>
            <a:r>
              <a:rPr lang="fr-FR" dirty="0"/>
              <a:t>Mise à disposition au sein du dossier patient</a:t>
            </a:r>
          </a:p>
          <a:p>
            <a:endParaRPr lang="fr-FR" dirty="0"/>
          </a:p>
          <a:p>
            <a:r>
              <a:rPr lang="fr-FR" dirty="0"/>
              <a:t>Problématique des modalités d’envoi et d’échange</a:t>
            </a:r>
          </a:p>
        </p:txBody>
      </p:sp>
    </p:spTree>
    <p:extLst>
      <p:ext uri="{BB962C8B-B14F-4D97-AF65-F5344CB8AC3E}">
        <p14:creationId xmlns:p14="http://schemas.microsoft.com/office/powerpoint/2010/main" val="20096853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Sixième partie : valoriser les activités de pharmacie clinique oncologique</a:t>
            </a:r>
            <a:endParaRPr lang="en-GB" dirty="0"/>
          </a:p>
        </p:txBody>
      </p:sp>
      <p:sp>
        <p:nvSpPr>
          <p:cNvPr id="3" name="Espace réservé du texte 2"/>
          <p:cNvSpPr>
            <a:spLocks noGrp="1"/>
          </p:cNvSpPr>
          <p:nvPr>
            <p:ph type="body" idx="1"/>
          </p:nvPr>
        </p:nvSpPr>
        <p:spPr/>
        <p:txBody>
          <a:bodyPr/>
          <a:lstStyle/>
          <a:p>
            <a:r>
              <a:rPr lang="en-GB" dirty="0" err="1"/>
              <a:t>Enjeu</a:t>
            </a:r>
            <a:r>
              <a:rPr lang="en-GB" dirty="0"/>
              <a:t> de la valorisation des </a:t>
            </a:r>
            <a:r>
              <a:rPr lang="en-GB" dirty="0" err="1"/>
              <a:t>activités</a:t>
            </a:r>
            <a:r>
              <a:rPr lang="en-GB" dirty="0"/>
              <a:t> </a:t>
            </a:r>
            <a:r>
              <a:rPr lang="en-GB" dirty="0" err="1"/>
              <a:t>pharmaceutiques</a:t>
            </a:r>
            <a:r>
              <a:rPr lang="en-GB" dirty="0"/>
              <a:t> </a:t>
            </a:r>
            <a:r>
              <a:rPr lang="en-GB" dirty="0" err="1"/>
              <a:t>en</a:t>
            </a:r>
            <a:r>
              <a:rPr lang="en-GB" dirty="0"/>
              <a:t> </a:t>
            </a:r>
            <a:r>
              <a:rPr lang="en-GB" dirty="0" err="1"/>
              <a:t>pharmacie</a:t>
            </a:r>
            <a:r>
              <a:rPr lang="en-GB" dirty="0"/>
              <a:t> </a:t>
            </a:r>
            <a:r>
              <a:rPr lang="en-GB" dirty="0" err="1"/>
              <a:t>clinique</a:t>
            </a:r>
            <a:r>
              <a:rPr lang="en-GB" dirty="0"/>
              <a:t> </a:t>
            </a:r>
            <a:r>
              <a:rPr lang="en-GB" dirty="0" err="1"/>
              <a:t>oncologique</a:t>
            </a:r>
            <a:endParaRPr lang="en-GB" dirty="0"/>
          </a:p>
        </p:txBody>
      </p:sp>
      <p:sp>
        <p:nvSpPr>
          <p:cNvPr id="4" name="Espace réservé du numéro de diapositive 3"/>
          <p:cNvSpPr>
            <a:spLocks noGrp="1"/>
          </p:cNvSpPr>
          <p:nvPr>
            <p:ph type="sldNum" sz="quarter" idx="12"/>
          </p:nvPr>
        </p:nvSpPr>
        <p:spPr/>
        <p:txBody>
          <a:bodyPr/>
          <a:lstStyle/>
          <a:p>
            <a:fld id="{CFB2068C-0D99-440A-AB96-7E72B788C81A}" type="slidenum">
              <a:rPr lang="fr-FR" smtClean="0"/>
              <a:t>112</a:t>
            </a:fld>
            <a:endParaRPr lang="fr-FR"/>
          </a:p>
        </p:txBody>
      </p:sp>
    </p:spTree>
    <p:extLst>
      <p:ext uri="{BB962C8B-B14F-4D97-AF65-F5344CB8AC3E}">
        <p14:creationId xmlns:p14="http://schemas.microsoft.com/office/powerpoint/2010/main" val="18443481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Valorisation de l’activité</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113</a:t>
            </a:fld>
            <a:endParaRPr lang="fr-FR"/>
          </a:p>
        </p:txBody>
      </p:sp>
      <p:sp>
        <p:nvSpPr>
          <p:cNvPr id="4" name="Espace réservé du contenu 3"/>
          <p:cNvSpPr>
            <a:spLocks noGrp="1"/>
          </p:cNvSpPr>
          <p:nvPr>
            <p:ph sz="quarter" idx="1"/>
          </p:nvPr>
        </p:nvSpPr>
        <p:spPr>
          <a:xfrm>
            <a:off x="457200" y="914400"/>
            <a:ext cx="8229601" cy="3817590"/>
          </a:xfrm>
        </p:spPr>
        <p:txBody>
          <a:bodyPr>
            <a:normAutofit/>
          </a:bodyPr>
          <a:lstStyle/>
          <a:p>
            <a:r>
              <a:rPr lang="fr-FR" dirty="0"/>
              <a:t>Pour valoriser les activités </a:t>
            </a:r>
            <a:r>
              <a:rPr lang="fr-FR" dirty="0">
                <a:sym typeface="Wingdings" panose="05000000000000000000" pitchFamily="2" charset="2"/>
              </a:rPr>
              <a:t> indicateurs</a:t>
            </a:r>
          </a:p>
          <a:p>
            <a:pPr lvl="1"/>
            <a:r>
              <a:rPr lang="fr-FR" sz="1600" dirty="0" err="1">
                <a:sym typeface="Wingdings" panose="05000000000000000000" pitchFamily="2" charset="2"/>
              </a:rPr>
              <a:t>Recos</a:t>
            </a:r>
            <a:r>
              <a:rPr lang="fr-FR" sz="1600" dirty="0">
                <a:sym typeface="Wingdings" panose="05000000000000000000" pitchFamily="2" charset="2"/>
              </a:rPr>
              <a:t> SFPO 2017</a:t>
            </a:r>
          </a:p>
          <a:p>
            <a:pPr lvl="1"/>
            <a:endParaRPr lang="fr-FR" sz="1600" dirty="0">
              <a:sym typeface="Wingdings" panose="05000000000000000000" pitchFamily="2" charset="2"/>
            </a:endParaRPr>
          </a:p>
          <a:p>
            <a:pPr lvl="1"/>
            <a:endParaRPr lang="fr-FR" sz="1600" dirty="0">
              <a:sym typeface="Wingdings" panose="05000000000000000000" pitchFamily="2" charset="2"/>
            </a:endParaRPr>
          </a:p>
          <a:p>
            <a:pPr lvl="1"/>
            <a:endParaRPr lang="fr-FR" sz="1600" dirty="0">
              <a:sym typeface="Wingdings" panose="05000000000000000000" pitchFamily="2" charset="2"/>
            </a:endParaRPr>
          </a:p>
          <a:p>
            <a:pPr lvl="1"/>
            <a:r>
              <a:rPr lang="fr-FR" sz="1600" dirty="0">
                <a:sym typeface="Wingdings" panose="05000000000000000000" pitchFamily="2" charset="2"/>
              </a:rPr>
              <a:t>Nombre de patients ; proportion de patients par rapport à la population cible</a:t>
            </a:r>
          </a:p>
          <a:p>
            <a:pPr lvl="1"/>
            <a:r>
              <a:rPr lang="fr-FR" sz="1600" dirty="0">
                <a:sym typeface="Wingdings" panose="05000000000000000000" pitchFamily="2" charset="2"/>
              </a:rPr>
              <a:t>Nombre de BMO (pas forcément uniquement C1J1)</a:t>
            </a:r>
          </a:p>
          <a:p>
            <a:pPr lvl="1"/>
            <a:r>
              <a:rPr lang="fr-FR" sz="1600" dirty="0">
                <a:sym typeface="Wingdings" panose="05000000000000000000" pitchFamily="2" charset="2"/>
              </a:rPr>
              <a:t>Nombre de prises de contact (retours des profs de santé ambulatoires) et délai</a:t>
            </a:r>
          </a:p>
          <a:p>
            <a:pPr lvl="1"/>
            <a:r>
              <a:rPr lang="fr-FR" sz="1600" dirty="0"/>
              <a:t>Nombre et description des interventions pharmaceutiques</a:t>
            </a:r>
          </a:p>
          <a:p>
            <a:pPr lvl="1"/>
            <a:r>
              <a:rPr lang="fr-FR" sz="1600" dirty="0"/>
              <a:t>Temps moyen des consultations </a:t>
            </a:r>
            <a:r>
              <a:rPr lang="fr-FR" sz="1600" dirty="0">
                <a:sym typeface="Wingdings" panose="05000000000000000000" pitchFamily="2" charset="2"/>
              </a:rPr>
              <a:t> à corréler au temps et ressources pharmaceutiques</a:t>
            </a:r>
          </a:p>
          <a:p>
            <a:pPr lvl="1"/>
            <a:r>
              <a:rPr lang="fr-FR" sz="1600" dirty="0">
                <a:sym typeface="Wingdings" panose="05000000000000000000" pitchFamily="2" charset="2"/>
              </a:rPr>
              <a:t>Satisfaction patients et autres profs de santé</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45" y="1689438"/>
            <a:ext cx="8226219" cy="698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C:\Users\Florian\Desktop\logo_sfpo_seu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95486"/>
            <a:ext cx="1652672" cy="455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7724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Valorisation de l’activité</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114</a:t>
            </a:fld>
            <a:endParaRPr lang="fr-FR"/>
          </a:p>
        </p:txBody>
      </p:sp>
      <p:sp>
        <p:nvSpPr>
          <p:cNvPr id="4" name="Espace réservé du contenu 3"/>
          <p:cNvSpPr>
            <a:spLocks noGrp="1"/>
          </p:cNvSpPr>
          <p:nvPr>
            <p:ph sz="quarter" idx="1"/>
          </p:nvPr>
        </p:nvSpPr>
        <p:spPr/>
        <p:txBody>
          <a:bodyPr/>
          <a:lstStyle/>
          <a:p>
            <a:r>
              <a:rPr lang="fr-FR" dirty="0"/>
              <a:t>Anticiper  le recueil d’indicateurs</a:t>
            </a:r>
          </a:p>
          <a:p>
            <a:endParaRPr lang="fr-FR" dirty="0"/>
          </a:p>
          <a:p>
            <a:r>
              <a:rPr lang="fr-FR" dirty="0"/>
              <a:t>Valorisation : département d’information médicale (DIM) </a:t>
            </a:r>
          </a:p>
          <a:p>
            <a:endParaRPr lang="fr-FR" dirty="0"/>
          </a:p>
          <a:p>
            <a:r>
              <a:rPr lang="fr-FR" dirty="0"/>
              <a:t>Communication :</a:t>
            </a:r>
          </a:p>
          <a:p>
            <a:pPr lvl="1"/>
            <a:r>
              <a:rPr lang="fr-FR" dirty="0"/>
              <a:t>Oncologues</a:t>
            </a:r>
            <a:r>
              <a:rPr lang="en-GB" dirty="0"/>
              <a:t> et </a:t>
            </a:r>
            <a:r>
              <a:rPr lang="en-GB" dirty="0" err="1"/>
              <a:t>paramédicaux</a:t>
            </a:r>
            <a:endParaRPr lang="en-GB" dirty="0"/>
          </a:p>
          <a:p>
            <a:pPr lvl="1"/>
            <a:r>
              <a:rPr lang="fr-FR" dirty="0"/>
              <a:t>Associations de patients et commission des usagers</a:t>
            </a:r>
          </a:p>
          <a:p>
            <a:pPr lvl="1"/>
            <a:r>
              <a:rPr lang="fr-FR" dirty="0"/>
              <a:t>Médecins généralistes et  pharmaciens d’officine</a:t>
            </a:r>
          </a:p>
        </p:txBody>
      </p:sp>
    </p:spTree>
    <p:extLst>
      <p:ext uri="{BB962C8B-B14F-4D97-AF65-F5344CB8AC3E}">
        <p14:creationId xmlns:p14="http://schemas.microsoft.com/office/powerpoint/2010/main" val="29576197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Indicateurs</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115</a:t>
            </a:fld>
            <a:endParaRPr lang="fr-FR"/>
          </a:p>
        </p:txBody>
      </p:sp>
      <p:sp>
        <p:nvSpPr>
          <p:cNvPr id="4" name="Espace réservé du contenu 3"/>
          <p:cNvSpPr>
            <a:spLocks noGrp="1"/>
          </p:cNvSpPr>
          <p:nvPr>
            <p:ph sz="quarter" idx="1"/>
          </p:nvPr>
        </p:nvSpPr>
        <p:spPr/>
        <p:txBody>
          <a:bodyPr/>
          <a:lstStyle/>
          <a:p>
            <a:r>
              <a:rPr lang="fr-FR" dirty="0"/>
              <a:t>Priorisation des patients</a:t>
            </a:r>
          </a:p>
          <a:p>
            <a:endParaRPr lang="fr-FR" dirty="0"/>
          </a:p>
          <a:p>
            <a:r>
              <a:rPr lang="fr-FR" dirty="0"/>
              <a:t>Données CHU Reims (analyse multivariée)</a:t>
            </a:r>
          </a:p>
          <a:p>
            <a:pPr lvl="1"/>
            <a:r>
              <a:rPr lang="fr-FR" dirty="0"/>
              <a:t>Trois années prospectives (n=</a:t>
            </a:r>
            <a:r>
              <a:rPr lang="fr-FR" b="1" dirty="0"/>
              <a:t>560</a:t>
            </a:r>
            <a:r>
              <a:rPr lang="fr-FR" dirty="0"/>
              <a:t> patients)</a:t>
            </a:r>
          </a:p>
          <a:p>
            <a:pPr lvl="1"/>
            <a:r>
              <a:rPr lang="fr-FR" dirty="0"/>
              <a:t>Deux disciplines oncologiques</a:t>
            </a:r>
          </a:p>
          <a:p>
            <a:pPr lvl="1"/>
            <a:endParaRPr lang="fr-FR" dirty="0"/>
          </a:p>
          <a:p>
            <a:pPr lvl="1"/>
            <a:r>
              <a:rPr lang="fr-FR" dirty="0"/>
              <a:t>Nombre médicaments (&gt;9) / nombre médicaments ambulatoires (&gt;5)</a:t>
            </a:r>
          </a:p>
          <a:p>
            <a:pPr lvl="1"/>
            <a:r>
              <a:rPr lang="fr-FR" dirty="0"/>
              <a:t>Âge &gt; 75 ans</a:t>
            </a:r>
          </a:p>
          <a:p>
            <a:pPr lvl="1"/>
            <a:r>
              <a:rPr lang="fr-FR" dirty="0"/>
              <a:t>IMC &lt; 19 kg/m²</a:t>
            </a:r>
          </a:p>
          <a:p>
            <a:pPr lvl="1"/>
            <a:endParaRPr lang="fr-FR" dirty="0"/>
          </a:p>
        </p:txBody>
      </p:sp>
      <p:pic>
        <p:nvPicPr>
          <p:cNvPr id="1026" name="Picture 2" descr="https://www.reseau-chu.org/typo3temp/pics/fdc4a133a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390" y="1751831"/>
            <a:ext cx="1315270" cy="875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4853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F0000"/>
                </a:solidFill>
              </a:rPr>
              <a:t>Quizz</a:t>
            </a:r>
            <a:r>
              <a:rPr lang="fr-FR" dirty="0"/>
              <a:t>	</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116</a:t>
            </a:fld>
            <a:endParaRPr lang="fr-FR"/>
          </a:p>
        </p:txBody>
      </p:sp>
      <p:sp>
        <p:nvSpPr>
          <p:cNvPr id="4" name="Espace réservé du contenu 3"/>
          <p:cNvSpPr>
            <a:spLocks noGrp="1"/>
          </p:cNvSpPr>
          <p:nvPr>
            <p:ph sz="quarter" idx="1"/>
          </p:nvPr>
        </p:nvSpPr>
        <p:spPr/>
        <p:txBody>
          <a:bodyPr/>
          <a:lstStyle/>
          <a:p>
            <a:r>
              <a:rPr lang="fr-FR" dirty="0"/>
              <a:t>A votre avis combien  peut représenter le cout bénéfice d’une activité de pharmacie clinique oncologique en HDJ ?</a:t>
            </a:r>
          </a:p>
          <a:p>
            <a:endParaRPr lang="fr-FR" dirty="0"/>
          </a:p>
        </p:txBody>
      </p:sp>
    </p:spTree>
    <p:extLst>
      <p:ext uri="{BB962C8B-B14F-4D97-AF65-F5344CB8AC3E}">
        <p14:creationId xmlns:p14="http://schemas.microsoft.com/office/powerpoint/2010/main" val="42306595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D328336-E934-461A-AF01-E29F49B12D54}"/>
              </a:ext>
            </a:extLst>
          </p:cNvPr>
          <p:cNvSpPr>
            <a:spLocks noGrp="1"/>
          </p:cNvSpPr>
          <p:nvPr>
            <p:ph type="sldNum" sz="quarter" idx="12"/>
          </p:nvPr>
        </p:nvSpPr>
        <p:spPr/>
        <p:txBody>
          <a:bodyPr/>
          <a:lstStyle/>
          <a:p>
            <a:fld id="{CFB2068C-0D99-440A-AB96-7E72B788C81A}" type="slidenum">
              <a:rPr lang="fr-FR" smtClean="0"/>
              <a:t>117</a:t>
            </a:fld>
            <a:endParaRPr lang="fr-FR"/>
          </a:p>
        </p:txBody>
      </p:sp>
      <p:sp>
        <p:nvSpPr>
          <p:cNvPr id="4" name="Rectangle 3">
            <a:extLst>
              <a:ext uri="{FF2B5EF4-FFF2-40B4-BE49-F238E27FC236}">
                <a16:creationId xmlns:a16="http://schemas.microsoft.com/office/drawing/2014/main" id="{63A50F1B-E7B5-4C3C-892F-9ECD943609B4}"/>
              </a:ext>
            </a:extLst>
          </p:cNvPr>
          <p:cNvSpPr/>
          <p:nvPr/>
        </p:nvSpPr>
        <p:spPr>
          <a:xfrm>
            <a:off x="307848" y="540425"/>
            <a:ext cx="4912224" cy="2031325"/>
          </a:xfrm>
          <a:prstGeom prst="rect">
            <a:avLst/>
          </a:prstGeom>
          <a:solidFill>
            <a:schemeClr val="accent2">
              <a:lumMod val="20000"/>
              <a:lumOff val="80000"/>
            </a:schemeClr>
          </a:solidFill>
        </p:spPr>
        <p:txBody>
          <a:bodyPr wrap="square">
            <a:spAutoFit/>
          </a:bodyPr>
          <a:lstStyle/>
          <a:p>
            <a:pPr algn="ctr"/>
            <a:r>
              <a:rPr lang="fr-FR" dirty="0"/>
              <a:t>Projet </a:t>
            </a:r>
            <a:r>
              <a:rPr lang="fr-FR" b="1" dirty="0">
                <a:solidFill>
                  <a:srgbClr val="0070C0"/>
                </a:solidFill>
              </a:rPr>
              <a:t>UMACOACH</a:t>
            </a:r>
          </a:p>
          <a:p>
            <a:pPr algn="ctr"/>
            <a:r>
              <a:rPr lang="fr-FR" dirty="0" err="1"/>
              <a:t>COllaboration</a:t>
            </a:r>
            <a:r>
              <a:rPr lang="fr-FR" dirty="0"/>
              <a:t> Assistance </a:t>
            </a:r>
            <a:r>
              <a:rPr lang="fr-FR" dirty="0" err="1"/>
              <a:t>CHimiothérapie</a:t>
            </a:r>
            <a:endParaRPr lang="fr-FR" dirty="0"/>
          </a:p>
          <a:p>
            <a:pPr algn="ctr"/>
            <a:endParaRPr lang="fr-FR" dirty="0"/>
          </a:p>
          <a:p>
            <a:pPr algn="ctr"/>
            <a:r>
              <a:rPr lang="fr-FR" dirty="0"/>
              <a:t>Optimisation du parcours de soins</a:t>
            </a:r>
          </a:p>
          <a:p>
            <a:pPr algn="ctr"/>
            <a:r>
              <a:rPr lang="fr-FR" dirty="0"/>
              <a:t>du patient traité par </a:t>
            </a:r>
          </a:p>
          <a:p>
            <a:pPr algn="ctr"/>
            <a:r>
              <a:rPr lang="fr-FR" dirty="0"/>
              <a:t>chimiothérapie anticancéreuse</a:t>
            </a:r>
          </a:p>
          <a:p>
            <a:pPr algn="ctr"/>
            <a:r>
              <a:rPr lang="fr-FR" dirty="0"/>
              <a:t>Unité Médicale Ambulatoire de Cancérologie</a:t>
            </a:r>
          </a:p>
        </p:txBody>
      </p:sp>
      <p:pic>
        <p:nvPicPr>
          <p:cNvPr id="5" name="Picture 2">
            <a:extLst>
              <a:ext uri="{FF2B5EF4-FFF2-40B4-BE49-F238E27FC236}">
                <a16:creationId xmlns:a16="http://schemas.microsoft.com/office/drawing/2014/main" id="{AA5A233F-52DF-479D-A700-CE41ADBC4BB2}"/>
              </a:ext>
            </a:extLst>
          </p:cNvPr>
          <p:cNvPicPr>
            <a:picLocks noChangeAspect="1" noChangeArrowheads="1"/>
          </p:cNvPicPr>
          <p:nvPr/>
        </p:nvPicPr>
        <p:blipFill>
          <a:blip r:embed="rId2" cstate="print"/>
          <a:srcRect l="30223" t="34407" r="30469" b="39967"/>
          <a:stretch>
            <a:fillRect/>
          </a:stretch>
        </p:blipFill>
        <p:spPr bwMode="auto">
          <a:xfrm>
            <a:off x="2156538" y="2859782"/>
            <a:ext cx="4830925" cy="1772816"/>
          </a:xfrm>
          <a:prstGeom prst="rect">
            <a:avLst/>
          </a:prstGeom>
          <a:noFill/>
          <a:ln w="9525">
            <a:noFill/>
            <a:miter lim="800000"/>
            <a:headEnd/>
            <a:tailEnd/>
          </a:ln>
        </p:spPr>
      </p:pic>
      <p:sp>
        <p:nvSpPr>
          <p:cNvPr id="6" name="ZoneTexte 5">
            <a:extLst>
              <a:ext uri="{FF2B5EF4-FFF2-40B4-BE49-F238E27FC236}">
                <a16:creationId xmlns:a16="http://schemas.microsoft.com/office/drawing/2014/main" id="{D75C6023-08DB-44A4-A3AF-9CC09058B214}"/>
              </a:ext>
            </a:extLst>
          </p:cNvPr>
          <p:cNvSpPr txBox="1"/>
          <p:nvPr/>
        </p:nvSpPr>
        <p:spPr>
          <a:xfrm>
            <a:off x="5231230" y="540425"/>
            <a:ext cx="3811656" cy="2154436"/>
          </a:xfrm>
          <a:prstGeom prst="rect">
            <a:avLst/>
          </a:prstGeom>
          <a:noFill/>
        </p:spPr>
        <p:txBody>
          <a:bodyPr wrap="square" rtlCol="0">
            <a:spAutoFit/>
          </a:bodyPr>
          <a:lstStyle/>
          <a:p>
            <a:r>
              <a:rPr lang="fr-FR" dirty="0"/>
              <a:t>Ouverture en </a:t>
            </a:r>
            <a:r>
              <a:rPr lang="fr-FR" b="1" u="sng" dirty="0"/>
              <a:t>Janvier 2017</a:t>
            </a:r>
          </a:p>
          <a:p>
            <a:endParaRPr lang="fr-FR" dirty="0"/>
          </a:p>
          <a:p>
            <a:r>
              <a:rPr lang="fr-FR" dirty="0"/>
              <a:t>AP DGOS </a:t>
            </a:r>
          </a:p>
          <a:p>
            <a:r>
              <a:rPr lang="fr-FR" sz="1600" i="1" dirty="0"/>
              <a:t>Instruction DGOS/PF2/2016/49 du 19/02/2016 relative à l’appel à projet de mise en œuvre de la pharmacie clinique en établissement de santé</a:t>
            </a:r>
          </a:p>
          <a:p>
            <a:r>
              <a:rPr lang="fr-FR" sz="1600" dirty="0"/>
              <a:t>Pr Mathieu Boulin &amp; Dr Sophie </a:t>
            </a:r>
            <a:r>
              <a:rPr lang="fr-FR" sz="1600" dirty="0" err="1"/>
              <a:t>Dalac</a:t>
            </a:r>
            <a:endParaRPr lang="fr-FR" sz="1600" dirty="0"/>
          </a:p>
        </p:txBody>
      </p:sp>
      <p:pic>
        <p:nvPicPr>
          <p:cNvPr id="7" name="Picture 6" descr="chu-dijon">
            <a:extLst>
              <a:ext uri="{FF2B5EF4-FFF2-40B4-BE49-F238E27FC236}">
                <a16:creationId xmlns:a16="http://schemas.microsoft.com/office/drawing/2014/main" id="{A1E90043-080C-485D-8EAF-B28F56C02BB5}"/>
              </a:ext>
            </a:extLst>
          </p:cNvPr>
          <p:cNvPicPr>
            <a:picLocks noChangeAspect="1" noChangeArrowheads="1"/>
          </p:cNvPicPr>
          <p:nvPr/>
        </p:nvPicPr>
        <p:blipFill>
          <a:blip r:embed="rId3" cstate="print"/>
          <a:srcRect/>
          <a:stretch>
            <a:fillRect/>
          </a:stretch>
        </p:blipFill>
        <p:spPr bwMode="auto">
          <a:xfrm>
            <a:off x="307848" y="3252167"/>
            <a:ext cx="878802" cy="834678"/>
          </a:xfrm>
          <a:prstGeom prst="rect">
            <a:avLst/>
          </a:prstGeom>
          <a:noFill/>
        </p:spPr>
      </p:pic>
    </p:spTree>
    <p:extLst>
      <p:ext uri="{BB962C8B-B14F-4D97-AF65-F5344CB8AC3E}">
        <p14:creationId xmlns:p14="http://schemas.microsoft.com/office/powerpoint/2010/main" val="26058937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EAD484-262F-4E41-81F3-36344B4EB7DD}"/>
              </a:ext>
            </a:extLst>
          </p:cNvPr>
          <p:cNvSpPr>
            <a:spLocks noGrp="1"/>
          </p:cNvSpPr>
          <p:nvPr>
            <p:ph type="title"/>
          </p:nvPr>
        </p:nvSpPr>
        <p:spPr/>
        <p:txBody>
          <a:bodyPr/>
          <a:lstStyle/>
          <a:p>
            <a:r>
              <a:rPr lang="fr-FR" dirty="0"/>
              <a:t>Impact clinique et économique</a:t>
            </a:r>
          </a:p>
        </p:txBody>
      </p:sp>
      <p:sp>
        <p:nvSpPr>
          <p:cNvPr id="4" name="Espace réservé du numéro de diapositive 3">
            <a:extLst>
              <a:ext uri="{FF2B5EF4-FFF2-40B4-BE49-F238E27FC236}">
                <a16:creationId xmlns:a16="http://schemas.microsoft.com/office/drawing/2014/main" id="{129F370F-5EF6-4B56-A4E0-E1D324190016}"/>
              </a:ext>
            </a:extLst>
          </p:cNvPr>
          <p:cNvSpPr>
            <a:spLocks noGrp="1"/>
          </p:cNvSpPr>
          <p:nvPr>
            <p:ph type="sldNum" sz="quarter" idx="12"/>
          </p:nvPr>
        </p:nvSpPr>
        <p:spPr/>
        <p:txBody>
          <a:bodyPr/>
          <a:lstStyle/>
          <a:p>
            <a:pPr>
              <a:defRPr/>
            </a:pPr>
            <a:fld id="{F7EAF1F9-BAC3-4C67-9641-7CFF25A498BB}" type="slidenum">
              <a:rPr lang="fr-FR" smtClean="0"/>
              <a:pPr>
                <a:defRPr/>
              </a:pPr>
              <a:t>118</a:t>
            </a:fld>
            <a:endParaRPr lang="fr-FR" dirty="0"/>
          </a:p>
        </p:txBody>
      </p:sp>
      <p:pic>
        <p:nvPicPr>
          <p:cNvPr id="5" name="Image 4">
            <a:extLst>
              <a:ext uri="{FF2B5EF4-FFF2-40B4-BE49-F238E27FC236}">
                <a16:creationId xmlns:a16="http://schemas.microsoft.com/office/drawing/2014/main" id="{A85F0DAA-98E6-4D51-AD5D-146C2E31EB23}"/>
              </a:ext>
            </a:extLst>
          </p:cNvPr>
          <p:cNvPicPr>
            <a:picLocks noChangeAspect="1"/>
          </p:cNvPicPr>
          <p:nvPr/>
        </p:nvPicPr>
        <p:blipFill>
          <a:blip r:embed="rId2"/>
          <a:stretch>
            <a:fillRect/>
          </a:stretch>
        </p:blipFill>
        <p:spPr>
          <a:xfrm>
            <a:off x="5724128" y="114300"/>
            <a:ext cx="3200225" cy="4516728"/>
          </a:xfrm>
          <a:prstGeom prst="rect">
            <a:avLst/>
          </a:prstGeom>
        </p:spPr>
      </p:pic>
      <p:pic>
        <p:nvPicPr>
          <p:cNvPr id="6" name="Image 5">
            <a:extLst>
              <a:ext uri="{FF2B5EF4-FFF2-40B4-BE49-F238E27FC236}">
                <a16:creationId xmlns:a16="http://schemas.microsoft.com/office/drawing/2014/main" id="{E0AE165A-EE91-4C98-A80E-F38A26088F95}"/>
              </a:ext>
            </a:extLst>
          </p:cNvPr>
          <p:cNvPicPr>
            <a:picLocks noChangeAspect="1"/>
          </p:cNvPicPr>
          <p:nvPr/>
        </p:nvPicPr>
        <p:blipFill>
          <a:blip r:embed="rId3"/>
          <a:stretch>
            <a:fillRect/>
          </a:stretch>
        </p:blipFill>
        <p:spPr>
          <a:xfrm>
            <a:off x="507679" y="1203598"/>
            <a:ext cx="4320480" cy="3240360"/>
          </a:xfrm>
          <a:prstGeom prst="rect">
            <a:avLst/>
          </a:prstGeom>
        </p:spPr>
      </p:pic>
    </p:spTree>
    <p:extLst>
      <p:ext uri="{BB962C8B-B14F-4D97-AF65-F5344CB8AC3E}">
        <p14:creationId xmlns:p14="http://schemas.microsoft.com/office/powerpoint/2010/main" val="16839909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1164995" y="87474"/>
            <a:ext cx="4325549" cy="857250"/>
          </a:xfrm>
        </p:spPr>
        <p:txBody>
          <a:bodyPr>
            <a:normAutofit/>
          </a:bodyPr>
          <a:lstStyle/>
          <a:p>
            <a:pPr>
              <a:defRPr/>
            </a:pPr>
            <a:r>
              <a:rPr lang="fr-FR" sz="3000" b="1" dirty="0">
                <a:solidFill>
                  <a:srgbClr val="0070C0"/>
                </a:solidFill>
              </a:rPr>
              <a:t>       Résultats 2018</a:t>
            </a:r>
          </a:p>
        </p:txBody>
      </p:sp>
      <p:sp>
        <p:nvSpPr>
          <p:cNvPr id="2" name="ZoneTexte 1"/>
          <p:cNvSpPr txBox="1"/>
          <p:nvPr/>
        </p:nvSpPr>
        <p:spPr>
          <a:xfrm>
            <a:off x="151824" y="1509628"/>
            <a:ext cx="4852224" cy="2862322"/>
          </a:xfrm>
          <a:prstGeom prst="rect">
            <a:avLst/>
          </a:prstGeom>
          <a:noFill/>
          <a:ln>
            <a:noFill/>
          </a:ln>
        </p:spPr>
        <p:txBody>
          <a:bodyPr wrap="square" rtlCol="0">
            <a:spAutoFit/>
          </a:bodyPr>
          <a:lstStyle/>
          <a:p>
            <a:pPr marL="342900" indent="-342900">
              <a:buFont typeface="Arial" panose="020B0604020202020204" pitchFamily="34" charset="0"/>
              <a:buChar char="•"/>
            </a:pPr>
            <a:r>
              <a:rPr lang="fr-FR" sz="2000" dirty="0"/>
              <a:t>Patients suivis : </a:t>
            </a:r>
            <a:r>
              <a:rPr lang="fr-FR" sz="2000" dirty="0">
                <a:solidFill>
                  <a:srgbClr val="0070C0"/>
                </a:solidFill>
              </a:rPr>
              <a:t>n=558 </a:t>
            </a:r>
          </a:p>
          <a:p>
            <a:r>
              <a:rPr lang="fr-FR" sz="2000" dirty="0"/>
              <a:t>Hémopathies malignes 60 %</a:t>
            </a:r>
          </a:p>
          <a:p>
            <a:endParaRPr lang="fr-FR" sz="2000" dirty="0"/>
          </a:p>
          <a:p>
            <a:pPr marL="342900" indent="-342900">
              <a:buFont typeface="Arial" panose="020B0604020202020204" pitchFamily="34" charset="0"/>
              <a:buChar char="•"/>
            </a:pPr>
            <a:r>
              <a:rPr lang="fr-FR" sz="2000" dirty="0"/>
              <a:t>Entretiens pharmaceutiques </a:t>
            </a:r>
            <a:r>
              <a:rPr lang="fr-FR" sz="2000" dirty="0">
                <a:solidFill>
                  <a:srgbClr val="0070C0"/>
                </a:solidFill>
              </a:rPr>
              <a:t>n=1318</a:t>
            </a:r>
          </a:p>
          <a:p>
            <a:endParaRPr lang="fr-FR" sz="2000" dirty="0"/>
          </a:p>
          <a:p>
            <a:pPr marL="342900" indent="-342900">
              <a:buFont typeface="Arial" panose="020B0604020202020204" pitchFamily="34" charset="0"/>
              <a:buChar char="•"/>
            </a:pPr>
            <a:r>
              <a:rPr lang="fr-FR" sz="2000" dirty="0"/>
              <a:t>Durée moyenne </a:t>
            </a:r>
            <a:r>
              <a:rPr lang="fr-FR" sz="2000" dirty="0">
                <a:solidFill>
                  <a:srgbClr val="0070C0"/>
                </a:solidFill>
              </a:rPr>
              <a:t>31 min </a:t>
            </a:r>
            <a:r>
              <a:rPr lang="fr-FR" sz="2000" dirty="0"/>
              <a:t>– satisfaction</a:t>
            </a:r>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r>
              <a:rPr lang="fr-FR" sz="2000" dirty="0"/>
              <a:t>Interventions pharmaceutiques </a:t>
            </a:r>
          </a:p>
          <a:p>
            <a:r>
              <a:rPr lang="fr-FR" sz="2000" dirty="0"/>
              <a:t>Fiche SFPC </a:t>
            </a:r>
            <a:r>
              <a:rPr lang="fr-FR" sz="2000" dirty="0">
                <a:solidFill>
                  <a:srgbClr val="0070C0"/>
                </a:solidFill>
              </a:rPr>
              <a:t>n= 1970</a:t>
            </a:r>
            <a:endParaRPr lang="fr-FR" sz="20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6032" y="959864"/>
            <a:ext cx="3806144" cy="3726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numéro de diapositive 4">
            <a:extLst>
              <a:ext uri="{FF2B5EF4-FFF2-40B4-BE49-F238E27FC236}">
                <a16:creationId xmlns:a16="http://schemas.microsoft.com/office/drawing/2014/main" id="{4EFB0E31-767F-4BDB-8B9F-6EC749CAD3D7}"/>
              </a:ext>
            </a:extLst>
          </p:cNvPr>
          <p:cNvSpPr>
            <a:spLocks noGrp="1"/>
          </p:cNvSpPr>
          <p:nvPr>
            <p:ph type="sldNum" sz="quarter" idx="12"/>
          </p:nvPr>
        </p:nvSpPr>
        <p:spPr/>
        <p:txBody>
          <a:bodyPr/>
          <a:lstStyle/>
          <a:p>
            <a:fld id="{CFB2068C-0D99-440A-AB96-7E72B788C81A}" type="slidenum">
              <a:rPr lang="fr-FR" smtClean="0"/>
              <a:t>119</a:t>
            </a:fld>
            <a:endParaRPr lang="fr-FR"/>
          </a:p>
        </p:txBody>
      </p:sp>
    </p:spTree>
    <p:extLst>
      <p:ext uri="{BB962C8B-B14F-4D97-AF65-F5344CB8AC3E}">
        <p14:creationId xmlns:p14="http://schemas.microsoft.com/office/powerpoint/2010/main" val="177737150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Contexte</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12</a:t>
            </a:fld>
            <a:endParaRPr lang="fr-F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915" y="915566"/>
            <a:ext cx="4190205" cy="227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181305"/>
            <a:ext cx="5410143" cy="191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5940152" y="915566"/>
            <a:ext cx="3096344" cy="1754326"/>
          </a:xfrm>
          <a:prstGeom prst="rect">
            <a:avLst/>
          </a:prstGeom>
          <a:noFill/>
        </p:spPr>
        <p:txBody>
          <a:bodyPr wrap="square" rtlCol="0">
            <a:spAutoFit/>
          </a:bodyPr>
          <a:lstStyle/>
          <a:p>
            <a:pPr>
              <a:lnSpc>
                <a:spcPct val="150000"/>
              </a:lnSpc>
            </a:pPr>
            <a:r>
              <a:rPr lang="fr-FR" dirty="0"/>
              <a:t>Objectifs initiaux : 2 versants </a:t>
            </a:r>
          </a:p>
          <a:p>
            <a:pPr marL="285750" indent="-285750">
              <a:lnSpc>
                <a:spcPct val="150000"/>
              </a:lnSpc>
              <a:buFont typeface="Arial" panose="020B0604020202020204" pitchFamily="34" charset="0"/>
              <a:buChar char="•"/>
            </a:pPr>
            <a:r>
              <a:rPr lang="fr-FR" dirty="0"/>
              <a:t>Maitrise des couts</a:t>
            </a:r>
          </a:p>
          <a:p>
            <a:pPr marL="285750" indent="-285750">
              <a:lnSpc>
                <a:spcPct val="150000"/>
              </a:lnSpc>
              <a:buFont typeface="Arial" panose="020B0604020202020204" pitchFamily="34" charset="0"/>
              <a:buChar char="•"/>
            </a:pPr>
            <a:r>
              <a:rPr lang="fr-FR" dirty="0"/>
              <a:t>Qualité de vie des patients</a:t>
            </a:r>
            <a:endParaRPr lang="en-GB" dirty="0"/>
          </a:p>
        </p:txBody>
      </p:sp>
    </p:spTree>
    <p:extLst>
      <p:ext uri="{BB962C8B-B14F-4D97-AF65-F5344CB8AC3E}">
        <p14:creationId xmlns:p14="http://schemas.microsoft.com/office/powerpoint/2010/main" val="85134404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1164995" y="87474"/>
            <a:ext cx="4325549" cy="857250"/>
          </a:xfrm>
        </p:spPr>
        <p:txBody>
          <a:bodyPr>
            <a:normAutofit/>
          </a:bodyPr>
          <a:lstStyle/>
          <a:p>
            <a:pPr>
              <a:defRPr/>
            </a:pPr>
            <a:r>
              <a:rPr lang="fr-FR" sz="3000" b="1" dirty="0">
                <a:solidFill>
                  <a:srgbClr val="0070C0"/>
                </a:solidFill>
              </a:rPr>
              <a:t>       Résultats 2018</a:t>
            </a:r>
          </a:p>
        </p:txBody>
      </p:sp>
      <p:sp>
        <p:nvSpPr>
          <p:cNvPr id="2" name="ZoneTexte 1"/>
          <p:cNvSpPr txBox="1"/>
          <p:nvPr/>
        </p:nvSpPr>
        <p:spPr>
          <a:xfrm>
            <a:off x="525708" y="941295"/>
            <a:ext cx="8092584" cy="707886"/>
          </a:xfrm>
          <a:prstGeom prst="rect">
            <a:avLst/>
          </a:prstGeom>
          <a:noFill/>
          <a:ln>
            <a:noFill/>
          </a:ln>
        </p:spPr>
        <p:txBody>
          <a:bodyPr wrap="square" rtlCol="0">
            <a:spAutoFit/>
          </a:bodyPr>
          <a:lstStyle/>
          <a:p>
            <a:r>
              <a:rPr lang="fr-FR" sz="2000" b="1" u="sng" dirty="0"/>
              <a:t>Impact clinique </a:t>
            </a:r>
            <a:r>
              <a:rPr lang="fr-FR" sz="2000" dirty="0">
                <a:sym typeface="Wingdings" panose="05000000000000000000" pitchFamily="2" charset="2"/>
              </a:rPr>
              <a:t> </a:t>
            </a:r>
            <a:r>
              <a:rPr lang="fr-FR" sz="2000" dirty="0">
                <a:solidFill>
                  <a:srgbClr val="0070C0"/>
                </a:solidFill>
              </a:rPr>
              <a:t>Majeur</a:t>
            </a:r>
            <a:r>
              <a:rPr lang="fr-FR" sz="2000" dirty="0"/>
              <a:t> pour n=148 soit </a:t>
            </a:r>
            <a:r>
              <a:rPr lang="fr-FR" sz="2000" dirty="0">
                <a:solidFill>
                  <a:srgbClr val="0070C0"/>
                </a:solidFill>
              </a:rPr>
              <a:t>7%</a:t>
            </a:r>
            <a:r>
              <a:rPr lang="fr-FR" sz="2000" dirty="0">
                <a:solidFill>
                  <a:srgbClr val="FFFF00"/>
                </a:solidFill>
              </a:rPr>
              <a:t> </a:t>
            </a:r>
            <a:r>
              <a:rPr lang="fr-FR" sz="2000" dirty="0"/>
              <a:t>des interventions pharmaceutiques (échelle CLEO – SFPC)</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0084" y="1757281"/>
            <a:ext cx="6503832" cy="2974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339314" y="3917365"/>
            <a:ext cx="6418130" cy="3039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 name="Espace réservé du numéro de diapositive 4">
            <a:extLst>
              <a:ext uri="{FF2B5EF4-FFF2-40B4-BE49-F238E27FC236}">
                <a16:creationId xmlns:a16="http://schemas.microsoft.com/office/drawing/2014/main" id="{A40612AB-A5BF-4BC0-AE16-818D5CD07C23}"/>
              </a:ext>
            </a:extLst>
          </p:cNvPr>
          <p:cNvSpPr>
            <a:spLocks noGrp="1"/>
          </p:cNvSpPr>
          <p:nvPr>
            <p:ph type="sldNum" sz="quarter" idx="12"/>
          </p:nvPr>
        </p:nvSpPr>
        <p:spPr/>
        <p:txBody>
          <a:bodyPr/>
          <a:lstStyle/>
          <a:p>
            <a:fld id="{CFB2068C-0D99-440A-AB96-7E72B788C81A}" type="slidenum">
              <a:rPr lang="fr-FR" smtClean="0"/>
              <a:t>120</a:t>
            </a:fld>
            <a:endParaRPr lang="fr-FR"/>
          </a:p>
        </p:txBody>
      </p:sp>
    </p:spTree>
    <p:extLst>
      <p:ext uri="{BB962C8B-B14F-4D97-AF65-F5344CB8AC3E}">
        <p14:creationId xmlns:p14="http://schemas.microsoft.com/office/powerpoint/2010/main" val="168899093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1164995" y="87474"/>
            <a:ext cx="4325549" cy="857250"/>
          </a:xfrm>
        </p:spPr>
        <p:txBody>
          <a:bodyPr>
            <a:normAutofit/>
          </a:bodyPr>
          <a:lstStyle/>
          <a:p>
            <a:pPr>
              <a:defRPr/>
            </a:pPr>
            <a:r>
              <a:rPr lang="fr-FR" sz="3000" b="1" dirty="0">
                <a:solidFill>
                  <a:srgbClr val="0070C0"/>
                </a:solidFill>
              </a:rPr>
              <a:t>       Résultats 2018</a:t>
            </a:r>
          </a:p>
        </p:txBody>
      </p:sp>
      <p:sp>
        <p:nvSpPr>
          <p:cNvPr id="2" name="ZoneTexte 1"/>
          <p:cNvSpPr txBox="1"/>
          <p:nvPr/>
        </p:nvSpPr>
        <p:spPr>
          <a:xfrm>
            <a:off x="525708" y="941295"/>
            <a:ext cx="8092584" cy="400110"/>
          </a:xfrm>
          <a:prstGeom prst="rect">
            <a:avLst/>
          </a:prstGeom>
          <a:noFill/>
          <a:ln>
            <a:noFill/>
          </a:ln>
        </p:spPr>
        <p:txBody>
          <a:bodyPr wrap="square" rtlCol="0">
            <a:spAutoFit/>
          </a:bodyPr>
          <a:lstStyle/>
          <a:p>
            <a:r>
              <a:rPr lang="fr-FR" sz="2000" b="1" u="sng" dirty="0"/>
              <a:t>Impact économique</a:t>
            </a:r>
            <a:endParaRPr lang="fr-FR" sz="2000" dirty="0"/>
          </a:p>
        </p:txBody>
      </p:sp>
      <p:sp>
        <p:nvSpPr>
          <p:cNvPr id="7" name="ZoneTexte 5">
            <a:extLst>
              <a:ext uri="{FF2B5EF4-FFF2-40B4-BE49-F238E27FC236}">
                <a16:creationId xmlns:a16="http://schemas.microsoft.com/office/drawing/2014/main" id="{37FDE152-3790-4E44-8A9C-5A10E986B3A5}"/>
              </a:ext>
            </a:extLst>
          </p:cNvPr>
          <p:cNvSpPr txBox="1">
            <a:spLocks noChangeArrowheads="1"/>
          </p:cNvSpPr>
          <p:nvPr/>
        </p:nvSpPr>
        <p:spPr bwMode="auto">
          <a:xfrm>
            <a:off x="612648" y="4083918"/>
            <a:ext cx="81358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r>
              <a:rPr lang="en-US" sz="1400" dirty="0" err="1"/>
              <a:t>Thi</a:t>
            </a:r>
            <a:r>
              <a:rPr lang="en-US" sz="1400" dirty="0"/>
              <a:t> Ha Vo. Evaluation of the potential impact of pharmacist interventions : development and validation of the CLEO multidimensional tool. Pharmaceutical sciences. </a:t>
            </a:r>
            <a:r>
              <a:rPr lang="en-US" sz="1400" dirty="0" err="1"/>
              <a:t>Université</a:t>
            </a:r>
            <a:r>
              <a:rPr lang="en-US" sz="1400" dirty="0"/>
              <a:t> Grenoble Alpes, 2015. English. &lt; NNT : 2015GREAS034</a:t>
            </a:r>
            <a:endParaRPr lang="fr-FR" altLang="fr-FR" sz="1400" dirty="0">
              <a:latin typeface="+mn-lt"/>
            </a:endParaRPr>
          </a:p>
        </p:txBody>
      </p:sp>
      <p:sp>
        <p:nvSpPr>
          <p:cNvPr id="4" name="Espace réservé du numéro de diapositive 3">
            <a:extLst>
              <a:ext uri="{FF2B5EF4-FFF2-40B4-BE49-F238E27FC236}">
                <a16:creationId xmlns:a16="http://schemas.microsoft.com/office/drawing/2014/main" id="{46DA26B3-2CD3-4858-821C-D4ED8327630A}"/>
              </a:ext>
            </a:extLst>
          </p:cNvPr>
          <p:cNvSpPr>
            <a:spLocks noGrp="1"/>
          </p:cNvSpPr>
          <p:nvPr>
            <p:ph type="sldNum" sz="quarter" idx="12"/>
          </p:nvPr>
        </p:nvSpPr>
        <p:spPr/>
        <p:txBody>
          <a:bodyPr/>
          <a:lstStyle/>
          <a:p>
            <a:fld id="{CFB2068C-0D99-440A-AB96-7E72B788C81A}" type="slidenum">
              <a:rPr lang="fr-FR" smtClean="0"/>
              <a:t>121</a:t>
            </a:fld>
            <a:endParaRPr lang="fr-FR"/>
          </a:p>
        </p:txBody>
      </p:sp>
      <p:pic>
        <p:nvPicPr>
          <p:cNvPr id="8" name="Image 7">
            <a:extLst>
              <a:ext uri="{FF2B5EF4-FFF2-40B4-BE49-F238E27FC236}">
                <a16:creationId xmlns:a16="http://schemas.microsoft.com/office/drawing/2014/main" id="{33284AFA-3BCD-4896-A120-C650D2A37A1D}"/>
              </a:ext>
            </a:extLst>
          </p:cNvPr>
          <p:cNvPicPr>
            <a:picLocks noChangeAspect="1"/>
          </p:cNvPicPr>
          <p:nvPr/>
        </p:nvPicPr>
        <p:blipFill>
          <a:blip r:embed="rId2"/>
          <a:stretch>
            <a:fillRect/>
          </a:stretch>
        </p:blipFill>
        <p:spPr>
          <a:xfrm>
            <a:off x="4901214" y="145023"/>
            <a:ext cx="4151139" cy="1634639"/>
          </a:xfrm>
          <a:prstGeom prst="rect">
            <a:avLst/>
          </a:prstGeom>
        </p:spPr>
      </p:pic>
      <p:grpSp>
        <p:nvGrpSpPr>
          <p:cNvPr id="10" name="Groupe 9">
            <a:extLst>
              <a:ext uri="{FF2B5EF4-FFF2-40B4-BE49-F238E27FC236}">
                <a16:creationId xmlns:a16="http://schemas.microsoft.com/office/drawing/2014/main" id="{61076EB0-C8C1-47F1-84FA-53A971428159}"/>
              </a:ext>
            </a:extLst>
          </p:cNvPr>
          <p:cNvGrpSpPr/>
          <p:nvPr/>
        </p:nvGrpSpPr>
        <p:grpSpPr>
          <a:xfrm>
            <a:off x="907519" y="1853640"/>
            <a:ext cx="7328962" cy="2158270"/>
            <a:chOff x="907519" y="1853640"/>
            <a:chExt cx="7328962" cy="2158270"/>
          </a:xfrm>
        </p:grpSpPr>
        <p:pic>
          <p:nvPicPr>
            <p:cNvPr id="6" name="Picture 2">
              <a:extLst>
                <a:ext uri="{FF2B5EF4-FFF2-40B4-BE49-F238E27FC236}">
                  <a16:creationId xmlns:a16="http://schemas.microsoft.com/office/drawing/2014/main" id="{90E9FDBB-0A79-4A55-95E7-E546FB095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519" y="1853640"/>
              <a:ext cx="7328962" cy="215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 name="Rectangle 8">
              <a:extLst>
                <a:ext uri="{FF2B5EF4-FFF2-40B4-BE49-F238E27FC236}">
                  <a16:creationId xmlns:a16="http://schemas.microsoft.com/office/drawing/2014/main" id="{3D59925D-64C9-404F-90FE-B0FAF38AD3B9}"/>
                </a:ext>
              </a:extLst>
            </p:cNvPr>
            <p:cNvSpPr/>
            <p:nvPr/>
          </p:nvSpPr>
          <p:spPr>
            <a:xfrm>
              <a:off x="6444208" y="2267234"/>
              <a:ext cx="1008112" cy="376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039534516"/>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1164995" y="87474"/>
            <a:ext cx="4325549" cy="857250"/>
          </a:xfrm>
        </p:spPr>
        <p:txBody>
          <a:bodyPr>
            <a:normAutofit/>
          </a:bodyPr>
          <a:lstStyle/>
          <a:p>
            <a:pPr>
              <a:defRPr/>
            </a:pPr>
            <a:r>
              <a:rPr lang="fr-FR" sz="3000" b="1" dirty="0">
                <a:solidFill>
                  <a:srgbClr val="0070C0"/>
                </a:solidFill>
              </a:rPr>
              <a:t>       Résultats 2018</a:t>
            </a:r>
          </a:p>
        </p:txBody>
      </p:sp>
      <p:sp>
        <p:nvSpPr>
          <p:cNvPr id="2" name="ZoneTexte 1"/>
          <p:cNvSpPr txBox="1"/>
          <p:nvPr/>
        </p:nvSpPr>
        <p:spPr>
          <a:xfrm>
            <a:off x="525708" y="941295"/>
            <a:ext cx="8092584" cy="3170099"/>
          </a:xfrm>
          <a:prstGeom prst="rect">
            <a:avLst/>
          </a:prstGeom>
          <a:noFill/>
          <a:ln>
            <a:noFill/>
          </a:ln>
        </p:spPr>
        <p:txBody>
          <a:bodyPr wrap="square" rtlCol="0">
            <a:spAutoFit/>
          </a:bodyPr>
          <a:lstStyle/>
          <a:p>
            <a:r>
              <a:rPr lang="fr-FR" sz="2000" b="1" u="sng" dirty="0"/>
              <a:t>Impact économique</a:t>
            </a:r>
          </a:p>
          <a:p>
            <a:endParaRPr lang="fr-FR" sz="2000" b="1" u="sng" dirty="0"/>
          </a:p>
          <a:p>
            <a:pPr marL="342900" indent="-342900">
              <a:buFont typeface="Wingdings" panose="05000000000000000000" pitchFamily="2" charset="2"/>
              <a:buChar char="§"/>
            </a:pPr>
            <a:r>
              <a:rPr lang="fr-FR" sz="2000" dirty="0">
                <a:solidFill>
                  <a:srgbClr val="0070C0"/>
                </a:solidFill>
              </a:rPr>
              <a:t>Coûts économisés </a:t>
            </a:r>
            <a:r>
              <a:rPr lang="fr-FR" sz="2000" dirty="0"/>
              <a:t>= </a:t>
            </a:r>
            <a:r>
              <a:rPr lang="el-GR" sz="2000" dirty="0"/>
              <a:t>Σ (</a:t>
            </a:r>
            <a:r>
              <a:rPr lang="fr-FR" sz="2000" dirty="0"/>
              <a:t>coût journalier </a:t>
            </a:r>
            <a:r>
              <a:rPr lang="fr-FR" sz="2000" b="1" dirty="0"/>
              <a:t>*</a:t>
            </a:r>
            <a:r>
              <a:rPr lang="fr-FR" sz="2000" dirty="0"/>
              <a:t> durée (jours))</a:t>
            </a:r>
          </a:p>
          <a:p>
            <a:r>
              <a:rPr lang="fr-FR" sz="2000" dirty="0"/>
              <a:t>	= 175 563 € / 2 pharmaciens / an </a:t>
            </a:r>
          </a:p>
          <a:p>
            <a:endParaRPr lang="fr-FR" sz="2000" dirty="0"/>
          </a:p>
          <a:p>
            <a:pPr marL="342900" indent="-342900">
              <a:buFont typeface="Wingdings" panose="05000000000000000000" pitchFamily="2" charset="2"/>
              <a:buChar char="§"/>
            </a:pPr>
            <a:r>
              <a:rPr lang="fr-FR" sz="2000" dirty="0">
                <a:solidFill>
                  <a:srgbClr val="0070C0"/>
                </a:solidFill>
              </a:rPr>
              <a:t>Coûts évités </a:t>
            </a:r>
            <a:r>
              <a:rPr lang="fr-FR" sz="2000" dirty="0"/>
              <a:t>= </a:t>
            </a:r>
            <a:r>
              <a:rPr lang="el-GR" sz="2000" dirty="0"/>
              <a:t>Σ (</a:t>
            </a:r>
            <a:r>
              <a:rPr lang="fr-FR" sz="2000" dirty="0"/>
              <a:t>coût EI </a:t>
            </a:r>
            <a:r>
              <a:rPr lang="fr-FR" sz="2000" b="1" dirty="0"/>
              <a:t>majeur</a:t>
            </a:r>
            <a:r>
              <a:rPr lang="fr-FR" sz="2000" dirty="0"/>
              <a:t> </a:t>
            </a:r>
            <a:r>
              <a:rPr lang="fr-FR" sz="2000" b="1" dirty="0"/>
              <a:t>*</a:t>
            </a:r>
            <a:r>
              <a:rPr lang="fr-FR" sz="2000" dirty="0"/>
              <a:t> probabilité EI)</a:t>
            </a:r>
          </a:p>
          <a:p>
            <a:r>
              <a:rPr lang="fr-FR" sz="2000" dirty="0"/>
              <a:t>	= 390 480 € / 2 pharmaciens / an</a:t>
            </a:r>
          </a:p>
          <a:p>
            <a:endParaRPr lang="fr-FR" sz="2000" dirty="0"/>
          </a:p>
          <a:p>
            <a:pPr marL="342900" indent="-342900">
              <a:buFont typeface="Wingdings" panose="05000000000000000000" pitchFamily="2" charset="2"/>
              <a:buChar char="§"/>
            </a:pPr>
            <a:r>
              <a:rPr lang="fr-FR" sz="2000" dirty="0">
                <a:solidFill>
                  <a:srgbClr val="0070C0"/>
                </a:solidFill>
              </a:rPr>
              <a:t>Coût pharmaciens </a:t>
            </a:r>
            <a:r>
              <a:rPr lang="fr-FR" sz="2000" dirty="0"/>
              <a:t>= 146 000 € / 2 pharmaciens / an </a:t>
            </a:r>
          </a:p>
          <a:p>
            <a:endParaRPr lang="fr-FR" sz="2000" dirty="0"/>
          </a:p>
        </p:txBody>
      </p:sp>
      <p:sp>
        <p:nvSpPr>
          <p:cNvPr id="8" name="Rectangle 7">
            <a:extLst>
              <a:ext uri="{FF2B5EF4-FFF2-40B4-BE49-F238E27FC236}">
                <a16:creationId xmlns:a16="http://schemas.microsoft.com/office/drawing/2014/main" id="{74D1DBF9-763F-48B3-9C1E-411C4AEC9610}"/>
              </a:ext>
            </a:extLst>
          </p:cNvPr>
          <p:cNvSpPr/>
          <p:nvPr/>
        </p:nvSpPr>
        <p:spPr>
          <a:xfrm>
            <a:off x="497644" y="4128261"/>
            <a:ext cx="8178812" cy="461665"/>
          </a:xfrm>
          <a:prstGeom prst="rect">
            <a:avLst/>
          </a:prstGeom>
          <a:ln w="31750">
            <a:solidFill>
              <a:srgbClr val="FF0000"/>
            </a:solidFill>
          </a:ln>
        </p:spPr>
        <p:txBody>
          <a:bodyPr wrap="square">
            <a:spAutoFit/>
          </a:bodyPr>
          <a:lstStyle/>
          <a:p>
            <a:pPr algn="ctr"/>
            <a:r>
              <a:rPr lang="fr-FR" sz="2400" dirty="0"/>
              <a:t>Ratio coût bénéfice de </a:t>
            </a:r>
            <a:r>
              <a:rPr lang="fr-FR" sz="2400" b="1" dirty="0">
                <a:solidFill>
                  <a:srgbClr val="0070C0"/>
                </a:solidFill>
              </a:rPr>
              <a:t>3,4 €</a:t>
            </a:r>
            <a:r>
              <a:rPr lang="fr-FR" sz="2400" dirty="0"/>
              <a:t> non dépensés pour 1 € investi</a:t>
            </a:r>
          </a:p>
        </p:txBody>
      </p:sp>
      <p:sp>
        <p:nvSpPr>
          <p:cNvPr id="4" name="Espace réservé du numéro de diapositive 3">
            <a:extLst>
              <a:ext uri="{FF2B5EF4-FFF2-40B4-BE49-F238E27FC236}">
                <a16:creationId xmlns:a16="http://schemas.microsoft.com/office/drawing/2014/main" id="{9E00E206-6E17-49A2-87F4-5E251D8138E0}"/>
              </a:ext>
            </a:extLst>
          </p:cNvPr>
          <p:cNvSpPr>
            <a:spLocks noGrp="1"/>
          </p:cNvSpPr>
          <p:nvPr>
            <p:ph type="sldNum" sz="quarter" idx="12"/>
          </p:nvPr>
        </p:nvSpPr>
        <p:spPr/>
        <p:txBody>
          <a:bodyPr/>
          <a:lstStyle/>
          <a:p>
            <a:fld id="{CFB2068C-0D99-440A-AB96-7E72B788C81A}" type="slidenum">
              <a:rPr lang="fr-FR" smtClean="0"/>
              <a:t>122</a:t>
            </a:fld>
            <a:endParaRPr lang="fr-FR"/>
          </a:p>
        </p:txBody>
      </p:sp>
      <p:sp>
        <p:nvSpPr>
          <p:cNvPr id="6" name="ZoneTexte 5">
            <a:extLst>
              <a:ext uri="{FF2B5EF4-FFF2-40B4-BE49-F238E27FC236}">
                <a16:creationId xmlns:a16="http://schemas.microsoft.com/office/drawing/2014/main" id="{739884B5-1B80-4A5B-8BA3-3435244838D9}"/>
              </a:ext>
            </a:extLst>
          </p:cNvPr>
          <p:cNvSpPr txBox="1"/>
          <p:nvPr/>
        </p:nvSpPr>
        <p:spPr>
          <a:xfrm>
            <a:off x="7092280" y="1626354"/>
            <a:ext cx="1836204" cy="369332"/>
          </a:xfrm>
          <a:prstGeom prst="rect">
            <a:avLst/>
          </a:prstGeom>
          <a:solidFill>
            <a:srgbClr val="9BD4FF"/>
          </a:solidFill>
        </p:spPr>
        <p:txBody>
          <a:bodyPr wrap="square" rtlCol="0">
            <a:spAutoFit/>
          </a:bodyPr>
          <a:lstStyle/>
          <a:p>
            <a:pPr algn="ctr"/>
            <a:r>
              <a:rPr lang="fr-FR" i="1" dirty="0" err="1"/>
              <a:t>cost</a:t>
            </a:r>
            <a:r>
              <a:rPr lang="fr-FR" i="1" dirty="0"/>
              <a:t> </a:t>
            </a:r>
            <a:r>
              <a:rPr lang="fr-FR" i="1" dirty="0" err="1"/>
              <a:t>savings</a:t>
            </a:r>
            <a:endParaRPr lang="fr-FR" dirty="0"/>
          </a:p>
        </p:txBody>
      </p:sp>
      <p:sp>
        <p:nvSpPr>
          <p:cNvPr id="7" name="ZoneTexte 6">
            <a:extLst>
              <a:ext uri="{FF2B5EF4-FFF2-40B4-BE49-F238E27FC236}">
                <a16:creationId xmlns:a16="http://schemas.microsoft.com/office/drawing/2014/main" id="{BD4CE2BA-CA4B-47E6-81C1-17011536CF26}"/>
              </a:ext>
            </a:extLst>
          </p:cNvPr>
          <p:cNvSpPr txBox="1"/>
          <p:nvPr/>
        </p:nvSpPr>
        <p:spPr>
          <a:xfrm>
            <a:off x="7092280" y="2490450"/>
            <a:ext cx="1836204" cy="369332"/>
          </a:xfrm>
          <a:prstGeom prst="rect">
            <a:avLst/>
          </a:prstGeom>
          <a:solidFill>
            <a:srgbClr val="9BD4FF"/>
          </a:solidFill>
        </p:spPr>
        <p:txBody>
          <a:bodyPr wrap="square" rtlCol="0">
            <a:spAutoFit/>
          </a:bodyPr>
          <a:lstStyle/>
          <a:p>
            <a:r>
              <a:rPr lang="fr-FR" i="1" dirty="0" err="1"/>
              <a:t>cost</a:t>
            </a:r>
            <a:r>
              <a:rPr lang="fr-FR" i="1" dirty="0"/>
              <a:t> </a:t>
            </a:r>
            <a:r>
              <a:rPr lang="fr-FR" i="1" dirty="0" err="1"/>
              <a:t>avoidance</a:t>
            </a:r>
            <a:endParaRPr lang="fr-FR" dirty="0"/>
          </a:p>
        </p:txBody>
      </p:sp>
      <p:sp>
        <p:nvSpPr>
          <p:cNvPr id="5" name="ZoneTexte 4">
            <a:extLst>
              <a:ext uri="{FF2B5EF4-FFF2-40B4-BE49-F238E27FC236}">
                <a16:creationId xmlns:a16="http://schemas.microsoft.com/office/drawing/2014/main" id="{042D91D9-8E0E-4661-90CB-6BDFFC8D9E91}"/>
              </a:ext>
            </a:extLst>
          </p:cNvPr>
          <p:cNvSpPr txBox="1"/>
          <p:nvPr/>
        </p:nvSpPr>
        <p:spPr>
          <a:xfrm>
            <a:off x="133442" y="2444283"/>
            <a:ext cx="364202" cy="461665"/>
          </a:xfrm>
          <a:prstGeom prst="rect">
            <a:avLst/>
          </a:prstGeom>
          <a:noFill/>
        </p:spPr>
        <p:txBody>
          <a:bodyPr wrap="none" rtlCol="0">
            <a:spAutoFit/>
          </a:bodyPr>
          <a:lstStyle/>
          <a:p>
            <a:r>
              <a:rPr lang="fr-FR" sz="2400" b="1" dirty="0">
                <a:solidFill>
                  <a:srgbClr val="FF0000"/>
                </a:solidFill>
                <a:effectLst>
                  <a:outerShdw blurRad="38100" dist="38100" dir="2700000" algn="tl">
                    <a:srgbClr val="000000">
                      <a:alpha val="43137"/>
                    </a:srgbClr>
                  </a:outerShdw>
                </a:effectLst>
              </a:rPr>
              <a:t>+</a:t>
            </a:r>
          </a:p>
        </p:txBody>
      </p:sp>
      <p:sp>
        <p:nvSpPr>
          <p:cNvPr id="10" name="ZoneTexte 9">
            <a:extLst>
              <a:ext uri="{FF2B5EF4-FFF2-40B4-BE49-F238E27FC236}">
                <a16:creationId xmlns:a16="http://schemas.microsoft.com/office/drawing/2014/main" id="{1C08B946-D997-4C8C-9321-213C5CA5CB84}"/>
              </a:ext>
            </a:extLst>
          </p:cNvPr>
          <p:cNvSpPr txBox="1"/>
          <p:nvPr/>
        </p:nvSpPr>
        <p:spPr>
          <a:xfrm>
            <a:off x="133442" y="3310768"/>
            <a:ext cx="287258" cy="461665"/>
          </a:xfrm>
          <a:prstGeom prst="rect">
            <a:avLst/>
          </a:prstGeom>
          <a:noFill/>
        </p:spPr>
        <p:txBody>
          <a:bodyPr wrap="none" rtlCol="0">
            <a:spAutoFit/>
          </a:bodyPr>
          <a:lstStyle/>
          <a:p>
            <a:r>
              <a:rPr lang="fr-FR" sz="2400" b="1" dirty="0">
                <a:solidFill>
                  <a:srgbClr val="FF000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116089092"/>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1164995" y="87474"/>
            <a:ext cx="4325549" cy="857250"/>
          </a:xfrm>
        </p:spPr>
        <p:txBody>
          <a:bodyPr>
            <a:normAutofit/>
          </a:bodyPr>
          <a:lstStyle/>
          <a:p>
            <a:pPr>
              <a:defRPr/>
            </a:pPr>
            <a:r>
              <a:rPr lang="fr-FR" sz="3000" b="1" dirty="0">
                <a:solidFill>
                  <a:srgbClr val="0070C0"/>
                </a:solidFill>
              </a:rPr>
              <a:t>       Résultats 2018</a:t>
            </a:r>
          </a:p>
        </p:txBody>
      </p:sp>
      <p:sp>
        <p:nvSpPr>
          <p:cNvPr id="2" name="ZoneTexte 1"/>
          <p:cNvSpPr txBox="1"/>
          <p:nvPr/>
        </p:nvSpPr>
        <p:spPr>
          <a:xfrm>
            <a:off x="525708" y="941295"/>
            <a:ext cx="8092584" cy="4093428"/>
          </a:xfrm>
          <a:prstGeom prst="rect">
            <a:avLst/>
          </a:prstGeom>
          <a:noFill/>
          <a:ln>
            <a:noFill/>
          </a:ln>
        </p:spPr>
        <p:txBody>
          <a:bodyPr wrap="square" rtlCol="0">
            <a:spAutoFit/>
          </a:bodyPr>
          <a:lstStyle/>
          <a:p>
            <a:r>
              <a:rPr lang="fr-FR" sz="2000" b="1" u="sng" dirty="0"/>
              <a:t>Impact économique</a:t>
            </a:r>
          </a:p>
          <a:p>
            <a:endParaRPr lang="fr-FR" sz="2000" b="1" u="sng" dirty="0"/>
          </a:p>
          <a:p>
            <a:pPr marL="342900" indent="-342900">
              <a:buFont typeface="Wingdings" panose="05000000000000000000" pitchFamily="2" charset="2"/>
              <a:buChar char="§"/>
            </a:pPr>
            <a:r>
              <a:rPr lang="fr-FR" sz="2000" b="1" dirty="0">
                <a:solidFill>
                  <a:srgbClr val="0070C0"/>
                </a:solidFill>
              </a:rPr>
              <a:t>Coût d’un évènement indésirable médicamenteux </a:t>
            </a:r>
            <a:r>
              <a:rPr lang="fr-FR" sz="2000" dirty="0">
                <a:solidFill>
                  <a:srgbClr val="0070C0"/>
                </a:solidFill>
              </a:rPr>
              <a:t>au cours d’une hospitalisation ?</a:t>
            </a:r>
          </a:p>
          <a:p>
            <a:pPr marL="342900" indent="-342900">
              <a:buFont typeface="Wingdings" panose="05000000000000000000" pitchFamily="2" charset="2"/>
              <a:buChar char="§"/>
            </a:pPr>
            <a:endParaRPr lang="fr-FR" sz="2000" dirty="0">
              <a:solidFill>
                <a:srgbClr val="0070C0"/>
              </a:solidFill>
            </a:endParaRPr>
          </a:p>
          <a:p>
            <a:endParaRPr lang="fr-FR" sz="2000" dirty="0">
              <a:solidFill>
                <a:srgbClr val="0070C0"/>
              </a:solidFill>
            </a:endParaRPr>
          </a:p>
          <a:p>
            <a:pPr marL="342900" indent="-342900">
              <a:buFont typeface="Wingdings" panose="05000000000000000000" pitchFamily="2" charset="2"/>
              <a:buChar char="§"/>
            </a:pPr>
            <a:r>
              <a:rPr lang="fr-FR" sz="2000" dirty="0">
                <a:solidFill>
                  <a:srgbClr val="0070C0"/>
                </a:solidFill>
              </a:rPr>
              <a:t>4 685$</a:t>
            </a:r>
            <a:r>
              <a:rPr lang="fr-FR" sz="2000" dirty="0"/>
              <a:t> aux États-Unis en 1993 </a:t>
            </a:r>
            <a:r>
              <a:rPr lang="fr-FR" sz="2000" dirty="0">
                <a:sym typeface="Wingdings" panose="05000000000000000000" pitchFamily="2" charset="2"/>
              </a:rPr>
              <a:t> </a:t>
            </a:r>
            <a:r>
              <a:rPr lang="fr-FR" sz="2000" dirty="0">
                <a:solidFill>
                  <a:srgbClr val="0070C0"/>
                </a:solidFill>
                <a:sym typeface="Wingdings" panose="05000000000000000000" pitchFamily="2" charset="2"/>
              </a:rPr>
              <a:t>7 258€</a:t>
            </a:r>
            <a:r>
              <a:rPr lang="fr-FR" sz="2000" dirty="0">
                <a:sym typeface="Wingdings" panose="05000000000000000000" pitchFamily="2" charset="2"/>
              </a:rPr>
              <a:t> en France en 2018</a:t>
            </a:r>
          </a:p>
          <a:p>
            <a:pPr marL="342900" indent="-342900">
              <a:buFont typeface="Wingdings" panose="05000000000000000000" pitchFamily="2" charset="2"/>
              <a:buChar char="§"/>
            </a:pPr>
            <a:endParaRPr lang="fr-FR" sz="2000" dirty="0">
              <a:sym typeface="Wingdings" panose="05000000000000000000" pitchFamily="2" charset="2"/>
            </a:endParaRPr>
          </a:p>
          <a:p>
            <a:pPr marL="342900" indent="-342900">
              <a:buFont typeface="Wingdings" panose="05000000000000000000" pitchFamily="2" charset="2"/>
              <a:buChar char="§"/>
            </a:pPr>
            <a:r>
              <a:rPr lang="fr-FR" sz="2000" dirty="0">
                <a:solidFill>
                  <a:srgbClr val="0070C0"/>
                </a:solidFill>
              </a:rPr>
              <a:t>Quelle </a:t>
            </a:r>
            <a:r>
              <a:rPr lang="fr-FR" sz="2000" b="1" dirty="0">
                <a:solidFill>
                  <a:srgbClr val="0070C0"/>
                </a:solidFill>
              </a:rPr>
              <a:t>probabilité d’apparition des EI</a:t>
            </a:r>
            <a:r>
              <a:rPr lang="fr-FR" sz="2000" dirty="0">
                <a:solidFill>
                  <a:srgbClr val="0070C0"/>
                </a:solidFill>
              </a:rPr>
              <a:t> ?</a:t>
            </a:r>
          </a:p>
          <a:p>
            <a:pPr marL="342900" indent="-342900">
              <a:buFont typeface="Wingdings" panose="05000000000000000000" pitchFamily="2" charset="2"/>
              <a:buChar char="§"/>
            </a:pPr>
            <a:endParaRPr lang="fr-FR" sz="2000" dirty="0"/>
          </a:p>
          <a:p>
            <a:endParaRPr lang="fr-FR" sz="2000" dirty="0">
              <a:solidFill>
                <a:srgbClr val="0070C0"/>
              </a:solidFill>
            </a:endParaRPr>
          </a:p>
          <a:p>
            <a:pPr marL="342900" indent="-342900">
              <a:buFont typeface="Wingdings" panose="05000000000000000000" pitchFamily="2" charset="2"/>
              <a:buChar char="§"/>
            </a:pPr>
            <a:r>
              <a:rPr lang="fr-FR" sz="2000" dirty="0">
                <a:solidFill>
                  <a:srgbClr val="0070C0"/>
                </a:solidFill>
              </a:rPr>
              <a:t>0 / </a:t>
            </a:r>
            <a:r>
              <a:rPr lang="en-US" sz="2000" dirty="0">
                <a:solidFill>
                  <a:srgbClr val="0070C0"/>
                </a:solidFill>
              </a:rPr>
              <a:t>0.01 / 0.1 / 0.4 / 0.6 / 1</a:t>
            </a:r>
            <a:endParaRPr lang="fr-FR" sz="2000" dirty="0">
              <a:solidFill>
                <a:srgbClr val="0070C0"/>
              </a:solidFill>
            </a:endParaRPr>
          </a:p>
          <a:p>
            <a:pPr marL="342900" indent="-342900">
              <a:buFont typeface="Wingdings" panose="05000000000000000000" pitchFamily="2" charset="2"/>
              <a:buChar char="§"/>
            </a:pPr>
            <a:endParaRPr lang="fr-FR" sz="2000" dirty="0"/>
          </a:p>
        </p:txBody>
      </p:sp>
      <p:sp>
        <p:nvSpPr>
          <p:cNvPr id="4" name="Espace réservé du numéro de diapositive 3">
            <a:extLst>
              <a:ext uri="{FF2B5EF4-FFF2-40B4-BE49-F238E27FC236}">
                <a16:creationId xmlns:a16="http://schemas.microsoft.com/office/drawing/2014/main" id="{9E00E206-6E17-49A2-87F4-5E251D8138E0}"/>
              </a:ext>
            </a:extLst>
          </p:cNvPr>
          <p:cNvSpPr>
            <a:spLocks noGrp="1"/>
          </p:cNvSpPr>
          <p:nvPr>
            <p:ph type="sldNum" sz="quarter" idx="12"/>
          </p:nvPr>
        </p:nvSpPr>
        <p:spPr/>
        <p:txBody>
          <a:bodyPr/>
          <a:lstStyle/>
          <a:p>
            <a:fld id="{CFB2068C-0D99-440A-AB96-7E72B788C81A}" type="slidenum">
              <a:rPr lang="fr-FR" smtClean="0"/>
              <a:t>123</a:t>
            </a:fld>
            <a:endParaRPr lang="fr-FR"/>
          </a:p>
        </p:txBody>
      </p:sp>
      <p:sp>
        <p:nvSpPr>
          <p:cNvPr id="12" name="ZoneTexte 11">
            <a:extLst>
              <a:ext uri="{FF2B5EF4-FFF2-40B4-BE49-F238E27FC236}">
                <a16:creationId xmlns:a16="http://schemas.microsoft.com/office/drawing/2014/main" id="{6628A169-01C2-4924-B452-14D8F57568F3}"/>
              </a:ext>
            </a:extLst>
          </p:cNvPr>
          <p:cNvSpPr txBox="1"/>
          <p:nvPr/>
        </p:nvSpPr>
        <p:spPr>
          <a:xfrm>
            <a:off x="827584" y="2211710"/>
            <a:ext cx="7790708" cy="338554"/>
          </a:xfrm>
          <a:prstGeom prst="rect">
            <a:avLst/>
          </a:prstGeom>
          <a:noFill/>
        </p:spPr>
        <p:txBody>
          <a:bodyPr wrap="square" rtlCol="0">
            <a:spAutoFit/>
          </a:bodyPr>
          <a:lstStyle/>
          <a:p>
            <a:pPr algn="r"/>
            <a:r>
              <a:rPr lang="fr-FR" sz="1600" dirty="0"/>
              <a:t>Bates et al. JAMA 1997</a:t>
            </a:r>
          </a:p>
        </p:txBody>
      </p:sp>
      <p:sp>
        <p:nvSpPr>
          <p:cNvPr id="13" name="ZoneTexte 12">
            <a:extLst>
              <a:ext uri="{FF2B5EF4-FFF2-40B4-BE49-F238E27FC236}">
                <a16:creationId xmlns:a16="http://schemas.microsoft.com/office/drawing/2014/main" id="{636ADC21-811B-418B-9A76-AEBF6CD4C869}"/>
              </a:ext>
            </a:extLst>
          </p:cNvPr>
          <p:cNvSpPr txBox="1"/>
          <p:nvPr/>
        </p:nvSpPr>
        <p:spPr>
          <a:xfrm>
            <a:off x="827584" y="3755577"/>
            <a:ext cx="7790708" cy="584775"/>
          </a:xfrm>
          <a:prstGeom prst="rect">
            <a:avLst/>
          </a:prstGeom>
          <a:noFill/>
        </p:spPr>
        <p:txBody>
          <a:bodyPr wrap="square" rtlCol="0">
            <a:spAutoFit/>
          </a:bodyPr>
          <a:lstStyle/>
          <a:p>
            <a:pPr algn="r"/>
            <a:r>
              <a:rPr lang="fr-FR" sz="1600" dirty="0" err="1"/>
              <a:t>Nesbit</a:t>
            </a:r>
            <a:r>
              <a:rPr lang="fr-FR" sz="1600" dirty="0"/>
              <a:t> et al. </a:t>
            </a:r>
            <a:r>
              <a:rPr lang="en-US" sz="1600" dirty="0"/>
              <a:t>Am J Health-Syst Pharm 2001</a:t>
            </a:r>
            <a:endParaRPr lang="fr-FR" sz="1600" dirty="0"/>
          </a:p>
          <a:p>
            <a:pPr algn="r"/>
            <a:r>
              <a:rPr lang="fr-FR" sz="1600" dirty="0"/>
              <a:t>Neville et al. </a:t>
            </a:r>
            <a:r>
              <a:rPr lang="en-US" sz="1600" dirty="0"/>
              <a:t>Int J Pharm </a:t>
            </a:r>
            <a:r>
              <a:rPr lang="en-US" sz="1600" dirty="0" err="1"/>
              <a:t>Pract</a:t>
            </a:r>
            <a:r>
              <a:rPr lang="en-US" sz="1600" dirty="0"/>
              <a:t> 2014</a:t>
            </a:r>
            <a:endParaRPr lang="fr-FR" sz="1600" dirty="0"/>
          </a:p>
        </p:txBody>
      </p:sp>
    </p:spTree>
    <p:extLst>
      <p:ext uri="{BB962C8B-B14F-4D97-AF65-F5344CB8AC3E}">
        <p14:creationId xmlns:p14="http://schemas.microsoft.com/office/powerpoint/2010/main" val="3103810501"/>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Take</a:t>
            </a:r>
            <a:r>
              <a:rPr lang="fr-FR" dirty="0"/>
              <a:t> Home Message</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124</a:t>
            </a:fld>
            <a:endParaRPr lang="fr-FR"/>
          </a:p>
        </p:txBody>
      </p:sp>
      <p:sp>
        <p:nvSpPr>
          <p:cNvPr id="4" name="Espace réservé du contenu 3"/>
          <p:cNvSpPr>
            <a:spLocks noGrp="1"/>
          </p:cNvSpPr>
          <p:nvPr>
            <p:ph sz="quarter" idx="1"/>
          </p:nvPr>
        </p:nvSpPr>
        <p:spPr/>
        <p:txBody>
          <a:bodyPr/>
          <a:lstStyle/>
          <a:p>
            <a:r>
              <a:rPr lang="fr-FR" dirty="0"/>
              <a:t>Tracer toutes ses actions</a:t>
            </a:r>
          </a:p>
          <a:p>
            <a:endParaRPr lang="fr-FR" dirty="0"/>
          </a:p>
          <a:p>
            <a:r>
              <a:rPr lang="fr-FR" dirty="0"/>
              <a:t>Evaluer les actions :</a:t>
            </a:r>
          </a:p>
          <a:p>
            <a:pPr lvl="1"/>
            <a:r>
              <a:rPr lang="fr-FR" dirty="0"/>
              <a:t>Mesures médico-économiques</a:t>
            </a:r>
          </a:p>
          <a:p>
            <a:pPr lvl="1"/>
            <a:r>
              <a:rPr lang="fr-FR" dirty="0"/>
              <a:t>Utilisation des échelles tridimensionnelles (limites HDJ)</a:t>
            </a:r>
          </a:p>
          <a:p>
            <a:pPr lvl="1"/>
            <a:endParaRPr lang="fr-FR" dirty="0"/>
          </a:p>
          <a:p>
            <a:r>
              <a:rPr lang="fr-FR" dirty="0"/>
              <a:t>Communiquer +++</a:t>
            </a:r>
            <a:endParaRPr lang="en-GB" dirty="0"/>
          </a:p>
        </p:txBody>
      </p:sp>
    </p:spTree>
    <p:extLst>
      <p:ext uri="{BB962C8B-B14F-4D97-AF65-F5344CB8AC3E}">
        <p14:creationId xmlns:p14="http://schemas.microsoft.com/office/powerpoint/2010/main" val="20096853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Conclusion et perspectives</a:t>
            </a:r>
            <a:endParaRPr lang="en-GB" dirty="0"/>
          </a:p>
        </p:txBody>
      </p:sp>
      <p:sp>
        <p:nvSpPr>
          <p:cNvPr id="3" name="Espace réservé du texte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2"/>
          </p:nvPr>
        </p:nvSpPr>
        <p:spPr/>
        <p:txBody>
          <a:bodyPr/>
          <a:lstStyle/>
          <a:p>
            <a:fld id="{CFB2068C-0D99-440A-AB96-7E72B788C81A}" type="slidenum">
              <a:rPr lang="fr-FR" smtClean="0"/>
              <a:t>125</a:t>
            </a:fld>
            <a:endParaRPr lang="fr-FR"/>
          </a:p>
        </p:txBody>
      </p:sp>
    </p:spTree>
    <p:extLst>
      <p:ext uri="{BB962C8B-B14F-4D97-AF65-F5344CB8AC3E}">
        <p14:creationId xmlns:p14="http://schemas.microsoft.com/office/powerpoint/2010/main" val="22624619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Conclusion</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126</a:t>
            </a:fld>
            <a:endParaRPr lang="fr-FR"/>
          </a:p>
        </p:txBody>
      </p:sp>
      <p:sp>
        <p:nvSpPr>
          <p:cNvPr id="4" name="Espace réservé du contenu 3"/>
          <p:cNvSpPr>
            <a:spLocks noGrp="1"/>
          </p:cNvSpPr>
          <p:nvPr>
            <p:ph sz="quarter" idx="1"/>
          </p:nvPr>
        </p:nvSpPr>
        <p:spPr/>
        <p:txBody>
          <a:bodyPr>
            <a:normAutofit lnSpcReduction="10000"/>
          </a:bodyPr>
          <a:lstStyle/>
          <a:p>
            <a:r>
              <a:rPr lang="fr-FR" dirty="0"/>
              <a:t>HDJ oncologie : majorité des patients traités par chimiothérapie anticancéreuse</a:t>
            </a:r>
          </a:p>
          <a:p>
            <a:endParaRPr lang="fr-FR" dirty="0"/>
          </a:p>
          <a:p>
            <a:r>
              <a:rPr lang="fr-FR" dirty="0"/>
              <a:t>Point de transition à risque </a:t>
            </a:r>
            <a:r>
              <a:rPr lang="fr-FR" dirty="0">
                <a:sym typeface="Wingdings" panose="05000000000000000000" pitchFamily="2" charset="2"/>
              </a:rPr>
              <a:t> point fort dans la pec médicamenteuse</a:t>
            </a:r>
            <a:endParaRPr lang="fr-FR" dirty="0"/>
          </a:p>
          <a:p>
            <a:endParaRPr lang="fr-FR" dirty="0"/>
          </a:p>
          <a:p>
            <a:r>
              <a:rPr lang="fr-FR" dirty="0"/>
              <a:t>Contrainte de temps = anticipation / organisation</a:t>
            </a:r>
          </a:p>
          <a:p>
            <a:endParaRPr lang="fr-FR" dirty="0"/>
          </a:p>
          <a:p>
            <a:r>
              <a:rPr lang="fr-FR" dirty="0"/>
              <a:t>Se lancer petit à petit</a:t>
            </a:r>
          </a:p>
          <a:p>
            <a:endParaRPr lang="fr-FR" dirty="0"/>
          </a:p>
          <a:p>
            <a:r>
              <a:rPr lang="fr-FR" dirty="0"/>
              <a:t>Tracer et valoriser son activité</a:t>
            </a:r>
            <a:endParaRPr lang="en-GB" dirty="0"/>
          </a:p>
        </p:txBody>
      </p:sp>
    </p:spTree>
    <p:extLst>
      <p:ext uri="{BB962C8B-B14F-4D97-AF65-F5344CB8AC3E}">
        <p14:creationId xmlns:p14="http://schemas.microsoft.com/office/powerpoint/2010/main" val="33970269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Perspectives</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127</a:t>
            </a:fld>
            <a:endParaRPr lang="fr-FR"/>
          </a:p>
        </p:txBody>
      </p:sp>
      <p:sp>
        <p:nvSpPr>
          <p:cNvPr id="4" name="Espace réservé du contenu 3"/>
          <p:cNvSpPr>
            <a:spLocks noGrp="1"/>
          </p:cNvSpPr>
          <p:nvPr>
            <p:ph sz="quarter" idx="1"/>
          </p:nvPr>
        </p:nvSpPr>
        <p:spPr/>
        <p:txBody>
          <a:bodyPr/>
          <a:lstStyle/>
          <a:p>
            <a:r>
              <a:rPr lang="fr-FR" dirty="0"/>
              <a:t>Les recommandations existent</a:t>
            </a:r>
          </a:p>
          <a:p>
            <a:endParaRPr lang="fr-FR" dirty="0"/>
          </a:p>
          <a:p>
            <a:r>
              <a:rPr lang="fr-FR" dirty="0"/>
              <a:t>Echanger sur les pratiques</a:t>
            </a:r>
          </a:p>
          <a:p>
            <a:pPr lvl="1"/>
            <a:r>
              <a:rPr lang="fr-FR" dirty="0"/>
              <a:t>Échelle territoriale</a:t>
            </a:r>
          </a:p>
          <a:p>
            <a:pPr lvl="1"/>
            <a:r>
              <a:rPr lang="fr-FR" dirty="0"/>
              <a:t>Place des réseaux</a:t>
            </a:r>
          </a:p>
          <a:p>
            <a:pPr lvl="1"/>
            <a:endParaRPr lang="fr-FR" dirty="0"/>
          </a:p>
          <a:p>
            <a:r>
              <a:rPr lang="fr-FR" dirty="0"/>
              <a:t>Valoriser les bases de données</a:t>
            </a:r>
          </a:p>
          <a:p>
            <a:pPr lvl="1"/>
            <a:r>
              <a:rPr lang="fr-FR" dirty="0"/>
              <a:t>Identifier les facteurs prédictifs</a:t>
            </a:r>
          </a:p>
          <a:p>
            <a:pPr lvl="1"/>
            <a:r>
              <a:rPr lang="fr-FR" dirty="0"/>
              <a:t>Mesurer les résultats de santé</a:t>
            </a:r>
          </a:p>
          <a:p>
            <a:pPr lvl="1"/>
            <a:r>
              <a:rPr lang="fr-FR" dirty="0"/>
              <a:t>Evaluer les couts-bénéfices</a:t>
            </a:r>
          </a:p>
        </p:txBody>
      </p:sp>
    </p:spTree>
    <p:extLst>
      <p:ext uri="{BB962C8B-B14F-4D97-AF65-F5344CB8AC3E}">
        <p14:creationId xmlns:p14="http://schemas.microsoft.com/office/powerpoint/2010/main" val="3714780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49303" y="2317998"/>
            <a:ext cx="4645395" cy="685800"/>
          </a:xfrm>
        </p:spPr>
        <p:txBody>
          <a:bodyPr anchor="ctr">
            <a:normAutofit/>
          </a:bodyPr>
          <a:lstStyle/>
          <a:p>
            <a:pPr algn="ctr"/>
            <a:r>
              <a:rPr lang="fr-FR" sz="3600" dirty="0"/>
              <a:t>Merci !</a:t>
            </a:r>
            <a:endParaRPr lang="en-GB" sz="3600"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128</a:t>
            </a:fld>
            <a:endParaRPr lang="fr-FR"/>
          </a:p>
        </p:txBody>
      </p:sp>
    </p:spTree>
    <p:extLst>
      <p:ext uri="{BB962C8B-B14F-4D97-AF65-F5344CB8AC3E}">
        <p14:creationId xmlns:p14="http://schemas.microsoft.com/office/powerpoint/2010/main" val="104693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Parcours patient : première HDJ (« C1J1 »)</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13</a:t>
            </a:fld>
            <a:endParaRPr lang="fr-FR"/>
          </a:p>
        </p:txBody>
      </p:sp>
      <p:sp>
        <p:nvSpPr>
          <p:cNvPr id="5" name="Flèche droite 4"/>
          <p:cNvSpPr/>
          <p:nvPr/>
        </p:nvSpPr>
        <p:spPr>
          <a:xfrm>
            <a:off x="467544" y="2499742"/>
            <a:ext cx="8136904" cy="432048"/>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6" name="Rectangle 5"/>
          <p:cNvSpPr/>
          <p:nvPr/>
        </p:nvSpPr>
        <p:spPr>
          <a:xfrm>
            <a:off x="107504" y="1907908"/>
            <a:ext cx="1368152" cy="5355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1200" dirty="0"/>
              <a:t>Entrée du patient</a:t>
            </a:r>
            <a:endParaRPr lang="en-GB" sz="1200" dirty="0"/>
          </a:p>
        </p:txBody>
      </p:sp>
      <p:sp>
        <p:nvSpPr>
          <p:cNvPr id="7" name="Rectangle 6"/>
          <p:cNvSpPr/>
          <p:nvPr/>
        </p:nvSpPr>
        <p:spPr>
          <a:xfrm>
            <a:off x="6876256" y="3027174"/>
            <a:ext cx="1368152" cy="5355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1200" dirty="0"/>
              <a:t>Sortie du patient</a:t>
            </a:r>
            <a:endParaRPr lang="en-GB" sz="1200" dirty="0"/>
          </a:p>
        </p:txBody>
      </p:sp>
      <p:sp>
        <p:nvSpPr>
          <p:cNvPr id="8" name="Ellipse 7"/>
          <p:cNvSpPr/>
          <p:nvPr/>
        </p:nvSpPr>
        <p:spPr>
          <a:xfrm>
            <a:off x="611560" y="3080849"/>
            <a:ext cx="654618" cy="44269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200" dirty="0">
                <a:solidFill>
                  <a:schemeClr val="tx1"/>
                </a:solidFill>
              </a:rPr>
              <a:t>IDE</a:t>
            </a:r>
            <a:endParaRPr lang="en-GB" sz="1200" dirty="0">
              <a:solidFill>
                <a:schemeClr val="tx1"/>
              </a:solidFill>
            </a:endParaRPr>
          </a:p>
        </p:txBody>
      </p:sp>
      <p:sp>
        <p:nvSpPr>
          <p:cNvPr id="9" name="Ellipse 8"/>
          <p:cNvSpPr/>
          <p:nvPr/>
        </p:nvSpPr>
        <p:spPr>
          <a:xfrm>
            <a:off x="1557316" y="3111529"/>
            <a:ext cx="1054270" cy="4426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Médical</a:t>
            </a:r>
            <a:endParaRPr lang="en-GB" sz="1200" dirty="0">
              <a:solidFill>
                <a:schemeClr val="tx1"/>
              </a:solidFill>
            </a:endParaRPr>
          </a:p>
        </p:txBody>
      </p:sp>
      <p:sp>
        <p:nvSpPr>
          <p:cNvPr id="10" name="Ellipse 9"/>
          <p:cNvSpPr/>
          <p:nvPr/>
        </p:nvSpPr>
        <p:spPr>
          <a:xfrm>
            <a:off x="7478170" y="1868762"/>
            <a:ext cx="1342302" cy="44269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dirty="0">
                <a:solidFill>
                  <a:schemeClr val="tx1"/>
                </a:solidFill>
              </a:rPr>
              <a:t>Pharmacie d’officine</a:t>
            </a:r>
            <a:endParaRPr lang="en-GB" sz="1200" dirty="0">
              <a:solidFill>
                <a:schemeClr val="tx1"/>
              </a:solidFill>
            </a:endParaRPr>
          </a:p>
        </p:txBody>
      </p:sp>
      <p:sp>
        <p:nvSpPr>
          <p:cNvPr id="11" name="ZoneTexte 10"/>
          <p:cNvSpPr txBox="1"/>
          <p:nvPr/>
        </p:nvSpPr>
        <p:spPr>
          <a:xfrm>
            <a:off x="107504" y="1131590"/>
            <a:ext cx="1368152" cy="461665"/>
          </a:xfrm>
          <a:prstGeom prst="rect">
            <a:avLst/>
          </a:prstGeom>
          <a:noFill/>
        </p:spPr>
        <p:txBody>
          <a:bodyPr wrap="square" rtlCol="0">
            <a:spAutoFit/>
          </a:bodyPr>
          <a:lstStyle/>
          <a:p>
            <a:r>
              <a:rPr lang="fr-FR" sz="1200" dirty="0"/>
              <a:t>Dg / Annonce</a:t>
            </a:r>
          </a:p>
          <a:p>
            <a:r>
              <a:rPr lang="fr-FR" sz="1200" dirty="0"/>
              <a:t>IDE coordination</a:t>
            </a:r>
            <a:endParaRPr lang="en-GB" sz="1200" dirty="0"/>
          </a:p>
        </p:txBody>
      </p:sp>
      <p:cxnSp>
        <p:nvCxnSpPr>
          <p:cNvPr id="13" name="Connecteur droit 12"/>
          <p:cNvCxnSpPr>
            <a:stCxn id="8" idx="0"/>
          </p:cNvCxnSpPr>
          <p:nvPr/>
        </p:nvCxnSpPr>
        <p:spPr>
          <a:xfrm flipV="1">
            <a:off x="938869" y="2842690"/>
            <a:ext cx="0" cy="23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cteur droit 14"/>
          <p:cNvCxnSpPr>
            <a:stCxn id="9" idx="0"/>
          </p:cNvCxnSpPr>
          <p:nvPr/>
        </p:nvCxnSpPr>
        <p:spPr>
          <a:xfrm flipV="1">
            <a:off x="2084451" y="2842690"/>
            <a:ext cx="0" cy="268839"/>
          </a:xfrm>
          <a:prstGeom prst="line">
            <a:avLst/>
          </a:prstGeom>
        </p:spPr>
        <p:style>
          <a:lnRef idx="1">
            <a:schemeClr val="accent1"/>
          </a:lnRef>
          <a:fillRef idx="0">
            <a:schemeClr val="accent1"/>
          </a:fillRef>
          <a:effectRef idx="0">
            <a:schemeClr val="accent1"/>
          </a:effectRef>
          <a:fontRef idx="minor">
            <a:schemeClr val="tx1"/>
          </a:fontRef>
        </p:style>
      </p:cxnSp>
      <p:sp>
        <p:nvSpPr>
          <p:cNvPr id="19" name="Pensées 18"/>
          <p:cNvSpPr/>
          <p:nvPr/>
        </p:nvSpPr>
        <p:spPr>
          <a:xfrm>
            <a:off x="2843808" y="1788208"/>
            <a:ext cx="1249725" cy="568507"/>
          </a:xfrm>
          <a:prstGeom prst="cloudCallout">
            <a:avLst>
              <a:gd name="adj1" fmla="val -26987"/>
              <a:gd name="adj2" fmla="val 8204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200" dirty="0">
                <a:solidFill>
                  <a:schemeClr val="tx1"/>
                </a:solidFill>
              </a:rPr>
              <a:t>Nutrition</a:t>
            </a:r>
            <a:endParaRPr lang="en-GB" sz="1200" dirty="0">
              <a:solidFill>
                <a:schemeClr val="tx1"/>
              </a:solidFill>
            </a:endParaRPr>
          </a:p>
        </p:txBody>
      </p:sp>
      <p:sp>
        <p:nvSpPr>
          <p:cNvPr id="20" name="Pensées 19"/>
          <p:cNvSpPr/>
          <p:nvPr/>
        </p:nvSpPr>
        <p:spPr>
          <a:xfrm>
            <a:off x="4042355" y="1419622"/>
            <a:ext cx="1105709" cy="568507"/>
          </a:xfrm>
          <a:prstGeom prst="cloudCallout">
            <a:avLst>
              <a:gd name="adj1" fmla="val -46309"/>
              <a:gd name="adj2" fmla="val 134654"/>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200" dirty="0">
                <a:solidFill>
                  <a:schemeClr val="tx1"/>
                </a:solidFill>
              </a:rPr>
              <a:t>Psycho</a:t>
            </a:r>
            <a:endParaRPr lang="en-GB" sz="1200" dirty="0">
              <a:solidFill>
                <a:schemeClr val="tx1"/>
              </a:solidFill>
            </a:endParaRPr>
          </a:p>
        </p:txBody>
      </p:sp>
      <p:sp>
        <p:nvSpPr>
          <p:cNvPr id="21" name="Pensées 20"/>
          <p:cNvSpPr/>
          <p:nvPr/>
        </p:nvSpPr>
        <p:spPr>
          <a:xfrm>
            <a:off x="4093533" y="3288624"/>
            <a:ext cx="1442540" cy="568507"/>
          </a:xfrm>
          <a:prstGeom prst="cloudCallout">
            <a:avLst>
              <a:gd name="adj1" fmla="val 18601"/>
              <a:gd name="adj2" fmla="val -96839"/>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200" dirty="0">
                <a:solidFill>
                  <a:schemeClr val="tx1"/>
                </a:solidFill>
              </a:rPr>
              <a:t>Esthétique</a:t>
            </a:r>
            <a:endParaRPr lang="en-GB" sz="1200" dirty="0">
              <a:solidFill>
                <a:schemeClr val="tx1"/>
              </a:solidFill>
            </a:endParaRPr>
          </a:p>
        </p:txBody>
      </p:sp>
      <p:sp>
        <p:nvSpPr>
          <p:cNvPr id="22" name="Pensées 21"/>
          <p:cNvSpPr/>
          <p:nvPr/>
        </p:nvSpPr>
        <p:spPr>
          <a:xfrm>
            <a:off x="3093456" y="3862351"/>
            <a:ext cx="1442540" cy="568507"/>
          </a:xfrm>
          <a:prstGeom prst="cloudCallout">
            <a:avLst>
              <a:gd name="adj1" fmla="val 40520"/>
              <a:gd name="adj2" fmla="val -206573"/>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200" dirty="0">
                <a:solidFill>
                  <a:schemeClr val="tx1"/>
                </a:solidFill>
              </a:rPr>
              <a:t>Social</a:t>
            </a:r>
            <a:endParaRPr lang="en-GB" sz="1200" dirty="0">
              <a:solidFill>
                <a:schemeClr val="tx1"/>
              </a:solidFill>
            </a:endParaRPr>
          </a:p>
        </p:txBody>
      </p:sp>
      <p:sp>
        <p:nvSpPr>
          <p:cNvPr id="23" name="Pensées 22"/>
          <p:cNvSpPr/>
          <p:nvPr/>
        </p:nvSpPr>
        <p:spPr>
          <a:xfrm>
            <a:off x="2818219" y="3155371"/>
            <a:ext cx="1105709" cy="568507"/>
          </a:xfrm>
          <a:prstGeom prst="cloudCallout">
            <a:avLst>
              <a:gd name="adj1" fmla="val 37162"/>
              <a:gd name="adj2" fmla="val -9834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dirty="0">
                <a:solidFill>
                  <a:schemeClr val="tx1"/>
                </a:solidFill>
              </a:rPr>
              <a:t>Pharma</a:t>
            </a:r>
            <a:endParaRPr lang="en-GB" sz="1200" dirty="0">
              <a:solidFill>
                <a:schemeClr val="tx1"/>
              </a:solidFill>
            </a:endParaRPr>
          </a:p>
        </p:txBody>
      </p:sp>
      <p:cxnSp>
        <p:nvCxnSpPr>
          <p:cNvPr id="24" name="Connecteur droit 23"/>
          <p:cNvCxnSpPr>
            <a:endCxn id="10" idx="4"/>
          </p:cNvCxnSpPr>
          <p:nvPr/>
        </p:nvCxnSpPr>
        <p:spPr>
          <a:xfrm flipV="1">
            <a:off x="8149321" y="2311457"/>
            <a:ext cx="0" cy="294477"/>
          </a:xfrm>
          <a:prstGeom prst="line">
            <a:avLst/>
          </a:prstGeom>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4932040" y="2569211"/>
            <a:ext cx="2736304" cy="279797"/>
          </a:xfrm>
          <a:prstGeom prst="rect">
            <a:avLst/>
          </a:prstGeom>
          <a:noFill/>
        </p:spPr>
        <p:txBody>
          <a:bodyPr wrap="square" rtlCol="0">
            <a:spAutoFit/>
          </a:bodyPr>
          <a:lstStyle/>
          <a:p>
            <a:pPr algn="ctr"/>
            <a:r>
              <a:rPr lang="fr-FR" sz="1400" dirty="0"/>
              <a:t>Administration traitement</a:t>
            </a:r>
            <a:endParaRPr lang="en-GB" sz="1400" dirty="0"/>
          </a:p>
        </p:txBody>
      </p:sp>
      <p:cxnSp>
        <p:nvCxnSpPr>
          <p:cNvPr id="12" name="Connecteur droit 11"/>
          <p:cNvCxnSpPr>
            <a:stCxn id="6" idx="2"/>
          </p:cNvCxnSpPr>
          <p:nvPr/>
        </p:nvCxnSpPr>
        <p:spPr>
          <a:xfrm>
            <a:off x="791580" y="2443504"/>
            <a:ext cx="0" cy="162430"/>
          </a:xfrm>
          <a:prstGeom prst="line">
            <a:avLst/>
          </a:prstGeom>
        </p:spPr>
        <p:style>
          <a:lnRef idx="1">
            <a:schemeClr val="dk1"/>
          </a:lnRef>
          <a:fillRef idx="0">
            <a:schemeClr val="dk1"/>
          </a:fillRef>
          <a:effectRef idx="0">
            <a:schemeClr val="dk1"/>
          </a:effectRef>
          <a:fontRef idx="minor">
            <a:schemeClr val="tx1"/>
          </a:fontRef>
        </p:style>
      </p:cxnSp>
      <p:cxnSp>
        <p:nvCxnSpPr>
          <p:cNvPr id="27" name="Connecteur droit 26"/>
          <p:cNvCxnSpPr>
            <a:stCxn id="7" idx="0"/>
          </p:cNvCxnSpPr>
          <p:nvPr/>
        </p:nvCxnSpPr>
        <p:spPr>
          <a:xfrm flipV="1">
            <a:off x="7560332" y="2842690"/>
            <a:ext cx="0" cy="184484"/>
          </a:xfrm>
          <a:prstGeom prst="line">
            <a:avLst/>
          </a:prstGeom>
        </p:spPr>
        <p:style>
          <a:lnRef idx="1">
            <a:schemeClr val="dk1"/>
          </a:lnRef>
          <a:fillRef idx="0">
            <a:schemeClr val="dk1"/>
          </a:fillRef>
          <a:effectRef idx="0">
            <a:schemeClr val="dk1"/>
          </a:effectRef>
          <a:fontRef idx="minor">
            <a:schemeClr val="tx1"/>
          </a:fontRef>
        </p:style>
      </p:cxnSp>
      <p:sp>
        <p:nvSpPr>
          <p:cNvPr id="25" name="Ellipse 24"/>
          <p:cNvSpPr/>
          <p:nvPr/>
        </p:nvSpPr>
        <p:spPr>
          <a:xfrm>
            <a:off x="2051720" y="3567676"/>
            <a:ext cx="1342302" cy="44269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dirty="0">
                <a:solidFill>
                  <a:schemeClr val="tx1"/>
                </a:solidFill>
              </a:rPr>
              <a:t>Pharmacie</a:t>
            </a:r>
          </a:p>
          <a:p>
            <a:pPr algn="ctr"/>
            <a:r>
              <a:rPr lang="fr-FR" sz="1200" dirty="0">
                <a:solidFill>
                  <a:schemeClr val="tx1"/>
                </a:solidFill>
              </a:rPr>
              <a:t>URC</a:t>
            </a:r>
            <a:endParaRPr lang="en-GB" sz="1200" dirty="0">
              <a:solidFill>
                <a:schemeClr val="tx1"/>
              </a:solidFill>
            </a:endParaRPr>
          </a:p>
        </p:txBody>
      </p:sp>
      <p:cxnSp>
        <p:nvCxnSpPr>
          <p:cNvPr id="26" name="Connecteur droit 25"/>
          <p:cNvCxnSpPr>
            <a:stCxn id="25" idx="0"/>
          </p:cNvCxnSpPr>
          <p:nvPr/>
        </p:nvCxnSpPr>
        <p:spPr>
          <a:xfrm flipV="1">
            <a:off x="2722871" y="2849008"/>
            <a:ext cx="0" cy="718668"/>
          </a:xfrm>
          <a:prstGeom prst="line">
            <a:avLst/>
          </a:prstGeom>
        </p:spPr>
        <p:style>
          <a:lnRef idx="1">
            <a:schemeClr val="accent1"/>
          </a:lnRef>
          <a:fillRef idx="0">
            <a:schemeClr val="accent1"/>
          </a:fillRef>
          <a:effectRef idx="0">
            <a:schemeClr val="accent1"/>
          </a:effectRef>
          <a:fontRef idx="minor">
            <a:schemeClr val="tx1"/>
          </a:fontRef>
        </p:style>
      </p:cxnSp>
      <p:sp>
        <p:nvSpPr>
          <p:cNvPr id="29" name="Ellipse 28"/>
          <p:cNvSpPr/>
          <p:nvPr/>
        </p:nvSpPr>
        <p:spPr>
          <a:xfrm>
            <a:off x="8290778" y="3075806"/>
            <a:ext cx="792088" cy="44269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200" dirty="0">
                <a:solidFill>
                  <a:schemeClr val="tx1"/>
                </a:solidFill>
              </a:rPr>
              <a:t>IDEL</a:t>
            </a:r>
            <a:endParaRPr lang="en-GB" sz="1200" dirty="0">
              <a:solidFill>
                <a:schemeClr val="tx1"/>
              </a:solidFill>
            </a:endParaRPr>
          </a:p>
        </p:txBody>
      </p:sp>
      <p:cxnSp>
        <p:nvCxnSpPr>
          <p:cNvPr id="30" name="Connecteur droit 29"/>
          <p:cNvCxnSpPr>
            <a:stCxn id="29" idx="0"/>
          </p:cNvCxnSpPr>
          <p:nvPr/>
        </p:nvCxnSpPr>
        <p:spPr>
          <a:xfrm flipV="1">
            <a:off x="8686822" y="2842690"/>
            <a:ext cx="0" cy="23311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4260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Parcours patient : points à risque</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14</a:t>
            </a:fld>
            <a:endParaRPr lang="fr-FR"/>
          </a:p>
        </p:txBody>
      </p:sp>
      <p:sp>
        <p:nvSpPr>
          <p:cNvPr id="4" name="Espace réservé du contenu 3"/>
          <p:cNvSpPr>
            <a:spLocks noGrp="1"/>
          </p:cNvSpPr>
          <p:nvPr>
            <p:ph sz="quarter" idx="1"/>
          </p:nvPr>
        </p:nvSpPr>
        <p:spPr/>
        <p:txBody>
          <a:bodyPr/>
          <a:lstStyle/>
          <a:p>
            <a:r>
              <a:rPr lang="fr-FR" dirty="0"/>
              <a:t>Conciliation médicamenteuse ?</a:t>
            </a:r>
          </a:p>
          <a:p>
            <a:endParaRPr lang="fr-FR" dirty="0"/>
          </a:p>
          <a:p>
            <a:r>
              <a:rPr lang="fr-FR" dirty="0"/>
              <a:t>Interfaces des différents logiciels</a:t>
            </a:r>
          </a:p>
          <a:p>
            <a:endParaRPr lang="fr-FR" dirty="0"/>
          </a:p>
          <a:p>
            <a:r>
              <a:rPr lang="fr-FR" dirty="0"/>
              <a:t>Nombre d’intervenants </a:t>
            </a:r>
            <a:r>
              <a:rPr lang="fr-FR" dirty="0">
                <a:sym typeface="Wingdings" panose="05000000000000000000" pitchFamily="2" charset="2"/>
              </a:rPr>
              <a:t> prise en charge fragmentée</a:t>
            </a:r>
          </a:p>
          <a:p>
            <a:endParaRPr lang="fr-FR" dirty="0">
              <a:sym typeface="Wingdings" panose="05000000000000000000" pitchFamily="2" charset="2"/>
            </a:endParaRPr>
          </a:p>
          <a:p>
            <a:r>
              <a:rPr lang="fr-FR" dirty="0">
                <a:sym typeface="Wingdings" panose="05000000000000000000" pitchFamily="2" charset="2"/>
              </a:rPr>
              <a:t>Durée séjour</a:t>
            </a:r>
          </a:p>
          <a:p>
            <a:endParaRPr lang="fr-FR" dirty="0">
              <a:sym typeface="Wingdings" panose="05000000000000000000" pitchFamily="2" charset="2"/>
            </a:endParaRPr>
          </a:p>
          <a:p>
            <a:r>
              <a:rPr lang="fr-FR" dirty="0">
                <a:sym typeface="Wingdings" panose="05000000000000000000" pitchFamily="2" charset="2"/>
              </a:rPr>
              <a:t>Négligence vis-à-vis chimiothérapies parentérales ?</a:t>
            </a:r>
            <a:endParaRPr lang="en-GB" dirty="0"/>
          </a:p>
        </p:txBody>
      </p:sp>
    </p:spTree>
    <p:extLst>
      <p:ext uri="{BB962C8B-B14F-4D97-AF65-F5344CB8AC3E}">
        <p14:creationId xmlns:p14="http://schemas.microsoft.com/office/powerpoint/2010/main" val="1736748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Chimiothérapies parentérales vs. orales</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15</a:t>
            </a:fld>
            <a:endParaRPr lang="fr-F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0148" y="952767"/>
            <a:ext cx="5263705" cy="3779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7297855" y="4932188"/>
            <a:ext cx="1844833" cy="215444"/>
          </a:xfrm>
          <a:prstGeom prst="rect">
            <a:avLst/>
          </a:prstGeom>
          <a:noFill/>
        </p:spPr>
        <p:txBody>
          <a:bodyPr wrap="square" rtlCol="0">
            <a:spAutoFit/>
          </a:bodyPr>
          <a:lstStyle/>
          <a:p>
            <a:pPr algn="r"/>
            <a:r>
              <a:rPr lang="fr-FR" sz="800" dirty="0"/>
              <a:t>Van Leeuwen Lancet </a:t>
            </a:r>
            <a:r>
              <a:rPr lang="fr-FR" sz="800" dirty="0" err="1"/>
              <a:t>Oncol</a:t>
            </a:r>
            <a:r>
              <a:rPr lang="fr-FR" sz="800" dirty="0"/>
              <a:t> 2014</a:t>
            </a:r>
            <a:endParaRPr lang="en-GB" sz="800" dirty="0"/>
          </a:p>
        </p:txBody>
      </p:sp>
    </p:spTree>
    <p:extLst>
      <p:ext uri="{BB962C8B-B14F-4D97-AF65-F5344CB8AC3E}">
        <p14:creationId xmlns:p14="http://schemas.microsoft.com/office/powerpoint/2010/main" val="2894119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Chimiothérapies parentérales vs. orales</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16</a:t>
            </a:fld>
            <a:endParaRPr lang="fr-F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0147" y="952767"/>
            <a:ext cx="5263705" cy="3779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7297855" y="4932188"/>
            <a:ext cx="1844833" cy="215444"/>
          </a:xfrm>
          <a:prstGeom prst="rect">
            <a:avLst/>
          </a:prstGeom>
          <a:noFill/>
        </p:spPr>
        <p:txBody>
          <a:bodyPr wrap="square" rtlCol="0">
            <a:spAutoFit/>
          </a:bodyPr>
          <a:lstStyle/>
          <a:p>
            <a:pPr algn="r"/>
            <a:r>
              <a:rPr lang="fr-FR" sz="800" dirty="0"/>
              <a:t>Van Leeuwen Lancet </a:t>
            </a:r>
            <a:r>
              <a:rPr lang="fr-FR" sz="800" dirty="0" err="1"/>
              <a:t>Oncol</a:t>
            </a:r>
            <a:r>
              <a:rPr lang="fr-FR" sz="800" dirty="0"/>
              <a:t> 2014</a:t>
            </a:r>
            <a:endParaRPr lang="en-GB" sz="800" dirty="0"/>
          </a:p>
        </p:txBody>
      </p:sp>
      <p:sp>
        <p:nvSpPr>
          <p:cNvPr id="4" name="Multiplier 3"/>
          <p:cNvSpPr/>
          <p:nvPr/>
        </p:nvSpPr>
        <p:spPr>
          <a:xfrm>
            <a:off x="4086982" y="771550"/>
            <a:ext cx="2213210" cy="1785323"/>
          </a:xfrm>
          <a:prstGeom prst="mathMultiply">
            <a:avLst>
              <a:gd name="adj1" fmla="val 19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302589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 pourtant</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17</a:t>
            </a:fld>
            <a:endParaRPr lang="fr-F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04274"/>
            <a:ext cx="7069205" cy="3827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7202112" y="1275606"/>
            <a:ext cx="1762376" cy="3323987"/>
          </a:xfrm>
          <a:prstGeom prst="rect">
            <a:avLst/>
          </a:prstGeom>
          <a:noFill/>
        </p:spPr>
        <p:txBody>
          <a:bodyPr wrap="square" rtlCol="0">
            <a:spAutoFit/>
          </a:bodyPr>
          <a:lstStyle/>
          <a:p>
            <a:pPr algn="r"/>
            <a:r>
              <a:rPr lang="fr-FR" sz="1400" dirty="0" err="1"/>
              <a:t>Paclitaxel</a:t>
            </a:r>
            <a:endParaRPr lang="fr-FR" sz="1400" dirty="0"/>
          </a:p>
          <a:p>
            <a:pPr algn="r"/>
            <a:r>
              <a:rPr lang="fr-FR" sz="1400" dirty="0" err="1"/>
              <a:t>Ifosfamide</a:t>
            </a:r>
            <a:endParaRPr lang="fr-FR" sz="1400" dirty="0"/>
          </a:p>
          <a:p>
            <a:pPr algn="r"/>
            <a:r>
              <a:rPr lang="fr-FR" sz="1400" dirty="0" err="1"/>
              <a:t>Cyclophosphamide</a:t>
            </a:r>
            <a:endParaRPr lang="fr-FR" sz="1400" dirty="0"/>
          </a:p>
          <a:p>
            <a:pPr algn="r"/>
            <a:r>
              <a:rPr lang="fr-FR" sz="1400" dirty="0" err="1"/>
              <a:t>Oxaliplatine</a:t>
            </a:r>
            <a:endParaRPr lang="fr-FR" sz="1400" dirty="0"/>
          </a:p>
          <a:p>
            <a:pPr algn="r"/>
            <a:r>
              <a:rPr lang="fr-FR" sz="1400" dirty="0" err="1"/>
              <a:t>Cisplatine</a:t>
            </a:r>
            <a:endParaRPr lang="fr-FR" sz="1400" dirty="0"/>
          </a:p>
          <a:p>
            <a:pPr algn="r"/>
            <a:r>
              <a:rPr lang="fr-FR" sz="1400" dirty="0" err="1"/>
              <a:t>Carboplatine</a:t>
            </a:r>
            <a:endParaRPr lang="fr-FR" sz="1400" dirty="0"/>
          </a:p>
          <a:p>
            <a:pPr algn="r"/>
            <a:r>
              <a:rPr lang="fr-FR" sz="1400" dirty="0" err="1"/>
              <a:t>Docétaxel</a:t>
            </a:r>
            <a:endParaRPr lang="fr-FR" sz="1400" dirty="0"/>
          </a:p>
          <a:p>
            <a:pPr algn="r"/>
            <a:r>
              <a:rPr lang="fr-FR" sz="1400" dirty="0" err="1"/>
              <a:t>Irinotecan</a:t>
            </a:r>
            <a:endParaRPr lang="fr-FR" sz="1400" dirty="0"/>
          </a:p>
          <a:p>
            <a:pPr algn="r"/>
            <a:r>
              <a:rPr lang="fr-FR" sz="1400" dirty="0"/>
              <a:t>Vincristine</a:t>
            </a:r>
          </a:p>
          <a:p>
            <a:pPr algn="r"/>
            <a:r>
              <a:rPr lang="fr-FR" sz="1400" dirty="0" err="1"/>
              <a:t>Etoposide</a:t>
            </a:r>
            <a:endParaRPr lang="fr-FR" sz="1400" dirty="0"/>
          </a:p>
          <a:p>
            <a:pPr algn="r"/>
            <a:r>
              <a:rPr lang="fr-FR" sz="1400" dirty="0" err="1"/>
              <a:t>Doxorubicine</a:t>
            </a:r>
            <a:endParaRPr lang="fr-FR" sz="1400" dirty="0"/>
          </a:p>
          <a:p>
            <a:pPr algn="r"/>
            <a:r>
              <a:rPr lang="fr-FR" sz="1400" dirty="0" err="1"/>
              <a:t>Vinorelbine</a:t>
            </a:r>
            <a:endParaRPr lang="fr-FR" sz="1400" dirty="0"/>
          </a:p>
          <a:p>
            <a:pPr algn="r"/>
            <a:r>
              <a:rPr lang="fr-FR" sz="1400" dirty="0" err="1"/>
              <a:t>Pemetrexed</a:t>
            </a:r>
            <a:endParaRPr lang="fr-FR" sz="1400" dirty="0"/>
          </a:p>
          <a:p>
            <a:pPr algn="r"/>
            <a:r>
              <a:rPr lang="fr-FR" sz="1400" dirty="0"/>
              <a:t>Vinblastine</a:t>
            </a:r>
          </a:p>
          <a:p>
            <a:pPr algn="r"/>
            <a:r>
              <a:rPr lang="fr-FR" sz="1400" dirty="0"/>
              <a:t>…</a:t>
            </a:r>
          </a:p>
        </p:txBody>
      </p:sp>
    </p:spTree>
    <p:extLst>
      <p:ext uri="{BB962C8B-B14F-4D97-AF65-F5344CB8AC3E}">
        <p14:creationId xmlns:p14="http://schemas.microsoft.com/office/powerpoint/2010/main" val="4094276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F0000"/>
                </a:solidFill>
              </a:rPr>
              <a:t>Quizz</a:t>
            </a:r>
            <a:endParaRPr lang="en-GB" dirty="0">
              <a:solidFill>
                <a:srgbClr val="FF0000"/>
              </a:solidFill>
            </a:endParaRP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18</a:t>
            </a:fld>
            <a:endParaRPr lang="fr-FR"/>
          </a:p>
        </p:txBody>
      </p:sp>
      <p:sp>
        <p:nvSpPr>
          <p:cNvPr id="4" name="Espace réservé du contenu 3"/>
          <p:cNvSpPr>
            <a:spLocks noGrp="1"/>
          </p:cNvSpPr>
          <p:nvPr>
            <p:ph sz="quarter" idx="1"/>
          </p:nvPr>
        </p:nvSpPr>
        <p:spPr/>
        <p:txBody>
          <a:bodyPr/>
          <a:lstStyle/>
          <a:p>
            <a:r>
              <a:rPr lang="fr-FR" dirty="0"/>
              <a:t>Quelle est l’incidence des interactions médicamenteuses entre les traitements oncologiques (et annexes) et les autres médicaments ?</a:t>
            </a:r>
          </a:p>
          <a:p>
            <a:endParaRPr lang="fr-FR" dirty="0"/>
          </a:p>
        </p:txBody>
      </p:sp>
    </p:spTree>
    <p:extLst>
      <p:ext uri="{BB962C8B-B14F-4D97-AF65-F5344CB8AC3E}">
        <p14:creationId xmlns:p14="http://schemas.microsoft.com/office/powerpoint/2010/main" val="2954193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Littérature</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19</a:t>
            </a:fld>
            <a:endParaRPr lang="fr-FR"/>
          </a:p>
        </p:txBody>
      </p:sp>
      <p:sp>
        <p:nvSpPr>
          <p:cNvPr id="4" name="Espace réservé du contenu 3"/>
          <p:cNvSpPr>
            <a:spLocks noGrp="1"/>
          </p:cNvSpPr>
          <p:nvPr>
            <p:ph sz="quarter" idx="1"/>
          </p:nvPr>
        </p:nvSpPr>
        <p:spPr/>
        <p:txBody>
          <a:bodyPr/>
          <a:lstStyle/>
          <a:p>
            <a:pPr>
              <a:spcAft>
                <a:spcPts val="600"/>
              </a:spcAft>
            </a:pPr>
            <a:r>
              <a:rPr lang="fr-FR" dirty="0"/>
              <a:t>Monteiro </a:t>
            </a:r>
            <a:r>
              <a:rPr lang="fr-FR" dirty="0" err="1"/>
              <a:t>Rev</a:t>
            </a:r>
            <a:r>
              <a:rPr lang="fr-FR" dirty="0"/>
              <a:t> Assoc Med Bras 2019 : </a:t>
            </a:r>
            <a:r>
              <a:rPr lang="fr-FR" b="1" dirty="0"/>
              <a:t>37,9%</a:t>
            </a:r>
          </a:p>
          <a:p>
            <a:pPr>
              <a:spcAft>
                <a:spcPts val="600"/>
              </a:spcAft>
            </a:pPr>
            <a:r>
              <a:rPr lang="fr-FR" dirty="0" err="1"/>
              <a:t>Ting</a:t>
            </a:r>
            <a:r>
              <a:rPr lang="fr-FR" dirty="0"/>
              <a:t> et al. J </a:t>
            </a:r>
            <a:r>
              <a:rPr lang="fr-FR" dirty="0" err="1"/>
              <a:t>Geriatr</a:t>
            </a:r>
            <a:r>
              <a:rPr lang="fr-FR" dirty="0"/>
              <a:t> </a:t>
            </a:r>
            <a:r>
              <a:rPr lang="fr-FR" dirty="0" err="1"/>
              <a:t>Oncol</a:t>
            </a:r>
            <a:r>
              <a:rPr lang="fr-FR" dirty="0"/>
              <a:t> : </a:t>
            </a:r>
            <a:r>
              <a:rPr lang="fr-FR" b="1" dirty="0"/>
              <a:t>36,4%</a:t>
            </a:r>
          </a:p>
          <a:p>
            <a:pPr>
              <a:spcAft>
                <a:spcPts val="600"/>
              </a:spcAft>
            </a:pPr>
            <a:r>
              <a:rPr lang="fr-FR" dirty="0"/>
              <a:t>Whitman IJCP 2016 : </a:t>
            </a:r>
            <a:r>
              <a:rPr lang="fr-FR" b="1" dirty="0"/>
              <a:t>34,6%</a:t>
            </a:r>
          </a:p>
          <a:p>
            <a:pPr>
              <a:spcAft>
                <a:spcPts val="600"/>
              </a:spcAft>
            </a:pPr>
            <a:r>
              <a:rPr lang="fr-FR" dirty="0" err="1"/>
              <a:t>Puts</a:t>
            </a:r>
            <a:r>
              <a:rPr lang="fr-FR" dirty="0"/>
              <a:t> Drug &amp; </a:t>
            </a:r>
            <a:r>
              <a:rPr lang="fr-FR" dirty="0" err="1"/>
              <a:t>Aging</a:t>
            </a:r>
            <a:r>
              <a:rPr lang="fr-FR" dirty="0"/>
              <a:t> : </a:t>
            </a:r>
            <a:r>
              <a:rPr lang="fr-FR" b="1" dirty="0"/>
              <a:t>32%</a:t>
            </a:r>
            <a:endParaRPr lang="en-GB" b="1" dirty="0"/>
          </a:p>
          <a:p>
            <a:pPr>
              <a:spcAft>
                <a:spcPts val="600"/>
              </a:spcAft>
            </a:pPr>
            <a:r>
              <a:rPr lang="fr-FR" dirty="0"/>
              <a:t>Castro-Manzanares IJCP 2019 : </a:t>
            </a:r>
            <a:r>
              <a:rPr lang="fr-FR" b="1" dirty="0"/>
              <a:t>26,7%</a:t>
            </a:r>
          </a:p>
          <a:p>
            <a:pPr>
              <a:spcAft>
                <a:spcPts val="600"/>
              </a:spcAft>
            </a:pPr>
            <a:r>
              <a:rPr lang="fr-FR" dirty="0" err="1"/>
              <a:t>Rompelmann</a:t>
            </a:r>
            <a:r>
              <a:rPr lang="fr-FR" dirty="0"/>
              <a:t> JOPP 2016 : </a:t>
            </a:r>
            <a:r>
              <a:rPr lang="fr-FR" b="1" dirty="0"/>
              <a:t>18%</a:t>
            </a:r>
          </a:p>
          <a:p>
            <a:pPr>
              <a:spcAft>
                <a:spcPts val="600"/>
              </a:spcAft>
            </a:pPr>
            <a:r>
              <a:rPr lang="fr-FR" dirty="0" err="1"/>
              <a:t>Voll</a:t>
            </a:r>
            <a:r>
              <a:rPr lang="fr-FR" dirty="0"/>
              <a:t> IJCP 2010 : </a:t>
            </a:r>
            <a:r>
              <a:rPr lang="fr-FR" b="1" dirty="0"/>
              <a:t>17,6%</a:t>
            </a:r>
          </a:p>
        </p:txBody>
      </p:sp>
    </p:spTree>
    <p:extLst>
      <p:ext uri="{BB962C8B-B14F-4D97-AF65-F5344CB8AC3E}">
        <p14:creationId xmlns:p14="http://schemas.microsoft.com/office/powerpoint/2010/main" val="1709209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Liens d’intérêt</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2</a:t>
            </a:fld>
            <a:endParaRPr lang="fr-FR"/>
          </a:p>
        </p:txBody>
      </p:sp>
      <p:sp>
        <p:nvSpPr>
          <p:cNvPr id="4" name="Espace réservé du contenu 3"/>
          <p:cNvSpPr>
            <a:spLocks noGrp="1"/>
          </p:cNvSpPr>
          <p:nvPr>
            <p:ph sz="quarter" idx="1"/>
          </p:nvPr>
        </p:nvSpPr>
        <p:spPr/>
        <p:txBody>
          <a:bodyPr>
            <a:normAutofit lnSpcReduction="10000"/>
          </a:bodyPr>
          <a:lstStyle/>
          <a:p>
            <a:r>
              <a:rPr lang="fr-FR" dirty="0"/>
              <a:t>Benjamin Bertrand : Aucun</a:t>
            </a:r>
          </a:p>
          <a:p>
            <a:endParaRPr lang="fr-FR" dirty="0"/>
          </a:p>
          <a:p>
            <a:r>
              <a:rPr lang="fr-FR" dirty="0"/>
              <a:t>Amélie </a:t>
            </a:r>
            <a:r>
              <a:rPr lang="fr-FR" dirty="0" err="1"/>
              <a:t>Cransac</a:t>
            </a:r>
            <a:r>
              <a:rPr lang="fr-FR" dirty="0"/>
              <a:t> : </a:t>
            </a:r>
            <a:r>
              <a:rPr lang="fr-FR" dirty="0" err="1"/>
              <a:t>Celgene</a:t>
            </a:r>
            <a:endParaRPr lang="fr-FR" dirty="0"/>
          </a:p>
          <a:p>
            <a:endParaRPr lang="fr-FR" dirty="0"/>
          </a:p>
          <a:p>
            <a:r>
              <a:rPr lang="fr-FR" dirty="0"/>
              <a:t>Mikaël </a:t>
            </a:r>
            <a:r>
              <a:rPr lang="fr-FR" dirty="0" err="1"/>
              <a:t>Daouphars</a:t>
            </a:r>
            <a:r>
              <a:rPr lang="fr-FR" dirty="0"/>
              <a:t> : </a:t>
            </a:r>
            <a:r>
              <a:rPr lang="fr-FR" dirty="0" err="1"/>
              <a:t>Abbvie</a:t>
            </a:r>
            <a:r>
              <a:rPr lang="fr-FR" dirty="0"/>
              <a:t>, Amgen, </a:t>
            </a:r>
            <a:r>
              <a:rPr lang="fr-FR" dirty="0" err="1"/>
              <a:t>Celgène</a:t>
            </a:r>
            <a:r>
              <a:rPr lang="fr-FR" dirty="0"/>
              <a:t>, Pierre Fabre, </a:t>
            </a:r>
            <a:r>
              <a:rPr lang="fr-FR" dirty="0" err="1"/>
              <a:t>Gilead</a:t>
            </a:r>
            <a:r>
              <a:rPr lang="fr-FR" dirty="0"/>
              <a:t>, Janssen, Novartis, Roche</a:t>
            </a:r>
          </a:p>
          <a:p>
            <a:endParaRPr lang="fr-FR" dirty="0"/>
          </a:p>
          <a:p>
            <a:r>
              <a:rPr lang="fr-FR" dirty="0"/>
              <a:t>Emilie Petit-Jean : Lilly, BMS, </a:t>
            </a:r>
            <a:r>
              <a:rPr lang="fr-FR" dirty="0" err="1"/>
              <a:t>Abbvie</a:t>
            </a:r>
            <a:endParaRPr lang="fr-FR" dirty="0"/>
          </a:p>
          <a:p>
            <a:endParaRPr lang="fr-FR" dirty="0"/>
          </a:p>
          <a:p>
            <a:r>
              <a:rPr lang="fr-FR" dirty="0"/>
              <a:t>Florian </a:t>
            </a:r>
            <a:r>
              <a:rPr lang="fr-FR" dirty="0" err="1"/>
              <a:t>Slimano</a:t>
            </a:r>
            <a:r>
              <a:rPr lang="fr-FR" dirty="0"/>
              <a:t> : Pfizer, </a:t>
            </a:r>
            <a:r>
              <a:rPr lang="fr-FR" dirty="0" err="1"/>
              <a:t>Gilead</a:t>
            </a:r>
            <a:endParaRPr lang="fr-FR" dirty="0"/>
          </a:p>
          <a:p>
            <a:endParaRPr lang="fr-FR" dirty="0"/>
          </a:p>
        </p:txBody>
      </p:sp>
      <p:sp>
        <p:nvSpPr>
          <p:cNvPr id="5" name="ZoneTexte 4"/>
          <p:cNvSpPr txBox="1"/>
          <p:nvPr/>
        </p:nvSpPr>
        <p:spPr>
          <a:xfrm>
            <a:off x="6303769" y="4457410"/>
            <a:ext cx="2838919" cy="307777"/>
          </a:xfrm>
          <a:prstGeom prst="rect">
            <a:avLst/>
          </a:prstGeom>
          <a:noFill/>
        </p:spPr>
        <p:txBody>
          <a:bodyPr wrap="square" rtlCol="0">
            <a:spAutoFit/>
          </a:bodyPr>
          <a:lstStyle/>
          <a:p>
            <a:pPr algn="r"/>
            <a:r>
              <a:rPr lang="fr-FR" sz="1400" i="1" dirty="0"/>
              <a:t>Liens : </a:t>
            </a:r>
            <a:r>
              <a:rPr lang="fr-FR" sz="1400" i="1" dirty="0">
                <a:hlinkClick r:id="rId2"/>
              </a:rPr>
              <a:t>www.transparence.gouv.fr</a:t>
            </a:r>
            <a:endParaRPr lang="fr-FR" sz="1400" i="1" dirty="0"/>
          </a:p>
        </p:txBody>
      </p:sp>
    </p:spTree>
    <p:extLst>
      <p:ext uri="{BB962C8B-B14F-4D97-AF65-F5344CB8AC3E}">
        <p14:creationId xmlns:p14="http://schemas.microsoft.com/office/powerpoint/2010/main" val="877816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Objectifs</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20</a:t>
            </a:fld>
            <a:endParaRPr lang="fr-FR"/>
          </a:p>
        </p:txBody>
      </p:sp>
      <p:graphicFrame>
        <p:nvGraphicFramePr>
          <p:cNvPr id="5" name="Diagramme 4"/>
          <p:cNvGraphicFramePr/>
          <p:nvPr>
            <p:extLst>
              <p:ext uri="{D42A27DB-BD31-4B8C-83A1-F6EECF244321}">
                <p14:modId xmlns:p14="http://schemas.microsoft.com/office/powerpoint/2010/main" val="1675246715"/>
              </p:ext>
            </p:extLst>
          </p:nvPr>
        </p:nvGraphicFramePr>
        <p:xfrm>
          <a:off x="1524000" y="966842"/>
          <a:ext cx="6288360" cy="3688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à coins arrondis 3"/>
          <p:cNvSpPr/>
          <p:nvPr/>
        </p:nvSpPr>
        <p:spPr>
          <a:xfrm>
            <a:off x="1475656" y="1563638"/>
            <a:ext cx="1872208" cy="288032"/>
          </a:xfrm>
          <a:prstGeom prst="round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Situation à risque</a:t>
            </a:r>
            <a:endParaRPr lang="en-GB" sz="1200" dirty="0">
              <a:solidFill>
                <a:schemeClr val="tx1"/>
              </a:solidFill>
            </a:endParaRPr>
          </a:p>
        </p:txBody>
      </p:sp>
      <p:sp>
        <p:nvSpPr>
          <p:cNvPr id="6" name="Rectangle à coins arrondis 5"/>
          <p:cNvSpPr/>
          <p:nvPr/>
        </p:nvSpPr>
        <p:spPr>
          <a:xfrm>
            <a:off x="3621495" y="1572022"/>
            <a:ext cx="1901011" cy="288032"/>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Prévention  du risque</a:t>
            </a:r>
            <a:endParaRPr lang="en-GB" sz="1200" dirty="0">
              <a:solidFill>
                <a:schemeClr val="tx1"/>
              </a:solidFill>
            </a:endParaRPr>
          </a:p>
        </p:txBody>
      </p:sp>
      <p:sp>
        <p:nvSpPr>
          <p:cNvPr id="7" name="Rectangle à coins arrondis 6"/>
          <p:cNvSpPr/>
          <p:nvPr/>
        </p:nvSpPr>
        <p:spPr>
          <a:xfrm>
            <a:off x="5695325" y="1572184"/>
            <a:ext cx="2117035" cy="288032"/>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Optimisation prise en charge</a:t>
            </a:r>
            <a:endParaRPr lang="en-GB" sz="1100" dirty="0">
              <a:solidFill>
                <a:schemeClr val="tx1"/>
              </a:solidFill>
            </a:endParaRPr>
          </a:p>
        </p:txBody>
      </p:sp>
      <p:sp>
        <p:nvSpPr>
          <p:cNvPr id="8" name="Rectangle à coins arrondis 7"/>
          <p:cNvSpPr/>
          <p:nvPr/>
        </p:nvSpPr>
        <p:spPr>
          <a:xfrm>
            <a:off x="3621495" y="3867894"/>
            <a:ext cx="1742593" cy="648072"/>
          </a:xfrm>
          <a:prstGeom prst="roundRect">
            <a:avLst/>
          </a:prstGeom>
          <a:solidFill>
            <a:schemeClr val="accent4">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200" dirty="0">
                <a:solidFill>
                  <a:schemeClr val="tx1"/>
                </a:solidFill>
              </a:rPr>
              <a:t>Validation globale de l’ordonnance</a:t>
            </a:r>
            <a:endParaRPr lang="en-GB" sz="1200" dirty="0">
              <a:solidFill>
                <a:schemeClr val="tx1"/>
              </a:solidFill>
            </a:endParaRPr>
          </a:p>
        </p:txBody>
      </p:sp>
      <p:sp>
        <p:nvSpPr>
          <p:cNvPr id="9" name="Rectangle à coins arrondis 8"/>
          <p:cNvSpPr/>
          <p:nvPr/>
        </p:nvSpPr>
        <p:spPr>
          <a:xfrm>
            <a:off x="5839341" y="3867894"/>
            <a:ext cx="2909123" cy="864096"/>
          </a:xfrm>
          <a:prstGeom prst="roundRect">
            <a:avLst/>
          </a:prstGeom>
          <a:solidFill>
            <a:schemeClr val="accent3"/>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200" dirty="0">
                <a:solidFill>
                  <a:schemeClr val="tx1"/>
                </a:solidFill>
              </a:rPr>
              <a:t>Validation globale de l’ordonnance</a:t>
            </a:r>
          </a:p>
          <a:p>
            <a:pPr algn="ctr"/>
            <a:r>
              <a:rPr lang="fr-FR" sz="1200" dirty="0">
                <a:solidFill>
                  <a:schemeClr val="tx1"/>
                </a:solidFill>
              </a:rPr>
              <a:t>Révision des thérapeutiques ambulatoires</a:t>
            </a:r>
          </a:p>
          <a:p>
            <a:pPr algn="ctr"/>
            <a:r>
              <a:rPr lang="fr-FR" sz="1200" dirty="0">
                <a:solidFill>
                  <a:schemeClr val="tx1"/>
                </a:solidFill>
              </a:rPr>
              <a:t>Accompagnement des patients</a:t>
            </a:r>
          </a:p>
        </p:txBody>
      </p:sp>
    </p:spTree>
    <p:extLst>
      <p:ext uri="{BB962C8B-B14F-4D97-AF65-F5344CB8AC3E}">
        <p14:creationId xmlns:p14="http://schemas.microsoft.com/office/powerpoint/2010/main" val="329369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Activités de pharmacie clinique oncologique</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21</a:t>
            </a:fld>
            <a:endParaRPr lang="fr-FR"/>
          </a:p>
        </p:txBody>
      </p:sp>
      <p:sp>
        <p:nvSpPr>
          <p:cNvPr id="4" name="Espace réservé du contenu 3"/>
          <p:cNvSpPr>
            <a:spLocks noGrp="1"/>
          </p:cNvSpPr>
          <p:nvPr>
            <p:ph sz="quarter" idx="1"/>
          </p:nvPr>
        </p:nvSpPr>
        <p:spPr/>
        <p:txBody>
          <a:bodyPr/>
          <a:lstStyle/>
          <a:p>
            <a:r>
              <a:rPr lang="fr-FR" b="1" dirty="0"/>
              <a:t>Bilans médicamenteux optimisés</a:t>
            </a:r>
          </a:p>
          <a:p>
            <a:endParaRPr lang="fr-FR" dirty="0"/>
          </a:p>
          <a:p>
            <a:r>
              <a:rPr lang="fr-FR" dirty="0"/>
              <a:t>Révision thérapeutique</a:t>
            </a:r>
          </a:p>
          <a:p>
            <a:endParaRPr lang="fr-FR" dirty="0"/>
          </a:p>
          <a:p>
            <a:r>
              <a:rPr lang="fr-FR" dirty="0"/>
              <a:t>Information / accompagnement des patients</a:t>
            </a:r>
          </a:p>
          <a:p>
            <a:endParaRPr lang="fr-FR" dirty="0"/>
          </a:p>
          <a:p>
            <a:r>
              <a:rPr lang="fr-FR" dirty="0"/>
              <a:t>Actions d’éducation</a:t>
            </a:r>
            <a:endParaRPr lang="en-GB" dirty="0"/>
          </a:p>
        </p:txBody>
      </p:sp>
    </p:spTree>
    <p:extLst>
      <p:ext uri="{BB962C8B-B14F-4D97-AF65-F5344CB8AC3E}">
        <p14:creationId xmlns:p14="http://schemas.microsoft.com/office/powerpoint/2010/main" val="2314369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Liens pharmacie - HDJ</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22</a:t>
            </a:fld>
            <a:endParaRPr lang="fr-FR"/>
          </a:p>
        </p:txBody>
      </p:sp>
      <p:sp>
        <p:nvSpPr>
          <p:cNvPr id="4" name="Espace réservé du contenu 3"/>
          <p:cNvSpPr>
            <a:spLocks noGrp="1"/>
          </p:cNvSpPr>
          <p:nvPr>
            <p:ph sz="quarter" idx="1"/>
          </p:nvPr>
        </p:nvSpPr>
        <p:spPr/>
        <p:txBody>
          <a:bodyPr/>
          <a:lstStyle/>
          <a:p>
            <a:r>
              <a:rPr lang="fr-FR" dirty="0"/>
              <a:t>Liens historiquement forts</a:t>
            </a:r>
          </a:p>
          <a:p>
            <a:endParaRPr lang="en-GB" dirty="0"/>
          </a:p>
          <a:p>
            <a:r>
              <a:rPr lang="en-GB" dirty="0" err="1"/>
              <a:t>Rôle</a:t>
            </a:r>
            <a:r>
              <a:rPr lang="en-GB" dirty="0"/>
              <a:t> PUI </a:t>
            </a:r>
            <a:r>
              <a:rPr lang="en-GB" dirty="0" err="1"/>
              <a:t>dans</a:t>
            </a:r>
            <a:r>
              <a:rPr lang="en-GB" dirty="0"/>
              <a:t> </a:t>
            </a:r>
            <a:r>
              <a:rPr lang="en-GB" dirty="0" err="1"/>
              <a:t>l’optimisation</a:t>
            </a:r>
            <a:r>
              <a:rPr lang="en-GB" dirty="0"/>
              <a:t> du </a:t>
            </a:r>
            <a:r>
              <a:rPr lang="en-GB" dirty="0" err="1"/>
              <a:t>fonctionnement</a:t>
            </a:r>
            <a:r>
              <a:rPr lang="en-GB" dirty="0"/>
              <a:t> des HDJ</a:t>
            </a:r>
          </a:p>
          <a:p>
            <a:endParaRPr lang="en-GB" dirty="0"/>
          </a:p>
          <a:p>
            <a:r>
              <a:rPr lang="fr-FR" dirty="0"/>
              <a:t>Accès aux plannings / logiciels de programmation</a:t>
            </a:r>
          </a:p>
          <a:p>
            <a:endParaRPr lang="fr-FR" dirty="0"/>
          </a:p>
          <a:p>
            <a:r>
              <a:rPr lang="fr-FR" dirty="0"/>
              <a:t>Identifier des relais : IDEC, médecins, …</a:t>
            </a:r>
          </a:p>
          <a:p>
            <a:endParaRPr lang="fr-FR" dirty="0"/>
          </a:p>
          <a:p>
            <a:r>
              <a:rPr lang="fr-FR" dirty="0"/>
              <a:t>Evaluer la charge de travail +++</a:t>
            </a:r>
          </a:p>
        </p:txBody>
      </p:sp>
    </p:spTree>
    <p:extLst>
      <p:ext uri="{BB962C8B-B14F-4D97-AF65-F5344CB8AC3E}">
        <p14:creationId xmlns:p14="http://schemas.microsoft.com/office/powerpoint/2010/main" val="325829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Ressources humaines</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23</a:t>
            </a:fld>
            <a:endParaRPr lang="fr-FR"/>
          </a:p>
        </p:txBody>
      </p:sp>
      <p:sp>
        <p:nvSpPr>
          <p:cNvPr id="4" name="Espace réservé du contenu 3"/>
          <p:cNvSpPr>
            <a:spLocks noGrp="1"/>
          </p:cNvSpPr>
          <p:nvPr>
            <p:ph sz="quarter" idx="1"/>
          </p:nvPr>
        </p:nvSpPr>
        <p:spPr/>
        <p:txBody>
          <a:bodyPr/>
          <a:lstStyle/>
          <a:p>
            <a:r>
              <a:rPr lang="en-GB" dirty="0" err="1"/>
              <a:t>Quels</a:t>
            </a:r>
            <a:r>
              <a:rPr lang="en-GB" dirty="0"/>
              <a:t> </a:t>
            </a:r>
            <a:r>
              <a:rPr lang="en-GB" dirty="0" err="1"/>
              <a:t>sont</a:t>
            </a:r>
            <a:r>
              <a:rPr lang="en-GB" dirty="0"/>
              <a:t> les </a:t>
            </a:r>
            <a:r>
              <a:rPr lang="en-GB" dirty="0" err="1"/>
              <a:t>personnels</a:t>
            </a:r>
            <a:r>
              <a:rPr lang="en-GB" dirty="0"/>
              <a:t> </a:t>
            </a:r>
            <a:r>
              <a:rPr lang="en-GB" dirty="0" err="1"/>
              <a:t>éventuellement</a:t>
            </a:r>
            <a:r>
              <a:rPr lang="en-GB" dirty="0"/>
              <a:t> </a:t>
            </a:r>
            <a:r>
              <a:rPr lang="en-GB" dirty="0" err="1"/>
              <a:t>mobilisables</a:t>
            </a:r>
            <a:r>
              <a:rPr lang="en-GB" dirty="0"/>
              <a:t> </a:t>
            </a:r>
            <a:r>
              <a:rPr lang="en-GB" dirty="0" err="1"/>
              <a:t>dans</a:t>
            </a:r>
            <a:r>
              <a:rPr lang="en-GB" dirty="0"/>
              <a:t> </a:t>
            </a:r>
            <a:r>
              <a:rPr lang="en-GB" dirty="0" err="1"/>
              <a:t>vos</a:t>
            </a:r>
            <a:r>
              <a:rPr lang="en-GB" dirty="0"/>
              <a:t> </a:t>
            </a:r>
            <a:r>
              <a:rPr lang="en-GB" dirty="0" err="1"/>
              <a:t>établissements</a:t>
            </a:r>
            <a:r>
              <a:rPr lang="en-GB" dirty="0"/>
              <a:t> ?</a:t>
            </a:r>
          </a:p>
          <a:p>
            <a:endParaRPr lang="en-GB" dirty="0"/>
          </a:p>
          <a:p>
            <a:pPr lvl="1"/>
            <a:r>
              <a:rPr lang="en-GB" dirty="0" err="1"/>
              <a:t>Pharmaciens</a:t>
            </a:r>
            <a:endParaRPr lang="en-GB" dirty="0"/>
          </a:p>
          <a:p>
            <a:pPr lvl="1"/>
            <a:r>
              <a:rPr lang="en-GB" dirty="0"/>
              <a:t>Internes </a:t>
            </a:r>
            <a:r>
              <a:rPr lang="en-GB" dirty="0" err="1"/>
              <a:t>en</a:t>
            </a:r>
            <a:r>
              <a:rPr lang="en-GB" dirty="0"/>
              <a:t> </a:t>
            </a:r>
            <a:r>
              <a:rPr lang="en-GB" dirty="0" err="1"/>
              <a:t>pharmacie</a:t>
            </a:r>
            <a:endParaRPr lang="en-GB" dirty="0"/>
          </a:p>
          <a:p>
            <a:pPr lvl="1"/>
            <a:r>
              <a:rPr lang="en-GB" dirty="0" err="1"/>
              <a:t>Etudiants</a:t>
            </a:r>
            <a:r>
              <a:rPr lang="en-GB" dirty="0"/>
              <a:t> </a:t>
            </a:r>
            <a:r>
              <a:rPr lang="en-GB" dirty="0" err="1"/>
              <a:t>en</a:t>
            </a:r>
            <a:r>
              <a:rPr lang="en-GB" dirty="0"/>
              <a:t> 5</a:t>
            </a:r>
            <a:r>
              <a:rPr lang="en-GB" baseline="30000" dirty="0"/>
              <a:t>ème</a:t>
            </a:r>
            <a:r>
              <a:rPr lang="en-GB" dirty="0"/>
              <a:t> </a:t>
            </a:r>
            <a:r>
              <a:rPr lang="en-GB" dirty="0" err="1"/>
              <a:t>année</a:t>
            </a:r>
            <a:r>
              <a:rPr lang="en-GB" dirty="0"/>
              <a:t> </a:t>
            </a:r>
            <a:r>
              <a:rPr lang="en-GB" dirty="0" err="1"/>
              <a:t>hospitalo-universitaire</a:t>
            </a:r>
            <a:r>
              <a:rPr lang="en-GB" dirty="0"/>
              <a:t> (“</a:t>
            </a:r>
            <a:r>
              <a:rPr lang="en-GB" dirty="0" err="1"/>
              <a:t>externes</a:t>
            </a:r>
            <a:r>
              <a:rPr lang="en-GB" dirty="0"/>
              <a:t>”)</a:t>
            </a:r>
          </a:p>
          <a:p>
            <a:pPr lvl="1"/>
            <a:r>
              <a:rPr lang="en-GB" dirty="0" err="1"/>
              <a:t>Préparateurs</a:t>
            </a:r>
            <a:r>
              <a:rPr lang="en-GB" dirty="0"/>
              <a:t> </a:t>
            </a:r>
            <a:r>
              <a:rPr lang="en-GB" dirty="0" err="1"/>
              <a:t>en</a:t>
            </a:r>
            <a:r>
              <a:rPr lang="en-GB" dirty="0"/>
              <a:t> </a:t>
            </a:r>
            <a:r>
              <a:rPr lang="en-GB" dirty="0" err="1"/>
              <a:t>pharmacie</a:t>
            </a:r>
            <a:r>
              <a:rPr lang="en-GB" dirty="0"/>
              <a:t> </a:t>
            </a:r>
            <a:r>
              <a:rPr lang="en-GB" dirty="0" err="1"/>
              <a:t>hospitalière</a:t>
            </a:r>
            <a:endParaRPr lang="en-GB" dirty="0"/>
          </a:p>
          <a:p>
            <a:pPr lvl="1"/>
            <a:r>
              <a:rPr lang="fr-FR" dirty="0"/>
              <a:t>Moi-même ! Et encore …</a:t>
            </a:r>
            <a:endParaRPr lang="en-GB" dirty="0"/>
          </a:p>
          <a:p>
            <a:pPr lvl="1"/>
            <a:endParaRPr lang="en-GB" dirty="0"/>
          </a:p>
        </p:txBody>
      </p:sp>
    </p:spTree>
    <p:extLst>
      <p:ext uri="{BB962C8B-B14F-4D97-AF65-F5344CB8AC3E}">
        <p14:creationId xmlns:p14="http://schemas.microsoft.com/office/powerpoint/2010/main" val="3860514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Ressources humaines</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24</a:t>
            </a:fld>
            <a:endParaRPr lang="fr-FR"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1132" y="915566"/>
            <a:ext cx="3405324" cy="3793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contenu 3"/>
          <p:cNvSpPr txBox="1">
            <a:spLocks/>
          </p:cNvSpPr>
          <p:nvPr/>
        </p:nvSpPr>
        <p:spPr>
          <a:xfrm>
            <a:off x="457201" y="914400"/>
            <a:ext cx="4813932" cy="3703320"/>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0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18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16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4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2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GB" dirty="0" err="1"/>
              <a:t>Préparateur</a:t>
            </a:r>
            <a:r>
              <a:rPr lang="en-GB" dirty="0"/>
              <a:t> </a:t>
            </a:r>
            <a:r>
              <a:rPr lang="en-GB" dirty="0" err="1"/>
              <a:t>en</a:t>
            </a:r>
            <a:r>
              <a:rPr lang="en-GB" dirty="0"/>
              <a:t> </a:t>
            </a:r>
            <a:r>
              <a:rPr lang="en-GB" dirty="0" err="1"/>
              <a:t>pharmacie</a:t>
            </a:r>
            <a:r>
              <a:rPr lang="en-GB" dirty="0"/>
              <a:t> </a:t>
            </a:r>
            <a:r>
              <a:rPr lang="en-GB" dirty="0" err="1"/>
              <a:t>hospitalière</a:t>
            </a:r>
            <a:endParaRPr lang="en-GB" dirty="0"/>
          </a:p>
          <a:p>
            <a:endParaRPr lang="en-GB" dirty="0"/>
          </a:p>
          <a:p>
            <a:r>
              <a:rPr lang="en-GB" dirty="0" err="1"/>
              <a:t>Mise</a:t>
            </a:r>
            <a:r>
              <a:rPr lang="en-GB" dirty="0"/>
              <a:t> </a:t>
            </a:r>
            <a:r>
              <a:rPr lang="en-GB" dirty="0" err="1"/>
              <a:t>en</a:t>
            </a:r>
            <a:r>
              <a:rPr lang="en-GB" dirty="0"/>
              <a:t> </a:t>
            </a:r>
            <a:r>
              <a:rPr lang="en-GB" dirty="0" err="1"/>
              <a:t>évidence</a:t>
            </a:r>
            <a:r>
              <a:rPr lang="en-GB" dirty="0"/>
              <a:t> </a:t>
            </a:r>
            <a:r>
              <a:rPr lang="en-GB" dirty="0" err="1"/>
              <a:t>rôle</a:t>
            </a:r>
            <a:r>
              <a:rPr lang="en-GB" dirty="0"/>
              <a:t> </a:t>
            </a:r>
          </a:p>
          <a:p>
            <a:pPr lvl="1"/>
            <a:r>
              <a:rPr lang="en-GB" dirty="0" err="1"/>
              <a:t>Angletterre</a:t>
            </a:r>
            <a:endParaRPr lang="en-GB" dirty="0"/>
          </a:p>
          <a:p>
            <a:pPr lvl="1"/>
            <a:r>
              <a:rPr lang="en-GB" dirty="0"/>
              <a:t>US</a:t>
            </a:r>
          </a:p>
          <a:p>
            <a:pPr lvl="1"/>
            <a:r>
              <a:rPr lang="en-GB" dirty="0" err="1"/>
              <a:t>Australie</a:t>
            </a:r>
            <a:endParaRPr lang="en-GB" dirty="0"/>
          </a:p>
          <a:p>
            <a:pPr lvl="1"/>
            <a:endParaRPr lang="en-GB" dirty="0"/>
          </a:p>
          <a:p>
            <a:pPr lvl="1"/>
            <a:r>
              <a:rPr lang="en-GB" dirty="0"/>
              <a:t>France</a:t>
            </a:r>
          </a:p>
        </p:txBody>
      </p:sp>
      <p:sp>
        <p:nvSpPr>
          <p:cNvPr id="4" name="ZoneTexte 3"/>
          <p:cNvSpPr txBox="1"/>
          <p:nvPr/>
        </p:nvSpPr>
        <p:spPr>
          <a:xfrm>
            <a:off x="2267744" y="2410557"/>
            <a:ext cx="1865700" cy="338554"/>
          </a:xfrm>
          <a:prstGeom prst="rect">
            <a:avLst/>
          </a:prstGeom>
          <a:noFill/>
        </p:spPr>
        <p:txBody>
          <a:bodyPr wrap="square" rtlCol="0">
            <a:spAutoFit/>
          </a:bodyPr>
          <a:lstStyle/>
          <a:p>
            <a:pPr algn="r"/>
            <a:r>
              <a:rPr lang="fr-FR" sz="800" dirty="0"/>
              <a:t>Koch Am J </a:t>
            </a:r>
            <a:r>
              <a:rPr lang="fr-FR" sz="800" dirty="0" err="1"/>
              <a:t>Health</a:t>
            </a:r>
            <a:r>
              <a:rPr lang="fr-FR" sz="800" dirty="0"/>
              <a:t> </a:t>
            </a:r>
            <a:r>
              <a:rPr lang="fr-FR" sz="800" dirty="0" err="1"/>
              <a:t>Syst</a:t>
            </a:r>
            <a:r>
              <a:rPr lang="fr-FR" sz="800" dirty="0"/>
              <a:t> </a:t>
            </a:r>
            <a:r>
              <a:rPr lang="fr-FR" sz="800" dirty="0" err="1"/>
              <a:t>Pharm</a:t>
            </a:r>
            <a:r>
              <a:rPr lang="fr-FR" sz="800" dirty="0"/>
              <a:t> 1998</a:t>
            </a:r>
          </a:p>
          <a:p>
            <a:pPr algn="r"/>
            <a:r>
              <a:rPr lang="fr-FR" sz="800" dirty="0"/>
              <a:t>Mark </a:t>
            </a:r>
            <a:r>
              <a:rPr lang="fr-FR" sz="800" dirty="0" err="1"/>
              <a:t>Hosp</a:t>
            </a:r>
            <a:r>
              <a:rPr lang="fr-FR" sz="800" dirty="0"/>
              <a:t> </a:t>
            </a:r>
            <a:r>
              <a:rPr lang="fr-FR" sz="800" dirty="0" err="1"/>
              <a:t>Pharm</a:t>
            </a:r>
            <a:r>
              <a:rPr lang="fr-FR" sz="800" dirty="0"/>
              <a:t> 2008</a:t>
            </a:r>
          </a:p>
        </p:txBody>
      </p:sp>
      <p:sp>
        <p:nvSpPr>
          <p:cNvPr id="7" name="ZoneTexte 6"/>
          <p:cNvSpPr txBox="1"/>
          <p:nvPr/>
        </p:nvSpPr>
        <p:spPr>
          <a:xfrm>
            <a:off x="2575948" y="2139702"/>
            <a:ext cx="1352516" cy="215444"/>
          </a:xfrm>
          <a:prstGeom prst="rect">
            <a:avLst/>
          </a:prstGeom>
          <a:noFill/>
        </p:spPr>
        <p:txBody>
          <a:bodyPr wrap="square" rtlCol="0">
            <a:spAutoFit/>
          </a:bodyPr>
          <a:lstStyle/>
          <a:p>
            <a:pPr algn="r"/>
            <a:r>
              <a:rPr lang="fr-FR" sz="800" dirty="0"/>
              <a:t>Read Br J Cancer 2007</a:t>
            </a:r>
          </a:p>
        </p:txBody>
      </p:sp>
      <p:sp>
        <p:nvSpPr>
          <p:cNvPr id="8" name="ZoneTexte 7"/>
          <p:cNvSpPr txBox="1"/>
          <p:nvPr/>
        </p:nvSpPr>
        <p:spPr>
          <a:xfrm>
            <a:off x="2339752" y="2828118"/>
            <a:ext cx="1944216" cy="215444"/>
          </a:xfrm>
          <a:prstGeom prst="rect">
            <a:avLst/>
          </a:prstGeom>
          <a:noFill/>
        </p:spPr>
        <p:txBody>
          <a:bodyPr wrap="square" rtlCol="0">
            <a:spAutoFit/>
          </a:bodyPr>
          <a:lstStyle/>
          <a:p>
            <a:pPr algn="r"/>
            <a:r>
              <a:rPr lang="fr-FR" sz="800" dirty="0" err="1"/>
              <a:t>Leversha</a:t>
            </a:r>
            <a:r>
              <a:rPr lang="fr-FR" sz="800" dirty="0"/>
              <a:t> </a:t>
            </a:r>
            <a:r>
              <a:rPr lang="fr-FR" sz="800" dirty="0" err="1"/>
              <a:t>Austr</a:t>
            </a:r>
            <a:r>
              <a:rPr lang="fr-FR" sz="800" dirty="0"/>
              <a:t> J </a:t>
            </a:r>
            <a:r>
              <a:rPr lang="fr-FR" sz="800" dirty="0" err="1"/>
              <a:t>Hosp</a:t>
            </a:r>
            <a:r>
              <a:rPr lang="fr-FR" sz="800" dirty="0"/>
              <a:t> </a:t>
            </a:r>
            <a:r>
              <a:rPr lang="fr-FR" sz="800" dirty="0" err="1"/>
              <a:t>Pharm</a:t>
            </a:r>
            <a:r>
              <a:rPr lang="fr-FR" sz="800" dirty="0"/>
              <a:t> 2001</a:t>
            </a:r>
          </a:p>
        </p:txBody>
      </p:sp>
      <p:cxnSp>
        <p:nvCxnSpPr>
          <p:cNvPr id="9" name="Connecteur droit avec flèche 8"/>
          <p:cNvCxnSpPr/>
          <p:nvPr/>
        </p:nvCxnSpPr>
        <p:spPr>
          <a:xfrm>
            <a:off x="2267744" y="3624974"/>
            <a:ext cx="252028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49354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Adapter les objectifs aux ressources humaines</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25</a:t>
            </a:fld>
            <a:endParaRPr lang="fr-FR"/>
          </a:p>
        </p:txBody>
      </p:sp>
      <p:sp>
        <p:nvSpPr>
          <p:cNvPr id="4" name="Espace réservé du contenu 3"/>
          <p:cNvSpPr>
            <a:spLocks noGrp="1"/>
          </p:cNvSpPr>
          <p:nvPr>
            <p:ph sz="quarter" idx="1"/>
          </p:nvPr>
        </p:nvSpPr>
        <p:spPr/>
        <p:txBody>
          <a:bodyPr>
            <a:normAutofit lnSpcReduction="10000"/>
          </a:bodyPr>
          <a:lstStyle/>
          <a:p>
            <a:r>
              <a:rPr lang="fr-FR" dirty="0"/>
              <a:t>Notion de facteurs prédictifs de problèmes liés aux médicaments</a:t>
            </a:r>
          </a:p>
          <a:p>
            <a:pPr lvl="1"/>
            <a:r>
              <a:rPr lang="fr-FR" b="1" dirty="0" err="1"/>
              <a:t>Polymédication</a:t>
            </a:r>
            <a:r>
              <a:rPr lang="fr-FR" dirty="0"/>
              <a:t> (5 ou 9 selon ce qu’on y intègre)</a:t>
            </a:r>
          </a:p>
          <a:p>
            <a:pPr lvl="1"/>
            <a:r>
              <a:rPr lang="fr-FR" sz="1600" dirty="0"/>
              <a:t>Nombre de comorbidités (≥ 3-5)</a:t>
            </a:r>
          </a:p>
          <a:p>
            <a:pPr lvl="1"/>
            <a:r>
              <a:rPr lang="fr-FR" sz="1600" dirty="0"/>
              <a:t>Âge (≥ 70-75)</a:t>
            </a:r>
          </a:p>
          <a:p>
            <a:pPr lvl="1"/>
            <a:r>
              <a:rPr lang="fr-FR" sz="1600" dirty="0"/>
              <a:t>IMC (faible)</a:t>
            </a:r>
          </a:p>
          <a:p>
            <a:endParaRPr lang="en-GB" dirty="0"/>
          </a:p>
          <a:p>
            <a:r>
              <a:rPr lang="en-GB" dirty="0" err="1"/>
              <a:t>Systèmes</a:t>
            </a:r>
            <a:r>
              <a:rPr lang="en-GB" dirty="0"/>
              <a:t> </a:t>
            </a:r>
            <a:r>
              <a:rPr lang="en-GB" dirty="0" err="1"/>
              <a:t>d’information</a:t>
            </a:r>
            <a:endParaRPr lang="en-GB" dirty="0"/>
          </a:p>
          <a:p>
            <a:pPr lvl="1"/>
            <a:r>
              <a:rPr lang="en-GB" dirty="0"/>
              <a:t>LAP/LAD </a:t>
            </a:r>
            <a:r>
              <a:rPr lang="en-GB" dirty="0" err="1"/>
              <a:t>chimiothérapies</a:t>
            </a:r>
            <a:r>
              <a:rPr lang="en-GB" dirty="0"/>
              <a:t> (point fort par rapport aux TO)</a:t>
            </a:r>
          </a:p>
          <a:p>
            <a:pPr lvl="1"/>
            <a:r>
              <a:rPr lang="en-GB" dirty="0"/>
              <a:t>Agendas </a:t>
            </a:r>
            <a:r>
              <a:rPr lang="en-GB" dirty="0" err="1"/>
              <a:t>électroniques</a:t>
            </a:r>
            <a:endParaRPr lang="en-GB" dirty="0"/>
          </a:p>
          <a:p>
            <a:pPr lvl="1"/>
            <a:r>
              <a:rPr lang="en-GB" dirty="0"/>
              <a:t>Staffs </a:t>
            </a:r>
            <a:r>
              <a:rPr lang="en-GB" dirty="0" err="1"/>
              <a:t>hebdomadaires</a:t>
            </a:r>
            <a:endParaRPr lang="en-GB" dirty="0"/>
          </a:p>
          <a:p>
            <a:pPr lvl="1"/>
            <a:r>
              <a:rPr lang="en-GB" dirty="0" err="1"/>
              <a:t>Autres</a:t>
            </a:r>
            <a:r>
              <a:rPr lang="en-GB" dirty="0"/>
              <a:t> ?</a:t>
            </a:r>
          </a:p>
        </p:txBody>
      </p:sp>
      <p:sp>
        <p:nvSpPr>
          <p:cNvPr id="5" name="ZoneTexte 4"/>
          <p:cNvSpPr txBox="1"/>
          <p:nvPr/>
        </p:nvSpPr>
        <p:spPr>
          <a:xfrm>
            <a:off x="7452320" y="1392327"/>
            <a:ext cx="1689804" cy="954107"/>
          </a:xfrm>
          <a:prstGeom prst="rect">
            <a:avLst/>
          </a:prstGeom>
          <a:noFill/>
        </p:spPr>
        <p:txBody>
          <a:bodyPr wrap="square" rtlCol="0">
            <a:spAutoFit/>
          </a:bodyPr>
          <a:lstStyle/>
          <a:p>
            <a:pPr algn="r"/>
            <a:r>
              <a:rPr lang="fr-FR" sz="800" dirty="0" err="1"/>
              <a:t>Puts</a:t>
            </a:r>
            <a:r>
              <a:rPr lang="fr-FR" sz="800" dirty="0"/>
              <a:t> Drug &amp; </a:t>
            </a:r>
            <a:r>
              <a:rPr lang="fr-FR" sz="800" dirty="0" err="1"/>
              <a:t>Aging</a:t>
            </a:r>
            <a:r>
              <a:rPr lang="fr-FR" sz="800" dirty="0"/>
              <a:t> 2009</a:t>
            </a:r>
          </a:p>
          <a:p>
            <a:pPr algn="r"/>
            <a:r>
              <a:rPr lang="fr-FR" sz="800" dirty="0" err="1"/>
              <a:t>Prithviraj</a:t>
            </a:r>
            <a:r>
              <a:rPr lang="fr-FR" sz="800" dirty="0"/>
              <a:t> J </a:t>
            </a:r>
            <a:r>
              <a:rPr lang="fr-FR" sz="800" dirty="0" err="1"/>
              <a:t>Geriatr</a:t>
            </a:r>
            <a:r>
              <a:rPr lang="fr-FR" sz="800" dirty="0"/>
              <a:t> </a:t>
            </a:r>
            <a:r>
              <a:rPr lang="fr-FR" sz="800" dirty="0" err="1"/>
              <a:t>Oncol</a:t>
            </a:r>
            <a:r>
              <a:rPr lang="fr-FR" sz="800" dirty="0"/>
              <a:t> 2012</a:t>
            </a:r>
          </a:p>
          <a:p>
            <a:pPr algn="r"/>
            <a:r>
              <a:rPr lang="fr-FR" sz="800" dirty="0"/>
              <a:t>Nightingale JCO 2015</a:t>
            </a:r>
          </a:p>
          <a:p>
            <a:pPr algn="r"/>
            <a:r>
              <a:rPr lang="fr-FR" sz="800" dirty="0" err="1"/>
              <a:t>Ting</a:t>
            </a:r>
            <a:r>
              <a:rPr lang="fr-FR" sz="800" dirty="0"/>
              <a:t> J </a:t>
            </a:r>
            <a:r>
              <a:rPr lang="fr-FR" sz="800" dirty="0" err="1"/>
              <a:t>Geriatr</a:t>
            </a:r>
            <a:r>
              <a:rPr lang="fr-FR" sz="800" dirty="0"/>
              <a:t> </a:t>
            </a:r>
            <a:r>
              <a:rPr lang="fr-FR" sz="800" dirty="0" err="1"/>
              <a:t>Oncol</a:t>
            </a:r>
            <a:r>
              <a:rPr lang="fr-FR" sz="800" dirty="0"/>
              <a:t> 2015</a:t>
            </a:r>
          </a:p>
          <a:p>
            <a:pPr algn="r"/>
            <a:r>
              <a:rPr lang="fr-FR" sz="800" dirty="0" err="1"/>
              <a:t>Rompelman</a:t>
            </a:r>
            <a:r>
              <a:rPr lang="fr-FR" sz="800" dirty="0"/>
              <a:t> JOPP 2016</a:t>
            </a:r>
          </a:p>
          <a:p>
            <a:pPr algn="r"/>
            <a:r>
              <a:rPr lang="fr-FR" sz="800" dirty="0"/>
              <a:t>Leger J </a:t>
            </a:r>
            <a:r>
              <a:rPr lang="fr-FR" sz="800" dirty="0" err="1"/>
              <a:t>Geriatr</a:t>
            </a:r>
            <a:r>
              <a:rPr lang="fr-FR" sz="800" dirty="0"/>
              <a:t> </a:t>
            </a:r>
            <a:r>
              <a:rPr lang="fr-FR" sz="800" dirty="0" err="1"/>
              <a:t>Oncol</a:t>
            </a:r>
            <a:r>
              <a:rPr lang="fr-FR" sz="800" dirty="0"/>
              <a:t> 2018</a:t>
            </a:r>
          </a:p>
          <a:p>
            <a:pPr algn="r"/>
            <a:r>
              <a:rPr lang="fr-FR" sz="800" dirty="0" err="1"/>
              <a:t>Bosnak</a:t>
            </a:r>
            <a:r>
              <a:rPr lang="fr-FR" sz="800" dirty="0"/>
              <a:t> JOPP 2018</a:t>
            </a:r>
          </a:p>
        </p:txBody>
      </p:sp>
    </p:spTree>
    <p:extLst>
      <p:ext uri="{BB962C8B-B14F-4D97-AF65-F5344CB8AC3E}">
        <p14:creationId xmlns:p14="http://schemas.microsoft.com/office/powerpoint/2010/main" val="1610672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Take</a:t>
            </a:r>
            <a:r>
              <a:rPr lang="fr-FR" dirty="0"/>
              <a:t> Home Message</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26</a:t>
            </a:fld>
            <a:endParaRPr lang="fr-FR"/>
          </a:p>
        </p:txBody>
      </p:sp>
      <p:sp>
        <p:nvSpPr>
          <p:cNvPr id="4" name="Espace réservé du contenu 3"/>
          <p:cNvSpPr>
            <a:spLocks noGrp="1"/>
          </p:cNvSpPr>
          <p:nvPr>
            <p:ph sz="quarter" idx="1"/>
          </p:nvPr>
        </p:nvSpPr>
        <p:spPr/>
        <p:txBody>
          <a:bodyPr/>
          <a:lstStyle/>
          <a:p>
            <a:r>
              <a:rPr lang="fr-FR" dirty="0"/>
              <a:t>La majorité des patients </a:t>
            </a:r>
            <a:r>
              <a:rPr lang="fr-FR" dirty="0">
                <a:sym typeface="Wingdings" panose="05000000000000000000" pitchFamily="2" charset="2"/>
              </a:rPr>
              <a:t> anticancéreux par voie parentérale</a:t>
            </a:r>
          </a:p>
          <a:p>
            <a:endParaRPr lang="fr-FR" dirty="0">
              <a:sym typeface="Wingdings" panose="05000000000000000000" pitchFamily="2" charset="2"/>
            </a:endParaRPr>
          </a:p>
          <a:p>
            <a:r>
              <a:rPr lang="fr-FR" dirty="0"/>
              <a:t>Administration quasi-exclusivement en hôpital de jour</a:t>
            </a:r>
            <a:endParaRPr lang="en-GB" dirty="0"/>
          </a:p>
          <a:p>
            <a:endParaRPr lang="fr-FR" dirty="0"/>
          </a:p>
          <a:p>
            <a:r>
              <a:rPr lang="fr-FR" dirty="0"/>
              <a:t>AK injectables sont aussi concernés par IM avec traitements ambulatoires</a:t>
            </a:r>
          </a:p>
          <a:p>
            <a:endParaRPr lang="fr-FR" dirty="0"/>
          </a:p>
          <a:p>
            <a:r>
              <a:rPr lang="fr-FR" dirty="0"/>
              <a:t>Prévoir différents niveaux d’activité</a:t>
            </a:r>
          </a:p>
          <a:p>
            <a:pPr lvl="1"/>
            <a:r>
              <a:rPr lang="fr-FR" dirty="0"/>
              <a:t>Ressources disponibles / mobilisables</a:t>
            </a:r>
          </a:p>
        </p:txBody>
      </p:sp>
    </p:spTree>
    <p:extLst>
      <p:ext uri="{BB962C8B-B14F-4D97-AF65-F5344CB8AC3E}">
        <p14:creationId xmlns:p14="http://schemas.microsoft.com/office/powerpoint/2010/main" val="1179962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Deuxième partie : les BMO</a:t>
            </a:r>
            <a:endParaRPr lang="en-GB" dirty="0"/>
          </a:p>
        </p:txBody>
      </p:sp>
      <p:sp>
        <p:nvSpPr>
          <p:cNvPr id="3" name="Espace réservé du texte 2"/>
          <p:cNvSpPr>
            <a:spLocks noGrp="1"/>
          </p:cNvSpPr>
          <p:nvPr>
            <p:ph type="body" idx="1"/>
          </p:nvPr>
        </p:nvSpPr>
        <p:spPr/>
        <p:txBody>
          <a:bodyPr/>
          <a:lstStyle/>
          <a:p>
            <a:r>
              <a:rPr lang="fr-FR" dirty="0"/>
              <a:t>Construire un bilan médicamenteux optimisé</a:t>
            </a:r>
            <a:endParaRPr lang="en-GB" dirty="0"/>
          </a:p>
        </p:txBody>
      </p:sp>
      <p:sp>
        <p:nvSpPr>
          <p:cNvPr id="4" name="Espace réservé du numéro de diapositive 3"/>
          <p:cNvSpPr>
            <a:spLocks noGrp="1"/>
          </p:cNvSpPr>
          <p:nvPr>
            <p:ph type="sldNum" sz="quarter" idx="12"/>
          </p:nvPr>
        </p:nvSpPr>
        <p:spPr/>
        <p:txBody>
          <a:bodyPr/>
          <a:lstStyle/>
          <a:p>
            <a:fld id="{CFB2068C-0D99-440A-AB96-7E72B788C81A}" type="slidenum">
              <a:rPr lang="fr-FR" smtClean="0"/>
              <a:t>27</a:t>
            </a:fld>
            <a:endParaRPr lang="fr-FR"/>
          </a:p>
        </p:txBody>
      </p:sp>
    </p:spTree>
    <p:extLst>
      <p:ext uri="{BB962C8B-B14F-4D97-AF65-F5344CB8AC3E}">
        <p14:creationId xmlns:p14="http://schemas.microsoft.com/office/powerpoint/2010/main" val="265763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Bilans médicamenteux optimisés</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28</a:t>
            </a:fld>
            <a:endParaRPr lang="fr-FR"/>
          </a:p>
        </p:txBody>
      </p:sp>
      <p:sp>
        <p:nvSpPr>
          <p:cNvPr id="4" name="Espace réservé du contenu 3"/>
          <p:cNvSpPr>
            <a:spLocks noGrp="1"/>
          </p:cNvSpPr>
          <p:nvPr>
            <p:ph sz="quarter" idx="1"/>
          </p:nvPr>
        </p:nvSpPr>
        <p:spPr/>
        <p:txBody>
          <a:bodyPr/>
          <a:lstStyle/>
          <a:p>
            <a:r>
              <a:rPr lang="fr-FR" b="1" dirty="0"/>
              <a:t>Socle</a:t>
            </a:r>
            <a:r>
              <a:rPr lang="fr-FR" dirty="0"/>
              <a:t> des activités de pharmacie clinique</a:t>
            </a:r>
          </a:p>
          <a:p>
            <a:endParaRPr lang="fr-FR" dirty="0"/>
          </a:p>
          <a:p>
            <a:r>
              <a:rPr lang="fr-FR" dirty="0"/>
              <a:t>En cancérologie</a:t>
            </a:r>
          </a:p>
          <a:p>
            <a:pPr lvl="1"/>
            <a:r>
              <a:rPr lang="fr-FR" dirty="0"/>
              <a:t>Conciliations médicamenteuses</a:t>
            </a:r>
          </a:p>
          <a:p>
            <a:pPr lvl="1"/>
            <a:r>
              <a:rPr lang="fr-FR" dirty="0"/>
              <a:t>Consultation de primo-prescription d’un anticancéreux oral (CPPCO) </a:t>
            </a:r>
          </a:p>
          <a:p>
            <a:pPr lvl="1"/>
            <a:r>
              <a:rPr lang="fr-FR" dirty="0"/>
              <a:t>En hospitalisation courte = hôpital de jour de cancérologie</a:t>
            </a:r>
          </a:p>
          <a:p>
            <a:pPr lvl="1"/>
            <a:endParaRPr lang="fr-FR" dirty="0"/>
          </a:p>
          <a:p>
            <a:r>
              <a:rPr lang="fr-FR" dirty="0"/>
              <a:t>Référentiels ?</a:t>
            </a:r>
            <a:endParaRPr lang="en-GB" dirty="0"/>
          </a:p>
        </p:txBody>
      </p:sp>
    </p:spTree>
    <p:extLst>
      <p:ext uri="{BB962C8B-B14F-4D97-AF65-F5344CB8AC3E}">
        <p14:creationId xmlns:p14="http://schemas.microsoft.com/office/powerpoint/2010/main" val="1515254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Référentiel</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29</a:t>
            </a:fld>
            <a:endParaRPr lang="fr-FR"/>
          </a:p>
        </p:txBody>
      </p:sp>
      <p:sp>
        <p:nvSpPr>
          <p:cNvPr id="4" name="Espace réservé du contenu 3"/>
          <p:cNvSpPr>
            <a:spLocks noGrp="1"/>
          </p:cNvSpPr>
          <p:nvPr>
            <p:ph sz="quarter" idx="1"/>
          </p:nvPr>
        </p:nvSpPr>
        <p:spPr>
          <a:xfrm>
            <a:off x="457201" y="914400"/>
            <a:ext cx="5475938" cy="3703320"/>
          </a:xfrm>
        </p:spPr>
        <p:txBody>
          <a:bodyPr>
            <a:normAutofit lnSpcReduction="10000"/>
          </a:bodyPr>
          <a:lstStyle/>
          <a:p>
            <a:r>
              <a:rPr lang="fr-FR" sz="1800" i="1" dirty="0"/>
              <a:t>Accompagner les profs dans la mise en œuvre de la CM des traitements médicamenteux en oncologie</a:t>
            </a:r>
          </a:p>
          <a:p>
            <a:endParaRPr lang="fr-FR" sz="1800" i="1" dirty="0"/>
          </a:p>
          <a:p>
            <a:r>
              <a:rPr lang="fr-FR" sz="1800" i="1" dirty="0"/>
              <a:t>Faciliter le déploiement de la CM par la mise à disposition d’outils et de mises en situation éprouvées par les profs de santé</a:t>
            </a:r>
          </a:p>
          <a:p>
            <a:endParaRPr lang="fr-FR" sz="1800" i="1" dirty="0"/>
          </a:p>
          <a:p>
            <a:r>
              <a:rPr lang="fr-FR" sz="1800" i="1" dirty="0"/>
              <a:t>Standardiser la pratique de la CM</a:t>
            </a:r>
          </a:p>
          <a:p>
            <a:endParaRPr lang="fr-FR" sz="1800" i="1" dirty="0"/>
          </a:p>
          <a:p>
            <a:r>
              <a:rPr lang="fr-FR" sz="1800" i="1" dirty="0"/>
              <a:t>Aider les profs de santé à lever les écueils qui peuvent  surgir dans la pratique de la CM</a:t>
            </a:r>
            <a:endParaRPr lang="en-GB" sz="1800"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3138" y="843558"/>
            <a:ext cx="2768956" cy="3930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1331640" y="4876006"/>
            <a:ext cx="7704856" cy="215444"/>
          </a:xfrm>
          <a:prstGeom prst="rect">
            <a:avLst/>
          </a:prstGeom>
          <a:noFill/>
        </p:spPr>
        <p:txBody>
          <a:bodyPr wrap="square" rtlCol="0">
            <a:spAutoFit/>
          </a:bodyPr>
          <a:lstStyle/>
          <a:p>
            <a:pPr algn="ctr"/>
            <a:r>
              <a:rPr lang="fr-FR" sz="800" dirty="0"/>
              <a:t>Sans oublier le document de février 2018 : « </a:t>
            </a:r>
            <a:r>
              <a:rPr lang="fr-FR" sz="800" b="1" dirty="0"/>
              <a:t>mettre en œuvre la conciliation des traitements médicamenteux en établissement de santé</a:t>
            </a:r>
            <a:r>
              <a:rPr lang="fr-FR" sz="800" dirty="0"/>
              <a:t> »</a:t>
            </a:r>
          </a:p>
        </p:txBody>
      </p:sp>
    </p:spTree>
    <p:extLst>
      <p:ext uri="{BB962C8B-B14F-4D97-AF65-F5344CB8AC3E}">
        <p14:creationId xmlns:p14="http://schemas.microsoft.com/office/powerpoint/2010/main" val="3419320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Objectifs pédagogiques</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3</a:t>
            </a:fld>
            <a:endParaRPr lang="fr-FR"/>
          </a:p>
        </p:txBody>
      </p:sp>
      <p:sp>
        <p:nvSpPr>
          <p:cNvPr id="4" name="Espace réservé du contenu 3"/>
          <p:cNvSpPr>
            <a:spLocks noGrp="1"/>
          </p:cNvSpPr>
          <p:nvPr>
            <p:ph sz="quarter" idx="1"/>
          </p:nvPr>
        </p:nvSpPr>
        <p:spPr/>
        <p:txBody>
          <a:bodyPr/>
          <a:lstStyle/>
          <a:p>
            <a:r>
              <a:rPr lang="fr-FR" dirty="0"/>
              <a:t>De 14 à 15h30</a:t>
            </a:r>
          </a:p>
          <a:p>
            <a:pPr lvl="1"/>
            <a:r>
              <a:rPr lang="fr-FR" dirty="0"/>
              <a:t>Identifier les points à risque de la prise en charge en hôpital de jour de cancérologie</a:t>
            </a:r>
          </a:p>
          <a:p>
            <a:pPr lvl="1"/>
            <a:r>
              <a:rPr lang="fr-FR" dirty="0"/>
              <a:t>Comprendre la spécificité des hôpitaux de jour ; maîtriser les différents facteurs permettant d’initier un travail collaboratif/intégratif</a:t>
            </a:r>
          </a:p>
          <a:p>
            <a:pPr lvl="1"/>
            <a:r>
              <a:rPr lang="fr-FR" dirty="0"/>
              <a:t>Connaitre les prérequis et les moyens nécessaires à la construction d’un bilan médicamenteux optimisé en pharmacie clinique oncologique</a:t>
            </a:r>
          </a:p>
          <a:p>
            <a:pPr lvl="1"/>
            <a:r>
              <a:rPr lang="fr-FR" dirty="0"/>
              <a:t>Outils et méthodes d’analyse du BMO (partie 1)</a:t>
            </a:r>
            <a:endParaRPr lang="en-GB" dirty="0"/>
          </a:p>
          <a:p>
            <a:endParaRPr lang="en-GB" dirty="0"/>
          </a:p>
        </p:txBody>
      </p:sp>
    </p:spTree>
    <p:extLst>
      <p:ext uri="{BB962C8B-B14F-4D97-AF65-F5344CB8AC3E}">
        <p14:creationId xmlns:p14="http://schemas.microsoft.com/office/powerpoint/2010/main" val="714557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Référentiel</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30</a:t>
            </a:fld>
            <a:endParaRPr lang="fr-F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87574"/>
            <a:ext cx="4338928" cy="3693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ce réservé du contenu 3"/>
          <p:cNvSpPr>
            <a:spLocks noGrp="1"/>
          </p:cNvSpPr>
          <p:nvPr>
            <p:ph sz="quarter" idx="1"/>
          </p:nvPr>
        </p:nvSpPr>
        <p:spPr>
          <a:xfrm>
            <a:off x="4806472" y="914399"/>
            <a:ext cx="3880329" cy="3766907"/>
          </a:xfrm>
        </p:spPr>
        <p:txBody>
          <a:bodyPr>
            <a:normAutofit/>
          </a:bodyPr>
          <a:lstStyle/>
          <a:p>
            <a:r>
              <a:rPr lang="fr-FR" dirty="0"/>
              <a:t>Recommandations 2017</a:t>
            </a:r>
          </a:p>
          <a:p>
            <a:endParaRPr lang="fr-FR" dirty="0"/>
          </a:p>
          <a:p>
            <a:r>
              <a:rPr lang="fr-FR" dirty="0"/>
              <a:t>Chimiothérapies orales</a:t>
            </a:r>
          </a:p>
          <a:p>
            <a:endParaRPr lang="fr-FR" dirty="0"/>
          </a:p>
          <a:p>
            <a:r>
              <a:rPr lang="fr-FR" dirty="0"/>
              <a:t>BMO</a:t>
            </a:r>
            <a:endParaRPr lang="en-GB" dirty="0"/>
          </a:p>
        </p:txBody>
      </p:sp>
    </p:spTree>
    <p:extLst>
      <p:ext uri="{BB962C8B-B14F-4D97-AF65-F5344CB8AC3E}">
        <p14:creationId xmlns:p14="http://schemas.microsoft.com/office/powerpoint/2010/main" val="718310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B2068C-0D99-440A-AB96-7E72B788C81A}" type="slidenum">
              <a:rPr lang="fr-FR" smtClean="0"/>
              <a:t>31</a:t>
            </a:fld>
            <a:endParaRPr lang="fr-F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905" y="51470"/>
            <a:ext cx="5920190" cy="4671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2156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F0000"/>
                </a:solidFill>
              </a:rPr>
              <a:t>Quizz</a:t>
            </a:r>
            <a:endParaRPr lang="en-GB" dirty="0">
              <a:solidFill>
                <a:srgbClr val="FF0000"/>
              </a:solidFill>
            </a:endParaRP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32</a:t>
            </a:fld>
            <a:endParaRPr lang="fr-FR"/>
          </a:p>
        </p:txBody>
      </p:sp>
      <p:sp>
        <p:nvSpPr>
          <p:cNvPr id="4" name="Espace réservé du contenu 3"/>
          <p:cNvSpPr>
            <a:spLocks noGrp="1"/>
          </p:cNvSpPr>
          <p:nvPr>
            <p:ph sz="quarter" idx="1"/>
          </p:nvPr>
        </p:nvSpPr>
        <p:spPr/>
        <p:txBody>
          <a:bodyPr/>
          <a:lstStyle/>
          <a:p>
            <a:r>
              <a:rPr lang="en-GB" dirty="0" err="1"/>
              <a:t>Selon</a:t>
            </a:r>
            <a:r>
              <a:rPr lang="en-GB" dirty="0"/>
              <a:t> </a:t>
            </a:r>
            <a:r>
              <a:rPr lang="en-GB" dirty="0" err="1"/>
              <a:t>vous</a:t>
            </a:r>
            <a:r>
              <a:rPr lang="en-GB" dirty="0"/>
              <a:t>, </a:t>
            </a:r>
            <a:r>
              <a:rPr lang="en-GB" dirty="0" err="1"/>
              <a:t>quelle</a:t>
            </a:r>
            <a:r>
              <a:rPr lang="en-GB" dirty="0"/>
              <a:t> </a:t>
            </a:r>
            <a:r>
              <a:rPr lang="en-GB" dirty="0" err="1"/>
              <a:t>sont</a:t>
            </a:r>
            <a:r>
              <a:rPr lang="en-GB" dirty="0"/>
              <a:t> les trois sources les plus “</a:t>
            </a:r>
            <a:r>
              <a:rPr lang="en-GB" dirty="0" err="1"/>
              <a:t>fiables</a:t>
            </a:r>
            <a:r>
              <a:rPr lang="en-GB" dirty="0"/>
              <a:t>” ?</a:t>
            </a:r>
          </a:p>
          <a:p>
            <a:pPr marL="274320" lvl="1" indent="0">
              <a:buNone/>
            </a:pPr>
            <a:endParaRPr lang="en-GB" dirty="0"/>
          </a:p>
          <a:p>
            <a:pPr marL="274320" lvl="1" indent="0">
              <a:buNone/>
            </a:pPr>
            <a:endParaRPr lang="en-GB" dirty="0"/>
          </a:p>
        </p:txBody>
      </p:sp>
    </p:spTree>
    <p:extLst>
      <p:ext uri="{BB962C8B-B14F-4D97-AF65-F5344CB8AC3E}">
        <p14:creationId xmlns:p14="http://schemas.microsoft.com/office/powerpoint/2010/main" val="2094215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Sources pour la construction du BMO</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33</a:t>
            </a:fld>
            <a:endParaRPr lang="fr-F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44"/>
          <a:stretch/>
        </p:blipFill>
        <p:spPr bwMode="auto">
          <a:xfrm>
            <a:off x="899592" y="1059582"/>
            <a:ext cx="7052532" cy="3469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6398058" y="4723358"/>
            <a:ext cx="2744066" cy="419695"/>
          </a:xfrm>
          <a:prstGeom prst="rect">
            <a:avLst/>
          </a:prstGeom>
          <a:noFill/>
        </p:spPr>
        <p:txBody>
          <a:bodyPr wrap="square" rtlCol="0">
            <a:spAutoFit/>
          </a:bodyPr>
          <a:lstStyle/>
          <a:p>
            <a:pPr algn="r"/>
            <a:r>
              <a:rPr lang="fr-FR" sz="800" dirty="0"/>
              <a:t>D’après JB </a:t>
            </a:r>
            <a:r>
              <a:rPr lang="fr-FR" sz="800" dirty="0" err="1"/>
              <a:t>Bacouillard</a:t>
            </a:r>
            <a:r>
              <a:rPr lang="fr-FR" sz="800" dirty="0"/>
              <a:t> - OMEDIT Centre Val de Loire</a:t>
            </a:r>
          </a:p>
          <a:p>
            <a:pPr algn="r"/>
            <a:r>
              <a:rPr lang="fr-FR" sz="800" dirty="0"/>
              <a:t>Bonhomme Risque &amp; Qualité 2013</a:t>
            </a:r>
          </a:p>
          <a:p>
            <a:pPr algn="r"/>
            <a:r>
              <a:rPr lang="fr-FR" sz="800" dirty="0" err="1"/>
              <a:t>Cony</a:t>
            </a:r>
            <a:r>
              <a:rPr lang="fr-FR" sz="800" dirty="0"/>
              <a:t> CSH 2014</a:t>
            </a:r>
            <a:endParaRPr lang="en-GB" sz="800" dirty="0"/>
          </a:p>
        </p:txBody>
      </p:sp>
    </p:spTree>
    <p:extLst>
      <p:ext uri="{BB962C8B-B14F-4D97-AF65-F5344CB8AC3E}">
        <p14:creationId xmlns:p14="http://schemas.microsoft.com/office/powerpoint/2010/main" val="3124046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Sources pour la construction du BMO</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34</a:t>
            </a:fld>
            <a:endParaRPr lang="fr-FR"/>
          </a:p>
        </p:txBody>
      </p:sp>
      <p:sp>
        <p:nvSpPr>
          <p:cNvPr id="5" name="ZoneTexte 4"/>
          <p:cNvSpPr txBox="1"/>
          <p:nvPr/>
        </p:nvSpPr>
        <p:spPr>
          <a:xfrm>
            <a:off x="7308304" y="4946895"/>
            <a:ext cx="1833820" cy="195858"/>
          </a:xfrm>
          <a:prstGeom prst="rect">
            <a:avLst/>
          </a:prstGeom>
          <a:noFill/>
        </p:spPr>
        <p:txBody>
          <a:bodyPr wrap="square" rtlCol="0">
            <a:spAutoFit/>
          </a:bodyPr>
          <a:lstStyle/>
          <a:p>
            <a:pPr algn="r"/>
            <a:r>
              <a:rPr lang="fr-FR" sz="800" dirty="0"/>
              <a:t>Bonhomme Risque &amp; Qualité 2013</a:t>
            </a:r>
          </a:p>
        </p:txBody>
      </p:sp>
      <p:pic>
        <p:nvPicPr>
          <p:cNvPr id="1026" name="Picture 2" descr="F:\Société Française de Pharmacie Oncologique\Congrès SFPO 2019\Qualité sources informations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742" y="952749"/>
            <a:ext cx="6829634" cy="3772517"/>
          </a:xfrm>
          <a:prstGeom prst="rect">
            <a:avLst/>
          </a:prstGeom>
          <a:noFill/>
          <a:extLst>
            <a:ext uri="{909E8E84-426E-40DD-AFC4-6F175D3DCCD1}">
              <a14:hiddenFill xmlns:a14="http://schemas.microsoft.com/office/drawing/2010/main">
                <a:solidFill>
                  <a:srgbClr val="FFFFFF"/>
                </a:solidFill>
              </a14:hiddenFill>
            </a:ext>
          </a:extLst>
        </p:spPr>
      </p:pic>
      <p:sp>
        <p:nvSpPr>
          <p:cNvPr id="6" name="Flèche droite 5"/>
          <p:cNvSpPr/>
          <p:nvPr/>
        </p:nvSpPr>
        <p:spPr>
          <a:xfrm>
            <a:off x="925955" y="2073797"/>
            <a:ext cx="196385" cy="190977"/>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droite 7"/>
          <p:cNvSpPr/>
          <p:nvPr/>
        </p:nvSpPr>
        <p:spPr>
          <a:xfrm>
            <a:off x="933212" y="2266541"/>
            <a:ext cx="196385" cy="190977"/>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droite 8"/>
          <p:cNvSpPr/>
          <p:nvPr/>
        </p:nvSpPr>
        <p:spPr>
          <a:xfrm>
            <a:off x="937980" y="3820933"/>
            <a:ext cx="196385" cy="190977"/>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droite 9"/>
          <p:cNvSpPr/>
          <p:nvPr/>
        </p:nvSpPr>
        <p:spPr>
          <a:xfrm>
            <a:off x="937980" y="4011910"/>
            <a:ext cx="196385" cy="190977"/>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4160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Combiner les sources</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35</a:t>
            </a:fld>
            <a:endParaRPr lang="fr-FR"/>
          </a:p>
        </p:txBody>
      </p:sp>
      <p:sp>
        <p:nvSpPr>
          <p:cNvPr id="5" name="ZoneTexte 4"/>
          <p:cNvSpPr txBox="1"/>
          <p:nvPr/>
        </p:nvSpPr>
        <p:spPr>
          <a:xfrm>
            <a:off x="7308304" y="4946895"/>
            <a:ext cx="1833820" cy="195858"/>
          </a:xfrm>
          <a:prstGeom prst="rect">
            <a:avLst/>
          </a:prstGeom>
          <a:noFill/>
        </p:spPr>
        <p:txBody>
          <a:bodyPr wrap="square" rtlCol="0">
            <a:spAutoFit/>
          </a:bodyPr>
          <a:lstStyle/>
          <a:p>
            <a:pPr algn="r"/>
            <a:r>
              <a:rPr lang="fr-FR" sz="800" dirty="0"/>
              <a:t>Bonhomme Risque &amp; Qualité 2013</a:t>
            </a:r>
          </a:p>
        </p:txBody>
      </p:sp>
      <p:pic>
        <p:nvPicPr>
          <p:cNvPr id="2050" name="Picture 2" descr="F:\Société Française de Pharmacie Oncologique\Congrès SFPO 2019\Qualité sources informations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942" y="1226630"/>
            <a:ext cx="8296116" cy="3145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196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Chronologie</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36</a:t>
            </a:fld>
            <a:endParaRPr lang="fr-FR"/>
          </a:p>
        </p:txBody>
      </p:sp>
      <p:sp>
        <p:nvSpPr>
          <p:cNvPr id="5" name="Flèche droite 4"/>
          <p:cNvSpPr/>
          <p:nvPr/>
        </p:nvSpPr>
        <p:spPr>
          <a:xfrm>
            <a:off x="467544" y="2427734"/>
            <a:ext cx="8136904" cy="864096"/>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200" dirty="0"/>
              <a:t>Séjour patient (1/2 journée, journée, …)</a:t>
            </a:r>
          </a:p>
        </p:txBody>
      </p:sp>
      <p:sp>
        <p:nvSpPr>
          <p:cNvPr id="7" name="Rectangle 6"/>
          <p:cNvSpPr/>
          <p:nvPr/>
        </p:nvSpPr>
        <p:spPr>
          <a:xfrm>
            <a:off x="1187624" y="3218876"/>
            <a:ext cx="1117782" cy="541006"/>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Arrivée du patient</a:t>
            </a:r>
          </a:p>
        </p:txBody>
      </p:sp>
      <p:sp>
        <p:nvSpPr>
          <p:cNvPr id="8" name="Double flèche horizontale 7"/>
          <p:cNvSpPr/>
          <p:nvPr/>
        </p:nvSpPr>
        <p:spPr>
          <a:xfrm>
            <a:off x="107504" y="1131590"/>
            <a:ext cx="4248472" cy="421708"/>
          </a:xfrm>
          <a:prstGeom prst="leftRightArrow">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b="1" dirty="0">
                <a:solidFill>
                  <a:schemeClr val="tx1"/>
                </a:solidFill>
              </a:rPr>
              <a:t>BMO</a:t>
            </a:r>
          </a:p>
        </p:txBody>
      </p:sp>
      <p:sp>
        <p:nvSpPr>
          <p:cNvPr id="9" name="Rectangle 8"/>
          <p:cNvSpPr/>
          <p:nvPr/>
        </p:nvSpPr>
        <p:spPr>
          <a:xfrm>
            <a:off x="6694578" y="3219822"/>
            <a:ext cx="1117782" cy="541006"/>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Sortie du patient</a:t>
            </a:r>
          </a:p>
        </p:txBody>
      </p:sp>
      <p:sp>
        <p:nvSpPr>
          <p:cNvPr id="10" name="Rectangle 9"/>
          <p:cNvSpPr/>
          <p:nvPr/>
        </p:nvSpPr>
        <p:spPr>
          <a:xfrm>
            <a:off x="107504" y="1707654"/>
            <a:ext cx="1296144" cy="720080"/>
          </a:xfrm>
          <a:prstGeom prst="rect">
            <a:avLst/>
          </a:prstGeom>
          <a:solidFill>
            <a:schemeClr val="accent3"/>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rPr>
              <a:t>Initiation</a:t>
            </a:r>
            <a:r>
              <a:rPr lang="fr-FR" sz="1000" dirty="0">
                <a:solidFill>
                  <a:schemeClr val="tx1"/>
                </a:solidFill>
              </a:rPr>
              <a:t> : </a:t>
            </a:r>
          </a:p>
          <a:p>
            <a:pPr algn="ctr"/>
            <a:r>
              <a:rPr lang="fr-FR" sz="1000" dirty="0">
                <a:solidFill>
                  <a:schemeClr val="tx1"/>
                </a:solidFill>
              </a:rPr>
              <a:t>Dossiers médicaux, appel patient</a:t>
            </a:r>
          </a:p>
        </p:txBody>
      </p:sp>
      <p:sp>
        <p:nvSpPr>
          <p:cNvPr id="11" name="Rectangle 10"/>
          <p:cNvSpPr/>
          <p:nvPr/>
        </p:nvSpPr>
        <p:spPr>
          <a:xfrm>
            <a:off x="1475656" y="1707654"/>
            <a:ext cx="1368152" cy="720080"/>
          </a:xfrm>
          <a:prstGeom prst="rect">
            <a:avLst/>
          </a:prstGeom>
          <a:solidFill>
            <a:schemeClr val="accent3"/>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rPr>
              <a:t>Rencontre </a:t>
            </a:r>
            <a:r>
              <a:rPr lang="fr-FR" sz="1000" dirty="0">
                <a:solidFill>
                  <a:schemeClr val="tx1"/>
                </a:solidFill>
              </a:rPr>
              <a:t>: </a:t>
            </a:r>
          </a:p>
          <a:p>
            <a:pPr algn="ctr"/>
            <a:r>
              <a:rPr lang="fr-FR" sz="1000" dirty="0">
                <a:solidFill>
                  <a:schemeClr val="tx1"/>
                </a:solidFill>
              </a:rPr>
              <a:t>Patient, entourage</a:t>
            </a:r>
          </a:p>
        </p:txBody>
      </p:sp>
      <p:sp>
        <p:nvSpPr>
          <p:cNvPr id="12" name="Rectangle 11"/>
          <p:cNvSpPr/>
          <p:nvPr/>
        </p:nvSpPr>
        <p:spPr>
          <a:xfrm>
            <a:off x="2915816" y="1707654"/>
            <a:ext cx="1440160" cy="720080"/>
          </a:xfrm>
          <a:prstGeom prst="rect">
            <a:avLst/>
          </a:prstGeom>
          <a:solidFill>
            <a:schemeClr val="accent3"/>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rPr>
              <a:t>Complément </a:t>
            </a:r>
            <a:r>
              <a:rPr lang="fr-FR" sz="1000" dirty="0">
                <a:solidFill>
                  <a:schemeClr val="tx1"/>
                </a:solidFill>
              </a:rPr>
              <a:t>: </a:t>
            </a:r>
          </a:p>
          <a:p>
            <a:pPr algn="ctr"/>
            <a:r>
              <a:rPr lang="fr-FR" sz="1000" dirty="0">
                <a:solidFill>
                  <a:schemeClr val="tx1"/>
                </a:solidFill>
              </a:rPr>
              <a:t>Autres profs de santé</a:t>
            </a:r>
          </a:p>
        </p:txBody>
      </p:sp>
      <p:sp>
        <p:nvSpPr>
          <p:cNvPr id="13" name="Double flèche horizontale 12"/>
          <p:cNvSpPr/>
          <p:nvPr/>
        </p:nvSpPr>
        <p:spPr>
          <a:xfrm>
            <a:off x="4355976" y="1131590"/>
            <a:ext cx="1800200" cy="421708"/>
          </a:xfrm>
          <a:prstGeom prst="leftRightArrow">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b="1" dirty="0">
                <a:solidFill>
                  <a:schemeClr val="bg1">
                    <a:lumMod val="65000"/>
                  </a:schemeClr>
                </a:solidFill>
              </a:rPr>
              <a:t>Analyse</a:t>
            </a:r>
          </a:p>
        </p:txBody>
      </p:sp>
      <p:sp>
        <p:nvSpPr>
          <p:cNvPr id="14" name="Double flèche horizontale 13"/>
          <p:cNvSpPr/>
          <p:nvPr/>
        </p:nvSpPr>
        <p:spPr>
          <a:xfrm>
            <a:off x="6156176" y="1131590"/>
            <a:ext cx="2160240" cy="421708"/>
          </a:xfrm>
          <a:prstGeom prst="leftRightArrow">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b="1" dirty="0">
                <a:solidFill>
                  <a:schemeClr val="bg1">
                    <a:lumMod val="65000"/>
                  </a:schemeClr>
                </a:solidFill>
              </a:rPr>
              <a:t>Restitution</a:t>
            </a:r>
          </a:p>
        </p:txBody>
      </p:sp>
      <p:sp>
        <p:nvSpPr>
          <p:cNvPr id="6" name="Rectangle 5"/>
          <p:cNvSpPr/>
          <p:nvPr/>
        </p:nvSpPr>
        <p:spPr>
          <a:xfrm>
            <a:off x="2411760" y="3219821"/>
            <a:ext cx="4176464" cy="54006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i="1" dirty="0">
                <a:solidFill>
                  <a:schemeClr val="tx1"/>
                </a:solidFill>
              </a:rPr>
              <a:t>Interventions pharmaceutiques</a:t>
            </a:r>
          </a:p>
          <a:p>
            <a:pPr algn="ctr"/>
            <a:r>
              <a:rPr lang="fr-FR" sz="1200" i="1" dirty="0">
                <a:solidFill>
                  <a:schemeClr val="tx1"/>
                </a:solidFill>
              </a:rPr>
              <a:t>Si besoin avant l’administration de la chimiothérapie</a:t>
            </a:r>
            <a:endParaRPr lang="en-GB" sz="1200" i="1" dirty="0">
              <a:solidFill>
                <a:schemeClr val="tx1"/>
              </a:solidFill>
            </a:endParaRPr>
          </a:p>
        </p:txBody>
      </p:sp>
    </p:spTree>
    <p:extLst>
      <p:ext uri="{BB962C8B-B14F-4D97-AF65-F5344CB8AC3E}">
        <p14:creationId xmlns:p14="http://schemas.microsoft.com/office/powerpoint/2010/main" val="2867266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 pratique</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37</a:t>
            </a:fld>
            <a:endParaRPr lang="fr-FR"/>
          </a:p>
        </p:txBody>
      </p:sp>
      <p:sp>
        <p:nvSpPr>
          <p:cNvPr id="4" name="Espace réservé du contenu 3"/>
          <p:cNvSpPr>
            <a:spLocks noGrp="1"/>
          </p:cNvSpPr>
          <p:nvPr>
            <p:ph sz="quarter" idx="1"/>
          </p:nvPr>
        </p:nvSpPr>
        <p:spPr>
          <a:xfrm>
            <a:off x="457200" y="914400"/>
            <a:ext cx="8229601" cy="3889598"/>
          </a:xfrm>
        </p:spPr>
        <p:txBody>
          <a:bodyPr>
            <a:normAutofit fontScale="92500" lnSpcReduction="10000"/>
          </a:bodyPr>
          <a:lstStyle/>
          <a:p>
            <a:r>
              <a:rPr lang="fr-FR" dirty="0"/>
              <a:t>Préparer et valider un support (papier ou numérique)</a:t>
            </a:r>
          </a:p>
          <a:p>
            <a:pPr lvl="1"/>
            <a:r>
              <a:rPr lang="fr-FR" dirty="0"/>
              <a:t>Soutien à la construction</a:t>
            </a:r>
          </a:p>
          <a:p>
            <a:pPr lvl="1"/>
            <a:r>
              <a:rPr lang="fr-FR" dirty="0"/>
              <a:t>Trame pour la collecte de données</a:t>
            </a:r>
          </a:p>
          <a:p>
            <a:pPr lvl="1"/>
            <a:r>
              <a:rPr lang="fr-FR" dirty="0"/>
              <a:t>Document à maj régulièrement</a:t>
            </a:r>
          </a:p>
          <a:p>
            <a:pPr lvl="1"/>
            <a:endParaRPr lang="fr-FR" dirty="0"/>
          </a:p>
          <a:p>
            <a:r>
              <a:rPr lang="fr-FR" dirty="0"/>
              <a:t>Patients C1J1 </a:t>
            </a:r>
            <a:r>
              <a:rPr lang="fr-FR" dirty="0">
                <a:sym typeface="Wingdings" panose="05000000000000000000" pitchFamily="2" charset="2"/>
              </a:rPr>
              <a:t> suivi si « nécessaire »</a:t>
            </a:r>
            <a:endParaRPr lang="fr-FR" dirty="0"/>
          </a:p>
          <a:p>
            <a:endParaRPr lang="fr-FR" dirty="0"/>
          </a:p>
          <a:p>
            <a:r>
              <a:rPr lang="fr-FR" dirty="0"/>
              <a:t>Reporter toutes les sources </a:t>
            </a:r>
          </a:p>
          <a:p>
            <a:r>
              <a:rPr lang="fr-FR" dirty="0"/>
              <a:t>Notifier toutes les consommations :</a:t>
            </a:r>
          </a:p>
          <a:p>
            <a:pPr lvl="1"/>
            <a:r>
              <a:rPr lang="fr-FR" dirty="0"/>
              <a:t>Médicaments prescrits ou non</a:t>
            </a:r>
          </a:p>
          <a:p>
            <a:pPr lvl="1"/>
            <a:r>
              <a:rPr lang="fr-FR" dirty="0"/>
              <a:t>MAC (Médecines Alternatives et Complémentaires)</a:t>
            </a:r>
          </a:p>
          <a:p>
            <a:pPr lvl="1"/>
            <a:r>
              <a:rPr lang="fr-FR" dirty="0"/>
              <a:t>Consommations antérieures / révisions récentes</a:t>
            </a:r>
          </a:p>
        </p:txBody>
      </p:sp>
      <p:sp>
        <p:nvSpPr>
          <p:cNvPr id="5" name="ZoneTexte 4"/>
          <p:cNvSpPr txBox="1"/>
          <p:nvPr/>
        </p:nvSpPr>
        <p:spPr>
          <a:xfrm>
            <a:off x="6012160" y="1347614"/>
            <a:ext cx="2736304" cy="923330"/>
          </a:xfrm>
          <a:prstGeom prst="rect">
            <a:avLst/>
          </a:prstGeom>
          <a:noFill/>
        </p:spPr>
        <p:txBody>
          <a:bodyPr wrap="square" rtlCol="0">
            <a:spAutoFit/>
          </a:bodyPr>
          <a:lstStyle/>
          <a:p>
            <a:pPr marL="285750" indent="-285750" algn="r">
              <a:lnSpc>
                <a:spcPct val="150000"/>
              </a:lnSpc>
              <a:buFont typeface="Arial" panose="020B0604020202020204" pitchFamily="34" charset="0"/>
              <a:buChar char="•"/>
            </a:pPr>
            <a:r>
              <a:rPr lang="fr-FR" b="1" dirty="0">
                <a:solidFill>
                  <a:srgbClr val="0000FF"/>
                </a:solidFill>
              </a:rPr>
              <a:t>Préparer en amont</a:t>
            </a:r>
            <a:endParaRPr lang="en-GB" b="1" dirty="0">
              <a:solidFill>
                <a:srgbClr val="0000FF"/>
              </a:solidFill>
            </a:endParaRPr>
          </a:p>
          <a:p>
            <a:pPr marL="285750" indent="-285750" algn="r">
              <a:lnSpc>
                <a:spcPct val="150000"/>
              </a:lnSpc>
              <a:buFont typeface="Arial" panose="020B0604020202020204" pitchFamily="34" charset="0"/>
              <a:buChar char="•"/>
            </a:pPr>
            <a:r>
              <a:rPr lang="fr-FR" b="1" dirty="0">
                <a:solidFill>
                  <a:srgbClr val="0000FF"/>
                </a:solidFill>
              </a:rPr>
              <a:t>Optimiser l’entretien</a:t>
            </a:r>
          </a:p>
        </p:txBody>
      </p:sp>
    </p:spTree>
    <p:extLst>
      <p:ext uri="{BB962C8B-B14F-4D97-AF65-F5344CB8AC3E}">
        <p14:creationId xmlns:p14="http://schemas.microsoft.com/office/powerpoint/2010/main" val="15757583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Take</a:t>
            </a:r>
            <a:r>
              <a:rPr lang="fr-FR" dirty="0"/>
              <a:t> Home Message</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38</a:t>
            </a:fld>
            <a:endParaRPr lang="fr-FR"/>
          </a:p>
        </p:txBody>
      </p:sp>
      <p:sp>
        <p:nvSpPr>
          <p:cNvPr id="4" name="Espace réservé du contenu 3"/>
          <p:cNvSpPr>
            <a:spLocks noGrp="1"/>
          </p:cNvSpPr>
          <p:nvPr>
            <p:ph sz="quarter" idx="1"/>
          </p:nvPr>
        </p:nvSpPr>
        <p:spPr/>
        <p:txBody>
          <a:bodyPr/>
          <a:lstStyle/>
          <a:p>
            <a:r>
              <a:rPr lang="fr-FR" dirty="0"/>
              <a:t>Différentes activités, plus ou moins en lien</a:t>
            </a:r>
          </a:p>
          <a:p>
            <a:endParaRPr lang="fr-FR" dirty="0"/>
          </a:p>
          <a:p>
            <a:r>
              <a:rPr lang="fr-FR" dirty="0"/>
              <a:t>BMO : construction rigoureuse </a:t>
            </a:r>
          </a:p>
          <a:p>
            <a:endParaRPr lang="fr-FR" dirty="0"/>
          </a:p>
          <a:p>
            <a:r>
              <a:rPr lang="fr-FR" dirty="0"/>
              <a:t>Travailler par anticipation tant que possible</a:t>
            </a:r>
          </a:p>
          <a:p>
            <a:pPr lvl="1"/>
            <a:r>
              <a:rPr lang="fr-FR" dirty="0"/>
              <a:t>RCP</a:t>
            </a:r>
          </a:p>
          <a:p>
            <a:pPr lvl="1"/>
            <a:r>
              <a:rPr lang="fr-FR" dirty="0"/>
              <a:t>Information médicale</a:t>
            </a:r>
          </a:p>
          <a:p>
            <a:pPr lvl="1"/>
            <a:r>
              <a:rPr lang="fr-FR" dirty="0"/>
              <a:t>IDEC</a:t>
            </a:r>
          </a:p>
          <a:p>
            <a:pPr lvl="1"/>
            <a:r>
              <a:rPr lang="fr-FR" dirty="0"/>
              <a:t>Agenda / logiciels</a:t>
            </a:r>
            <a:endParaRPr lang="en-GB" dirty="0"/>
          </a:p>
        </p:txBody>
      </p:sp>
    </p:spTree>
    <p:extLst>
      <p:ext uri="{BB962C8B-B14F-4D97-AF65-F5344CB8AC3E}">
        <p14:creationId xmlns:p14="http://schemas.microsoft.com/office/powerpoint/2010/main" val="3902224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Troisième partie : entretien patient</a:t>
            </a:r>
            <a:endParaRPr lang="en-GB" dirty="0"/>
          </a:p>
        </p:txBody>
      </p:sp>
      <p:sp>
        <p:nvSpPr>
          <p:cNvPr id="3" name="Espace réservé du texte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2"/>
          </p:nvPr>
        </p:nvSpPr>
        <p:spPr/>
        <p:txBody>
          <a:bodyPr/>
          <a:lstStyle/>
          <a:p>
            <a:fld id="{CFB2068C-0D99-440A-AB96-7E72B788C81A}" type="slidenum">
              <a:rPr lang="fr-FR" smtClean="0"/>
              <a:t>39</a:t>
            </a:fld>
            <a:endParaRPr lang="fr-FR"/>
          </a:p>
        </p:txBody>
      </p:sp>
    </p:spTree>
    <p:extLst>
      <p:ext uri="{BB962C8B-B14F-4D97-AF65-F5344CB8AC3E}">
        <p14:creationId xmlns:p14="http://schemas.microsoft.com/office/powerpoint/2010/main" val="503398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Objectifs pédagogiques</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4</a:t>
            </a:fld>
            <a:endParaRPr lang="fr-FR"/>
          </a:p>
        </p:txBody>
      </p:sp>
      <p:sp>
        <p:nvSpPr>
          <p:cNvPr id="4" name="Espace réservé du contenu 3"/>
          <p:cNvSpPr>
            <a:spLocks noGrp="1"/>
          </p:cNvSpPr>
          <p:nvPr>
            <p:ph sz="quarter" idx="1"/>
          </p:nvPr>
        </p:nvSpPr>
        <p:spPr/>
        <p:txBody>
          <a:bodyPr/>
          <a:lstStyle/>
          <a:p>
            <a:r>
              <a:rPr lang="fr-FR" dirty="0"/>
              <a:t>De 17 à 18h30</a:t>
            </a:r>
          </a:p>
          <a:p>
            <a:pPr lvl="1"/>
            <a:r>
              <a:rPr lang="fr-FR" dirty="0"/>
              <a:t>Outils et méthodes d’analyse du BMO (partie 2)</a:t>
            </a:r>
            <a:endParaRPr lang="en-GB" dirty="0"/>
          </a:p>
          <a:p>
            <a:pPr lvl="1"/>
            <a:r>
              <a:rPr lang="fr-FR" dirty="0"/>
              <a:t>Savoir restituer l’analyse globale du bilan médicamenteux optimisé</a:t>
            </a:r>
          </a:p>
          <a:p>
            <a:pPr lvl="1"/>
            <a:r>
              <a:rPr lang="fr-FR" dirty="0"/>
              <a:t>Valoriser l’activité de pharmacie clinique oncologique en HDJ  </a:t>
            </a:r>
            <a:endParaRPr lang="en-GB" dirty="0"/>
          </a:p>
        </p:txBody>
      </p:sp>
    </p:spTree>
    <p:extLst>
      <p:ext uri="{BB962C8B-B14F-4D97-AF65-F5344CB8AC3E}">
        <p14:creationId xmlns:p14="http://schemas.microsoft.com/office/powerpoint/2010/main" val="3673961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F0000"/>
                </a:solidFill>
              </a:rPr>
              <a:t>Quizz</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40</a:t>
            </a:fld>
            <a:endParaRPr lang="fr-FR"/>
          </a:p>
        </p:txBody>
      </p:sp>
      <p:sp>
        <p:nvSpPr>
          <p:cNvPr id="4" name="Espace réservé du contenu 3"/>
          <p:cNvSpPr>
            <a:spLocks noGrp="1"/>
          </p:cNvSpPr>
          <p:nvPr>
            <p:ph sz="quarter" idx="1"/>
          </p:nvPr>
        </p:nvSpPr>
        <p:spPr/>
        <p:txBody>
          <a:bodyPr/>
          <a:lstStyle/>
          <a:p>
            <a:r>
              <a:rPr lang="fr-FR" dirty="0"/>
              <a:t>Dans le cadre de ce type de mission, avez-vous souhaité compléter  votre formation ?</a:t>
            </a:r>
          </a:p>
        </p:txBody>
      </p:sp>
    </p:spTree>
    <p:extLst>
      <p:ext uri="{BB962C8B-B14F-4D97-AF65-F5344CB8AC3E}">
        <p14:creationId xmlns:p14="http://schemas.microsoft.com/office/powerpoint/2010/main" val="11123374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F0000"/>
                </a:solidFill>
              </a:rPr>
              <a:t>Quizz</a:t>
            </a:r>
            <a:endParaRPr lang="en-GB" dirty="0">
              <a:solidFill>
                <a:srgbClr val="FF0000"/>
              </a:solidFill>
            </a:endParaRP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41</a:t>
            </a:fld>
            <a:endParaRPr lang="fr-FR"/>
          </a:p>
        </p:txBody>
      </p:sp>
      <p:sp>
        <p:nvSpPr>
          <p:cNvPr id="4" name="Espace réservé du contenu 3"/>
          <p:cNvSpPr>
            <a:spLocks noGrp="1"/>
          </p:cNvSpPr>
          <p:nvPr>
            <p:ph sz="quarter" idx="1"/>
          </p:nvPr>
        </p:nvSpPr>
        <p:spPr/>
        <p:txBody>
          <a:bodyPr/>
          <a:lstStyle/>
          <a:p>
            <a:r>
              <a:rPr lang="fr-FR" dirty="0"/>
              <a:t>Si vous ne deviez en choisir qu’une, quelle est selon vous la formation la plus importante pour mener des entretiens pharma ?</a:t>
            </a:r>
          </a:p>
          <a:p>
            <a:pPr marL="0" indent="0">
              <a:buNone/>
            </a:pPr>
            <a:endParaRPr lang="fr-FR" dirty="0"/>
          </a:p>
        </p:txBody>
      </p:sp>
    </p:spTree>
    <p:extLst>
      <p:ext uri="{BB962C8B-B14F-4D97-AF65-F5344CB8AC3E}">
        <p14:creationId xmlns:p14="http://schemas.microsoft.com/office/powerpoint/2010/main" val="35508610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59346A-C650-D04A-B6CB-A70590C69BA5}"/>
              </a:ext>
            </a:extLst>
          </p:cNvPr>
          <p:cNvSpPr>
            <a:spLocks noGrp="1"/>
          </p:cNvSpPr>
          <p:nvPr>
            <p:ph type="title"/>
          </p:nvPr>
        </p:nvSpPr>
        <p:spPr/>
        <p:txBody>
          <a:bodyPr>
            <a:normAutofit fontScale="90000"/>
          </a:bodyPr>
          <a:lstStyle/>
          <a:p>
            <a:r>
              <a:rPr lang="fr-FR" dirty="0"/>
              <a:t>L’entretien patient en </a:t>
            </a:r>
            <a:r>
              <a:rPr lang="fr-FR" dirty="0" err="1"/>
              <a:t>HdJ</a:t>
            </a:r>
            <a:r>
              <a:rPr lang="fr-FR" dirty="0"/>
              <a:t>, nouvelle activité de pharmacie oncologique</a:t>
            </a:r>
          </a:p>
        </p:txBody>
      </p:sp>
      <p:sp>
        <p:nvSpPr>
          <p:cNvPr id="3" name="Espace réservé du numéro de diapositive 2">
            <a:extLst>
              <a:ext uri="{FF2B5EF4-FFF2-40B4-BE49-F238E27FC236}">
                <a16:creationId xmlns:a16="http://schemas.microsoft.com/office/drawing/2014/main" id="{FE09C410-90C1-8942-825D-39487C3638E8}"/>
              </a:ext>
            </a:extLst>
          </p:cNvPr>
          <p:cNvSpPr>
            <a:spLocks noGrp="1"/>
          </p:cNvSpPr>
          <p:nvPr>
            <p:ph type="sldNum" sz="quarter" idx="12"/>
          </p:nvPr>
        </p:nvSpPr>
        <p:spPr/>
        <p:txBody>
          <a:bodyPr/>
          <a:lstStyle/>
          <a:p>
            <a:fld id="{CFB2068C-0D99-440A-AB96-7E72B788C81A}" type="slidenum">
              <a:rPr lang="fr-FR" smtClean="0"/>
              <a:t>42</a:t>
            </a:fld>
            <a:endParaRPr lang="fr-FR"/>
          </a:p>
        </p:txBody>
      </p:sp>
      <p:sp>
        <p:nvSpPr>
          <p:cNvPr id="4" name="Espace réservé du contenu 3">
            <a:extLst>
              <a:ext uri="{FF2B5EF4-FFF2-40B4-BE49-F238E27FC236}">
                <a16:creationId xmlns:a16="http://schemas.microsoft.com/office/drawing/2014/main" id="{9969FB5A-A8D4-E745-A405-8C499A0A58E6}"/>
              </a:ext>
            </a:extLst>
          </p:cNvPr>
          <p:cNvSpPr>
            <a:spLocks noGrp="1"/>
          </p:cNvSpPr>
          <p:nvPr>
            <p:ph sz="quarter" idx="1"/>
          </p:nvPr>
        </p:nvSpPr>
        <p:spPr/>
        <p:txBody>
          <a:bodyPr>
            <a:normAutofit/>
          </a:bodyPr>
          <a:lstStyle/>
          <a:p>
            <a:r>
              <a:rPr lang="fr-FR" dirty="0"/>
              <a:t>Echange verbale entre soignant (pharmacien) et le patient +/- les proches</a:t>
            </a:r>
          </a:p>
          <a:p>
            <a:r>
              <a:rPr lang="fr-FR" dirty="0"/>
              <a:t>2 fonctions : échange d’informations et développement d’une relation</a:t>
            </a:r>
          </a:p>
          <a:p>
            <a:r>
              <a:rPr lang="fr-FR" dirty="0"/>
              <a:t>3 objectifs :</a:t>
            </a:r>
          </a:p>
          <a:p>
            <a:pPr lvl="1"/>
            <a:r>
              <a:rPr lang="fr-FR" b="1" dirty="0"/>
              <a:t>Recueillir des informations sur les traitements</a:t>
            </a:r>
          </a:p>
          <a:p>
            <a:pPr lvl="1"/>
            <a:r>
              <a:rPr lang="fr-FR" b="1" dirty="0"/>
              <a:t>Informer et éduquer</a:t>
            </a:r>
          </a:p>
          <a:p>
            <a:pPr lvl="1"/>
            <a:r>
              <a:rPr lang="fr-FR" b="1" dirty="0"/>
              <a:t>Négocier</a:t>
            </a:r>
          </a:p>
        </p:txBody>
      </p:sp>
    </p:spTree>
    <p:extLst>
      <p:ext uri="{BB962C8B-B14F-4D97-AF65-F5344CB8AC3E}">
        <p14:creationId xmlns:p14="http://schemas.microsoft.com/office/powerpoint/2010/main" val="870307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CFB2068C-0D99-440A-AB96-7E72B788C81A}" type="slidenum">
              <a:rPr lang="fr-FR" smtClean="0"/>
              <a:t>43</a:t>
            </a:fld>
            <a:endParaRPr lang="fr-FR"/>
          </a:p>
        </p:txBody>
      </p:sp>
      <p:sp>
        <p:nvSpPr>
          <p:cNvPr id="6" name="Espace réservé du contenu 3">
            <a:extLst>
              <a:ext uri="{FF2B5EF4-FFF2-40B4-BE49-F238E27FC236}">
                <a16:creationId xmlns:a16="http://schemas.microsoft.com/office/drawing/2014/main" id="{5445DBDE-0244-2546-8BDF-F1F1F0FBF33A}"/>
              </a:ext>
            </a:extLst>
          </p:cNvPr>
          <p:cNvSpPr txBox="1">
            <a:spLocks/>
          </p:cNvSpPr>
          <p:nvPr/>
        </p:nvSpPr>
        <p:spPr>
          <a:xfrm>
            <a:off x="457200" y="2283718"/>
            <a:ext cx="4546847" cy="2478018"/>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0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18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16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4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2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fr-FR" sz="1600" dirty="0"/>
              <a:t>Etude </a:t>
            </a:r>
            <a:r>
              <a:rPr lang="fr-FR" sz="1600" dirty="0" err="1"/>
              <a:t>monocentrique</a:t>
            </a:r>
            <a:r>
              <a:rPr lang="fr-FR" sz="1600" dirty="0"/>
              <a:t>, USA, centre de cancérologie universitaire</a:t>
            </a:r>
          </a:p>
          <a:p>
            <a:r>
              <a:rPr lang="fr-FR" sz="1600" dirty="0"/>
              <a:t>47 patients, principalement cancer du poumon, 2 consultations (C1J1 et J10)</a:t>
            </a:r>
          </a:p>
          <a:p>
            <a:r>
              <a:rPr lang="fr-FR" sz="1600" dirty="0"/>
              <a:t>Relevé des IP</a:t>
            </a:r>
          </a:p>
          <a:p>
            <a:endParaRPr lang="fr-FR" sz="16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872" t="14072" r="14128" b="52409"/>
          <a:stretch/>
        </p:blipFill>
        <p:spPr bwMode="auto">
          <a:xfrm>
            <a:off x="41548" y="103226"/>
            <a:ext cx="4746476" cy="1789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750" t="17222" r="11875" b="20185"/>
          <a:stretch/>
        </p:blipFill>
        <p:spPr bwMode="auto">
          <a:xfrm>
            <a:off x="4572000" y="1923678"/>
            <a:ext cx="4375228" cy="262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riangle 1">
            <a:extLst>
              <a:ext uri="{FF2B5EF4-FFF2-40B4-BE49-F238E27FC236}">
                <a16:creationId xmlns:a16="http://schemas.microsoft.com/office/drawing/2014/main" id="{2566DAD6-B41C-5F47-BC79-9E5764C4EEB4}"/>
              </a:ext>
            </a:extLst>
          </p:cNvPr>
          <p:cNvSpPr/>
          <p:nvPr/>
        </p:nvSpPr>
        <p:spPr>
          <a:xfrm>
            <a:off x="6444208" y="195486"/>
            <a:ext cx="1584176" cy="1224136"/>
          </a:xfrm>
          <a:prstGeom prst="triangl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600" dirty="0"/>
              <a:t>HORS BMO</a:t>
            </a:r>
          </a:p>
        </p:txBody>
      </p:sp>
    </p:spTree>
    <p:extLst>
      <p:ext uri="{BB962C8B-B14F-4D97-AF65-F5344CB8AC3E}">
        <p14:creationId xmlns:p14="http://schemas.microsoft.com/office/powerpoint/2010/main" val="3500091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2FC693-C836-1E4A-BDED-7A14D836D191}"/>
              </a:ext>
            </a:extLst>
          </p:cNvPr>
          <p:cNvSpPr>
            <a:spLocks noGrp="1"/>
          </p:cNvSpPr>
          <p:nvPr>
            <p:ph type="title"/>
          </p:nvPr>
        </p:nvSpPr>
        <p:spPr/>
        <p:txBody>
          <a:bodyPr/>
          <a:lstStyle/>
          <a:p>
            <a:r>
              <a:rPr lang="fr-FR" dirty="0"/>
              <a:t>Prérequis nécessaires au bon déroulement</a:t>
            </a:r>
          </a:p>
        </p:txBody>
      </p:sp>
      <p:sp>
        <p:nvSpPr>
          <p:cNvPr id="3" name="Espace réservé du numéro de diapositive 2">
            <a:extLst>
              <a:ext uri="{FF2B5EF4-FFF2-40B4-BE49-F238E27FC236}">
                <a16:creationId xmlns:a16="http://schemas.microsoft.com/office/drawing/2014/main" id="{EB6170ED-42B5-E942-87E7-74CF3BFF0221}"/>
              </a:ext>
            </a:extLst>
          </p:cNvPr>
          <p:cNvSpPr>
            <a:spLocks noGrp="1"/>
          </p:cNvSpPr>
          <p:nvPr>
            <p:ph type="sldNum" sz="quarter" idx="12"/>
          </p:nvPr>
        </p:nvSpPr>
        <p:spPr/>
        <p:txBody>
          <a:bodyPr/>
          <a:lstStyle/>
          <a:p>
            <a:fld id="{CFB2068C-0D99-440A-AB96-7E72B788C81A}" type="slidenum">
              <a:rPr lang="fr-FR" smtClean="0"/>
              <a:t>44</a:t>
            </a:fld>
            <a:endParaRPr lang="fr-FR"/>
          </a:p>
        </p:txBody>
      </p:sp>
      <p:sp>
        <p:nvSpPr>
          <p:cNvPr id="6" name="Espace réservé du contenu 5">
            <a:extLst>
              <a:ext uri="{FF2B5EF4-FFF2-40B4-BE49-F238E27FC236}">
                <a16:creationId xmlns:a16="http://schemas.microsoft.com/office/drawing/2014/main" id="{0157CCD2-B51F-1F4F-86E1-2359C0E9B2BC}"/>
              </a:ext>
            </a:extLst>
          </p:cNvPr>
          <p:cNvSpPr>
            <a:spLocks noGrp="1"/>
          </p:cNvSpPr>
          <p:nvPr>
            <p:ph sz="quarter" idx="1"/>
          </p:nvPr>
        </p:nvSpPr>
        <p:spPr/>
        <p:txBody>
          <a:bodyPr>
            <a:normAutofit lnSpcReduction="10000"/>
          </a:bodyPr>
          <a:lstStyle/>
          <a:p>
            <a:r>
              <a:rPr lang="fr-FR" dirty="0"/>
              <a:t>Une bonne organisation pour être pertinent :</a:t>
            </a:r>
          </a:p>
          <a:p>
            <a:pPr lvl="1"/>
            <a:r>
              <a:rPr lang="fr-FR" dirty="0"/>
              <a:t>Environnement : </a:t>
            </a:r>
          </a:p>
          <a:p>
            <a:pPr lvl="2"/>
            <a:r>
              <a:rPr lang="fr-FR" dirty="0"/>
              <a:t>collaboration étroite avec le service d’</a:t>
            </a:r>
            <a:r>
              <a:rPr lang="fr-FR" dirty="0" err="1"/>
              <a:t>HdJ</a:t>
            </a:r>
            <a:endParaRPr lang="fr-FR" dirty="0"/>
          </a:p>
          <a:p>
            <a:pPr lvl="2"/>
            <a:r>
              <a:rPr lang="fr-FR" dirty="0"/>
              <a:t>définition des rôles de chacun</a:t>
            </a:r>
          </a:p>
          <a:p>
            <a:pPr lvl="2"/>
            <a:r>
              <a:rPr lang="fr-FR" dirty="0"/>
              <a:t>connaissance des pratiques des autres pour être cohérent</a:t>
            </a:r>
          </a:p>
          <a:p>
            <a:pPr lvl="1"/>
            <a:r>
              <a:rPr lang="fr-FR" dirty="0"/>
              <a:t>Moyens humains :</a:t>
            </a:r>
          </a:p>
          <a:p>
            <a:pPr lvl="2"/>
            <a:r>
              <a:rPr lang="fr-FR" dirty="0"/>
              <a:t>temps dédié</a:t>
            </a:r>
          </a:p>
          <a:p>
            <a:pPr lvl="2"/>
            <a:r>
              <a:rPr lang="fr-FR" dirty="0"/>
              <a:t>personnel pharmaceutique (pharmacien, interne, PPH ?)</a:t>
            </a:r>
          </a:p>
          <a:p>
            <a:pPr lvl="2"/>
            <a:r>
              <a:rPr lang="fr-FR" dirty="0"/>
              <a:t>formé et compétent : pas de référentiel mais nécessité d’une formation (en oncologie, en relation patient, 40h ETP ?) + compagnonnage</a:t>
            </a:r>
          </a:p>
          <a:p>
            <a:pPr lvl="1"/>
            <a:r>
              <a:rPr lang="fr-FR" dirty="0"/>
              <a:t>Moyens matériels : peu, lieu dédié ?</a:t>
            </a:r>
          </a:p>
          <a:p>
            <a:pPr lvl="1"/>
            <a:r>
              <a:rPr lang="fr-FR" dirty="0"/>
              <a:t>Priorisation des patients, planification</a:t>
            </a:r>
          </a:p>
        </p:txBody>
      </p:sp>
    </p:spTree>
    <p:extLst>
      <p:ext uri="{BB962C8B-B14F-4D97-AF65-F5344CB8AC3E}">
        <p14:creationId xmlns:p14="http://schemas.microsoft.com/office/powerpoint/2010/main" val="28257367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2FC693-C836-1E4A-BDED-7A14D836D191}"/>
              </a:ext>
            </a:extLst>
          </p:cNvPr>
          <p:cNvSpPr>
            <a:spLocks noGrp="1"/>
          </p:cNvSpPr>
          <p:nvPr>
            <p:ph type="title"/>
          </p:nvPr>
        </p:nvSpPr>
        <p:spPr/>
        <p:txBody>
          <a:bodyPr/>
          <a:lstStyle/>
          <a:p>
            <a:r>
              <a:rPr lang="fr-FR" dirty="0"/>
              <a:t>Prérequis nécessaires au bon déroulement</a:t>
            </a:r>
          </a:p>
        </p:txBody>
      </p:sp>
      <p:sp>
        <p:nvSpPr>
          <p:cNvPr id="3" name="Espace réservé du numéro de diapositive 2">
            <a:extLst>
              <a:ext uri="{FF2B5EF4-FFF2-40B4-BE49-F238E27FC236}">
                <a16:creationId xmlns:a16="http://schemas.microsoft.com/office/drawing/2014/main" id="{EB6170ED-42B5-E942-87E7-74CF3BFF0221}"/>
              </a:ext>
            </a:extLst>
          </p:cNvPr>
          <p:cNvSpPr>
            <a:spLocks noGrp="1"/>
          </p:cNvSpPr>
          <p:nvPr>
            <p:ph type="sldNum" sz="quarter" idx="12"/>
          </p:nvPr>
        </p:nvSpPr>
        <p:spPr/>
        <p:txBody>
          <a:bodyPr/>
          <a:lstStyle/>
          <a:p>
            <a:fld id="{CFB2068C-0D99-440A-AB96-7E72B788C81A}" type="slidenum">
              <a:rPr lang="fr-FR" smtClean="0"/>
              <a:t>45</a:t>
            </a:fld>
            <a:endParaRPr lang="fr-FR"/>
          </a:p>
        </p:txBody>
      </p:sp>
      <p:graphicFrame>
        <p:nvGraphicFramePr>
          <p:cNvPr id="4" name="Tableau 3">
            <a:extLst>
              <a:ext uri="{FF2B5EF4-FFF2-40B4-BE49-F238E27FC236}">
                <a16:creationId xmlns:a16="http://schemas.microsoft.com/office/drawing/2014/main" id="{4D0AFACD-67A7-4D9A-BA7C-78F90AAE56AC}"/>
              </a:ext>
            </a:extLst>
          </p:cNvPr>
          <p:cNvGraphicFramePr>
            <a:graphicFrameLocks noGrp="1"/>
          </p:cNvGraphicFramePr>
          <p:nvPr>
            <p:extLst>
              <p:ext uri="{D42A27DB-BD31-4B8C-83A1-F6EECF244321}">
                <p14:modId xmlns:p14="http://schemas.microsoft.com/office/powerpoint/2010/main" val="1928446447"/>
              </p:ext>
            </p:extLst>
          </p:nvPr>
        </p:nvGraphicFramePr>
        <p:xfrm>
          <a:off x="539552" y="995495"/>
          <a:ext cx="7920880" cy="3164245"/>
        </p:xfrm>
        <a:graphic>
          <a:graphicData uri="http://schemas.openxmlformats.org/drawingml/2006/table">
            <a:tbl>
              <a:tblPr firstRow="1" firstCol="1" bandRow="1">
                <a:tableStyleId>{5C22544A-7EE6-4342-B048-85BDC9FD1C3A}</a:tableStyleId>
              </a:tblPr>
              <a:tblGrid>
                <a:gridCol w="2828887">
                  <a:extLst>
                    <a:ext uri="{9D8B030D-6E8A-4147-A177-3AD203B41FA5}">
                      <a16:colId xmlns:a16="http://schemas.microsoft.com/office/drawing/2014/main" val="379997090"/>
                    </a:ext>
                  </a:extLst>
                </a:gridCol>
                <a:gridCol w="3677554">
                  <a:extLst>
                    <a:ext uri="{9D8B030D-6E8A-4147-A177-3AD203B41FA5}">
                      <a16:colId xmlns:a16="http://schemas.microsoft.com/office/drawing/2014/main" val="2340155915"/>
                    </a:ext>
                  </a:extLst>
                </a:gridCol>
                <a:gridCol w="1414439">
                  <a:extLst>
                    <a:ext uri="{9D8B030D-6E8A-4147-A177-3AD203B41FA5}">
                      <a16:colId xmlns:a16="http://schemas.microsoft.com/office/drawing/2014/main" val="3383257864"/>
                    </a:ext>
                  </a:extLst>
                </a:gridCol>
              </a:tblGrid>
              <a:tr h="202924">
                <a:tc gridSpan="2">
                  <a:txBody>
                    <a:bodyPr/>
                    <a:lstStyle/>
                    <a:p>
                      <a:pPr>
                        <a:lnSpc>
                          <a:spcPct val="115000"/>
                        </a:lnSpc>
                        <a:spcAft>
                          <a:spcPts val="0"/>
                        </a:spcAft>
                        <a:tabLst>
                          <a:tab pos="1676400" algn="l"/>
                        </a:tabLst>
                      </a:pPr>
                      <a:r>
                        <a:rPr lang="fr-FR" sz="1000">
                          <a:effectLst/>
                        </a:rPr>
                        <a:t>Activités</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12505" marR="12505" marT="0" marB="0" anchor="ctr"/>
                </a:tc>
                <a:tc hMerge="1">
                  <a:txBody>
                    <a:bodyPr/>
                    <a:lstStyle/>
                    <a:p>
                      <a:endParaRPr lang="fr-FR"/>
                    </a:p>
                  </a:txBody>
                  <a:tcPr/>
                </a:tc>
                <a:tc>
                  <a:txBody>
                    <a:bodyPr/>
                    <a:lstStyle/>
                    <a:p>
                      <a:pPr>
                        <a:lnSpc>
                          <a:spcPct val="115000"/>
                        </a:lnSpc>
                        <a:spcAft>
                          <a:spcPts val="0"/>
                        </a:spcAft>
                      </a:pPr>
                      <a:r>
                        <a:rPr lang="fr-FR" sz="1000" dirty="0">
                          <a:effectLst/>
                        </a:rPr>
                        <a:t>durée</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2505" marR="12505" marT="0" marB="0" anchor="ctr"/>
                </a:tc>
                <a:extLst>
                  <a:ext uri="{0D108BD9-81ED-4DB2-BD59-A6C34878D82A}">
                    <a16:rowId xmlns:a16="http://schemas.microsoft.com/office/drawing/2014/main" val="2734229758"/>
                  </a:ext>
                </a:extLst>
              </a:tr>
              <a:tr h="202924">
                <a:tc rowSpan="6">
                  <a:txBody>
                    <a:bodyPr/>
                    <a:lstStyle/>
                    <a:p>
                      <a:pPr>
                        <a:lnSpc>
                          <a:spcPct val="115000"/>
                        </a:lnSpc>
                        <a:spcAft>
                          <a:spcPts val="0"/>
                        </a:spcAft>
                      </a:pPr>
                      <a:r>
                        <a:rPr lang="fr-FR" sz="1000" dirty="0">
                          <a:effectLst/>
                        </a:rPr>
                        <a:t>Réalisation du bilan médicamenteux</a:t>
                      </a:r>
                    </a:p>
                    <a:p>
                      <a:pPr>
                        <a:lnSpc>
                          <a:spcPct val="115000"/>
                        </a:lnSpc>
                        <a:spcAft>
                          <a:spcPts val="0"/>
                        </a:spcAft>
                      </a:pP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2505" marR="12505" marT="0" marB="0" anchor="ctr"/>
                </a:tc>
                <a:tc>
                  <a:txBody>
                    <a:bodyPr/>
                    <a:lstStyle/>
                    <a:p>
                      <a:pPr>
                        <a:lnSpc>
                          <a:spcPct val="115000"/>
                        </a:lnSpc>
                        <a:spcAft>
                          <a:spcPts val="0"/>
                        </a:spcAft>
                      </a:pPr>
                      <a:r>
                        <a:rPr lang="fr-FR" sz="1000">
                          <a:effectLst/>
                        </a:rPr>
                        <a:t>Entretien patient</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12505" marR="12505" marT="0" marB="0" anchor="ctr"/>
                </a:tc>
                <a:tc>
                  <a:txBody>
                    <a:bodyPr/>
                    <a:lstStyle/>
                    <a:p>
                      <a:pPr>
                        <a:lnSpc>
                          <a:spcPct val="115000"/>
                        </a:lnSpc>
                        <a:spcAft>
                          <a:spcPts val="0"/>
                        </a:spcAft>
                      </a:pPr>
                      <a:r>
                        <a:rPr lang="fr-FR" sz="1000" dirty="0">
                          <a:effectLst/>
                        </a:rPr>
                        <a:t>15 min</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2505" marR="12505" marT="0" marB="0" anchor="ctr"/>
                </a:tc>
                <a:extLst>
                  <a:ext uri="{0D108BD9-81ED-4DB2-BD59-A6C34878D82A}">
                    <a16:rowId xmlns:a16="http://schemas.microsoft.com/office/drawing/2014/main" val="3559109777"/>
                  </a:ext>
                </a:extLst>
              </a:tr>
              <a:tr h="342768">
                <a:tc vMerge="1">
                  <a:txBody>
                    <a:bodyPr/>
                    <a:lstStyle/>
                    <a:p>
                      <a:endParaRPr lang="fr-FR"/>
                    </a:p>
                  </a:txBody>
                  <a:tcPr/>
                </a:tc>
                <a:tc>
                  <a:txBody>
                    <a:bodyPr/>
                    <a:lstStyle/>
                    <a:p>
                      <a:pPr>
                        <a:lnSpc>
                          <a:spcPct val="115000"/>
                        </a:lnSpc>
                        <a:spcAft>
                          <a:spcPts val="0"/>
                        </a:spcAft>
                      </a:pPr>
                      <a:r>
                        <a:rPr lang="fr-FR" sz="1000" dirty="0">
                          <a:effectLst/>
                        </a:rPr>
                        <a:t>Réalisation du Bilan Médicamenteux</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2505" marR="12505" marT="0" marB="0" anchor="ctr"/>
                </a:tc>
                <a:tc>
                  <a:txBody>
                    <a:bodyPr/>
                    <a:lstStyle/>
                    <a:p>
                      <a:pPr>
                        <a:lnSpc>
                          <a:spcPct val="115000"/>
                        </a:lnSpc>
                        <a:spcAft>
                          <a:spcPts val="0"/>
                        </a:spcAft>
                      </a:pPr>
                      <a:r>
                        <a:rPr lang="fr-FR" sz="1000" dirty="0">
                          <a:effectLst/>
                        </a:rPr>
                        <a:t>20 min</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2505" marR="12505" marT="0" marB="0" anchor="ctr"/>
                </a:tc>
                <a:extLst>
                  <a:ext uri="{0D108BD9-81ED-4DB2-BD59-A6C34878D82A}">
                    <a16:rowId xmlns:a16="http://schemas.microsoft.com/office/drawing/2014/main" val="2676903092"/>
                  </a:ext>
                </a:extLst>
              </a:tr>
              <a:tr h="202924">
                <a:tc vMerge="1">
                  <a:txBody>
                    <a:bodyPr/>
                    <a:lstStyle/>
                    <a:p>
                      <a:endParaRPr lang="fr-FR"/>
                    </a:p>
                  </a:txBody>
                  <a:tcPr/>
                </a:tc>
                <a:tc>
                  <a:txBody>
                    <a:bodyPr/>
                    <a:lstStyle/>
                    <a:p>
                      <a:pPr>
                        <a:lnSpc>
                          <a:spcPct val="115000"/>
                        </a:lnSpc>
                        <a:spcAft>
                          <a:spcPts val="0"/>
                        </a:spcAft>
                      </a:pPr>
                      <a:r>
                        <a:rPr lang="fr-FR" sz="1000" dirty="0">
                          <a:effectLst/>
                        </a:rPr>
                        <a:t>Analyse pharmaceutique</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2505" marR="12505" marT="0" marB="0" anchor="ctr"/>
                </a:tc>
                <a:tc>
                  <a:txBody>
                    <a:bodyPr/>
                    <a:lstStyle/>
                    <a:p>
                      <a:pPr>
                        <a:lnSpc>
                          <a:spcPct val="115000"/>
                        </a:lnSpc>
                        <a:spcAft>
                          <a:spcPts val="0"/>
                        </a:spcAft>
                      </a:pPr>
                      <a:r>
                        <a:rPr lang="fr-FR" sz="1000" dirty="0">
                          <a:effectLst/>
                        </a:rPr>
                        <a:t>20 min</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2505" marR="12505" marT="0" marB="0" anchor="ctr"/>
                </a:tc>
                <a:extLst>
                  <a:ext uri="{0D108BD9-81ED-4DB2-BD59-A6C34878D82A}">
                    <a16:rowId xmlns:a16="http://schemas.microsoft.com/office/drawing/2014/main" val="3457200617"/>
                  </a:ext>
                </a:extLst>
              </a:tr>
              <a:tr h="202924">
                <a:tc vMerge="1">
                  <a:txBody>
                    <a:bodyPr/>
                    <a:lstStyle/>
                    <a:p>
                      <a:endParaRPr lang="fr-FR"/>
                    </a:p>
                  </a:txBody>
                  <a:tcPr/>
                </a:tc>
                <a:tc>
                  <a:txBody>
                    <a:bodyPr/>
                    <a:lstStyle/>
                    <a:p>
                      <a:pPr>
                        <a:lnSpc>
                          <a:spcPct val="115000"/>
                        </a:lnSpc>
                        <a:spcAft>
                          <a:spcPts val="0"/>
                        </a:spcAft>
                      </a:pPr>
                      <a:r>
                        <a:rPr lang="fr-FR" sz="1000" dirty="0">
                          <a:effectLst/>
                        </a:rPr>
                        <a:t>Interventions pharmaceutiques</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2505" marR="12505" marT="0" marB="0" anchor="ctr"/>
                </a:tc>
                <a:tc>
                  <a:txBody>
                    <a:bodyPr/>
                    <a:lstStyle/>
                    <a:p>
                      <a:pPr>
                        <a:lnSpc>
                          <a:spcPct val="115000"/>
                        </a:lnSpc>
                        <a:spcAft>
                          <a:spcPts val="0"/>
                        </a:spcAft>
                      </a:pPr>
                      <a:r>
                        <a:rPr lang="fr-FR" sz="1000" dirty="0">
                          <a:effectLst/>
                        </a:rPr>
                        <a:t>10 min</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2505" marR="12505" marT="0" marB="0" anchor="ctr"/>
                </a:tc>
                <a:extLst>
                  <a:ext uri="{0D108BD9-81ED-4DB2-BD59-A6C34878D82A}">
                    <a16:rowId xmlns:a16="http://schemas.microsoft.com/office/drawing/2014/main" val="2075936156"/>
                  </a:ext>
                </a:extLst>
              </a:tr>
              <a:tr h="202924">
                <a:tc vMerge="1">
                  <a:txBody>
                    <a:bodyPr/>
                    <a:lstStyle/>
                    <a:p>
                      <a:pPr>
                        <a:lnSpc>
                          <a:spcPct val="115000"/>
                        </a:lnSpc>
                        <a:spcAft>
                          <a:spcPts val="0"/>
                        </a:spcAft>
                      </a:pPr>
                      <a:endParaRPr kumimoji="0" lang="fr-FR" sz="1000" kern="1200" dirty="0">
                        <a:solidFill>
                          <a:schemeClr val="dk1"/>
                        </a:solidFill>
                        <a:effectLst/>
                        <a:latin typeface="+mn-lt"/>
                        <a:ea typeface="+mn-ea"/>
                        <a:cs typeface="+mn-cs"/>
                      </a:endParaRPr>
                    </a:p>
                  </a:txBody>
                  <a:tcPr marL="12505" marR="12505" marT="0" marB="0" anchor="ctr"/>
                </a:tc>
                <a:tc>
                  <a:txBody>
                    <a:bodyPr/>
                    <a:lstStyle/>
                    <a:p>
                      <a:pPr>
                        <a:lnSpc>
                          <a:spcPct val="115000"/>
                        </a:lnSpc>
                        <a:spcAft>
                          <a:spcPts val="0"/>
                        </a:spcAft>
                      </a:pPr>
                      <a:r>
                        <a:rPr kumimoji="0" lang="fr-FR" sz="1000" kern="1200" dirty="0">
                          <a:solidFill>
                            <a:schemeClr val="dk1"/>
                          </a:solidFill>
                          <a:effectLst/>
                          <a:latin typeface="+mn-lt"/>
                          <a:ea typeface="+mn-ea"/>
                          <a:cs typeface="+mn-cs"/>
                        </a:rPr>
                        <a:t>Entretien patient</a:t>
                      </a:r>
                    </a:p>
                  </a:txBody>
                  <a:tcPr marL="12505" marR="12505" marT="0" marB="0" anchor="ctr"/>
                </a:tc>
                <a:tc>
                  <a:txBody>
                    <a:bodyPr/>
                    <a:lstStyle/>
                    <a:p>
                      <a:pPr>
                        <a:lnSpc>
                          <a:spcPct val="115000"/>
                        </a:lnSpc>
                        <a:spcAft>
                          <a:spcPts val="0"/>
                        </a:spcAft>
                      </a:pPr>
                      <a:r>
                        <a:rPr kumimoji="0" lang="fr-FR" sz="1000" kern="1200" dirty="0">
                          <a:solidFill>
                            <a:schemeClr val="dk1"/>
                          </a:solidFill>
                          <a:effectLst/>
                          <a:latin typeface="+mn-lt"/>
                          <a:ea typeface="+mn-ea"/>
                          <a:cs typeface="+mn-cs"/>
                        </a:rPr>
                        <a:t>10 min</a:t>
                      </a:r>
                    </a:p>
                  </a:txBody>
                  <a:tcPr marL="12505" marR="12505" marT="0" marB="0" anchor="ctr"/>
                </a:tc>
                <a:extLst>
                  <a:ext uri="{0D108BD9-81ED-4DB2-BD59-A6C34878D82A}">
                    <a16:rowId xmlns:a16="http://schemas.microsoft.com/office/drawing/2014/main" val="1741202140"/>
                  </a:ext>
                </a:extLst>
              </a:tr>
              <a:tr h="516206">
                <a:tc vMerge="1">
                  <a:txBody>
                    <a:bodyPr/>
                    <a:lstStyle/>
                    <a:p>
                      <a:pPr>
                        <a:lnSpc>
                          <a:spcPct val="115000"/>
                        </a:lnSpc>
                        <a:spcAft>
                          <a:spcPts val="0"/>
                        </a:spcAft>
                      </a:pPr>
                      <a:endParaRPr kumimoji="0" lang="fr-FR" sz="1000" kern="1200" dirty="0">
                        <a:solidFill>
                          <a:schemeClr val="dk1"/>
                        </a:solidFill>
                        <a:effectLst/>
                        <a:latin typeface="+mn-lt"/>
                        <a:ea typeface="+mn-ea"/>
                        <a:cs typeface="+mn-cs"/>
                      </a:endParaRPr>
                    </a:p>
                  </a:txBody>
                  <a:tcPr marL="12505" marR="12505" marT="0" marB="0" anchor="ctr"/>
                </a:tc>
                <a:tc>
                  <a:txBody>
                    <a:bodyPr/>
                    <a:lstStyle/>
                    <a:p>
                      <a:pPr>
                        <a:lnSpc>
                          <a:spcPct val="115000"/>
                        </a:lnSpc>
                        <a:spcAft>
                          <a:spcPts val="0"/>
                        </a:spcAft>
                      </a:pPr>
                      <a:r>
                        <a:rPr kumimoji="0" lang="fr-FR" sz="1000" kern="1200" dirty="0">
                          <a:solidFill>
                            <a:schemeClr val="dk1"/>
                          </a:solidFill>
                          <a:effectLst/>
                          <a:latin typeface="+mn-lt"/>
                          <a:ea typeface="+mn-ea"/>
                          <a:cs typeface="+mn-cs"/>
                        </a:rPr>
                        <a:t>Coordination avec les professionnels de santé de 1</a:t>
                      </a:r>
                      <a:r>
                        <a:rPr kumimoji="0" lang="fr-FR" sz="1000" kern="1200" baseline="30000" dirty="0">
                          <a:solidFill>
                            <a:schemeClr val="dk1"/>
                          </a:solidFill>
                          <a:effectLst/>
                          <a:latin typeface="+mn-lt"/>
                          <a:ea typeface="+mn-ea"/>
                          <a:cs typeface="+mn-cs"/>
                        </a:rPr>
                        <a:t>er</a:t>
                      </a:r>
                      <a:r>
                        <a:rPr kumimoji="0" lang="fr-FR" sz="1000" kern="1200" dirty="0">
                          <a:solidFill>
                            <a:schemeClr val="dk1"/>
                          </a:solidFill>
                          <a:effectLst/>
                          <a:latin typeface="+mn-lt"/>
                          <a:ea typeface="+mn-ea"/>
                          <a:cs typeface="+mn-cs"/>
                        </a:rPr>
                        <a:t> recours</a:t>
                      </a:r>
                    </a:p>
                  </a:txBody>
                  <a:tcPr marL="12505" marR="12505" marT="0" marB="0" anchor="ctr"/>
                </a:tc>
                <a:tc>
                  <a:txBody>
                    <a:bodyPr/>
                    <a:lstStyle/>
                    <a:p>
                      <a:pPr>
                        <a:lnSpc>
                          <a:spcPct val="115000"/>
                        </a:lnSpc>
                        <a:spcAft>
                          <a:spcPts val="0"/>
                        </a:spcAft>
                      </a:pPr>
                      <a:r>
                        <a:rPr kumimoji="0" lang="fr-FR" sz="1000" kern="1200" dirty="0">
                          <a:solidFill>
                            <a:schemeClr val="dk1"/>
                          </a:solidFill>
                          <a:effectLst/>
                          <a:latin typeface="+mn-lt"/>
                          <a:ea typeface="+mn-ea"/>
                          <a:cs typeface="+mn-cs"/>
                        </a:rPr>
                        <a:t>10 min</a:t>
                      </a:r>
                    </a:p>
                  </a:txBody>
                  <a:tcPr marL="12505" marR="12505" marT="0" marB="0" anchor="ctr"/>
                </a:tc>
                <a:extLst>
                  <a:ext uri="{0D108BD9-81ED-4DB2-BD59-A6C34878D82A}">
                    <a16:rowId xmlns:a16="http://schemas.microsoft.com/office/drawing/2014/main" val="9739543"/>
                  </a:ext>
                </a:extLst>
              </a:tr>
              <a:tr h="202924">
                <a:tc rowSpan="4">
                  <a:txBody>
                    <a:bodyPr/>
                    <a:lstStyle/>
                    <a:p>
                      <a:pPr>
                        <a:lnSpc>
                          <a:spcPct val="115000"/>
                        </a:lnSpc>
                        <a:spcAft>
                          <a:spcPts val="0"/>
                        </a:spcAft>
                      </a:pPr>
                      <a:r>
                        <a:rPr lang="fr-FR" sz="1000" dirty="0">
                          <a:effectLst/>
                        </a:rPr>
                        <a:t>Optimisation des prescriptions chez la personne âgée par la méthode DICTIAS / STOPP-START</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2505" marR="12505" marT="0" marB="0" anchor="ctr"/>
                </a:tc>
                <a:tc>
                  <a:txBody>
                    <a:bodyPr/>
                    <a:lstStyle/>
                    <a:p>
                      <a:pPr>
                        <a:lnSpc>
                          <a:spcPct val="115000"/>
                        </a:lnSpc>
                        <a:spcAft>
                          <a:spcPts val="0"/>
                        </a:spcAft>
                      </a:pPr>
                      <a:r>
                        <a:rPr lang="fr-FR" sz="1000">
                          <a:effectLst/>
                        </a:rPr>
                        <a:t>Sélection des patients concernés</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12505" marR="12505" marT="0" marB="0" anchor="ctr"/>
                </a:tc>
                <a:tc>
                  <a:txBody>
                    <a:bodyPr/>
                    <a:lstStyle/>
                    <a:p>
                      <a:pPr>
                        <a:lnSpc>
                          <a:spcPct val="115000"/>
                        </a:lnSpc>
                        <a:spcAft>
                          <a:spcPts val="0"/>
                        </a:spcAft>
                      </a:pPr>
                      <a:r>
                        <a:rPr lang="fr-FR" sz="1000" dirty="0">
                          <a:effectLst/>
                        </a:rPr>
                        <a:t>20 min</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2505" marR="12505" marT="0" marB="0" anchor="ctr"/>
                </a:tc>
                <a:extLst>
                  <a:ext uri="{0D108BD9-81ED-4DB2-BD59-A6C34878D82A}">
                    <a16:rowId xmlns:a16="http://schemas.microsoft.com/office/drawing/2014/main" val="936627635"/>
                  </a:ext>
                </a:extLst>
              </a:tr>
              <a:tr h="202924">
                <a:tc vMerge="1">
                  <a:txBody>
                    <a:bodyPr/>
                    <a:lstStyle/>
                    <a:p>
                      <a:endParaRPr lang="fr-FR"/>
                    </a:p>
                  </a:txBody>
                  <a:tcPr/>
                </a:tc>
                <a:tc>
                  <a:txBody>
                    <a:bodyPr/>
                    <a:lstStyle/>
                    <a:p>
                      <a:pPr>
                        <a:lnSpc>
                          <a:spcPct val="115000"/>
                        </a:lnSpc>
                        <a:spcAft>
                          <a:spcPts val="0"/>
                        </a:spcAft>
                      </a:pPr>
                      <a:r>
                        <a:rPr lang="fr-FR" sz="1000" dirty="0">
                          <a:effectLst/>
                        </a:rPr>
                        <a:t>Analyse prescription via DICTIAS</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2505" marR="12505" marT="0" marB="0" anchor="ctr"/>
                </a:tc>
                <a:tc>
                  <a:txBody>
                    <a:bodyPr/>
                    <a:lstStyle/>
                    <a:p>
                      <a:pPr>
                        <a:lnSpc>
                          <a:spcPct val="115000"/>
                        </a:lnSpc>
                        <a:spcAft>
                          <a:spcPts val="0"/>
                        </a:spcAft>
                      </a:pPr>
                      <a:r>
                        <a:rPr lang="fr-FR" sz="1000" dirty="0">
                          <a:effectLst/>
                        </a:rPr>
                        <a:t>60 min</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2505" marR="12505" marT="0" marB="0" anchor="ctr"/>
                </a:tc>
                <a:extLst>
                  <a:ext uri="{0D108BD9-81ED-4DB2-BD59-A6C34878D82A}">
                    <a16:rowId xmlns:a16="http://schemas.microsoft.com/office/drawing/2014/main" val="350363741"/>
                  </a:ext>
                </a:extLst>
              </a:tr>
              <a:tr h="202924">
                <a:tc vMerge="1">
                  <a:txBody>
                    <a:bodyPr/>
                    <a:lstStyle/>
                    <a:p>
                      <a:endParaRPr lang="fr-FR"/>
                    </a:p>
                  </a:txBody>
                  <a:tcPr/>
                </a:tc>
                <a:tc>
                  <a:txBody>
                    <a:bodyPr/>
                    <a:lstStyle/>
                    <a:p>
                      <a:pPr>
                        <a:lnSpc>
                          <a:spcPct val="115000"/>
                        </a:lnSpc>
                        <a:spcAft>
                          <a:spcPts val="0"/>
                        </a:spcAft>
                      </a:pPr>
                      <a:r>
                        <a:rPr lang="fr-FR" sz="1000" dirty="0">
                          <a:effectLst/>
                        </a:rPr>
                        <a:t>Intervention pharmaceutique</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2505" marR="12505" marT="0" marB="0" anchor="ctr"/>
                </a:tc>
                <a:tc>
                  <a:txBody>
                    <a:bodyPr/>
                    <a:lstStyle/>
                    <a:p>
                      <a:pPr>
                        <a:lnSpc>
                          <a:spcPct val="115000"/>
                        </a:lnSpc>
                        <a:spcAft>
                          <a:spcPts val="0"/>
                        </a:spcAft>
                      </a:pPr>
                      <a:r>
                        <a:rPr lang="fr-FR" sz="1000">
                          <a:effectLst/>
                        </a:rPr>
                        <a:t>10 min</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12505" marR="12505" marT="0" marB="0" anchor="ctr"/>
                </a:tc>
                <a:extLst>
                  <a:ext uri="{0D108BD9-81ED-4DB2-BD59-A6C34878D82A}">
                    <a16:rowId xmlns:a16="http://schemas.microsoft.com/office/drawing/2014/main" val="2666051546"/>
                  </a:ext>
                </a:extLst>
              </a:tr>
              <a:tr h="342768">
                <a:tc vMerge="1">
                  <a:txBody>
                    <a:bodyPr/>
                    <a:lstStyle/>
                    <a:p>
                      <a:endParaRPr lang="fr-FR"/>
                    </a:p>
                  </a:txBody>
                  <a:tcPr/>
                </a:tc>
                <a:tc>
                  <a:txBody>
                    <a:bodyPr/>
                    <a:lstStyle/>
                    <a:p>
                      <a:pPr>
                        <a:lnSpc>
                          <a:spcPct val="115000"/>
                        </a:lnSpc>
                        <a:spcAft>
                          <a:spcPts val="0"/>
                        </a:spcAft>
                      </a:pPr>
                      <a:r>
                        <a:rPr lang="fr-FR" sz="1000">
                          <a:effectLst/>
                        </a:rPr>
                        <a:t>Contact médecin traitant/spécialiste si besoin</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12505" marR="12505" marT="0" marB="0" anchor="ctr"/>
                </a:tc>
                <a:tc>
                  <a:txBody>
                    <a:bodyPr/>
                    <a:lstStyle/>
                    <a:p>
                      <a:pPr>
                        <a:lnSpc>
                          <a:spcPct val="115000"/>
                        </a:lnSpc>
                        <a:spcAft>
                          <a:spcPts val="0"/>
                        </a:spcAft>
                      </a:pPr>
                      <a:r>
                        <a:rPr lang="fr-FR" sz="1000">
                          <a:effectLst/>
                        </a:rPr>
                        <a:t>10 min</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12505" marR="12505" marT="0" marB="0" anchor="ctr"/>
                </a:tc>
                <a:extLst>
                  <a:ext uri="{0D108BD9-81ED-4DB2-BD59-A6C34878D82A}">
                    <a16:rowId xmlns:a16="http://schemas.microsoft.com/office/drawing/2014/main" val="3327224724"/>
                  </a:ext>
                </a:extLst>
              </a:tr>
              <a:tr h="339111">
                <a:tc>
                  <a:txBody>
                    <a:bodyPr/>
                    <a:lstStyle/>
                    <a:p>
                      <a:pPr>
                        <a:lnSpc>
                          <a:spcPct val="115000"/>
                        </a:lnSpc>
                        <a:spcAft>
                          <a:spcPts val="0"/>
                        </a:spcAft>
                      </a:pPr>
                      <a:r>
                        <a:rPr kumimoji="0" lang="fr-FR" sz="1000" b="1" kern="1200" dirty="0">
                          <a:solidFill>
                            <a:schemeClr val="lt1"/>
                          </a:solidFill>
                          <a:effectLst/>
                          <a:latin typeface="+mn-lt"/>
                          <a:ea typeface="+mn-ea"/>
                          <a:cs typeface="+mn-cs"/>
                        </a:rPr>
                        <a:t>Information / éducation / accompagnement</a:t>
                      </a:r>
                    </a:p>
                  </a:txBody>
                  <a:tcPr marL="12505" marR="12505" marT="0" marB="0" anchor="ctr"/>
                </a:tc>
                <a:tc>
                  <a:txBody>
                    <a:bodyPr/>
                    <a:lstStyle/>
                    <a:p>
                      <a:pPr>
                        <a:lnSpc>
                          <a:spcPct val="115000"/>
                        </a:lnSpc>
                        <a:spcAft>
                          <a:spcPts val="0"/>
                        </a:spcAft>
                      </a:pPr>
                      <a:r>
                        <a:rPr kumimoji="0" lang="fr-FR" sz="1000" kern="1200" dirty="0">
                          <a:solidFill>
                            <a:schemeClr val="dk1"/>
                          </a:solidFill>
                          <a:effectLst/>
                          <a:latin typeface="+mn-lt"/>
                          <a:ea typeface="+mn-ea"/>
                          <a:cs typeface="+mn-cs"/>
                        </a:rPr>
                        <a:t>Atelier éducatif</a:t>
                      </a:r>
                    </a:p>
                  </a:txBody>
                  <a:tcPr marL="12505" marR="12505" marT="0" marB="0" anchor="ctr"/>
                </a:tc>
                <a:tc>
                  <a:txBody>
                    <a:bodyPr/>
                    <a:lstStyle/>
                    <a:p>
                      <a:pPr>
                        <a:lnSpc>
                          <a:spcPct val="115000"/>
                        </a:lnSpc>
                        <a:spcAft>
                          <a:spcPts val="0"/>
                        </a:spcAft>
                      </a:pPr>
                      <a:r>
                        <a:rPr kumimoji="0" lang="fr-FR" sz="1000" kern="1200" dirty="0">
                          <a:solidFill>
                            <a:schemeClr val="dk1"/>
                          </a:solidFill>
                          <a:effectLst/>
                          <a:latin typeface="+mn-lt"/>
                          <a:ea typeface="+mn-ea"/>
                          <a:cs typeface="+mn-cs"/>
                        </a:rPr>
                        <a:t>30 min</a:t>
                      </a:r>
                    </a:p>
                  </a:txBody>
                  <a:tcPr marL="12505" marR="12505" marT="0" marB="0" anchor="ctr"/>
                </a:tc>
                <a:extLst>
                  <a:ext uri="{0D108BD9-81ED-4DB2-BD59-A6C34878D82A}">
                    <a16:rowId xmlns:a16="http://schemas.microsoft.com/office/drawing/2014/main" val="296327203"/>
                  </a:ext>
                </a:extLst>
              </a:tr>
            </a:tbl>
          </a:graphicData>
        </a:graphic>
      </p:graphicFrame>
      <p:sp>
        <p:nvSpPr>
          <p:cNvPr id="5" name="ZoneTexte 4">
            <a:extLst>
              <a:ext uri="{FF2B5EF4-FFF2-40B4-BE49-F238E27FC236}">
                <a16:creationId xmlns:a16="http://schemas.microsoft.com/office/drawing/2014/main" id="{914C44A1-24A8-47D0-BE54-3AAF6512DED3}"/>
              </a:ext>
            </a:extLst>
          </p:cNvPr>
          <p:cNvSpPr txBox="1"/>
          <p:nvPr/>
        </p:nvSpPr>
        <p:spPr>
          <a:xfrm>
            <a:off x="137887" y="4448443"/>
            <a:ext cx="4434113" cy="338554"/>
          </a:xfrm>
          <a:prstGeom prst="rect">
            <a:avLst/>
          </a:prstGeom>
          <a:noFill/>
        </p:spPr>
        <p:txBody>
          <a:bodyPr wrap="square" rtlCol="0">
            <a:spAutoFit/>
          </a:bodyPr>
          <a:lstStyle/>
          <a:p>
            <a:r>
              <a:rPr lang="fr-FR" sz="800" dirty="0"/>
              <a:t>*D’après les recommandations sur le rôle du pharmacien en oncologie dans les établissements de santé publié en 2016 par le Ministère de la Santé canadien</a:t>
            </a:r>
          </a:p>
        </p:txBody>
      </p:sp>
      <p:sp>
        <p:nvSpPr>
          <p:cNvPr id="7" name="Rectangle : coins arrondis 6">
            <a:extLst>
              <a:ext uri="{FF2B5EF4-FFF2-40B4-BE49-F238E27FC236}">
                <a16:creationId xmlns:a16="http://schemas.microsoft.com/office/drawing/2014/main" id="{EB45DB75-C85D-46EB-9F5C-6836B3238052}"/>
              </a:ext>
            </a:extLst>
          </p:cNvPr>
          <p:cNvSpPr/>
          <p:nvPr/>
        </p:nvSpPr>
        <p:spPr>
          <a:xfrm>
            <a:off x="4399905" y="4350739"/>
            <a:ext cx="428689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 ETP pharmacien = 54 patients / semaine (10 patients / jour)*</a:t>
            </a:r>
          </a:p>
        </p:txBody>
      </p:sp>
    </p:spTree>
    <p:extLst>
      <p:ext uri="{BB962C8B-B14F-4D97-AF65-F5344CB8AC3E}">
        <p14:creationId xmlns:p14="http://schemas.microsoft.com/office/powerpoint/2010/main" val="3341161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5ADDD4-3F5C-E640-B63D-1B91E80FAC64}"/>
              </a:ext>
            </a:extLst>
          </p:cNvPr>
          <p:cNvSpPr>
            <a:spLocks noGrp="1"/>
          </p:cNvSpPr>
          <p:nvPr>
            <p:ph type="title"/>
          </p:nvPr>
        </p:nvSpPr>
        <p:spPr/>
        <p:txBody>
          <a:bodyPr>
            <a:normAutofit/>
          </a:bodyPr>
          <a:lstStyle/>
          <a:p>
            <a:r>
              <a:rPr lang="fr-FR" dirty="0"/>
              <a:t>Posture adéquate du pharmacien</a:t>
            </a:r>
          </a:p>
        </p:txBody>
      </p:sp>
      <p:sp>
        <p:nvSpPr>
          <p:cNvPr id="3" name="Espace réservé du numéro de diapositive 2">
            <a:extLst>
              <a:ext uri="{FF2B5EF4-FFF2-40B4-BE49-F238E27FC236}">
                <a16:creationId xmlns:a16="http://schemas.microsoft.com/office/drawing/2014/main" id="{882C76B1-2D41-6A47-9BE8-74401CFE5552}"/>
              </a:ext>
            </a:extLst>
          </p:cNvPr>
          <p:cNvSpPr>
            <a:spLocks noGrp="1"/>
          </p:cNvSpPr>
          <p:nvPr>
            <p:ph type="sldNum" sz="quarter" idx="12"/>
          </p:nvPr>
        </p:nvSpPr>
        <p:spPr/>
        <p:txBody>
          <a:bodyPr/>
          <a:lstStyle/>
          <a:p>
            <a:fld id="{CFB2068C-0D99-440A-AB96-7E72B788C81A}" type="slidenum">
              <a:rPr lang="fr-FR" smtClean="0"/>
              <a:t>46</a:t>
            </a:fld>
            <a:endParaRPr lang="fr-FR"/>
          </a:p>
        </p:txBody>
      </p:sp>
      <p:sp>
        <p:nvSpPr>
          <p:cNvPr id="4" name="Espace réservé du contenu 3">
            <a:extLst>
              <a:ext uri="{FF2B5EF4-FFF2-40B4-BE49-F238E27FC236}">
                <a16:creationId xmlns:a16="http://schemas.microsoft.com/office/drawing/2014/main" id="{63CC71F1-6C2C-CE47-9221-C8575A41E7E6}"/>
              </a:ext>
            </a:extLst>
          </p:cNvPr>
          <p:cNvSpPr>
            <a:spLocks noGrp="1"/>
          </p:cNvSpPr>
          <p:nvPr>
            <p:ph sz="quarter" idx="1"/>
          </p:nvPr>
        </p:nvSpPr>
        <p:spPr/>
        <p:txBody>
          <a:bodyPr>
            <a:normAutofit fontScale="85000" lnSpcReduction="10000"/>
          </a:bodyPr>
          <a:lstStyle/>
          <a:p>
            <a:r>
              <a:rPr lang="fr-FR" dirty="0"/>
              <a:t>Ecoute active : centré sur le patient et empathique</a:t>
            </a:r>
          </a:p>
          <a:p>
            <a:pPr lvl="1"/>
            <a:r>
              <a:rPr lang="fr-FR" dirty="0"/>
              <a:t>Favoriser l’expression du patient, de ses plaintes, de ses demandes et de ses attentes</a:t>
            </a:r>
          </a:p>
          <a:p>
            <a:pPr lvl="1"/>
            <a:r>
              <a:rPr lang="fr-FR" dirty="0"/>
              <a:t>Faire exprimer au patient ses opinions, croyances et son vécu</a:t>
            </a:r>
          </a:p>
          <a:p>
            <a:pPr lvl="1"/>
            <a:r>
              <a:rPr lang="fr-FR" dirty="0"/>
              <a:t>Adopter un comportement non verbal approprié</a:t>
            </a:r>
          </a:p>
          <a:p>
            <a:pPr lvl="1"/>
            <a:r>
              <a:rPr lang="fr-FR" dirty="0"/>
              <a:t>Utiliser la reformulation de façon adaptée</a:t>
            </a:r>
          </a:p>
          <a:p>
            <a:pPr lvl="1"/>
            <a:r>
              <a:rPr lang="fr-FR" dirty="0"/>
              <a:t>Résumer régulièrement et solliciter l’accord du patient</a:t>
            </a:r>
          </a:p>
          <a:p>
            <a:pPr lvl="1"/>
            <a:r>
              <a:rPr lang="fr-FR" dirty="0"/>
              <a:t>Renforcer souvent et de manière appropriée les efforts d’adaptation et les démarches adéquates du patient</a:t>
            </a:r>
          </a:p>
          <a:p>
            <a:pPr lvl="1"/>
            <a:r>
              <a:rPr lang="fr-FR" dirty="0"/>
              <a:t>Utiliser l’humour de façon appropriée</a:t>
            </a:r>
          </a:p>
          <a:p>
            <a:endParaRPr lang="fr-FR" dirty="0"/>
          </a:p>
          <a:p>
            <a:r>
              <a:rPr lang="fr-FR" dirty="0"/>
              <a:t>La relation de soins met en jeu les émotions, les croyances et les représentations du soignant tout autant que celles du patient. Le soignant est sujet dans la relation, il ne peut être neutre</a:t>
            </a:r>
          </a:p>
        </p:txBody>
      </p:sp>
    </p:spTree>
    <p:extLst>
      <p:ext uri="{BB962C8B-B14F-4D97-AF65-F5344CB8AC3E}">
        <p14:creationId xmlns:p14="http://schemas.microsoft.com/office/powerpoint/2010/main" val="25052713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L’entretien pharmaceutique, objectif 1 : </a:t>
            </a:r>
            <a:br>
              <a:rPr lang="fr-FR" dirty="0"/>
            </a:br>
            <a:r>
              <a:rPr lang="fr-FR" dirty="0"/>
              <a:t>Recueillir l’information	</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47</a:t>
            </a:fld>
            <a:endParaRPr lang="fr-FR"/>
          </a:p>
        </p:txBody>
      </p:sp>
      <p:sp>
        <p:nvSpPr>
          <p:cNvPr id="4" name="Espace réservé du contenu 3"/>
          <p:cNvSpPr>
            <a:spLocks noGrp="1"/>
          </p:cNvSpPr>
          <p:nvPr>
            <p:ph sz="quarter" idx="1"/>
          </p:nvPr>
        </p:nvSpPr>
        <p:spPr/>
        <p:txBody>
          <a:bodyPr/>
          <a:lstStyle/>
          <a:p>
            <a:r>
              <a:rPr lang="fr-FR" dirty="0"/>
              <a:t>Objectifs : </a:t>
            </a:r>
          </a:p>
          <a:p>
            <a:pPr lvl="1"/>
            <a:r>
              <a:rPr lang="fr-FR" dirty="0"/>
              <a:t>Avoir des informations les plus exhaustives sur les traitements</a:t>
            </a:r>
          </a:p>
          <a:p>
            <a:pPr lvl="1"/>
            <a:r>
              <a:rPr lang="fr-FR" dirty="0"/>
              <a:t>Connaitre </a:t>
            </a:r>
          </a:p>
          <a:p>
            <a:pPr lvl="2"/>
            <a:r>
              <a:rPr lang="fr-FR" dirty="0"/>
              <a:t>Sa confiance envers le corps médical</a:t>
            </a:r>
          </a:p>
          <a:p>
            <a:pPr lvl="2"/>
            <a:r>
              <a:rPr lang="fr-FR" dirty="0"/>
              <a:t>Sa relation avec ses traitements</a:t>
            </a:r>
          </a:p>
          <a:p>
            <a:r>
              <a:rPr lang="fr-FR" dirty="0"/>
              <a:t>Outils :</a:t>
            </a:r>
          </a:p>
          <a:p>
            <a:pPr lvl="1"/>
            <a:r>
              <a:rPr lang="fr-FR" dirty="0"/>
              <a:t>Guides d’entretien</a:t>
            </a:r>
          </a:p>
          <a:p>
            <a:pPr lvl="1"/>
            <a:r>
              <a:rPr lang="fr-FR" dirty="0"/>
              <a:t>Check liste</a:t>
            </a:r>
          </a:p>
          <a:p>
            <a:pPr lvl="1"/>
            <a:r>
              <a:rPr lang="fr-FR" dirty="0"/>
              <a:t>Grille de recueil</a:t>
            </a:r>
          </a:p>
        </p:txBody>
      </p:sp>
    </p:spTree>
    <p:extLst>
      <p:ext uri="{BB962C8B-B14F-4D97-AF65-F5344CB8AC3E}">
        <p14:creationId xmlns:p14="http://schemas.microsoft.com/office/powerpoint/2010/main" val="1700852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lIns="68580" tIns="34290" rIns="68580" bIns="34290"/>
          <a:lstStyle/>
          <a:p>
            <a:r>
              <a:rPr lang="fr-FR" dirty="0"/>
              <a:t>Vignette (entretien patient)</a:t>
            </a:r>
          </a:p>
        </p:txBody>
      </p:sp>
      <p:sp>
        <p:nvSpPr>
          <p:cNvPr id="4" name="Espace réservé du contenu 3"/>
          <p:cNvSpPr>
            <a:spLocks noGrp="1"/>
          </p:cNvSpPr>
          <p:nvPr>
            <p:ph idx="1"/>
          </p:nvPr>
        </p:nvSpPr>
        <p:spPr>
          <a:xfrm>
            <a:off x="628650" y="1369218"/>
            <a:ext cx="3052483" cy="3362771"/>
          </a:xfrm>
        </p:spPr>
        <p:txBody>
          <a:bodyPr lIns="68580" tIns="34290" rIns="68580" bIns="34290">
            <a:normAutofit fontScale="77500" lnSpcReduction="20000"/>
          </a:bodyPr>
          <a:lstStyle/>
          <a:p>
            <a:r>
              <a:rPr lang="fr-FR" dirty="0"/>
              <a:t>Patiente 69 ans</a:t>
            </a:r>
          </a:p>
          <a:p>
            <a:r>
              <a:rPr lang="fr-FR" dirty="0"/>
              <a:t>Cancer colon</a:t>
            </a:r>
          </a:p>
          <a:p>
            <a:r>
              <a:rPr lang="fr-FR" dirty="0"/>
              <a:t>C1J1 : </a:t>
            </a:r>
            <a:r>
              <a:rPr lang="fr-FR" dirty="0" err="1"/>
              <a:t>Bev</a:t>
            </a:r>
            <a:r>
              <a:rPr lang="fr-FR" dirty="0"/>
              <a:t>-FOLFOX</a:t>
            </a:r>
          </a:p>
          <a:p>
            <a:r>
              <a:rPr lang="fr-FR" dirty="0"/>
              <a:t>On vous appelle pour obtenir votre avis sur la prise de thérapies complémentaires suivantes  : </a:t>
            </a:r>
          </a:p>
          <a:p>
            <a:pPr lvl="1"/>
            <a:r>
              <a:rPr lang="fr-FR" dirty="0"/>
              <a:t>Gingembre</a:t>
            </a:r>
          </a:p>
          <a:p>
            <a:pPr lvl="1"/>
            <a:r>
              <a:rPr lang="fr-FR" dirty="0" err="1"/>
              <a:t>Euphytose</a:t>
            </a:r>
            <a:r>
              <a:rPr lang="fr-FR" dirty="0"/>
              <a:t>®</a:t>
            </a:r>
          </a:p>
          <a:p>
            <a:pPr lvl="1"/>
            <a:r>
              <a:rPr lang="fr-FR" dirty="0"/>
              <a:t>Romarin</a:t>
            </a:r>
          </a:p>
          <a:p>
            <a:pPr lvl="1"/>
            <a:r>
              <a:rPr lang="fr-FR" dirty="0"/>
              <a:t>Artichaut</a:t>
            </a:r>
          </a:p>
          <a:p>
            <a:pPr lvl="1"/>
            <a:r>
              <a:rPr lang="fr-FR" dirty="0"/>
              <a:t>Chicorée</a:t>
            </a:r>
          </a:p>
          <a:p>
            <a:pPr lvl="1"/>
            <a:r>
              <a:rPr lang="fr-FR" dirty="0" err="1"/>
              <a:t>Desmodium</a:t>
            </a:r>
            <a:endParaRPr lang="fr-FR" dirty="0"/>
          </a:p>
          <a:p>
            <a:pPr lvl="1"/>
            <a:r>
              <a:rPr lang="fr-FR" dirty="0"/>
              <a:t>Curcuma</a:t>
            </a:r>
          </a:p>
        </p:txBody>
      </p:sp>
    </p:spTree>
    <p:extLst>
      <p:ext uri="{BB962C8B-B14F-4D97-AF65-F5344CB8AC3E}">
        <p14:creationId xmlns:p14="http://schemas.microsoft.com/office/powerpoint/2010/main" val="939495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F0000"/>
                </a:solidFill>
              </a:rPr>
              <a:t>Quizz</a:t>
            </a:r>
            <a:endParaRPr lang="en-GB" dirty="0">
              <a:solidFill>
                <a:srgbClr val="FF0000"/>
              </a:solidFill>
            </a:endParaRP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49</a:t>
            </a:fld>
            <a:endParaRPr lang="fr-FR"/>
          </a:p>
        </p:txBody>
      </p:sp>
      <p:sp>
        <p:nvSpPr>
          <p:cNvPr id="4" name="Espace réservé du contenu 3"/>
          <p:cNvSpPr>
            <a:spLocks noGrp="1"/>
          </p:cNvSpPr>
          <p:nvPr>
            <p:ph sz="quarter" idx="1"/>
          </p:nvPr>
        </p:nvSpPr>
        <p:spPr/>
        <p:txBody>
          <a:bodyPr/>
          <a:lstStyle/>
          <a:p>
            <a:r>
              <a:rPr lang="fr-FR" dirty="0"/>
              <a:t>Pour votre analyse, quelles informations complémentaires devez-vous obtenir lors de votre entretien avec la patiente ?</a:t>
            </a:r>
            <a:endParaRPr lang="en-GB" dirty="0"/>
          </a:p>
        </p:txBody>
      </p:sp>
    </p:spTree>
    <p:extLst>
      <p:ext uri="{BB962C8B-B14F-4D97-AF65-F5344CB8AC3E}">
        <p14:creationId xmlns:p14="http://schemas.microsoft.com/office/powerpoint/2010/main" val="1329686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Avant de commencer …</a:t>
            </a:r>
            <a:endParaRPr lang="en-GB" dirty="0"/>
          </a:p>
        </p:txBody>
      </p:sp>
      <p:sp>
        <p:nvSpPr>
          <p:cNvPr id="3" name="Espace réservé du texte 2"/>
          <p:cNvSpPr>
            <a:spLocks noGrp="1"/>
          </p:cNvSpPr>
          <p:nvPr>
            <p:ph type="body" idx="1"/>
          </p:nvPr>
        </p:nvSpPr>
        <p:spPr/>
        <p:txBody>
          <a:bodyPr/>
          <a:lstStyle/>
          <a:p>
            <a:r>
              <a:rPr lang="fr-FR" dirty="0"/>
              <a:t>… nous aimerions mieux vous connaitre</a:t>
            </a:r>
            <a:endParaRPr lang="en-GB" dirty="0"/>
          </a:p>
        </p:txBody>
      </p:sp>
      <p:sp>
        <p:nvSpPr>
          <p:cNvPr id="4" name="Espace réservé du numéro de diapositive 3"/>
          <p:cNvSpPr>
            <a:spLocks noGrp="1"/>
          </p:cNvSpPr>
          <p:nvPr>
            <p:ph type="sldNum" sz="quarter" idx="12"/>
          </p:nvPr>
        </p:nvSpPr>
        <p:spPr/>
        <p:txBody>
          <a:bodyPr/>
          <a:lstStyle/>
          <a:p>
            <a:fld id="{CFB2068C-0D99-440A-AB96-7E72B788C81A}" type="slidenum">
              <a:rPr lang="fr-FR" smtClean="0"/>
              <a:t>5</a:t>
            </a:fld>
            <a:endParaRPr lang="fr-FR"/>
          </a:p>
        </p:txBody>
      </p:sp>
    </p:spTree>
    <p:extLst>
      <p:ext uri="{BB962C8B-B14F-4D97-AF65-F5344CB8AC3E}">
        <p14:creationId xmlns:p14="http://schemas.microsoft.com/office/powerpoint/2010/main" val="32399261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lIns="68580" tIns="34290" rIns="68580" bIns="34290"/>
          <a:lstStyle/>
          <a:p>
            <a:r>
              <a:rPr lang="fr-FR" dirty="0"/>
              <a:t>Vignette (entretien patient)</a:t>
            </a:r>
          </a:p>
        </p:txBody>
      </p:sp>
      <p:sp>
        <p:nvSpPr>
          <p:cNvPr id="4" name="Espace réservé du contenu 3"/>
          <p:cNvSpPr>
            <a:spLocks noGrp="1"/>
          </p:cNvSpPr>
          <p:nvPr>
            <p:ph idx="1"/>
          </p:nvPr>
        </p:nvSpPr>
        <p:spPr>
          <a:xfrm>
            <a:off x="628650" y="1369218"/>
            <a:ext cx="3052483" cy="3362771"/>
          </a:xfrm>
        </p:spPr>
        <p:txBody>
          <a:bodyPr lIns="68580" tIns="34290" rIns="68580" bIns="34290">
            <a:normAutofit fontScale="77500" lnSpcReduction="20000"/>
          </a:bodyPr>
          <a:lstStyle/>
          <a:p>
            <a:r>
              <a:rPr lang="fr-FR" dirty="0"/>
              <a:t>Patiente 69 ans</a:t>
            </a:r>
          </a:p>
          <a:p>
            <a:r>
              <a:rPr lang="fr-FR" dirty="0"/>
              <a:t>Cancer colon</a:t>
            </a:r>
          </a:p>
          <a:p>
            <a:r>
              <a:rPr lang="fr-FR" dirty="0"/>
              <a:t>C1J1 : </a:t>
            </a:r>
            <a:r>
              <a:rPr lang="fr-FR" dirty="0" err="1"/>
              <a:t>Bev</a:t>
            </a:r>
            <a:r>
              <a:rPr lang="fr-FR" dirty="0"/>
              <a:t>-FOLFOX</a:t>
            </a:r>
          </a:p>
          <a:p>
            <a:r>
              <a:rPr lang="fr-FR" dirty="0"/>
              <a:t>On vous appelle pour obtenir votre avis sur la prise de thérapies complémentaires suivantes  : </a:t>
            </a:r>
          </a:p>
          <a:p>
            <a:pPr lvl="1"/>
            <a:r>
              <a:rPr lang="fr-FR" dirty="0"/>
              <a:t>Gingembre</a:t>
            </a:r>
          </a:p>
          <a:p>
            <a:pPr lvl="1"/>
            <a:r>
              <a:rPr lang="fr-FR" dirty="0" err="1"/>
              <a:t>Euphytose</a:t>
            </a:r>
            <a:r>
              <a:rPr lang="fr-FR" dirty="0"/>
              <a:t>®</a:t>
            </a:r>
          </a:p>
          <a:p>
            <a:pPr lvl="1"/>
            <a:r>
              <a:rPr lang="fr-FR" dirty="0"/>
              <a:t>Romarin</a:t>
            </a:r>
          </a:p>
          <a:p>
            <a:pPr lvl="1"/>
            <a:r>
              <a:rPr lang="fr-FR" dirty="0"/>
              <a:t>Artichaut</a:t>
            </a:r>
          </a:p>
          <a:p>
            <a:pPr lvl="1"/>
            <a:r>
              <a:rPr lang="fr-FR" dirty="0"/>
              <a:t>Chicorée</a:t>
            </a:r>
          </a:p>
          <a:p>
            <a:pPr lvl="1"/>
            <a:r>
              <a:rPr lang="fr-FR" dirty="0" err="1"/>
              <a:t>Desmodium</a:t>
            </a:r>
            <a:endParaRPr lang="fr-FR" dirty="0"/>
          </a:p>
          <a:p>
            <a:pPr lvl="1"/>
            <a:r>
              <a:rPr lang="fr-FR" dirty="0"/>
              <a:t>Curcuma</a:t>
            </a:r>
          </a:p>
        </p:txBody>
      </p:sp>
      <p:sp>
        <p:nvSpPr>
          <p:cNvPr id="5" name="Rectangle 4"/>
          <p:cNvSpPr/>
          <p:nvPr/>
        </p:nvSpPr>
        <p:spPr>
          <a:xfrm>
            <a:off x="3681133" y="1548688"/>
            <a:ext cx="5150223" cy="26064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fr-FR" sz="1400" dirty="0"/>
              <a:t>Q1. Pour votre analyse, quelles informations complémentaires devez-vous obtenir lors de votre entretien avec la patiente?</a:t>
            </a:r>
          </a:p>
          <a:p>
            <a:pPr marL="257175" indent="-257175" algn="ctr">
              <a:buAutoNum type="arabicPeriod"/>
            </a:pPr>
            <a:r>
              <a:rPr lang="fr-FR" sz="1400" dirty="0"/>
              <a:t>La quantité en principe actif</a:t>
            </a:r>
          </a:p>
          <a:p>
            <a:pPr marL="257175" indent="-257175" algn="ctr">
              <a:buAutoNum type="arabicPeriod"/>
            </a:pPr>
            <a:r>
              <a:rPr lang="fr-FR" sz="1400" dirty="0"/>
              <a:t>Le nom de la marque </a:t>
            </a:r>
          </a:p>
          <a:p>
            <a:pPr marL="257175" indent="-257175" algn="ctr">
              <a:buAutoNum type="arabicPeriod"/>
            </a:pPr>
            <a:r>
              <a:rPr lang="fr-FR" sz="1400" dirty="0"/>
              <a:t>Le bénéfice attendu ou perçu par le patient</a:t>
            </a:r>
          </a:p>
          <a:p>
            <a:pPr marL="257175" indent="-257175" algn="ctr">
              <a:buAutoNum type="arabicPeriod"/>
            </a:pPr>
            <a:r>
              <a:rPr lang="fr-FR" sz="1400" dirty="0"/>
              <a:t>Les modalités de prise </a:t>
            </a:r>
          </a:p>
          <a:p>
            <a:pPr marL="257175" indent="-257175" algn="ctr">
              <a:buAutoNum type="arabicPeriod"/>
            </a:pPr>
            <a:r>
              <a:rPr lang="fr-FR" sz="1400" dirty="0"/>
              <a:t>La provenance des informations sur les thérapies complémentaires</a:t>
            </a:r>
          </a:p>
        </p:txBody>
      </p:sp>
    </p:spTree>
    <p:extLst>
      <p:ext uri="{BB962C8B-B14F-4D97-AF65-F5344CB8AC3E}">
        <p14:creationId xmlns:p14="http://schemas.microsoft.com/office/powerpoint/2010/main" val="10909039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L’entretien pharmaceutique, objectif 2 :</a:t>
            </a:r>
            <a:br>
              <a:rPr lang="fr-FR" dirty="0"/>
            </a:br>
            <a:r>
              <a:rPr lang="fr-FR" dirty="0"/>
              <a:t>Informer et éduquer</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51</a:t>
            </a:fld>
            <a:endParaRPr lang="fr-FR"/>
          </a:p>
        </p:txBody>
      </p:sp>
      <p:sp>
        <p:nvSpPr>
          <p:cNvPr id="5" name="Espace réservé du contenu 4"/>
          <p:cNvSpPr>
            <a:spLocks noGrp="1"/>
          </p:cNvSpPr>
          <p:nvPr>
            <p:ph sz="quarter" idx="1"/>
          </p:nvPr>
        </p:nvSpPr>
        <p:spPr/>
        <p:txBody>
          <a:bodyPr>
            <a:normAutofit/>
          </a:bodyPr>
          <a:lstStyle/>
          <a:p>
            <a:r>
              <a:rPr lang="fr-FR" dirty="0"/>
              <a:t>Objectifs : traitement de fond ET chimiothérapie</a:t>
            </a:r>
          </a:p>
          <a:p>
            <a:pPr lvl="1"/>
            <a:r>
              <a:rPr lang="fr-FR" dirty="0"/>
              <a:t>Partager avec le patient les connaissances sur ses traitements</a:t>
            </a:r>
          </a:p>
          <a:p>
            <a:pPr lvl="1"/>
            <a:r>
              <a:rPr lang="fr-FR" dirty="0"/>
              <a:t>Donner les compétence pour le bon déroulement du traitement (Surveillance, prévention et prise en charge des EIM, modification du traitement de fond, etc.)</a:t>
            </a:r>
          </a:p>
          <a:p>
            <a:r>
              <a:rPr lang="fr-FR" dirty="0"/>
              <a:t>Outils</a:t>
            </a:r>
          </a:p>
          <a:p>
            <a:pPr lvl="1"/>
            <a:r>
              <a:rPr lang="fr-FR" dirty="0"/>
              <a:t>Educatifs / Ludo-pédagogiques : JEPETO®, </a:t>
            </a:r>
            <a:r>
              <a:rPr lang="fr-FR" dirty="0" err="1"/>
              <a:t>photolangage</a:t>
            </a:r>
            <a:r>
              <a:rPr lang="fr-FR" dirty="0"/>
              <a:t>®, </a:t>
            </a:r>
            <a:r>
              <a:rPr lang="fr-FR" dirty="0" err="1"/>
              <a:t>etc</a:t>
            </a:r>
            <a:endParaRPr lang="fr-FR" dirty="0"/>
          </a:p>
          <a:p>
            <a:pPr lvl="1"/>
            <a:r>
              <a:rPr lang="fr-FR" dirty="0"/>
              <a:t>Fiches récapitulatives entretien : médicaments, fiches EIM, carnets patients par médicament, outils patients sur la pathologie, plan de prise personnalisé, etc.</a:t>
            </a:r>
          </a:p>
          <a:p>
            <a:pPr lvl="1"/>
            <a:r>
              <a:rPr lang="fr-FR" dirty="0"/>
              <a:t>Outils d’information en continu : appli, réseaux sociaux, </a:t>
            </a:r>
            <a:r>
              <a:rPr lang="fr-FR" dirty="0" err="1"/>
              <a:t>chatbot</a:t>
            </a:r>
            <a:r>
              <a:rPr lang="fr-FR" dirty="0"/>
              <a:t>, etc.</a:t>
            </a:r>
          </a:p>
          <a:p>
            <a:pPr lvl="1"/>
            <a:endParaRPr lang="fr-FR" dirty="0"/>
          </a:p>
          <a:p>
            <a:pPr lvl="1"/>
            <a:endParaRPr lang="fr-FR" dirty="0"/>
          </a:p>
        </p:txBody>
      </p:sp>
    </p:spTree>
    <p:extLst>
      <p:ext uri="{BB962C8B-B14F-4D97-AF65-F5344CB8AC3E}">
        <p14:creationId xmlns:p14="http://schemas.microsoft.com/office/powerpoint/2010/main" val="1499269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1A3EEB-B046-304D-9380-2C5D1E1106C9}"/>
              </a:ext>
            </a:extLst>
          </p:cNvPr>
          <p:cNvSpPr>
            <a:spLocks noGrp="1"/>
          </p:cNvSpPr>
          <p:nvPr>
            <p:ph type="sldNum" sz="quarter" idx="12"/>
          </p:nvPr>
        </p:nvSpPr>
        <p:spPr/>
        <p:txBody>
          <a:bodyPr/>
          <a:lstStyle/>
          <a:p>
            <a:fld id="{CFB2068C-0D99-440A-AB96-7E72B788C81A}" type="slidenum">
              <a:rPr lang="fr-FR" smtClean="0"/>
              <a:t>52</a:t>
            </a:fld>
            <a:endParaRPr lang="fr-FR"/>
          </a:p>
        </p:txBody>
      </p:sp>
      <p:sp>
        <p:nvSpPr>
          <p:cNvPr id="5" name="Rectangle : coins arrondis 4">
            <a:extLst>
              <a:ext uri="{FF2B5EF4-FFF2-40B4-BE49-F238E27FC236}">
                <a16:creationId xmlns:a16="http://schemas.microsoft.com/office/drawing/2014/main" id="{9F35B377-A74D-994F-B979-28D737E3655B}"/>
              </a:ext>
            </a:extLst>
          </p:cNvPr>
          <p:cNvSpPr/>
          <p:nvPr/>
        </p:nvSpPr>
        <p:spPr>
          <a:xfrm>
            <a:off x="165052" y="1347614"/>
            <a:ext cx="2232248" cy="3240360"/>
          </a:xfrm>
          <a:prstGeom prst="roundRect">
            <a:avLst/>
          </a:prstGeom>
          <a:gradFill>
            <a:lin ang="960000" scaled="0"/>
          </a:gradFill>
        </p:spPr>
        <p:style>
          <a:lnRef idx="1">
            <a:schemeClr val="accent2"/>
          </a:lnRef>
          <a:fillRef idx="2">
            <a:schemeClr val="accent2"/>
          </a:fillRef>
          <a:effectRef idx="1">
            <a:schemeClr val="accent2"/>
          </a:effectRef>
          <a:fontRef idx="minor">
            <a:schemeClr val="dk1"/>
          </a:fontRef>
        </p:style>
        <p:txBody>
          <a:bodyPr lIns="36000" rIns="36000" rtlCol="0" anchor="ctr"/>
          <a:lstStyle/>
          <a:p>
            <a:pPr algn="ctr"/>
            <a:r>
              <a:rPr lang="fr-FR" sz="1600" u="sng" dirty="0"/>
              <a:t>Constat</a:t>
            </a:r>
          </a:p>
          <a:p>
            <a:pPr algn="ctr"/>
            <a:endParaRPr lang="fr-FR" sz="1600" u="sng" dirty="0"/>
          </a:p>
          <a:p>
            <a:r>
              <a:rPr lang="fr-FR" sz="1600" b="1" dirty="0"/>
              <a:t>Maladie chronique :</a:t>
            </a:r>
          </a:p>
          <a:p>
            <a:pPr marL="285750" indent="-285750">
              <a:buFont typeface="Arial" panose="020B0604020202020204" pitchFamily="34" charset="0"/>
              <a:buChar char="•"/>
            </a:pPr>
            <a:r>
              <a:rPr lang="fr-FR" sz="1600" dirty="0"/>
              <a:t>Changement des habitudes de vie</a:t>
            </a:r>
          </a:p>
          <a:p>
            <a:pPr marL="285750" indent="-285750">
              <a:buFont typeface="Arial" panose="020B0604020202020204" pitchFamily="34" charset="0"/>
              <a:buChar char="•"/>
            </a:pPr>
            <a:r>
              <a:rPr lang="fr-FR" sz="1600" dirty="0"/>
              <a:t>Surveillance particulière</a:t>
            </a:r>
          </a:p>
          <a:p>
            <a:pPr marL="285750" indent="-285750">
              <a:buFont typeface="Arial" panose="020B0604020202020204" pitchFamily="34" charset="0"/>
              <a:buChar char="•"/>
            </a:pPr>
            <a:endParaRPr lang="fr-FR" sz="1600" dirty="0"/>
          </a:p>
          <a:p>
            <a:r>
              <a:rPr lang="fr-FR" sz="1600" b="1" dirty="0"/>
              <a:t>Traitements :</a:t>
            </a:r>
          </a:p>
          <a:p>
            <a:pPr marL="285750" indent="-285750">
              <a:buFont typeface="Arial" panose="020B0604020202020204" pitchFamily="34" charset="0"/>
              <a:buChar char="•"/>
            </a:pPr>
            <a:r>
              <a:rPr lang="fr-FR" sz="1600" dirty="0"/>
              <a:t>Complexes</a:t>
            </a:r>
          </a:p>
          <a:p>
            <a:pPr marL="285750" indent="-285750">
              <a:buFont typeface="Arial" panose="020B0604020202020204" pitchFamily="34" charset="0"/>
              <a:buChar char="•"/>
            </a:pPr>
            <a:r>
              <a:rPr lang="fr-FR" sz="1600" dirty="0"/>
              <a:t>Effets indésirables</a:t>
            </a:r>
          </a:p>
        </p:txBody>
      </p:sp>
      <p:sp>
        <p:nvSpPr>
          <p:cNvPr id="6" name="Rectangle : coins arrondis 5">
            <a:extLst>
              <a:ext uri="{FF2B5EF4-FFF2-40B4-BE49-F238E27FC236}">
                <a16:creationId xmlns:a16="http://schemas.microsoft.com/office/drawing/2014/main" id="{62A2BB77-97E4-5542-990F-D4692009AF1D}"/>
              </a:ext>
            </a:extLst>
          </p:cNvPr>
          <p:cNvSpPr/>
          <p:nvPr/>
        </p:nvSpPr>
        <p:spPr>
          <a:xfrm>
            <a:off x="6746700" y="1347614"/>
            <a:ext cx="2232248" cy="32403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600" u="sng" dirty="0"/>
              <a:t>Objectif</a:t>
            </a:r>
          </a:p>
          <a:p>
            <a:pPr algn="ctr"/>
            <a:endParaRPr lang="fr-FR" sz="1600" u="sng" dirty="0"/>
          </a:p>
          <a:p>
            <a:pPr algn="ctr"/>
            <a:r>
              <a:rPr lang="fr-FR" sz="1600" b="1" dirty="0"/>
              <a:t>Comportement adapté du patient</a:t>
            </a:r>
            <a:endParaRPr lang="fr-FR" sz="1600" dirty="0"/>
          </a:p>
        </p:txBody>
      </p:sp>
      <p:sp>
        <p:nvSpPr>
          <p:cNvPr id="10" name="ZoneTexte 9">
            <a:extLst>
              <a:ext uri="{FF2B5EF4-FFF2-40B4-BE49-F238E27FC236}">
                <a16:creationId xmlns:a16="http://schemas.microsoft.com/office/drawing/2014/main" id="{1424BE19-E927-E740-950D-E306DAC1D950}"/>
              </a:ext>
            </a:extLst>
          </p:cNvPr>
          <p:cNvSpPr txBox="1"/>
          <p:nvPr/>
        </p:nvSpPr>
        <p:spPr>
          <a:xfrm>
            <a:off x="2830633" y="390407"/>
            <a:ext cx="3496470" cy="523220"/>
          </a:xfrm>
          <a:prstGeom prst="rect">
            <a:avLst/>
          </a:prstGeom>
          <a:noFill/>
        </p:spPr>
        <p:txBody>
          <a:bodyPr wrap="none" rtlCol="0">
            <a:spAutoFit/>
          </a:bodyPr>
          <a:lstStyle/>
          <a:p>
            <a:r>
              <a:rPr lang="fr-FR" sz="1400" dirty="0">
                <a:solidFill>
                  <a:schemeClr val="tx1">
                    <a:lumMod val="65000"/>
                    <a:lumOff val="35000"/>
                  </a:schemeClr>
                </a:solidFill>
              </a:rPr>
              <a:t>Modification des comportements de santé</a:t>
            </a:r>
          </a:p>
          <a:p>
            <a:r>
              <a:rPr lang="fr-FR" sz="1400" dirty="0">
                <a:solidFill>
                  <a:schemeClr val="tx1">
                    <a:lumMod val="65000"/>
                    <a:lumOff val="35000"/>
                  </a:schemeClr>
                </a:solidFill>
              </a:rPr>
              <a:t>et acquisition de nouvelles compétences</a:t>
            </a:r>
          </a:p>
        </p:txBody>
      </p:sp>
      <p:sp>
        <p:nvSpPr>
          <p:cNvPr id="11" name="Flèche courbée vers le bas 10">
            <a:extLst>
              <a:ext uri="{FF2B5EF4-FFF2-40B4-BE49-F238E27FC236}">
                <a16:creationId xmlns:a16="http://schemas.microsoft.com/office/drawing/2014/main" id="{FE884794-6E10-C141-B959-76A5F31A9E08}"/>
              </a:ext>
            </a:extLst>
          </p:cNvPr>
          <p:cNvSpPr/>
          <p:nvPr/>
        </p:nvSpPr>
        <p:spPr>
          <a:xfrm>
            <a:off x="1691680" y="123478"/>
            <a:ext cx="5976664" cy="1043385"/>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solidFill>
                <a:schemeClr val="tx1"/>
              </a:solidFill>
            </a:endParaRPr>
          </a:p>
        </p:txBody>
      </p:sp>
      <p:grpSp>
        <p:nvGrpSpPr>
          <p:cNvPr id="2" name="Groupe 1">
            <a:extLst>
              <a:ext uri="{FF2B5EF4-FFF2-40B4-BE49-F238E27FC236}">
                <a16:creationId xmlns:a16="http://schemas.microsoft.com/office/drawing/2014/main" id="{15AEC0E3-AD67-4F43-9289-2D2D3CA4830A}"/>
              </a:ext>
            </a:extLst>
          </p:cNvPr>
          <p:cNvGrpSpPr/>
          <p:nvPr/>
        </p:nvGrpSpPr>
        <p:grpSpPr>
          <a:xfrm>
            <a:off x="2593847" y="1635646"/>
            <a:ext cx="3970043" cy="738338"/>
            <a:chOff x="2593847" y="1635646"/>
            <a:chExt cx="3970043" cy="738338"/>
          </a:xfrm>
        </p:grpSpPr>
        <p:sp>
          <p:nvSpPr>
            <p:cNvPr id="12" name="Rectangle 11">
              <a:extLst>
                <a:ext uri="{FF2B5EF4-FFF2-40B4-BE49-F238E27FC236}">
                  <a16:creationId xmlns:a16="http://schemas.microsoft.com/office/drawing/2014/main" id="{F1F90817-C221-A343-835C-6A908CCD2C06}"/>
                </a:ext>
              </a:extLst>
            </p:cNvPr>
            <p:cNvSpPr/>
            <p:nvPr/>
          </p:nvSpPr>
          <p:spPr>
            <a:xfrm>
              <a:off x="2987824" y="1909966"/>
              <a:ext cx="2952328" cy="464018"/>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t>Information fiable et intelligible</a:t>
              </a:r>
            </a:p>
            <a:p>
              <a:pPr algn="ctr"/>
              <a:r>
                <a:rPr lang="fr-FR" sz="1200" dirty="0"/>
                <a:t>(rationnel)</a:t>
              </a:r>
            </a:p>
          </p:txBody>
        </p:sp>
        <p:sp>
          <p:nvSpPr>
            <p:cNvPr id="7" name="Signalisation droite 6">
              <a:extLst>
                <a:ext uri="{FF2B5EF4-FFF2-40B4-BE49-F238E27FC236}">
                  <a16:creationId xmlns:a16="http://schemas.microsoft.com/office/drawing/2014/main" id="{03344BE7-71FB-3F40-877B-7857A279BA4C}"/>
                </a:ext>
              </a:extLst>
            </p:cNvPr>
            <p:cNvSpPr/>
            <p:nvPr/>
          </p:nvSpPr>
          <p:spPr>
            <a:xfrm>
              <a:off x="2593847" y="1635646"/>
              <a:ext cx="3970043" cy="274320"/>
            </a:xfrm>
            <a:prstGeom prst="homePlat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SAVOIR</a:t>
              </a:r>
            </a:p>
          </p:txBody>
        </p:sp>
      </p:grpSp>
      <p:grpSp>
        <p:nvGrpSpPr>
          <p:cNvPr id="4" name="Groupe 3">
            <a:extLst>
              <a:ext uri="{FF2B5EF4-FFF2-40B4-BE49-F238E27FC236}">
                <a16:creationId xmlns:a16="http://schemas.microsoft.com/office/drawing/2014/main" id="{28CAB009-77B3-EB4E-9B4F-B879E351BDCF}"/>
              </a:ext>
            </a:extLst>
          </p:cNvPr>
          <p:cNvGrpSpPr/>
          <p:nvPr/>
        </p:nvGrpSpPr>
        <p:grpSpPr>
          <a:xfrm>
            <a:off x="2580107" y="2558038"/>
            <a:ext cx="3970043" cy="1669896"/>
            <a:chOff x="2580107" y="2558038"/>
            <a:chExt cx="3970043" cy="1669896"/>
          </a:xfrm>
        </p:grpSpPr>
        <p:sp>
          <p:nvSpPr>
            <p:cNvPr id="13" name="Rectangle 12">
              <a:extLst>
                <a:ext uri="{FF2B5EF4-FFF2-40B4-BE49-F238E27FC236}">
                  <a16:creationId xmlns:a16="http://schemas.microsoft.com/office/drawing/2014/main" id="{BD8758B7-7633-9746-A22A-2C8C873CBB77}"/>
                </a:ext>
              </a:extLst>
            </p:cNvPr>
            <p:cNvSpPr/>
            <p:nvPr/>
          </p:nvSpPr>
          <p:spPr>
            <a:xfrm>
              <a:off x="2987824" y="3206109"/>
              <a:ext cx="2952195" cy="1021825"/>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200" dirty="0"/>
                <a:t>Représentations personnelles ou culturelles</a:t>
              </a:r>
            </a:p>
            <a:p>
              <a:pPr algn="ctr"/>
              <a:r>
                <a:rPr lang="fr-FR" sz="1200" dirty="0"/>
                <a:t>Perception des risques et des bénéfices</a:t>
              </a:r>
            </a:p>
            <a:p>
              <a:pPr algn="ctr"/>
              <a:r>
                <a:rPr lang="fr-FR" sz="1200" dirty="0"/>
                <a:t>Environnement socio-économique</a:t>
              </a:r>
            </a:p>
            <a:p>
              <a:pPr algn="ctr"/>
              <a:r>
                <a:rPr lang="fr-FR" sz="1200" dirty="0"/>
                <a:t>(affectif)</a:t>
              </a:r>
            </a:p>
          </p:txBody>
        </p:sp>
        <p:sp>
          <p:nvSpPr>
            <p:cNvPr id="8" name="Signalisation droite 7">
              <a:extLst>
                <a:ext uri="{FF2B5EF4-FFF2-40B4-BE49-F238E27FC236}">
                  <a16:creationId xmlns:a16="http://schemas.microsoft.com/office/drawing/2014/main" id="{2BBD58DC-409E-D743-87EA-862F46927908}"/>
                </a:ext>
              </a:extLst>
            </p:cNvPr>
            <p:cNvSpPr/>
            <p:nvPr/>
          </p:nvSpPr>
          <p:spPr>
            <a:xfrm>
              <a:off x="2580107" y="2558038"/>
              <a:ext cx="3970043" cy="648072"/>
            </a:xfrm>
            <a:prstGeom prst="homePlat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CROYANCES</a:t>
              </a:r>
            </a:p>
          </p:txBody>
        </p:sp>
      </p:grpSp>
      <p:grpSp>
        <p:nvGrpSpPr>
          <p:cNvPr id="9" name="Groupe 8">
            <a:extLst>
              <a:ext uri="{FF2B5EF4-FFF2-40B4-BE49-F238E27FC236}">
                <a16:creationId xmlns:a16="http://schemas.microsoft.com/office/drawing/2014/main" id="{05E40E26-6E5F-F546-A759-F48F98F47C23}"/>
              </a:ext>
            </a:extLst>
          </p:cNvPr>
          <p:cNvGrpSpPr/>
          <p:nvPr/>
        </p:nvGrpSpPr>
        <p:grpSpPr>
          <a:xfrm>
            <a:off x="5026565" y="4182829"/>
            <a:ext cx="1831083" cy="771550"/>
            <a:chOff x="5026565" y="4182829"/>
            <a:chExt cx="1831083" cy="771550"/>
          </a:xfrm>
        </p:grpSpPr>
        <p:sp>
          <p:nvSpPr>
            <p:cNvPr id="17" name="Rectangle 16">
              <a:extLst>
                <a:ext uri="{FF2B5EF4-FFF2-40B4-BE49-F238E27FC236}">
                  <a16:creationId xmlns:a16="http://schemas.microsoft.com/office/drawing/2014/main" id="{D168A325-A4A8-A84A-9F02-87F580B1B91A}"/>
                </a:ext>
              </a:extLst>
            </p:cNvPr>
            <p:cNvSpPr/>
            <p:nvPr/>
          </p:nvSpPr>
          <p:spPr>
            <a:xfrm>
              <a:off x="5026565" y="4443958"/>
              <a:ext cx="1374189" cy="323305"/>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1200" dirty="0"/>
                <a:t>MOTIVATION</a:t>
              </a:r>
            </a:p>
          </p:txBody>
        </p:sp>
        <p:sp>
          <p:nvSpPr>
            <p:cNvPr id="16" name="Flèche courbée vers la droite 15">
              <a:extLst>
                <a:ext uri="{FF2B5EF4-FFF2-40B4-BE49-F238E27FC236}">
                  <a16:creationId xmlns:a16="http://schemas.microsoft.com/office/drawing/2014/main" id="{CA563E4A-27CF-024C-A9C6-52BF17EF0375}"/>
                </a:ext>
              </a:extLst>
            </p:cNvPr>
            <p:cNvSpPr/>
            <p:nvPr/>
          </p:nvSpPr>
          <p:spPr>
            <a:xfrm rot="19649000">
              <a:off x="6373640" y="4182829"/>
              <a:ext cx="484008" cy="771550"/>
            </a:xfrm>
            <a:prstGeom prst="curvedRightArrow">
              <a:avLst>
                <a:gd name="adj1" fmla="val 25000"/>
                <a:gd name="adj2" fmla="val 50000"/>
                <a:gd name="adj3" fmla="val 4484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dirty="0">
                <a:solidFill>
                  <a:schemeClr val="tx1"/>
                </a:solidFill>
              </a:endParaRPr>
            </a:p>
          </p:txBody>
        </p:sp>
      </p:grpSp>
      <p:sp>
        <p:nvSpPr>
          <p:cNvPr id="14" name="Rectangle avec flèche vers le bas 13">
            <a:extLst>
              <a:ext uri="{FF2B5EF4-FFF2-40B4-BE49-F238E27FC236}">
                <a16:creationId xmlns:a16="http://schemas.microsoft.com/office/drawing/2014/main" id="{3EE1D959-17D3-E240-955D-9C2765C7C4A0}"/>
              </a:ext>
            </a:extLst>
          </p:cNvPr>
          <p:cNvSpPr/>
          <p:nvPr/>
        </p:nvSpPr>
        <p:spPr>
          <a:xfrm>
            <a:off x="3419872" y="1075018"/>
            <a:ext cx="2304256" cy="432048"/>
          </a:xfrm>
          <a:prstGeom prst="downArrow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200" dirty="0"/>
              <a:t>Fait appel chez le patient à :</a:t>
            </a:r>
          </a:p>
        </p:txBody>
      </p:sp>
    </p:spTree>
    <p:extLst>
      <p:ext uri="{BB962C8B-B14F-4D97-AF65-F5344CB8AC3E}">
        <p14:creationId xmlns:p14="http://schemas.microsoft.com/office/powerpoint/2010/main" val="153602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L’entretien pharmaceutique, objectif 3 :</a:t>
            </a:r>
            <a:br>
              <a:rPr lang="fr-FR" dirty="0"/>
            </a:br>
            <a:r>
              <a:rPr lang="fr-FR" dirty="0"/>
              <a:t>Négocier</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53</a:t>
            </a:fld>
            <a:endParaRPr lang="fr-FR"/>
          </a:p>
        </p:txBody>
      </p:sp>
      <p:sp>
        <p:nvSpPr>
          <p:cNvPr id="4" name="Espace réservé du contenu 3"/>
          <p:cNvSpPr>
            <a:spLocks noGrp="1"/>
          </p:cNvSpPr>
          <p:nvPr>
            <p:ph sz="quarter" idx="1"/>
          </p:nvPr>
        </p:nvSpPr>
        <p:spPr/>
        <p:txBody>
          <a:bodyPr>
            <a:normAutofit/>
          </a:bodyPr>
          <a:lstStyle/>
          <a:p>
            <a:r>
              <a:rPr lang="fr-FR" dirty="0"/>
              <a:t>Objectif :</a:t>
            </a:r>
          </a:p>
          <a:p>
            <a:pPr lvl="1"/>
            <a:r>
              <a:rPr lang="fr-FR" dirty="0"/>
              <a:t>Obtenir l’adhésion du patient / analyse pharmaceutique</a:t>
            </a:r>
          </a:p>
          <a:p>
            <a:endParaRPr lang="fr-FR" dirty="0"/>
          </a:p>
          <a:p>
            <a:r>
              <a:rPr lang="fr-FR" dirty="0"/>
              <a:t>Outils : </a:t>
            </a:r>
          </a:p>
          <a:p>
            <a:pPr lvl="1"/>
            <a:r>
              <a:rPr lang="fr-FR" dirty="0"/>
              <a:t>Synthétiser l’analyse pharmaceutique avec les ressources bibliographiques </a:t>
            </a:r>
          </a:p>
          <a:p>
            <a:pPr lvl="1"/>
            <a:r>
              <a:rPr lang="fr-FR" dirty="0"/>
              <a:t>Préparer avant l’entretien et identifier ce qui est négociable de ce qui ne l’est pas</a:t>
            </a:r>
          </a:p>
          <a:p>
            <a:pPr lvl="1"/>
            <a:r>
              <a:rPr lang="fr-FR" dirty="0"/>
              <a:t>Partager avec les autres professionnels les résultats de l’analyse pour avoir un discours commun auprès du patient</a:t>
            </a:r>
          </a:p>
          <a:p>
            <a:pPr lvl="1"/>
            <a:endParaRPr lang="fr-FR" dirty="0"/>
          </a:p>
          <a:p>
            <a:pPr lvl="1"/>
            <a:endParaRPr lang="fr-FR" dirty="0"/>
          </a:p>
        </p:txBody>
      </p:sp>
    </p:spTree>
    <p:extLst>
      <p:ext uri="{BB962C8B-B14F-4D97-AF65-F5344CB8AC3E}">
        <p14:creationId xmlns:p14="http://schemas.microsoft.com/office/powerpoint/2010/main" val="1388500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lIns="68580" tIns="34290" rIns="68580" bIns="34290"/>
          <a:lstStyle/>
          <a:p>
            <a:r>
              <a:rPr lang="fr-FR" dirty="0"/>
              <a:t>Vignette (entretien patient)</a:t>
            </a:r>
          </a:p>
        </p:txBody>
      </p:sp>
      <p:sp>
        <p:nvSpPr>
          <p:cNvPr id="3" name="Espace réservé du contenu 2"/>
          <p:cNvSpPr>
            <a:spLocks noGrp="1"/>
          </p:cNvSpPr>
          <p:nvPr>
            <p:ph idx="1"/>
          </p:nvPr>
        </p:nvSpPr>
        <p:spPr>
          <a:xfrm>
            <a:off x="231962" y="1268016"/>
            <a:ext cx="2361080" cy="3105150"/>
          </a:xfrm>
        </p:spPr>
        <p:txBody>
          <a:bodyPr lIns="68580" tIns="34290" rIns="68580" bIns="34290" anchor="ctr">
            <a:normAutofit/>
          </a:bodyPr>
          <a:lstStyle/>
          <a:p>
            <a:r>
              <a:rPr lang="fr-FR" sz="1800" dirty="0"/>
              <a:t>M L 58 ans</a:t>
            </a:r>
          </a:p>
          <a:p>
            <a:r>
              <a:rPr lang="fr-FR" sz="1800" dirty="0"/>
              <a:t>Pancréas</a:t>
            </a:r>
          </a:p>
          <a:p>
            <a:r>
              <a:rPr lang="fr-FR" sz="1800" dirty="0"/>
              <a:t>1</a:t>
            </a:r>
            <a:r>
              <a:rPr lang="fr-FR" sz="1800" baseline="30000" dirty="0"/>
              <a:t>ère</a:t>
            </a:r>
            <a:r>
              <a:rPr lang="fr-FR" sz="1800" dirty="0"/>
              <a:t> ligne : FOLFIRINOX</a:t>
            </a:r>
          </a:p>
          <a:p>
            <a:r>
              <a:rPr lang="fr-FR" sz="1800" dirty="0"/>
              <a:t>TC prescrits par son épouse </a:t>
            </a:r>
            <a:r>
              <a:rPr lang="fr-FR" sz="1800" dirty="0" err="1"/>
              <a:t>micronutrioniste</a:t>
            </a:r>
            <a:endParaRPr lang="fr-FR" sz="1800" dirty="0"/>
          </a:p>
        </p:txBody>
      </p:sp>
      <p:graphicFrame>
        <p:nvGraphicFramePr>
          <p:cNvPr id="6" name="Tableau 5"/>
          <p:cNvGraphicFramePr>
            <a:graphicFrameLocks noGrp="1"/>
          </p:cNvGraphicFramePr>
          <p:nvPr/>
        </p:nvGraphicFramePr>
        <p:xfrm>
          <a:off x="2714065" y="1268016"/>
          <a:ext cx="6355978" cy="3760470"/>
        </p:xfrm>
        <a:graphic>
          <a:graphicData uri="http://schemas.openxmlformats.org/drawingml/2006/table">
            <a:tbl>
              <a:tblPr firstRow="1" bandRow="1">
                <a:tableStyleId>{5C22544A-7EE6-4342-B048-85BDC9FD1C3A}</a:tableStyleId>
              </a:tblPr>
              <a:tblGrid>
                <a:gridCol w="3790950">
                  <a:extLst>
                    <a:ext uri="{9D8B030D-6E8A-4147-A177-3AD203B41FA5}">
                      <a16:colId xmlns:a16="http://schemas.microsoft.com/office/drawing/2014/main" val="20000"/>
                    </a:ext>
                  </a:extLst>
                </a:gridCol>
                <a:gridCol w="2565028">
                  <a:extLst>
                    <a:ext uri="{9D8B030D-6E8A-4147-A177-3AD203B41FA5}">
                      <a16:colId xmlns:a16="http://schemas.microsoft.com/office/drawing/2014/main" val="20001"/>
                    </a:ext>
                  </a:extLst>
                </a:gridCol>
              </a:tblGrid>
              <a:tr h="278130">
                <a:tc>
                  <a:txBody>
                    <a:bodyPr/>
                    <a:lstStyle/>
                    <a:p>
                      <a:r>
                        <a:rPr lang="fr-FR" sz="1100" dirty="0">
                          <a:latin typeface="+mn-lt"/>
                        </a:rPr>
                        <a:t>TC </a:t>
                      </a:r>
                    </a:p>
                  </a:txBody>
                  <a:tcPr marL="68580" marR="68580" marT="34290" marB="34290"/>
                </a:tc>
                <a:tc>
                  <a:txBody>
                    <a:bodyPr/>
                    <a:lstStyle/>
                    <a:p>
                      <a:r>
                        <a:rPr lang="fr-FR" sz="1100" dirty="0">
                          <a:latin typeface="+mn-lt"/>
                        </a:rPr>
                        <a:t>Commentaire</a:t>
                      </a:r>
                    </a:p>
                  </a:txBody>
                  <a:tcPr marL="68580" marR="68580" marT="34290" marB="34290"/>
                </a:tc>
                <a:extLst>
                  <a:ext uri="{0D108BD9-81ED-4DB2-BD59-A6C34878D82A}">
                    <a16:rowId xmlns:a16="http://schemas.microsoft.com/office/drawing/2014/main" val="10000"/>
                  </a:ext>
                </a:extLst>
              </a:tr>
              <a:tr h="278130">
                <a:tc>
                  <a:txBody>
                    <a:bodyPr/>
                    <a:lstStyle/>
                    <a:p>
                      <a:pPr marR="0" algn="l" rtl="0"/>
                      <a:r>
                        <a:rPr lang="fr-FR" sz="1100" kern="1200" dirty="0" err="1">
                          <a:solidFill>
                            <a:schemeClr val="dk1"/>
                          </a:solidFill>
                          <a:latin typeface="+mn-lt"/>
                          <a:ea typeface="+mn-ea"/>
                          <a:cs typeface="+mn-cs"/>
                        </a:rPr>
                        <a:t>OneNutrics</a:t>
                      </a:r>
                      <a:r>
                        <a:rPr lang="fr-FR" sz="1100" kern="1200" dirty="0">
                          <a:solidFill>
                            <a:schemeClr val="dk1"/>
                          </a:solidFill>
                          <a:latin typeface="+mn-lt"/>
                          <a:ea typeface="+mn-ea"/>
                          <a:cs typeface="+mn-cs"/>
                        </a:rPr>
                        <a:t> (Huile de poisson)		</a:t>
                      </a:r>
                    </a:p>
                  </a:txBody>
                  <a:tcPr marL="68580" marR="68580" marT="34290" marB="34290"/>
                </a:tc>
                <a:tc>
                  <a:txBody>
                    <a:bodyPr/>
                    <a:lstStyle/>
                    <a:p>
                      <a:endParaRPr lang="fr-FR" sz="1100">
                        <a:latin typeface="+mn-lt"/>
                      </a:endParaRPr>
                    </a:p>
                  </a:txBody>
                  <a:tcPr marL="68580" marR="68580" marT="34290" marB="34290"/>
                </a:tc>
                <a:extLst>
                  <a:ext uri="{0D108BD9-81ED-4DB2-BD59-A6C34878D82A}">
                    <a16:rowId xmlns:a16="http://schemas.microsoft.com/office/drawing/2014/main" val="10001"/>
                  </a:ext>
                </a:extLst>
              </a:tr>
              <a:tr h="278130">
                <a:tc>
                  <a:txBody>
                    <a:bodyPr/>
                    <a:lstStyle/>
                    <a:p>
                      <a:pPr marR="0" algn="l" rtl="0"/>
                      <a:r>
                        <a:rPr lang="fr-FR" sz="1100" kern="1200" dirty="0" err="1">
                          <a:solidFill>
                            <a:schemeClr val="dk1"/>
                          </a:solidFill>
                          <a:latin typeface="+mn-lt"/>
                          <a:ea typeface="+mn-ea"/>
                          <a:cs typeface="+mn-cs"/>
                        </a:rPr>
                        <a:t>NutriInflam</a:t>
                      </a:r>
                      <a:r>
                        <a:rPr lang="fr-FR" sz="1100" kern="1200" dirty="0">
                          <a:solidFill>
                            <a:schemeClr val="dk1"/>
                          </a:solidFill>
                          <a:latin typeface="+mn-lt"/>
                          <a:ea typeface="+mn-ea"/>
                          <a:cs typeface="+mn-cs"/>
                        </a:rPr>
                        <a:t> (complexe de  vitamines)	</a:t>
                      </a:r>
                    </a:p>
                  </a:txBody>
                  <a:tcPr marL="68580" marR="68580" marT="34290" marB="34290"/>
                </a:tc>
                <a:tc>
                  <a:txBody>
                    <a:bodyPr/>
                    <a:lstStyle/>
                    <a:p>
                      <a:r>
                        <a:rPr lang="fr-FR" sz="1100" dirty="0">
                          <a:latin typeface="+mn-lt"/>
                        </a:rPr>
                        <a:t>contient L- glutamine</a:t>
                      </a:r>
                    </a:p>
                  </a:txBody>
                  <a:tcPr marL="68580" marR="68580" marT="34290" marB="34290"/>
                </a:tc>
                <a:extLst>
                  <a:ext uri="{0D108BD9-81ED-4DB2-BD59-A6C34878D82A}">
                    <a16:rowId xmlns:a16="http://schemas.microsoft.com/office/drawing/2014/main" val="10002"/>
                  </a:ext>
                </a:extLst>
              </a:tr>
              <a:tr h="388620">
                <a:tc>
                  <a:txBody>
                    <a:bodyPr/>
                    <a:lstStyle/>
                    <a:p>
                      <a:pPr marR="0" algn="l" rtl="0"/>
                      <a:r>
                        <a:rPr lang="fr-FR" sz="1100" kern="1200" dirty="0" err="1">
                          <a:solidFill>
                            <a:schemeClr val="dk1"/>
                          </a:solidFill>
                          <a:latin typeface="+mn-lt"/>
                          <a:ea typeface="+mn-ea"/>
                          <a:cs typeface="+mn-cs"/>
                        </a:rPr>
                        <a:t>NutriDetox</a:t>
                      </a:r>
                      <a:r>
                        <a:rPr lang="fr-FR" sz="1100" kern="1200" dirty="0">
                          <a:solidFill>
                            <a:schemeClr val="dk1"/>
                          </a:solidFill>
                          <a:latin typeface="+mn-lt"/>
                          <a:ea typeface="+mn-ea"/>
                          <a:cs typeface="+mn-cs"/>
                        </a:rPr>
                        <a:t> (complexe de vitamines)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latin typeface="+mn-lt"/>
                        </a:rPr>
                        <a:t>contient du thé vert avec propriétés </a:t>
                      </a:r>
                      <a:r>
                        <a:rPr lang="fr-FR" sz="1100" dirty="0" err="1">
                          <a:latin typeface="+mn-lt"/>
                        </a:rPr>
                        <a:t>antiagrégantes</a:t>
                      </a:r>
                      <a:r>
                        <a:rPr lang="fr-FR" sz="1100" dirty="0">
                          <a:latin typeface="+mn-lt"/>
                        </a:rPr>
                        <a:t> + complexe antioxydant</a:t>
                      </a:r>
                    </a:p>
                  </a:txBody>
                  <a:tcPr marL="68580" marR="68580" marT="34290" marB="34290"/>
                </a:tc>
                <a:extLst>
                  <a:ext uri="{0D108BD9-81ED-4DB2-BD59-A6C34878D82A}">
                    <a16:rowId xmlns:a16="http://schemas.microsoft.com/office/drawing/2014/main" val="10003"/>
                  </a:ext>
                </a:extLst>
              </a:tr>
              <a:tr h="548640">
                <a:tc>
                  <a:txBody>
                    <a:bodyPr/>
                    <a:lstStyle/>
                    <a:p>
                      <a:pPr marR="0" algn="l" rtl="0"/>
                      <a:r>
                        <a:rPr lang="fr-FR" sz="1100" kern="1200" dirty="0" err="1">
                          <a:solidFill>
                            <a:schemeClr val="dk1"/>
                          </a:solidFill>
                          <a:latin typeface="+mn-lt"/>
                          <a:ea typeface="+mn-ea"/>
                          <a:cs typeface="+mn-cs"/>
                        </a:rPr>
                        <a:t>Celapro</a:t>
                      </a:r>
                      <a:r>
                        <a:rPr lang="fr-FR" sz="1100" kern="1200" dirty="0">
                          <a:solidFill>
                            <a:schemeClr val="dk1"/>
                          </a:solidFill>
                          <a:latin typeface="+mn-lt"/>
                          <a:ea typeface="+mn-ea"/>
                          <a:cs typeface="+mn-cs"/>
                        </a:rPr>
                        <a:t> (extrait de thé vert/extrait de Grenade/Extrait de curcuma/Extrait de renoué du Japon/ acide </a:t>
                      </a:r>
                      <a:r>
                        <a:rPr lang="fr-FR" sz="1100" kern="1200" dirty="0" err="1">
                          <a:solidFill>
                            <a:schemeClr val="dk1"/>
                          </a:solidFill>
                          <a:latin typeface="+mn-lt"/>
                          <a:ea typeface="+mn-ea"/>
                          <a:cs typeface="+mn-cs"/>
                        </a:rPr>
                        <a:t>alapha</a:t>
                      </a:r>
                      <a:r>
                        <a:rPr lang="fr-FR" sz="1100" kern="1200" dirty="0">
                          <a:solidFill>
                            <a:schemeClr val="dk1"/>
                          </a:solidFill>
                          <a:latin typeface="+mn-lt"/>
                          <a:ea typeface="+mn-ea"/>
                          <a:cs typeface="+mn-cs"/>
                        </a:rPr>
                        <a:t> </a:t>
                      </a:r>
                      <a:r>
                        <a:rPr lang="fr-FR" sz="1100" kern="1200" dirty="0" err="1">
                          <a:solidFill>
                            <a:schemeClr val="dk1"/>
                          </a:solidFill>
                          <a:latin typeface="+mn-lt"/>
                          <a:ea typeface="+mn-ea"/>
                          <a:cs typeface="+mn-cs"/>
                        </a:rPr>
                        <a:t>lipoïque</a:t>
                      </a:r>
                      <a:r>
                        <a:rPr lang="fr-FR" sz="1100" kern="1200" dirty="0">
                          <a:solidFill>
                            <a:schemeClr val="dk1"/>
                          </a:solidFill>
                          <a:latin typeface="+mn-lt"/>
                          <a:ea typeface="+mn-ea"/>
                          <a:cs typeface="+mn-cs"/>
                        </a:rPr>
                        <a:t>/</a:t>
                      </a:r>
                      <a:r>
                        <a:rPr lang="fr-FR" sz="1100" kern="1200" dirty="0" err="1">
                          <a:solidFill>
                            <a:schemeClr val="dk1"/>
                          </a:solidFill>
                          <a:latin typeface="+mn-lt"/>
                          <a:ea typeface="+mn-ea"/>
                          <a:cs typeface="+mn-cs"/>
                        </a:rPr>
                        <a:t>lycopène</a:t>
                      </a:r>
                      <a:r>
                        <a:rPr lang="fr-FR" sz="1100" kern="1200" dirty="0">
                          <a:solidFill>
                            <a:schemeClr val="dk1"/>
                          </a:solidFill>
                          <a:latin typeface="+mn-lt"/>
                          <a:ea typeface="+mn-ea"/>
                          <a:cs typeface="+mn-cs"/>
                        </a:rPr>
                        <a:t>/sélénium)</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latin typeface="+mn-lt"/>
                        </a:rPr>
                        <a:t>curcuma et thé vert ont des propriétés </a:t>
                      </a:r>
                      <a:r>
                        <a:rPr lang="fr-FR" sz="1100" dirty="0" err="1">
                          <a:latin typeface="+mn-lt"/>
                        </a:rPr>
                        <a:t>antiagrégantes</a:t>
                      </a:r>
                      <a:r>
                        <a:rPr lang="fr-FR" sz="1100" dirty="0">
                          <a:latin typeface="+mn-lt"/>
                        </a:rPr>
                        <a:t> plaquettaires	</a:t>
                      </a:r>
                    </a:p>
                  </a:txBody>
                  <a:tcPr marL="68580" marR="68580" marT="34290" marB="34290"/>
                </a:tc>
                <a:extLst>
                  <a:ext uri="{0D108BD9-81ED-4DB2-BD59-A6C34878D82A}">
                    <a16:rowId xmlns:a16="http://schemas.microsoft.com/office/drawing/2014/main" val="10004"/>
                  </a:ext>
                </a:extLst>
              </a:tr>
              <a:tr h="388620">
                <a:tc>
                  <a:txBody>
                    <a:bodyPr/>
                    <a:lstStyle/>
                    <a:p>
                      <a:pPr marR="0" algn="l" rtl="0"/>
                      <a:r>
                        <a:rPr lang="fr-FR" sz="1100" kern="1200" dirty="0" err="1">
                          <a:solidFill>
                            <a:schemeClr val="dk1"/>
                          </a:solidFill>
                          <a:latin typeface="+mn-lt"/>
                          <a:ea typeface="+mn-ea"/>
                          <a:cs typeface="+mn-cs"/>
                        </a:rPr>
                        <a:t>Nutri</a:t>
                      </a:r>
                      <a:r>
                        <a:rPr lang="fr-FR" sz="1100" kern="1200" dirty="0">
                          <a:solidFill>
                            <a:schemeClr val="dk1"/>
                          </a:solidFill>
                          <a:latin typeface="+mn-lt"/>
                          <a:ea typeface="+mn-ea"/>
                          <a:cs typeface="+mn-cs"/>
                        </a:rPr>
                        <a:t>-R-</a:t>
                      </a:r>
                      <a:r>
                        <a:rPr lang="fr-FR" sz="1100" kern="1200" dirty="0" err="1">
                          <a:solidFill>
                            <a:schemeClr val="dk1"/>
                          </a:solidFill>
                          <a:latin typeface="+mn-lt"/>
                          <a:ea typeface="+mn-ea"/>
                          <a:cs typeface="+mn-cs"/>
                        </a:rPr>
                        <a:t>lipoate</a:t>
                      </a:r>
                      <a:r>
                        <a:rPr lang="fr-FR" sz="1100" kern="1200" dirty="0">
                          <a:solidFill>
                            <a:schemeClr val="dk1"/>
                          </a:solidFill>
                          <a:latin typeface="+mn-lt"/>
                          <a:ea typeface="+mn-ea"/>
                          <a:cs typeface="+mn-cs"/>
                        </a:rPr>
                        <a:t> (acide R-</a:t>
                      </a:r>
                      <a:r>
                        <a:rPr lang="fr-FR" sz="1100" kern="1200" dirty="0" err="1">
                          <a:solidFill>
                            <a:schemeClr val="dk1"/>
                          </a:solidFill>
                          <a:latin typeface="+mn-lt"/>
                          <a:ea typeface="+mn-ea"/>
                          <a:cs typeface="+mn-cs"/>
                        </a:rPr>
                        <a:t>lipoique</a:t>
                      </a:r>
                      <a:r>
                        <a:rPr lang="fr-FR" sz="1100" kern="1200" dirty="0">
                          <a:solidFill>
                            <a:schemeClr val="dk1"/>
                          </a:solidFill>
                          <a:latin typeface="+mn-lt"/>
                          <a:ea typeface="+mn-ea"/>
                          <a:cs typeface="+mn-cs"/>
                        </a:rPr>
                        <a:t>)	</a:t>
                      </a:r>
                    </a:p>
                  </a:txBody>
                  <a:tcPr marL="68580" marR="68580" marT="34290" marB="34290"/>
                </a:tc>
                <a:tc>
                  <a:txBody>
                    <a:bodyPr/>
                    <a:lstStyle/>
                    <a:p>
                      <a:r>
                        <a:rPr lang="fr-FR" sz="1100" dirty="0" err="1">
                          <a:latin typeface="+mn-lt"/>
                        </a:rPr>
                        <a:t>Celapro</a:t>
                      </a:r>
                      <a:r>
                        <a:rPr lang="fr-FR" sz="1100" dirty="0">
                          <a:latin typeface="+mn-lt"/>
                        </a:rPr>
                        <a:t> contient déjà de l'acide R </a:t>
                      </a:r>
                      <a:r>
                        <a:rPr lang="fr-FR" sz="1100" dirty="0" err="1">
                          <a:latin typeface="+mn-lt"/>
                        </a:rPr>
                        <a:t>lipoïque</a:t>
                      </a:r>
                      <a:endParaRPr lang="fr-FR" sz="1100" dirty="0">
                        <a:latin typeface="+mn-lt"/>
                      </a:endParaRPr>
                    </a:p>
                  </a:txBody>
                  <a:tcPr marL="68580" marR="68580" marT="34290" marB="34290"/>
                </a:tc>
                <a:extLst>
                  <a:ext uri="{0D108BD9-81ED-4DB2-BD59-A6C34878D82A}">
                    <a16:rowId xmlns:a16="http://schemas.microsoft.com/office/drawing/2014/main" val="10005"/>
                  </a:ext>
                </a:extLst>
              </a:tr>
              <a:tr h="388620">
                <a:tc>
                  <a:txBody>
                    <a:bodyPr/>
                    <a:lstStyle/>
                    <a:p>
                      <a:pPr marR="0" algn="l" rtl="0"/>
                      <a:r>
                        <a:rPr lang="fr-FR" sz="1100" kern="1200" dirty="0" err="1">
                          <a:solidFill>
                            <a:schemeClr val="dk1"/>
                          </a:solidFill>
                          <a:latin typeface="+mn-lt"/>
                          <a:ea typeface="+mn-ea"/>
                          <a:cs typeface="+mn-cs"/>
                        </a:rPr>
                        <a:t>OxiDyn</a:t>
                      </a:r>
                      <a:r>
                        <a:rPr lang="fr-FR" sz="1100" kern="1200" dirty="0">
                          <a:solidFill>
                            <a:schemeClr val="dk1"/>
                          </a:solidFill>
                          <a:latin typeface="+mn-lt"/>
                          <a:ea typeface="+mn-ea"/>
                          <a:cs typeface="+mn-cs"/>
                        </a:rPr>
                        <a:t> (complexe vitamines contenant Ginkgo </a:t>
                      </a:r>
                      <a:r>
                        <a:rPr lang="fr-FR" sz="1100" kern="1200" dirty="0" err="1">
                          <a:solidFill>
                            <a:schemeClr val="dk1"/>
                          </a:solidFill>
                          <a:latin typeface="+mn-lt"/>
                          <a:ea typeface="+mn-ea"/>
                          <a:cs typeface="+mn-cs"/>
                        </a:rPr>
                        <a:t>Biloba</a:t>
                      </a:r>
                      <a:r>
                        <a:rPr lang="fr-FR" sz="1100" kern="1200" dirty="0">
                          <a:solidFill>
                            <a:schemeClr val="dk1"/>
                          </a:solidFill>
                          <a:latin typeface="+mn-lt"/>
                          <a:ea typeface="+mn-ea"/>
                          <a:cs typeface="+mn-cs"/>
                        </a:rPr>
                        <a:t> et extrait de renoué du Japon)</a:t>
                      </a:r>
                    </a:p>
                  </a:txBody>
                  <a:tcPr marL="68580" marR="68580" marT="34290" marB="34290"/>
                </a:tc>
                <a:tc>
                  <a:txBody>
                    <a:bodyPr/>
                    <a:lstStyle/>
                    <a:p>
                      <a:r>
                        <a:rPr lang="fr-FR" sz="1100" dirty="0">
                          <a:latin typeface="+mn-lt"/>
                        </a:rPr>
                        <a:t>Ginkgo </a:t>
                      </a:r>
                      <a:r>
                        <a:rPr lang="fr-FR" sz="1100" dirty="0" err="1">
                          <a:latin typeface="+mn-lt"/>
                        </a:rPr>
                        <a:t>Biloba</a:t>
                      </a:r>
                      <a:r>
                        <a:rPr lang="fr-FR" sz="1100" dirty="0">
                          <a:latin typeface="+mn-lt"/>
                        </a:rPr>
                        <a:t> : cas rapporté d'augmentation de l'exposition au 5-FU. </a:t>
                      </a:r>
                    </a:p>
                  </a:txBody>
                  <a:tcPr marL="68580" marR="68580" marT="34290" marB="34290"/>
                </a:tc>
                <a:extLst>
                  <a:ext uri="{0D108BD9-81ED-4DB2-BD59-A6C34878D82A}">
                    <a16:rowId xmlns:a16="http://schemas.microsoft.com/office/drawing/2014/main" val="10006"/>
                  </a:ext>
                </a:extLst>
              </a:tr>
              <a:tr h="278130">
                <a:tc>
                  <a:txBody>
                    <a:bodyPr/>
                    <a:lstStyle/>
                    <a:p>
                      <a:pPr marR="0" algn="l" rtl="0"/>
                      <a:r>
                        <a:rPr lang="fr-FR" sz="1100" kern="1200" dirty="0" err="1">
                          <a:solidFill>
                            <a:schemeClr val="dk1"/>
                          </a:solidFill>
                          <a:latin typeface="+mn-lt"/>
                          <a:ea typeface="+mn-ea"/>
                          <a:cs typeface="+mn-cs"/>
                        </a:rPr>
                        <a:t>UltraFlora</a:t>
                      </a:r>
                      <a:r>
                        <a:rPr lang="fr-FR" sz="1100" kern="1200" dirty="0">
                          <a:solidFill>
                            <a:schemeClr val="dk1"/>
                          </a:solidFill>
                          <a:latin typeface="+mn-lt"/>
                          <a:ea typeface="+mn-ea"/>
                          <a:cs typeface="+mn-cs"/>
                        </a:rPr>
                        <a:t> Forte 60 (Lactobacillus </a:t>
                      </a:r>
                      <a:r>
                        <a:rPr lang="fr-FR" sz="1100" kern="1200" dirty="0" err="1">
                          <a:solidFill>
                            <a:schemeClr val="dk1"/>
                          </a:solidFill>
                          <a:latin typeface="+mn-lt"/>
                          <a:ea typeface="+mn-ea"/>
                          <a:cs typeface="+mn-cs"/>
                        </a:rPr>
                        <a:t>acidophilus</a:t>
                      </a:r>
                      <a:r>
                        <a:rPr lang="fr-FR" sz="1100" kern="1200" dirty="0">
                          <a:solidFill>
                            <a:schemeClr val="dk1"/>
                          </a:solidFill>
                          <a:latin typeface="+mn-lt"/>
                          <a:ea typeface="+mn-ea"/>
                          <a:cs typeface="+mn-cs"/>
                        </a:rPr>
                        <a:t>)</a:t>
                      </a:r>
                    </a:p>
                  </a:txBody>
                  <a:tcPr marL="68580" marR="68580" marT="34290" marB="34290"/>
                </a:tc>
                <a:tc>
                  <a:txBody>
                    <a:bodyPr/>
                    <a:lstStyle/>
                    <a:p>
                      <a:r>
                        <a:rPr lang="fr-FR" sz="1100" dirty="0">
                          <a:latin typeface="+mn-lt"/>
                        </a:rPr>
                        <a:t>Risque d'infection sur CIP.</a:t>
                      </a:r>
                    </a:p>
                  </a:txBody>
                  <a:tcPr marL="68580" marR="68580" marT="34290" marB="34290"/>
                </a:tc>
                <a:extLst>
                  <a:ext uri="{0D108BD9-81ED-4DB2-BD59-A6C34878D82A}">
                    <a16:rowId xmlns:a16="http://schemas.microsoft.com/office/drawing/2014/main" val="10007"/>
                  </a:ext>
                </a:extLst>
              </a:tr>
              <a:tr h="388620">
                <a:tc>
                  <a:txBody>
                    <a:bodyPr/>
                    <a:lstStyle/>
                    <a:p>
                      <a:pPr marR="0" algn="l" rtl="0"/>
                      <a:r>
                        <a:rPr lang="fr-FR" sz="1100" kern="1200" dirty="0">
                          <a:solidFill>
                            <a:schemeClr val="dk1"/>
                          </a:solidFill>
                          <a:latin typeface="+mn-lt"/>
                          <a:ea typeface="+mn-ea"/>
                          <a:cs typeface="+mn-cs"/>
                        </a:rPr>
                        <a:t>L-glutamine 3000 mg</a:t>
                      </a:r>
                    </a:p>
                  </a:txBody>
                  <a:tcPr marL="68580" marR="68580" marT="34290" marB="34290"/>
                </a:tc>
                <a:tc>
                  <a:txBody>
                    <a:bodyPr/>
                    <a:lstStyle/>
                    <a:p>
                      <a:r>
                        <a:rPr lang="fr-FR" sz="1100" dirty="0">
                          <a:latin typeface="+mn-lt"/>
                        </a:rPr>
                        <a:t>Contre-indiqué en cas d'Insuffisance rénale ou hépatique. </a:t>
                      </a:r>
                    </a:p>
                  </a:txBody>
                  <a:tcPr marL="68580" marR="68580" marT="34290" marB="3429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449054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L’entretien pharmaceutique, objectif 3 :</a:t>
            </a:r>
            <a:br>
              <a:rPr lang="fr-FR" dirty="0"/>
            </a:br>
            <a:r>
              <a:rPr lang="fr-FR" dirty="0"/>
              <a:t>Négocier</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55</a:t>
            </a:fld>
            <a:endParaRPr lang="fr-FR"/>
          </a:p>
        </p:txBody>
      </p:sp>
      <p:sp>
        <p:nvSpPr>
          <p:cNvPr id="4" name="Espace réservé du contenu 3"/>
          <p:cNvSpPr>
            <a:spLocks noGrp="1"/>
          </p:cNvSpPr>
          <p:nvPr>
            <p:ph sz="quarter" idx="1"/>
          </p:nvPr>
        </p:nvSpPr>
        <p:spPr/>
        <p:txBody>
          <a:bodyPr>
            <a:normAutofit/>
          </a:bodyPr>
          <a:lstStyle/>
          <a:p>
            <a:r>
              <a:rPr lang="fr-FR" dirty="0"/>
              <a:t>Objectif :</a:t>
            </a:r>
          </a:p>
          <a:p>
            <a:pPr lvl="1"/>
            <a:r>
              <a:rPr lang="fr-FR" dirty="0"/>
              <a:t>Obtenir l’adhésion du patient / analyse pharmaceutique</a:t>
            </a:r>
          </a:p>
          <a:p>
            <a:endParaRPr lang="fr-FR" dirty="0"/>
          </a:p>
          <a:p>
            <a:r>
              <a:rPr lang="fr-FR" dirty="0"/>
              <a:t>Outils : </a:t>
            </a:r>
          </a:p>
          <a:p>
            <a:pPr lvl="1"/>
            <a:r>
              <a:rPr lang="fr-FR" dirty="0"/>
              <a:t>Synthétiser l’analyse pharmaceutique avec les ressources bibliographiques </a:t>
            </a:r>
          </a:p>
          <a:p>
            <a:pPr lvl="1"/>
            <a:r>
              <a:rPr lang="fr-FR" dirty="0"/>
              <a:t>Préparer avant l’entretien et identifier ce qui est négociable de ce qui ne l’est pas</a:t>
            </a:r>
          </a:p>
          <a:p>
            <a:pPr lvl="1"/>
            <a:r>
              <a:rPr lang="fr-FR" dirty="0"/>
              <a:t>Partager avec les autres professionnels les résultats de l’analyse pour avoir un discours commun auprès du patient</a:t>
            </a:r>
          </a:p>
          <a:p>
            <a:pPr lvl="1"/>
            <a:endParaRPr lang="fr-FR" dirty="0"/>
          </a:p>
          <a:p>
            <a:pPr lvl="1"/>
            <a:endParaRPr lang="fr-FR" dirty="0"/>
          </a:p>
        </p:txBody>
      </p:sp>
    </p:spTree>
    <p:extLst>
      <p:ext uri="{BB962C8B-B14F-4D97-AF65-F5344CB8AC3E}">
        <p14:creationId xmlns:p14="http://schemas.microsoft.com/office/powerpoint/2010/main" val="25823064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lIns="68580" tIns="34290" rIns="68580" bIns="34290"/>
          <a:lstStyle/>
          <a:p>
            <a:r>
              <a:rPr lang="fr-FR" dirty="0"/>
              <a:t>Vignette (entretien patient)</a:t>
            </a:r>
          </a:p>
        </p:txBody>
      </p:sp>
      <p:sp>
        <p:nvSpPr>
          <p:cNvPr id="3" name="Espace réservé du contenu 2"/>
          <p:cNvSpPr>
            <a:spLocks noGrp="1"/>
          </p:cNvSpPr>
          <p:nvPr>
            <p:ph idx="1"/>
          </p:nvPr>
        </p:nvSpPr>
        <p:spPr>
          <a:xfrm>
            <a:off x="231962" y="1268016"/>
            <a:ext cx="2361080" cy="3105150"/>
          </a:xfrm>
        </p:spPr>
        <p:txBody>
          <a:bodyPr lIns="68580" tIns="34290" rIns="68580" bIns="34290" anchor="ctr">
            <a:normAutofit/>
          </a:bodyPr>
          <a:lstStyle/>
          <a:p>
            <a:r>
              <a:rPr lang="fr-FR" sz="1800" dirty="0"/>
              <a:t>M L 58 ans</a:t>
            </a:r>
          </a:p>
          <a:p>
            <a:r>
              <a:rPr lang="fr-FR" sz="1800" dirty="0"/>
              <a:t>Pancréas</a:t>
            </a:r>
          </a:p>
          <a:p>
            <a:r>
              <a:rPr lang="fr-FR" sz="1800" dirty="0"/>
              <a:t>1</a:t>
            </a:r>
            <a:r>
              <a:rPr lang="fr-FR" sz="1800" baseline="30000" dirty="0"/>
              <a:t>ère</a:t>
            </a:r>
            <a:r>
              <a:rPr lang="fr-FR" sz="1800" dirty="0"/>
              <a:t> ligne : FOLFIRINOX</a:t>
            </a:r>
          </a:p>
          <a:p>
            <a:r>
              <a:rPr lang="fr-FR" sz="1800" dirty="0"/>
              <a:t>TC prescrits par son épouse </a:t>
            </a:r>
            <a:r>
              <a:rPr lang="fr-FR" sz="1800" dirty="0" err="1"/>
              <a:t>micronutrioniste</a:t>
            </a:r>
            <a:endParaRPr lang="fr-FR" sz="1800" dirty="0"/>
          </a:p>
        </p:txBody>
      </p:sp>
      <p:pic>
        <p:nvPicPr>
          <p:cNvPr id="5" name="Image 4">
            <a:extLst>
              <a:ext uri="{FF2B5EF4-FFF2-40B4-BE49-F238E27FC236}">
                <a16:creationId xmlns:a16="http://schemas.microsoft.com/office/drawing/2014/main" id="{EBA038F4-67A8-4FEE-8DEF-580AB6EE9561}"/>
              </a:ext>
            </a:extLst>
          </p:cNvPr>
          <p:cNvPicPr>
            <a:picLocks noChangeAspect="1"/>
          </p:cNvPicPr>
          <p:nvPr/>
        </p:nvPicPr>
        <p:blipFill>
          <a:blip r:embed="rId2"/>
          <a:stretch>
            <a:fillRect/>
          </a:stretch>
        </p:blipFill>
        <p:spPr>
          <a:xfrm>
            <a:off x="3097433" y="960528"/>
            <a:ext cx="6012000" cy="4182972"/>
          </a:xfrm>
          <a:prstGeom prst="rect">
            <a:avLst/>
          </a:prstGeom>
        </p:spPr>
      </p:pic>
      <p:sp>
        <p:nvSpPr>
          <p:cNvPr id="4" name="ZoneTexte 3">
            <a:extLst>
              <a:ext uri="{FF2B5EF4-FFF2-40B4-BE49-F238E27FC236}">
                <a16:creationId xmlns:a16="http://schemas.microsoft.com/office/drawing/2014/main" id="{037CBB9E-0FCB-40A9-A781-2D776E9FFD74}"/>
              </a:ext>
            </a:extLst>
          </p:cNvPr>
          <p:cNvSpPr txBox="1"/>
          <p:nvPr/>
        </p:nvSpPr>
        <p:spPr>
          <a:xfrm>
            <a:off x="928234" y="4445378"/>
            <a:ext cx="968535" cy="338554"/>
          </a:xfrm>
          <a:prstGeom prst="rect">
            <a:avLst/>
          </a:prstGeom>
          <a:noFill/>
        </p:spPr>
        <p:txBody>
          <a:bodyPr wrap="none" rtlCol="0">
            <a:spAutoFit/>
          </a:bodyPr>
          <a:lstStyle/>
          <a:p>
            <a:r>
              <a:rPr lang="fr-FR" sz="800" i="1" dirty="0"/>
              <a:t>Theriaque.org</a:t>
            </a:r>
          </a:p>
          <a:p>
            <a:r>
              <a:rPr lang="fr-FR" sz="800" i="1" dirty="0"/>
              <a:t>RCP L-glutamine</a:t>
            </a:r>
          </a:p>
        </p:txBody>
      </p:sp>
    </p:spTree>
    <p:extLst>
      <p:ext uri="{BB962C8B-B14F-4D97-AF65-F5344CB8AC3E}">
        <p14:creationId xmlns:p14="http://schemas.microsoft.com/office/powerpoint/2010/main" val="31719268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099C03-26DA-4BDC-8CB9-5536B107931A}"/>
              </a:ext>
            </a:extLst>
          </p:cNvPr>
          <p:cNvSpPr>
            <a:spLocks noGrp="1"/>
          </p:cNvSpPr>
          <p:nvPr>
            <p:ph type="title"/>
          </p:nvPr>
        </p:nvSpPr>
        <p:spPr/>
        <p:txBody>
          <a:bodyPr/>
          <a:lstStyle/>
          <a:p>
            <a:r>
              <a:rPr lang="fr-FR" dirty="0"/>
              <a:t>Vignette (entretien patient)</a:t>
            </a:r>
          </a:p>
        </p:txBody>
      </p:sp>
      <p:sp>
        <p:nvSpPr>
          <p:cNvPr id="3" name="Espace réservé du numéro de diapositive 2">
            <a:extLst>
              <a:ext uri="{FF2B5EF4-FFF2-40B4-BE49-F238E27FC236}">
                <a16:creationId xmlns:a16="http://schemas.microsoft.com/office/drawing/2014/main" id="{906E4733-1B9A-453F-890F-E09664F2EB82}"/>
              </a:ext>
            </a:extLst>
          </p:cNvPr>
          <p:cNvSpPr>
            <a:spLocks noGrp="1"/>
          </p:cNvSpPr>
          <p:nvPr>
            <p:ph type="sldNum" sz="quarter" idx="12"/>
          </p:nvPr>
        </p:nvSpPr>
        <p:spPr/>
        <p:txBody>
          <a:bodyPr/>
          <a:lstStyle/>
          <a:p>
            <a:fld id="{CFB2068C-0D99-440A-AB96-7E72B788C81A}" type="slidenum">
              <a:rPr lang="fr-FR" smtClean="0"/>
              <a:t>57</a:t>
            </a:fld>
            <a:endParaRPr lang="fr-FR"/>
          </a:p>
        </p:txBody>
      </p:sp>
      <p:pic>
        <p:nvPicPr>
          <p:cNvPr id="7" name="Image 6" descr="Une image contenant dessin&#10;&#10;Description générée automatiquement">
            <a:extLst>
              <a:ext uri="{FF2B5EF4-FFF2-40B4-BE49-F238E27FC236}">
                <a16:creationId xmlns:a16="http://schemas.microsoft.com/office/drawing/2014/main" id="{FC8543C4-A58B-4405-9693-57219FA26C1A}"/>
              </a:ext>
            </a:extLst>
          </p:cNvPr>
          <p:cNvPicPr>
            <a:picLocks noChangeAspect="1"/>
          </p:cNvPicPr>
          <p:nvPr/>
        </p:nvPicPr>
        <p:blipFill rotWithShape="1">
          <a:blip r:embed="rId2">
            <a:extLst>
              <a:ext uri="{28A0092B-C50C-407E-A947-70E740481C1C}">
                <a14:useLocalDpi xmlns:a14="http://schemas.microsoft.com/office/drawing/2010/main" val="0"/>
              </a:ext>
            </a:extLst>
          </a:blip>
          <a:srcRect t="16179" r="34845" b="28116"/>
          <a:stretch/>
        </p:blipFill>
        <p:spPr>
          <a:xfrm>
            <a:off x="5253825" y="195156"/>
            <a:ext cx="3456384" cy="1324187"/>
          </a:xfrm>
          <a:prstGeom prst="rect">
            <a:avLst/>
          </a:prstGeom>
        </p:spPr>
      </p:pic>
      <p:graphicFrame>
        <p:nvGraphicFramePr>
          <p:cNvPr id="9" name="Diagramme 8">
            <a:extLst>
              <a:ext uri="{FF2B5EF4-FFF2-40B4-BE49-F238E27FC236}">
                <a16:creationId xmlns:a16="http://schemas.microsoft.com/office/drawing/2014/main" id="{004630ED-0B51-4546-B8DA-3859B6AE563B}"/>
              </a:ext>
            </a:extLst>
          </p:cNvPr>
          <p:cNvGraphicFramePr/>
          <p:nvPr>
            <p:extLst>
              <p:ext uri="{D42A27DB-BD31-4B8C-83A1-F6EECF244321}">
                <p14:modId xmlns:p14="http://schemas.microsoft.com/office/powerpoint/2010/main" val="4204081049"/>
              </p:ext>
            </p:extLst>
          </p:nvPr>
        </p:nvGraphicFramePr>
        <p:xfrm>
          <a:off x="323528" y="1663688"/>
          <a:ext cx="8712968" cy="3891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34728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Take</a:t>
            </a:r>
            <a:r>
              <a:rPr lang="fr-FR" dirty="0"/>
              <a:t> Home Message</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58</a:t>
            </a:fld>
            <a:endParaRPr lang="fr-FR"/>
          </a:p>
        </p:txBody>
      </p:sp>
      <p:sp>
        <p:nvSpPr>
          <p:cNvPr id="4" name="Espace réservé du contenu 3"/>
          <p:cNvSpPr>
            <a:spLocks noGrp="1"/>
          </p:cNvSpPr>
          <p:nvPr>
            <p:ph sz="quarter" idx="1"/>
          </p:nvPr>
        </p:nvSpPr>
        <p:spPr/>
        <p:txBody>
          <a:bodyPr anchor="ctr"/>
          <a:lstStyle/>
          <a:p>
            <a:r>
              <a:rPr lang="fr-FR" dirty="0"/>
              <a:t>Formation / Importance compagnonnage</a:t>
            </a:r>
          </a:p>
          <a:p>
            <a:endParaRPr lang="fr-FR" dirty="0"/>
          </a:p>
          <a:p>
            <a:r>
              <a:rPr lang="fr-FR" dirty="0"/>
              <a:t>Relation humaine</a:t>
            </a:r>
          </a:p>
          <a:p>
            <a:endParaRPr lang="fr-FR" dirty="0"/>
          </a:p>
          <a:p>
            <a:r>
              <a:rPr lang="fr-FR" dirty="0"/>
              <a:t>Ne pas perdre de vue l’objectif initial (BMO)</a:t>
            </a:r>
            <a:endParaRPr lang="en-GB" dirty="0"/>
          </a:p>
        </p:txBody>
      </p:sp>
    </p:spTree>
    <p:extLst>
      <p:ext uri="{BB962C8B-B14F-4D97-AF65-F5344CB8AC3E}">
        <p14:creationId xmlns:p14="http://schemas.microsoft.com/office/powerpoint/2010/main" val="16135958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Quatrième partie : analyser un BMO</a:t>
            </a:r>
          </a:p>
        </p:txBody>
      </p:sp>
      <p:sp>
        <p:nvSpPr>
          <p:cNvPr id="3" name="Espace réservé du texte 2"/>
          <p:cNvSpPr>
            <a:spLocks noGrp="1"/>
          </p:cNvSpPr>
          <p:nvPr>
            <p:ph type="body" idx="1"/>
          </p:nvPr>
        </p:nvSpPr>
        <p:spPr/>
        <p:txBody>
          <a:bodyPr/>
          <a:lstStyle/>
          <a:p>
            <a:r>
              <a:rPr lang="fr-FR" dirty="0"/>
              <a:t>Effectuer une analyse globale et pertinente</a:t>
            </a:r>
          </a:p>
        </p:txBody>
      </p:sp>
      <p:sp>
        <p:nvSpPr>
          <p:cNvPr id="4" name="Espace réservé du numéro de diapositive 3"/>
          <p:cNvSpPr>
            <a:spLocks noGrp="1"/>
          </p:cNvSpPr>
          <p:nvPr>
            <p:ph type="sldNum" sz="quarter" idx="12"/>
          </p:nvPr>
        </p:nvSpPr>
        <p:spPr/>
        <p:txBody>
          <a:bodyPr/>
          <a:lstStyle/>
          <a:p>
            <a:fld id="{CFB2068C-0D99-440A-AB96-7E72B788C81A}" type="slidenum">
              <a:rPr lang="fr-FR" smtClean="0"/>
              <a:t>59</a:t>
            </a:fld>
            <a:endParaRPr lang="fr-FR"/>
          </a:p>
        </p:txBody>
      </p:sp>
    </p:spTree>
    <p:extLst>
      <p:ext uri="{BB962C8B-B14F-4D97-AF65-F5344CB8AC3E}">
        <p14:creationId xmlns:p14="http://schemas.microsoft.com/office/powerpoint/2010/main" val="1445105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F0000"/>
                </a:solidFill>
              </a:rPr>
              <a:t>Quizz</a:t>
            </a:r>
            <a:endParaRPr lang="en-GB" dirty="0">
              <a:solidFill>
                <a:srgbClr val="FF0000"/>
              </a:solidFill>
            </a:endParaRP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6</a:t>
            </a:fld>
            <a:endParaRPr lang="fr-FR"/>
          </a:p>
        </p:txBody>
      </p:sp>
      <p:sp>
        <p:nvSpPr>
          <p:cNvPr id="4" name="Espace réservé du contenu 3"/>
          <p:cNvSpPr>
            <a:spLocks noGrp="1"/>
          </p:cNvSpPr>
          <p:nvPr>
            <p:ph sz="quarter" idx="1"/>
          </p:nvPr>
        </p:nvSpPr>
        <p:spPr/>
        <p:txBody>
          <a:bodyPr/>
          <a:lstStyle/>
          <a:p>
            <a:r>
              <a:rPr lang="fr-FR" dirty="0"/>
              <a:t>Vous êtes :</a:t>
            </a:r>
          </a:p>
          <a:p>
            <a:pPr lvl="1"/>
            <a:endParaRPr lang="fr-FR" dirty="0"/>
          </a:p>
        </p:txBody>
      </p:sp>
    </p:spTree>
    <p:extLst>
      <p:ext uri="{BB962C8B-B14F-4D97-AF65-F5344CB8AC3E}">
        <p14:creationId xmlns:p14="http://schemas.microsoft.com/office/powerpoint/2010/main" val="39225870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Chronologie</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60</a:t>
            </a:fld>
            <a:endParaRPr lang="fr-FR"/>
          </a:p>
        </p:txBody>
      </p:sp>
      <p:sp>
        <p:nvSpPr>
          <p:cNvPr id="5" name="Flèche droite 4"/>
          <p:cNvSpPr/>
          <p:nvPr/>
        </p:nvSpPr>
        <p:spPr>
          <a:xfrm>
            <a:off x="467544" y="2427734"/>
            <a:ext cx="8136904" cy="864096"/>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200" dirty="0"/>
              <a:t>Séjour patient (1/2 journée, journée, …)</a:t>
            </a:r>
          </a:p>
        </p:txBody>
      </p:sp>
      <p:sp>
        <p:nvSpPr>
          <p:cNvPr id="7" name="Rectangle 6"/>
          <p:cNvSpPr/>
          <p:nvPr/>
        </p:nvSpPr>
        <p:spPr>
          <a:xfrm>
            <a:off x="1187624" y="3218876"/>
            <a:ext cx="1117782" cy="541006"/>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Arrivée du patient</a:t>
            </a:r>
          </a:p>
        </p:txBody>
      </p:sp>
      <p:sp>
        <p:nvSpPr>
          <p:cNvPr id="8" name="Double flèche horizontale 7"/>
          <p:cNvSpPr/>
          <p:nvPr/>
        </p:nvSpPr>
        <p:spPr>
          <a:xfrm>
            <a:off x="107504" y="1131590"/>
            <a:ext cx="4248472" cy="421708"/>
          </a:xfrm>
          <a:prstGeom prst="leftRightArrow">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b="1" dirty="0">
                <a:solidFill>
                  <a:schemeClr val="bg1">
                    <a:lumMod val="65000"/>
                  </a:schemeClr>
                </a:solidFill>
              </a:rPr>
              <a:t>BMO</a:t>
            </a:r>
          </a:p>
        </p:txBody>
      </p:sp>
      <p:sp>
        <p:nvSpPr>
          <p:cNvPr id="9" name="Rectangle 8"/>
          <p:cNvSpPr/>
          <p:nvPr/>
        </p:nvSpPr>
        <p:spPr>
          <a:xfrm>
            <a:off x="6694578" y="3219822"/>
            <a:ext cx="1117782" cy="541006"/>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Sortie du patient</a:t>
            </a:r>
          </a:p>
        </p:txBody>
      </p:sp>
      <p:sp>
        <p:nvSpPr>
          <p:cNvPr id="10" name="Rectangle 9"/>
          <p:cNvSpPr/>
          <p:nvPr/>
        </p:nvSpPr>
        <p:spPr>
          <a:xfrm>
            <a:off x="107504" y="1707654"/>
            <a:ext cx="1296144" cy="720080"/>
          </a:xfrm>
          <a:prstGeom prst="rect">
            <a:avLst/>
          </a:prstGeom>
          <a:solidFill>
            <a:schemeClr val="accent3"/>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lumMod val="65000"/>
                  </a:schemeClr>
                </a:solidFill>
              </a:rPr>
              <a:t>Initiation</a:t>
            </a:r>
            <a:r>
              <a:rPr lang="fr-FR" sz="1000" dirty="0">
                <a:solidFill>
                  <a:schemeClr val="bg1">
                    <a:lumMod val="65000"/>
                  </a:schemeClr>
                </a:solidFill>
              </a:rPr>
              <a:t> : </a:t>
            </a:r>
          </a:p>
          <a:p>
            <a:pPr algn="ctr"/>
            <a:r>
              <a:rPr lang="fr-FR" sz="1000" dirty="0">
                <a:solidFill>
                  <a:schemeClr val="bg1">
                    <a:lumMod val="65000"/>
                  </a:schemeClr>
                </a:solidFill>
              </a:rPr>
              <a:t>Dossiers médicaux, appel patient</a:t>
            </a:r>
          </a:p>
        </p:txBody>
      </p:sp>
      <p:sp>
        <p:nvSpPr>
          <p:cNvPr id="11" name="Rectangle 10"/>
          <p:cNvSpPr/>
          <p:nvPr/>
        </p:nvSpPr>
        <p:spPr>
          <a:xfrm>
            <a:off x="1475656" y="1707654"/>
            <a:ext cx="1368152" cy="720080"/>
          </a:xfrm>
          <a:prstGeom prst="rect">
            <a:avLst/>
          </a:prstGeom>
          <a:solidFill>
            <a:schemeClr val="accent3"/>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lumMod val="65000"/>
                  </a:schemeClr>
                </a:solidFill>
              </a:rPr>
              <a:t>Rencontre </a:t>
            </a:r>
            <a:r>
              <a:rPr lang="fr-FR" sz="1000" dirty="0">
                <a:solidFill>
                  <a:schemeClr val="bg1">
                    <a:lumMod val="65000"/>
                  </a:schemeClr>
                </a:solidFill>
              </a:rPr>
              <a:t>: </a:t>
            </a:r>
          </a:p>
          <a:p>
            <a:pPr algn="ctr"/>
            <a:r>
              <a:rPr lang="fr-FR" sz="1000" dirty="0">
                <a:solidFill>
                  <a:schemeClr val="bg1">
                    <a:lumMod val="65000"/>
                  </a:schemeClr>
                </a:solidFill>
              </a:rPr>
              <a:t>Patient, entourage</a:t>
            </a:r>
          </a:p>
        </p:txBody>
      </p:sp>
      <p:sp>
        <p:nvSpPr>
          <p:cNvPr id="12" name="Rectangle 11"/>
          <p:cNvSpPr/>
          <p:nvPr/>
        </p:nvSpPr>
        <p:spPr>
          <a:xfrm>
            <a:off x="2915816" y="1707654"/>
            <a:ext cx="1440160" cy="720080"/>
          </a:xfrm>
          <a:prstGeom prst="rect">
            <a:avLst/>
          </a:prstGeom>
          <a:solidFill>
            <a:schemeClr val="accent3"/>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lumMod val="65000"/>
                  </a:schemeClr>
                </a:solidFill>
              </a:rPr>
              <a:t>Complément </a:t>
            </a:r>
            <a:r>
              <a:rPr lang="fr-FR" sz="1000" dirty="0">
                <a:solidFill>
                  <a:schemeClr val="bg1">
                    <a:lumMod val="65000"/>
                  </a:schemeClr>
                </a:solidFill>
              </a:rPr>
              <a:t>: </a:t>
            </a:r>
          </a:p>
          <a:p>
            <a:pPr algn="ctr"/>
            <a:r>
              <a:rPr lang="fr-FR" sz="1000" dirty="0">
                <a:solidFill>
                  <a:schemeClr val="bg1">
                    <a:lumMod val="65000"/>
                  </a:schemeClr>
                </a:solidFill>
              </a:rPr>
              <a:t>Autres profs de santé</a:t>
            </a:r>
          </a:p>
        </p:txBody>
      </p:sp>
      <p:sp>
        <p:nvSpPr>
          <p:cNvPr id="13" name="Double flèche horizontale 12"/>
          <p:cNvSpPr/>
          <p:nvPr/>
        </p:nvSpPr>
        <p:spPr>
          <a:xfrm>
            <a:off x="4355976" y="1131590"/>
            <a:ext cx="1800200" cy="421708"/>
          </a:xfrm>
          <a:prstGeom prst="leftRightArrow">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b="1" dirty="0">
                <a:solidFill>
                  <a:schemeClr val="tx1"/>
                </a:solidFill>
              </a:rPr>
              <a:t>Analyse</a:t>
            </a:r>
          </a:p>
        </p:txBody>
      </p:sp>
      <p:sp>
        <p:nvSpPr>
          <p:cNvPr id="14" name="Double flèche horizontale 13"/>
          <p:cNvSpPr/>
          <p:nvPr/>
        </p:nvSpPr>
        <p:spPr>
          <a:xfrm>
            <a:off x="6156176" y="1131590"/>
            <a:ext cx="2160240" cy="421708"/>
          </a:xfrm>
          <a:prstGeom prst="leftRightArrow">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b="1" dirty="0">
                <a:solidFill>
                  <a:schemeClr val="bg1">
                    <a:lumMod val="65000"/>
                  </a:schemeClr>
                </a:solidFill>
              </a:rPr>
              <a:t>Restitution</a:t>
            </a:r>
          </a:p>
        </p:txBody>
      </p:sp>
      <p:sp>
        <p:nvSpPr>
          <p:cNvPr id="15" name="Rectangle 14"/>
          <p:cNvSpPr/>
          <p:nvPr/>
        </p:nvSpPr>
        <p:spPr>
          <a:xfrm>
            <a:off x="2411760" y="3219821"/>
            <a:ext cx="4176464" cy="54006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i="1" dirty="0">
                <a:solidFill>
                  <a:schemeClr val="tx1"/>
                </a:solidFill>
              </a:rPr>
              <a:t>Interventions pharmaceutiques</a:t>
            </a:r>
          </a:p>
          <a:p>
            <a:pPr algn="ctr"/>
            <a:r>
              <a:rPr lang="fr-FR" sz="1200" i="1" dirty="0">
                <a:solidFill>
                  <a:schemeClr val="tx1"/>
                </a:solidFill>
              </a:rPr>
              <a:t>Si besoin avant l’administration de la chimiothérapie</a:t>
            </a:r>
            <a:endParaRPr lang="en-GB" sz="1200" i="1" dirty="0">
              <a:solidFill>
                <a:schemeClr val="tx1"/>
              </a:solidFill>
            </a:endParaRPr>
          </a:p>
        </p:txBody>
      </p:sp>
    </p:spTree>
    <p:extLst>
      <p:ext uri="{BB962C8B-B14F-4D97-AF65-F5344CB8AC3E}">
        <p14:creationId xmlns:p14="http://schemas.microsoft.com/office/powerpoint/2010/main" val="42594400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61</a:t>
            </a:fld>
            <a:endParaRPr lang="fr-FR"/>
          </a:p>
        </p:txBody>
      </p:sp>
      <p:sp>
        <p:nvSpPr>
          <p:cNvPr id="4" name="Espace réservé du contenu 3"/>
          <p:cNvSpPr>
            <a:spLocks noGrp="1"/>
          </p:cNvSpPr>
          <p:nvPr>
            <p:ph sz="quarter" idx="1"/>
          </p:nvPr>
        </p:nvSpPr>
        <p:spPr/>
        <p:txBody>
          <a:bodyPr/>
          <a:lstStyle/>
          <a:p>
            <a:r>
              <a:rPr lang="fr-FR" sz="1800" dirty="0"/>
              <a:t>Patient de 75 ans, découverte d’un carcinome épidermoïde du LSD</a:t>
            </a:r>
          </a:p>
          <a:p>
            <a:pPr lvl="1"/>
            <a:r>
              <a:rPr lang="fr-FR" sz="1600" dirty="0"/>
              <a:t>Comorbidités : HTA, AOMI</a:t>
            </a:r>
          </a:p>
          <a:p>
            <a:r>
              <a:rPr lang="fr-FR" sz="1800" dirty="0" err="1"/>
              <a:t>Cisplatine</a:t>
            </a:r>
            <a:r>
              <a:rPr lang="fr-FR" sz="1800" dirty="0"/>
              <a:t> 100 mg/m² - </a:t>
            </a:r>
            <a:r>
              <a:rPr lang="fr-FR" sz="1800" dirty="0" err="1"/>
              <a:t>Paclitaxel</a:t>
            </a:r>
            <a:r>
              <a:rPr lang="fr-FR" sz="1800" dirty="0"/>
              <a:t> 175 mg/m²</a:t>
            </a:r>
          </a:p>
          <a:p>
            <a:pPr lvl="1"/>
            <a:r>
              <a:rPr lang="fr-FR" sz="1600" dirty="0" err="1"/>
              <a:t>Aprépitant</a:t>
            </a:r>
            <a:r>
              <a:rPr lang="fr-FR" sz="1600" dirty="0"/>
              <a:t> + </a:t>
            </a:r>
            <a:r>
              <a:rPr lang="fr-FR" sz="1600" dirty="0" err="1"/>
              <a:t>ondansetron</a:t>
            </a:r>
            <a:r>
              <a:rPr lang="fr-FR" sz="1600" dirty="0"/>
              <a:t> + cortico + prémédications + hyperhydratation</a:t>
            </a:r>
          </a:p>
          <a:p>
            <a:pPr lvl="1"/>
            <a:r>
              <a:rPr lang="fr-FR" sz="1600" dirty="0"/>
              <a:t>Traitements « habituels »</a:t>
            </a:r>
          </a:p>
          <a:p>
            <a:pPr lvl="2"/>
            <a:r>
              <a:rPr lang="fr-FR" sz="1200" dirty="0" err="1"/>
              <a:t>Clopidogrel</a:t>
            </a:r>
            <a:r>
              <a:rPr lang="fr-FR" sz="1200" dirty="0"/>
              <a:t> 75 mg par jour</a:t>
            </a:r>
          </a:p>
          <a:p>
            <a:pPr lvl="2"/>
            <a:r>
              <a:rPr lang="fr-FR" sz="1200" dirty="0" err="1"/>
              <a:t>Fosinopril</a:t>
            </a:r>
            <a:r>
              <a:rPr lang="fr-FR" sz="1200" dirty="0"/>
              <a:t> 20 mg par jour</a:t>
            </a:r>
          </a:p>
          <a:p>
            <a:pPr lvl="2"/>
            <a:r>
              <a:rPr lang="fr-FR" sz="1200" dirty="0" err="1"/>
              <a:t>Pravastatine</a:t>
            </a:r>
            <a:r>
              <a:rPr lang="fr-FR" sz="1200" dirty="0"/>
              <a:t> 10 mg par jour</a:t>
            </a:r>
          </a:p>
          <a:p>
            <a:pPr lvl="2"/>
            <a:r>
              <a:rPr lang="fr-FR" sz="1200" dirty="0" err="1"/>
              <a:t>Nebivolol</a:t>
            </a:r>
            <a:r>
              <a:rPr lang="fr-FR" sz="1200" dirty="0"/>
              <a:t> 2,5 mg par jour</a:t>
            </a:r>
          </a:p>
          <a:p>
            <a:pPr lvl="2"/>
            <a:r>
              <a:rPr lang="fr-FR" sz="1200" dirty="0" err="1"/>
              <a:t>Alfuzosine</a:t>
            </a:r>
            <a:r>
              <a:rPr lang="fr-FR" sz="1200" dirty="0"/>
              <a:t> LP 10 mg par jour</a:t>
            </a:r>
          </a:p>
          <a:p>
            <a:pPr lvl="2"/>
            <a:r>
              <a:rPr lang="fr-FR" sz="1200" dirty="0" err="1"/>
              <a:t>Oxycodone</a:t>
            </a:r>
            <a:r>
              <a:rPr lang="fr-FR" sz="1200" dirty="0"/>
              <a:t> 10 mg LP matin et soir + fentanyl 25 µg/h</a:t>
            </a:r>
          </a:p>
          <a:p>
            <a:pPr lvl="2"/>
            <a:r>
              <a:rPr lang="fr-FR" sz="1200" dirty="0" err="1"/>
              <a:t>Movicol</a:t>
            </a:r>
            <a:r>
              <a:rPr lang="fr-FR" sz="1200" dirty="0"/>
              <a:t> 1-2 par jour</a:t>
            </a:r>
          </a:p>
        </p:txBody>
      </p:sp>
      <p:sp>
        <p:nvSpPr>
          <p:cNvPr id="5" name="Accolade fermante 4"/>
          <p:cNvSpPr/>
          <p:nvPr/>
        </p:nvSpPr>
        <p:spPr>
          <a:xfrm>
            <a:off x="7596336" y="1635646"/>
            <a:ext cx="144016" cy="25202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ZoneTexte 5"/>
          <p:cNvSpPr txBox="1"/>
          <p:nvPr/>
        </p:nvSpPr>
        <p:spPr>
          <a:xfrm>
            <a:off x="7765292" y="2723804"/>
            <a:ext cx="760093" cy="338554"/>
          </a:xfrm>
          <a:prstGeom prst="rect">
            <a:avLst/>
          </a:prstGeom>
          <a:noFill/>
        </p:spPr>
        <p:txBody>
          <a:bodyPr wrap="square" rtlCol="0">
            <a:spAutoFit/>
          </a:bodyPr>
          <a:lstStyle/>
          <a:p>
            <a:pPr algn="ctr"/>
            <a:r>
              <a:rPr lang="fr-FR" sz="1600" dirty="0"/>
              <a:t>BMO</a:t>
            </a:r>
          </a:p>
        </p:txBody>
      </p:sp>
    </p:spTree>
    <p:extLst>
      <p:ext uri="{BB962C8B-B14F-4D97-AF65-F5344CB8AC3E}">
        <p14:creationId xmlns:p14="http://schemas.microsoft.com/office/powerpoint/2010/main" val="31687902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F0000"/>
                </a:solidFill>
              </a:rPr>
              <a:t>Quizz</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62</a:t>
            </a:fld>
            <a:endParaRPr lang="fr-FR"/>
          </a:p>
        </p:txBody>
      </p:sp>
      <p:sp>
        <p:nvSpPr>
          <p:cNvPr id="4" name="Espace réservé du contenu 3"/>
          <p:cNvSpPr>
            <a:spLocks noGrp="1"/>
          </p:cNvSpPr>
          <p:nvPr>
            <p:ph sz="quarter" idx="1"/>
          </p:nvPr>
        </p:nvSpPr>
        <p:spPr/>
        <p:txBody>
          <a:bodyPr/>
          <a:lstStyle/>
          <a:p>
            <a:r>
              <a:rPr lang="fr-FR" dirty="0"/>
              <a:t>Quelles sont les 4 bases de données agrées par la Haute Autorité de Santé en France ?</a:t>
            </a:r>
          </a:p>
          <a:p>
            <a:pPr lvl="1"/>
            <a:endParaRPr lang="fr-FR" dirty="0"/>
          </a:p>
        </p:txBody>
      </p:sp>
    </p:spTree>
    <p:extLst>
      <p:ext uri="{BB962C8B-B14F-4D97-AF65-F5344CB8AC3E}">
        <p14:creationId xmlns:p14="http://schemas.microsoft.com/office/powerpoint/2010/main" val="9516824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Bases de données agréés</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63</a:t>
            </a:fld>
            <a:endParaRPr lang="fr-FR"/>
          </a:p>
        </p:txBody>
      </p:sp>
      <p:sp>
        <p:nvSpPr>
          <p:cNvPr id="4" name="Espace réservé du contenu 3"/>
          <p:cNvSpPr>
            <a:spLocks noGrp="1"/>
          </p:cNvSpPr>
          <p:nvPr>
            <p:ph sz="quarter" idx="1"/>
          </p:nvPr>
        </p:nvSpPr>
        <p:spPr/>
        <p:txBody>
          <a:bodyPr/>
          <a:lstStyle/>
          <a:p>
            <a:r>
              <a:rPr lang="fr-FR" dirty="0"/>
              <a:t>Comparaison des bases agréés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756211"/>
            <a:ext cx="3790291" cy="1679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710333"/>
            <a:ext cx="4156123" cy="3021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51613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Bases de données agréés</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64</a:t>
            </a:fld>
            <a:endParaRPr lang="fr-FR"/>
          </a:p>
        </p:txBody>
      </p:sp>
      <p:sp>
        <p:nvSpPr>
          <p:cNvPr id="4" name="Espace réservé du contenu 3"/>
          <p:cNvSpPr>
            <a:spLocks noGrp="1"/>
          </p:cNvSpPr>
          <p:nvPr>
            <p:ph sz="quarter" idx="1"/>
          </p:nvPr>
        </p:nvSpPr>
        <p:spPr>
          <a:xfrm>
            <a:off x="4644008" y="914400"/>
            <a:ext cx="4042793" cy="3703320"/>
          </a:xfrm>
        </p:spPr>
        <p:txBody>
          <a:bodyPr>
            <a:normAutofit/>
          </a:bodyPr>
          <a:lstStyle/>
          <a:p>
            <a:r>
              <a:rPr lang="fr-FR" sz="1800" dirty="0"/>
              <a:t>50 prescriptions tests</a:t>
            </a:r>
          </a:p>
          <a:p>
            <a:endParaRPr lang="fr-FR" sz="1800" dirty="0"/>
          </a:p>
          <a:p>
            <a:r>
              <a:rPr lang="fr-FR" sz="1800" dirty="0"/>
              <a:t>Taux de conformité 20-30%</a:t>
            </a:r>
          </a:p>
          <a:p>
            <a:pPr lvl="1"/>
            <a:r>
              <a:rPr lang="fr-FR" sz="1600" dirty="0"/>
              <a:t>Redondances 25%</a:t>
            </a:r>
          </a:p>
          <a:p>
            <a:pPr lvl="1"/>
            <a:r>
              <a:rPr lang="fr-FR" sz="1600" dirty="0"/>
              <a:t>IM 48%</a:t>
            </a:r>
          </a:p>
          <a:p>
            <a:pPr lvl="1"/>
            <a:r>
              <a:rPr lang="fr-FR" sz="1600" dirty="0"/>
              <a:t>CI ou PE en lien avec contexte : 6%</a:t>
            </a:r>
          </a:p>
          <a:p>
            <a:pPr lvl="1"/>
            <a:endParaRPr lang="fr-FR" sz="1600" dirty="0"/>
          </a:p>
          <a:p>
            <a:r>
              <a:rPr lang="fr-FR" sz="1800" dirty="0"/>
              <a:t>Faible niveau de pertinence</a:t>
            </a:r>
          </a:p>
          <a:p>
            <a:endParaRPr lang="fr-FR" sz="1800" dirty="0"/>
          </a:p>
          <a:p>
            <a:r>
              <a:rPr lang="fr-FR" sz="1800" dirty="0"/>
              <a:t>Combinaison des bases ?</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620" y="915566"/>
            <a:ext cx="4023372" cy="2843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12243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65</a:t>
            </a:fld>
            <a:endParaRPr lang="fr-FR"/>
          </a:p>
        </p:txBody>
      </p:sp>
      <p:sp>
        <p:nvSpPr>
          <p:cNvPr id="4" name="Espace réservé du contenu 3"/>
          <p:cNvSpPr>
            <a:spLocks noGrp="1"/>
          </p:cNvSpPr>
          <p:nvPr>
            <p:ph sz="quarter" idx="1"/>
          </p:nvPr>
        </p:nvSpPr>
        <p:spPr/>
        <p:txBody>
          <a:bodyPr/>
          <a:lstStyle/>
          <a:p>
            <a:r>
              <a:rPr lang="fr-FR" sz="1800" dirty="0"/>
              <a:t>Patient de 78 ans, découverte d’un carcinome épidermoïde du LSD</a:t>
            </a:r>
          </a:p>
          <a:p>
            <a:pPr lvl="1"/>
            <a:r>
              <a:rPr lang="fr-FR" sz="1600" dirty="0"/>
              <a:t>Comorbidités : HTA, AOMI</a:t>
            </a:r>
          </a:p>
          <a:p>
            <a:r>
              <a:rPr lang="fr-FR" sz="1800" dirty="0" err="1"/>
              <a:t>Cisplatine</a:t>
            </a:r>
            <a:r>
              <a:rPr lang="fr-FR" sz="1800" dirty="0"/>
              <a:t> 100 mg/m² - </a:t>
            </a:r>
            <a:r>
              <a:rPr lang="fr-FR" sz="1800" dirty="0" err="1">
                <a:solidFill>
                  <a:srgbClr val="FF0000"/>
                </a:solidFill>
              </a:rPr>
              <a:t>Paclitaxel</a:t>
            </a:r>
            <a:r>
              <a:rPr lang="fr-FR" sz="1800" dirty="0">
                <a:solidFill>
                  <a:srgbClr val="FF0000"/>
                </a:solidFill>
              </a:rPr>
              <a:t> </a:t>
            </a:r>
            <a:r>
              <a:rPr lang="fr-FR" sz="1800" dirty="0"/>
              <a:t>175 mg/m²</a:t>
            </a:r>
          </a:p>
          <a:p>
            <a:pPr lvl="1"/>
            <a:r>
              <a:rPr lang="fr-FR" sz="1600" dirty="0" err="1"/>
              <a:t>Aprépitant</a:t>
            </a:r>
            <a:r>
              <a:rPr lang="fr-FR" sz="1600" dirty="0"/>
              <a:t> + </a:t>
            </a:r>
            <a:r>
              <a:rPr lang="fr-FR" sz="1600" dirty="0" err="1"/>
              <a:t>ondansetron</a:t>
            </a:r>
            <a:r>
              <a:rPr lang="fr-FR" sz="1600" dirty="0"/>
              <a:t> + cortico + prémédications + hyperhydratation</a:t>
            </a:r>
          </a:p>
          <a:p>
            <a:pPr lvl="1"/>
            <a:r>
              <a:rPr lang="fr-FR" sz="1600" dirty="0"/>
              <a:t>Traitements « habituels »</a:t>
            </a:r>
          </a:p>
          <a:p>
            <a:pPr lvl="2"/>
            <a:r>
              <a:rPr lang="fr-FR" sz="1200" dirty="0" err="1">
                <a:solidFill>
                  <a:srgbClr val="FF0000"/>
                </a:solidFill>
              </a:rPr>
              <a:t>Clopidogrel</a:t>
            </a:r>
            <a:r>
              <a:rPr lang="fr-FR" sz="1200" dirty="0">
                <a:solidFill>
                  <a:srgbClr val="FF0000"/>
                </a:solidFill>
              </a:rPr>
              <a:t> </a:t>
            </a:r>
            <a:r>
              <a:rPr lang="fr-FR" sz="1200" dirty="0"/>
              <a:t>75 mg par jour</a:t>
            </a:r>
          </a:p>
          <a:p>
            <a:pPr lvl="2"/>
            <a:r>
              <a:rPr lang="fr-FR" sz="1200" dirty="0" err="1"/>
              <a:t>Fosinopril</a:t>
            </a:r>
            <a:r>
              <a:rPr lang="fr-FR" sz="1200" dirty="0"/>
              <a:t> 20 mg par jour</a:t>
            </a:r>
          </a:p>
          <a:p>
            <a:pPr lvl="2"/>
            <a:r>
              <a:rPr lang="fr-FR" sz="1200" dirty="0" err="1"/>
              <a:t>Pravastatine</a:t>
            </a:r>
            <a:r>
              <a:rPr lang="fr-FR" sz="1200" dirty="0"/>
              <a:t> 10 mg par jour</a:t>
            </a:r>
          </a:p>
          <a:p>
            <a:pPr lvl="2"/>
            <a:r>
              <a:rPr lang="fr-FR" sz="1200" dirty="0" err="1"/>
              <a:t>Nebivolol</a:t>
            </a:r>
            <a:r>
              <a:rPr lang="fr-FR" sz="1200" dirty="0"/>
              <a:t> 2,5 mg par jour</a:t>
            </a:r>
          </a:p>
          <a:p>
            <a:pPr lvl="2"/>
            <a:r>
              <a:rPr lang="fr-FR" sz="1200" dirty="0" err="1"/>
              <a:t>Alfuzosine</a:t>
            </a:r>
            <a:r>
              <a:rPr lang="fr-FR" sz="1200" dirty="0"/>
              <a:t> LP 10 mg par jour</a:t>
            </a:r>
          </a:p>
          <a:p>
            <a:pPr lvl="2"/>
            <a:r>
              <a:rPr lang="fr-FR" sz="1200" dirty="0" err="1"/>
              <a:t>Oxycodone</a:t>
            </a:r>
            <a:r>
              <a:rPr lang="fr-FR" sz="1200" dirty="0"/>
              <a:t> 10 mg LP matin et soir</a:t>
            </a:r>
          </a:p>
          <a:p>
            <a:pPr lvl="2"/>
            <a:r>
              <a:rPr lang="fr-FR" sz="1200" dirty="0" err="1"/>
              <a:t>Movicol</a:t>
            </a:r>
            <a:r>
              <a:rPr lang="fr-FR" sz="1200" dirty="0"/>
              <a:t> 1-2 par jour</a:t>
            </a:r>
          </a:p>
        </p:txBody>
      </p:sp>
      <p:sp>
        <p:nvSpPr>
          <p:cNvPr id="5" name="Accolade fermante 4"/>
          <p:cNvSpPr/>
          <p:nvPr/>
        </p:nvSpPr>
        <p:spPr>
          <a:xfrm>
            <a:off x="7596336" y="1635646"/>
            <a:ext cx="144016" cy="25202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ZoneTexte 5"/>
          <p:cNvSpPr txBox="1"/>
          <p:nvPr/>
        </p:nvSpPr>
        <p:spPr>
          <a:xfrm>
            <a:off x="7765292" y="2723804"/>
            <a:ext cx="760093" cy="338554"/>
          </a:xfrm>
          <a:prstGeom prst="rect">
            <a:avLst/>
          </a:prstGeom>
          <a:noFill/>
        </p:spPr>
        <p:txBody>
          <a:bodyPr wrap="square" rtlCol="0">
            <a:spAutoFit/>
          </a:bodyPr>
          <a:lstStyle/>
          <a:p>
            <a:pPr algn="ctr"/>
            <a:r>
              <a:rPr lang="fr-FR" sz="1600" dirty="0"/>
              <a:t>BMO</a:t>
            </a:r>
          </a:p>
        </p:txBody>
      </p:sp>
    </p:spTree>
    <p:extLst>
      <p:ext uri="{BB962C8B-B14F-4D97-AF65-F5344CB8AC3E}">
        <p14:creationId xmlns:p14="http://schemas.microsoft.com/office/powerpoint/2010/main" val="14732275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F0000"/>
                </a:solidFill>
              </a:rPr>
              <a:t>Quizz</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66</a:t>
            </a:fld>
            <a:endParaRPr lang="fr-FR"/>
          </a:p>
        </p:txBody>
      </p:sp>
      <p:sp>
        <p:nvSpPr>
          <p:cNvPr id="4" name="Espace réservé du contenu 3"/>
          <p:cNvSpPr>
            <a:spLocks noGrp="1"/>
          </p:cNvSpPr>
          <p:nvPr>
            <p:ph sz="quarter" idx="1"/>
          </p:nvPr>
        </p:nvSpPr>
        <p:spPr/>
        <p:txBody>
          <a:bodyPr/>
          <a:lstStyle/>
          <a:p>
            <a:r>
              <a:rPr lang="fr-FR" dirty="0"/>
              <a:t>Quel type d’intervention peut être proposé ?</a:t>
            </a:r>
          </a:p>
          <a:p>
            <a:endParaRPr lang="fr-FR" dirty="0"/>
          </a:p>
          <a:p>
            <a:pPr marL="0" indent="0">
              <a:buNone/>
            </a:pPr>
            <a:endParaRPr lang="fr-FR" sz="1800" dirty="0"/>
          </a:p>
        </p:txBody>
      </p:sp>
    </p:spTree>
    <p:extLst>
      <p:ext uri="{BB962C8B-B14F-4D97-AF65-F5344CB8AC3E}">
        <p14:creationId xmlns:p14="http://schemas.microsoft.com/office/powerpoint/2010/main" val="5828245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Bases de données spécialisées</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67</a:t>
            </a:fld>
            <a:endParaRPr lang="fr-FR"/>
          </a:p>
        </p:txBody>
      </p:sp>
      <p:pic>
        <p:nvPicPr>
          <p:cNvPr id="1026" name="Picture 2" descr="https://www.drugs.com/img/layout/ddc-logo-retin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2057" y="870352"/>
            <a:ext cx="2056488" cy="4259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387" y="1347614"/>
            <a:ext cx="3010905" cy="1842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5387" y="3190562"/>
            <a:ext cx="3122557" cy="1732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6268" y="881382"/>
            <a:ext cx="3690661" cy="638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6268" y="1520364"/>
            <a:ext cx="3690661" cy="1477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26267" y="3015482"/>
            <a:ext cx="3690661" cy="1751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49744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Littérature</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68</a:t>
            </a:fld>
            <a:endParaRPr lang="fr-FR"/>
          </a:p>
        </p:txBody>
      </p:sp>
      <p:sp>
        <p:nvSpPr>
          <p:cNvPr id="4" name="Espace réservé du contenu 3"/>
          <p:cNvSpPr>
            <a:spLocks noGrp="1"/>
          </p:cNvSpPr>
          <p:nvPr>
            <p:ph sz="quarter" idx="1"/>
          </p:nvPr>
        </p:nvSpPr>
        <p:spPr/>
        <p:txBody>
          <a:bodyPr/>
          <a:lstStyle/>
          <a:p>
            <a:r>
              <a:rPr lang="fr-FR" dirty="0"/>
              <a:t>NP avec </a:t>
            </a:r>
            <a:r>
              <a:rPr lang="fr-FR" dirty="0" err="1"/>
              <a:t>clopidogrel</a:t>
            </a:r>
            <a:endParaRPr lang="fr-FR" dirty="0"/>
          </a:p>
          <a:p>
            <a:pPr lvl="1"/>
            <a:r>
              <a:rPr lang="fr-FR" dirty="0"/>
              <a:t>HR = 2 [1,0-3,9]</a:t>
            </a:r>
          </a:p>
          <a:p>
            <a:pPr lvl="1"/>
            <a:r>
              <a:rPr lang="fr-FR" dirty="0"/>
              <a:t>&gt; 135 mg/m²</a:t>
            </a:r>
          </a:p>
          <a:p>
            <a:pPr lvl="1"/>
            <a:endParaRPr lang="fr-FR" dirty="0"/>
          </a:p>
          <a:p>
            <a:r>
              <a:rPr lang="fr-FR" dirty="0"/>
              <a:t>Pas d’</a:t>
            </a:r>
            <a:r>
              <a:rPr lang="fr-FR" dirty="0" err="1"/>
              <a:t>hématotoxicité</a:t>
            </a:r>
            <a:endParaRPr lang="fr-FR" dirty="0"/>
          </a:p>
          <a:p>
            <a:endParaRPr lang="fr-FR" dirty="0"/>
          </a:p>
          <a:p>
            <a:r>
              <a:rPr lang="fr-FR" dirty="0"/>
              <a:t>Gestion</a:t>
            </a:r>
          </a:p>
          <a:p>
            <a:pPr lvl="1"/>
            <a:r>
              <a:rPr lang="fr-FR" dirty="0"/>
              <a:t>Prise décalée 10-12 heures</a:t>
            </a:r>
          </a:p>
          <a:p>
            <a:pPr lvl="1"/>
            <a:r>
              <a:rPr lang="fr-FR" dirty="0"/>
              <a:t>Sauter une prise le jour de chimiothérapie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338" y="915566"/>
            <a:ext cx="4917158" cy="914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056" y="1925857"/>
            <a:ext cx="4858440" cy="1285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6948264" y="4946895"/>
            <a:ext cx="2193860" cy="215444"/>
          </a:xfrm>
          <a:prstGeom prst="rect">
            <a:avLst/>
          </a:prstGeom>
          <a:noFill/>
        </p:spPr>
        <p:txBody>
          <a:bodyPr wrap="square" rtlCol="0">
            <a:spAutoFit/>
          </a:bodyPr>
          <a:lstStyle/>
          <a:p>
            <a:pPr algn="r"/>
            <a:r>
              <a:rPr lang="fr-FR" sz="800" dirty="0" err="1"/>
              <a:t>Agergaard</a:t>
            </a:r>
            <a:r>
              <a:rPr lang="fr-FR" sz="800" dirty="0"/>
              <a:t> Clin </a:t>
            </a:r>
            <a:r>
              <a:rPr lang="fr-FR" sz="800" dirty="0" err="1"/>
              <a:t>Pharmacol</a:t>
            </a:r>
            <a:r>
              <a:rPr lang="fr-FR" sz="800" dirty="0"/>
              <a:t> </a:t>
            </a:r>
            <a:r>
              <a:rPr lang="fr-FR" sz="800" dirty="0" err="1"/>
              <a:t>Ther</a:t>
            </a:r>
            <a:r>
              <a:rPr lang="fr-FR" sz="800" dirty="0"/>
              <a:t> 2017</a:t>
            </a: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3245307"/>
            <a:ext cx="3096344" cy="1487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12897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69</a:t>
            </a:fld>
            <a:endParaRPr lang="fr-FR"/>
          </a:p>
        </p:txBody>
      </p:sp>
      <p:sp>
        <p:nvSpPr>
          <p:cNvPr id="4" name="Espace réservé du contenu 3"/>
          <p:cNvSpPr>
            <a:spLocks noGrp="1"/>
          </p:cNvSpPr>
          <p:nvPr>
            <p:ph sz="quarter" idx="1"/>
          </p:nvPr>
        </p:nvSpPr>
        <p:spPr/>
        <p:txBody>
          <a:bodyPr/>
          <a:lstStyle/>
          <a:p>
            <a:r>
              <a:rPr lang="fr-FR" sz="1800" dirty="0"/>
              <a:t>Patient de 78 ans, découverte d’un carcinome épidermoïde du LSD</a:t>
            </a:r>
          </a:p>
          <a:p>
            <a:pPr lvl="1"/>
            <a:r>
              <a:rPr lang="fr-FR" sz="1600" dirty="0"/>
              <a:t>Comorbidités : HTA, AOMI</a:t>
            </a:r>
          </a:p>
          <a:p>
            <a:r>
              <a:rPr lang="fr-FR" sz="1800" dirty="0" err="1"/>
              <a:t>Cisplatine</a:t>
            </a:r>
            <a:r>
              <a:rPr lang="fr-FR" sz="1800" dirty="0"/>
              <a:t> 100 mg/m² - </a:t>
            </a:r>
            <a:r>
              <a:rPr lang="fr-FR" sz="1800" dirty="0" err="1"/>
              <a:t>Paclitaxel</a:t>
            </a:r>
            <a:r>
              <a:rPr lang="fr-FR" sz="1800" dirty="0"/>
              <a:t> 175 mg/m²</a:t>
            </a:r>
          </a:p>
          <a:p>
            <a:pPr lvl="1"/>
            <a:r>
              <a:rPr lang="fr-FR" sz="1600" dirty="0" err="1">
                <a:solidFill>
                  <a:srgbClr val="FF0000"/>
                </a:solidFill>
              </a:rPr>
              <a:t>Aprépitant</a:t>
            </a:r>
            <a:r>
              <a:rPr lang="fr-FR" sz="1600" dirty="0">
                <a:solidFill>
                  <a:srgbClr val="FF0000"/>
                </a:solidFill>
              </a:rPr>
              <a:t> </a:t>
            </a:r>
            <a:r>
              <a:rPr lang="fr-FR" sz="1600" dirty="0"/>
              <a:t>+ </a:t>
            </a:r>
            <a:r>
              <a:rPr lang="fr-FR" sz="1600" dirty="0" err="1"/>
              <a:t>ondansetron</a:t>
            </a:r>
            <a:r>
              <a:rPr lang="fr-FR" sz="1600" dirty="0"/>
              <a:t> + cortico + prémédications + hyperhydratation</a:t>
            </a:r>
          </a:p>
          <a:p>
            <a:pPr lvl="1"/>
            <a:r>
              <a:rPr lang="fr-FR" sz="1600" dirty="0"/>
              <a:t>Traitements « habituels »</a:t>
            </a:r>
          </a:p>
          <a:p>
            <a:pPr lvl="2"/>
            <a:r>
              <a:rPr lang="fr-FR" sz="1200" dirty="0" err="1"/>
              <a:t>Clopidogrel</a:t>
            </a:r>
            <a:r>
              <a:rPr lang="fr-FR" sz="1200" dirty="0"/>
              <a:t> 75 mg par jour</a:t>
            </a:r>
          </a:p>
          <a:p>
            <a:pPr lvl="2"/>
            <a:r>
              <a:rPr lang="fr-FR" sz="1200" dirty="0" err="1"/>
              <a:t>Fosinopril</a:t>
            </a:r>
            <a:r>
              <a:rPr lang="fr-FR" sz="1200" dirty="0"/>
              <a:t> 20 mg par jour</a:t>
            </a:r>
          </a:p>
          <a:p>
            <a:pPr lvl="2"/>
            <a:r>
              <a:rPr lang="fr-FR" sz="1200" dirty="0" err="1"/>
              <a:t>Pravastatine</a:t>
            </a:r>
            <a:r>
              <a:rPr lang="fr-FR" sz="1200" dirty="0"/>
              <a:t> 10 mg par jour</a:t>
            </a:r>
          </a:p>
          <a:p>
            <a:pPr lvl="2"/>
            <a:r>
              <a:rPr lang="fr-FR" sz="1200" dirty="0" err="1"/>
              <a:t>Nebivolol</a:t>
            </a:r>
            <a:r>
              <a:rPr lang="fr-FR" sz="1200" dirty="0"/>
              <a:t> 2,5 mg par jour</a:t>
            </a:r>
          </a:p>
          <a:p>
            <a:pPr lvl="2"/>
            <a:r>
              <a:rPr lang="fr-FR" sz="1200" dirty="0" err="1"/>
              <a:t>Alfuzosine</a:t>
            </a:r>
            <a:r>
              <a:rPr lang="fr-FR" sz="1200" dirty="0"/>
              <a:t> LP 10 mg par jour</a:t>
            </a:r>
          </a:p>
          <a:p>
            <a:pPr lvl="2"/>
            <a:r>
              <a:rPr lang="fr-FR" sz="1200" dirty="0" err="1">
                <a:solidFill>
                  <a:srgbClr val="FF0000"/>
                </a:solidFill>
              </a:rPr>
              <a:t>Oxycodone</a:t>
            </a:r>
            <a:r>
              <a:rPr lang="fr-FR" sz="1200" dirty="0">
                <a:solidFill>
                  <a:srgbClr val="FF0000"/>
                </a:solidFill>
              </a:rPr>
              <a:t> </a:t>
            </a:r>
            <a:r>
              <a:rPr lang="fr-FR" sz="1200" dirty="0"/>
              <a:t>10 mg LP matin et soir</a:t>
            </a:r>
          </a:p>
          <a:p>
            <a:pPr lvl="2"/>
            <a:r>
              <a:rPr lang="fr-FR" sz="1200" dirty="0" err="1"/>
              <a:t>Movicol</a:t>
            </a:r>
            <a:r>
              <a:rPr lang="fr-FR" sz="1200" dirty="0"/>
              <a:t> 1-2 par jour</a:t>
            </a:r>
          </a:p>
        </p:txBody>
      </p:sp>
      <p:sp>
        <p:nvSpPr>
          <p:cNvPr id="5" name="Accolade fermante 4"/>
          <p:cNvSpPr/>
          <p:nvPr/>
        </p:nvSpPr>
        <p:spPr>
          <a:xfrm>
            <a:off x="7596336" y="1635646"/>
            <a:ext cx="144016" cy="25202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ZoneTexte 5"/>
          <p:cNvSpPr txBox="1"/>
          <p:nvPr/>
        </p:nvSpPr>
        <p:spPr>
          <a:xfrm>
            <a:off x="7765292" y="2723804"/>
            <a:ext cx="760093" cy="338554"/>
          </a:xfrm>
          <a:prstGeom prst="rect">
            <a:avLst/>
          </a:prstGeom>
          <a:noFill/>
        </p:spPr>
        <p:txBody>
          <a:bodyPr wrap="square" rtlCol="0">
            <a:spAutoFit/>
          </a:bodyPr>
          <a:lstStyle/>
          <a:p>
            <a:pPr algn="ctr"/>
            <a:r>
              <a:rPr lang="fr-FR" sz="1600" dirty="0"/>
              <a:t>BMO</a:t>
            </a:r>
          </a:p>
        </p:txBody>
      </p:sp>
    </p:spTree>
    <p:extLst>
      <p:ext uri="{BB962C8B-B14F-4D97-AF65-F5344CB8AC3E}">
        <p14:creationId xmlns:p14="http://schemas.microsoft.com/office/powerpoint/2010/main" val="3218070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F0000"/>
                </a:solidFill>
              </a:rPr>
              <a:t>Quizz</a:t>
            </a:r>
            <a:endParaRPr lang="en-GB" dirty="0">
              <a:solidFill>
                <a:srgbClr val="FF0000"/>
              </a:solidFill>
            </a:endParaRP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7</a:t>
            </a:fld>
            <a:endParaRPr lang="fr-FR"/>
          </a:p>
        </p:txBody>
      </p:sp>
      <p:sp>
        <p:nvSpPr>
          <p:cNvPr id="4" name="Espace réservé du contenu 3"/>
          <p:cNvSpPr>
            <a:spLocks noGrp="1"/>
          </p:cNvSpPr>
          <p:nvPr>
            <p:ph sz="quarter" idx="1"/>
          </p:nvPr>
        </p:nvSpPr>
        <p:spPr/>
        <p:txBody>
          <a:bodyPr/>
          <a:lstStyle/>
          <a:p>
            <a:r>
              <a:rPr lang="fr-FR" dirty="0"/>
              <a:t>Vous travaillez dans :</a:t>
            </a:r>
          </a:p>
          <a:p>
            <a:endParaRPr lang="fr-FR" dirty="0"/>
          </a:p>
        </p:txBody>
      </p:sp>
    </p:spTree>
    <p:extLst>
      <p:ext uri="{BB962C8B-B14F-4D97-AF65-F5344CB8AC3E}">
        <p14:creationId xmlns:p14="http://schemas.microsoft.com/office/powerpoint/2010/main" val="40575564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F0000"/>
                </a:solidFill>
              </a:rPr>
              <a:t>Quizz</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70</a:t>
            </a:fld>
            <a:endParaRPr lang="fr-FR"/>
          </a:p>
        </p:txBody>
      </p:sp>
      <p:sp>
        <p:nvSpPr>
          <p:cNvPr id="4" name="Espace réservé du contenu 3"/>
          <p:cNvSpPr>
            <a:spLocks noGrp="1"/>
          </p:cNvSpPr>
          <p:nvPr>
            <p:ph sz="quarter" idx="1"/>
          </p:nvPr>
        </p:nvSpPr>
        <p:spPr/>
        <p:txBody>
          <a:bodyPr/>
          <a:lstStyle/>
          <a:p>
            <a:r>
              <a:rPr lang="fr-FR" dirty="0"/>
              <a:t>Quel type d’intervention peut être proposé ?</a:t>
            </a:r>
          </a:p>
          <a:p>
            <a:endParaRPr lang="fr-FR" dirty="0"/>
          </a:p>
        </p:txBody>
      </p:sp>
    </p:spTree>
    <p:extLst>
      <p:ext uri="{BB962C8B-B14F-4D97-AF65-F5344CB8AC3E}">
        <p14:creationId xmlns:p14="http://schemas.microsoft.com/office/powerpoint/2010/main" val="32355920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Selon les bases …</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71</a:t>
            </a:fld>
            <a:endParaRPr lang="fr-F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74" y="2715766"/>
            <a:ext cx="4104456" cy="2031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059582"/>
            <a:ext cx="4967169" cy="1228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936171"/>
            <a:ext cx="3519237" cy="170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https://cdn.pixabay.com/photo/2015/11/03/08/56/question-mark-1019820_960_7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2782048"/>
            <a:ext cx="1805926" cy="180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954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Aprépitant</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72</a:t>
            </a:fld>
            <a:endParaRPr lang="fr-FR"/>
          </a:p>
        </p:txBody>
      </p:sp>
      <p:pic>
        <p:nvPicPr>
          <p:cNvPr id="5" name="Picture 2" descr="E:\Gustave roussy\Cours\DU Pharmacie clinique oncologique\CYP450 3A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624" y="2179434"/>
            <a:ext cx="1455466" cy="147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E:\Gustave roussy\Cours\DU Pharmacie clinique oncologique\Aprépita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7682" y="1825259"/>
            <a:ext cx="986224" cy="57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E:\Gustave roussy\Cours\DU Pharmacie clinique oncologique\Aprépita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5722" y="3995859"/>
            <a:ext cx="986224" cy="57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E:\Gustave roussy\Cours\DU Pharmacie clinique oncologique\Aprépita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9929" y="974662"/>
            <a:ext cx="986224" cy="57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èche courbée vers la gauche 8"/>
          <p:cNvSpPr/>
          <p:nvPr/>
        </p:nvSpPr>
        <p:spPr>
          <a:xfrm rot="632199">
            <a:off x="3404710" y="2183927"/>
            <a:ext cx="407725" cy="100223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cxnSp>
        <p:nvCxnSpPr>
          <p:cNvPr id="10" name="Connecteur droit 9"/>
          <p:cNvCxnSpPr/>
          <p:nvPr/>
        </p:nvCxnSpPr>
        <p:spPr>
          <a:xfrm>
            <a:off x="4945408" y="1996382"/>
            <a:ext cx="351284" cy="287337"/>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Connecteur droit avec flèche 10"/>
          <p:cNvCxnSpPr/>
          <p:nvPr/>
        </p:nvCxnSpPr>
        <p:spPr>
          <a:xfrm flipH="1" flipV="1">
            <a:off x="4997500" y="3652144"/>
            <a:ext cx="778222" cy="576263"/>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2" name="Connecteur droit 11"/>
          <p:cNvCxnSpPr/>
          <p:nvPr/>
        </p:nvCxnSpPr>
        <p:spPr>
          <a:xfrm flipH="1">
            <a:off x="5138143" y="1420564"/>
            <a:ext cx="567259" cy="719138"/>
          </a:xfrm>
          <a:prstGeom prst="line">
            <a:avLst/>
          </a:prstGeom>
        </p:spPr>
        <p:style>
          <a:lnRef idx="3">
            <a:schemeClr val="accent2"/>
          </a:lnRef>
          <a:fillRef idx="0">
            <a:schemeClr val="accent2"/>
          </a:fillRef>
          <a:effectRef idx="2">
            <a:schemeClr val="accent2"/>
          </a:effectRef>
          <a:fontRef idx="minor">
            <a:schemeClr val="tx1"/>
          </a:fontRef>
        </p:style>
      </p:cxnSp>
      <p:sp>
        <p:nvSpPr>
          <p:cNvPr id="13" name="Rectangle à coins arrondis 12"/>
          <p:cNvSpPr/>
          <p:nvPr/>
        </p:nvSpPr>
        <p:spPr>
          <a:xfrm>
            <a:off x="1036377" y="2694332"/>
            <a:ext cx="1997409" cy="237458"/>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fr-FR" sz="1400" dirty="0">
                <a:latin typeface="+mj-lt"/>
              </a:rPr>
              <a:t>Substrat</a:t>
            </a:r>
          </a:p>
        </p:txBody>
      </p:sp>
      <p:sp>
        <p:nvSpPr>
          <p:cNvPr id="15" name="Rectangle à coins arrondis 14"/>
          <p:cNvSpPr/>
          <p:nvPr/>
        </p:nvSpPr>
        <p:spPr>
          <a:xfrm>
            <a:off x="6916541" y="270609"/>
            <a:ext cx="1547337" cy="42829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fr-FR" sz="1400" dirty="0">
                <a:latin typeface="+mj-lt"/>
              </a:rPr>
              <a:t>Initialement </a:t>
            </a:r>
          </a:p>
          <a:p>
            <a:pPr algn="ctr">
              <a:defRPr/>
            </a:pPr>
            <a:r>
              <a:rPr lang="fr-FR" sz="1400" dirty="0">
                <a:latin typeface="+mj-lt"/>
              </a:rPr>
              <a:t>inhibiteur (3 jrs)</a:t>
            </a:r>
          </a:p>
        </p:txBody>
      </p:sp>
      <p:sp>
        <p:nvSpPr>
          <p:cNvPr id="16" name="Rectangle à coins arrondis 15"/>
          <p:cNvSpPr/>
          <p:nvPr/>
        </p:nvSpPr>
        <p:spPr>
          <a:xfrm>
            <a:off x="6916541" y="771550"/>
            <a:ext cx="1547337" cy="1491629"/>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fr-FR" sz="1000" b="1" dirty="0">
                <a:latin typeface="+mj-lt"/>
              </a:rPr>
              <a:t>Corticoïdes</a:t>
            </a:r>
          </a:p>
          <a:p>
            <a:pPr algn="ctr">
              <a:defRPr/>
            </a:pPr>
            <a:r>
              <a:rPr lang="fr-FR" sz="1000" dirty="0" err="1">
                <a:latin typeface="+mj-lt"/>
              </a:rPr>
              <a:t>Hydrocodone</a:t>
            </a:r>
            <a:endParaRPr lang="fr-FR" sz="1000" dirty="0">
              <a:latin typeface="+mj-lt"/>
            </a:endParaRPr>
          </a:p>
          <a:p>
            <a:pPr algn="ctr">
              <a:defRPr/>
            </a:pPr>
            <a:r>
              <a:rPr lang="fr-FR" sz="1000" dirty="0" err="1">
                <a:latin typeface="+mj-lt"/>
              </a:rPr>
              <a:t>Oxycodone</a:t>
            </a:r>
            <a:endParaRPr lang="fr-FR" sz="1000" dirty="0">
              <a:latin typeface="+mj-lt"/>
            </a:endParaRPr>
          </a:p>
          <a:p>
            <a:pPr algn="ctr">
              <a:defRPr/>
            </a:pPr>
            <a:r>
              <a:rPr lang="fr-FR" sz="1000" dirty="0">
                <a:latin typeface="+mj-lt"/>
              </a:rPr>
              <a:t>Fentanyl</a:t>
            </a:r>
          </a:p>
          <a:p>
            <a:pPr algn="ctr">
              <a:defRPr/>
            </a:pPr>
            <a:r>
              <a:rPr lang="fr-FR" sz="1000" b="1" dirty="0">
                <a:latin typeface="+mj-lt"/>
              </a:rPr>
              <a:t>Ifosfamide</a:t>
            </a:r>
          </a:p>
          <a:p>
            <a:pPr algn="ctr">
              <a:defRPr/>
            </a:pPr>
            <a:r>
              <a:rPr lang="fr-FR" sz="1000" dirty="0">
                <a:latin typeface="+mj-lt"/>
              </a:rPr>
              <a:t>Quietapine</a:t>
            </a:r>
          </a:p>
          <a:p>
            <a:pPr algn="ctr">
              <a:defRPr/>
            </a:pPr>
            <a:r>
              <a:rPr lang="fr-FR" sz="1000" dirty="0">
                <a:latin typeface="+mj-lt"/>
              </a:rPr>
              <a:t>Bosutinib</a:t>
            </a:r>
          </a:p>
        </p:txBody>
      </p:sp>
      <p:sp>
        <p:nvSpPr>
          <p:cNvPr id="19" name="ZoneTexte 18"/>
          <p:cNvSpPr txBox="1"/>
          <p:nvPr/>
        </p:nvSpPr>
        <p:spPr>
          <a:xfrm>
            <a:off x="3697081" y="3579862"/>
            <a:ext cx="1236433" cy="276999"/>
          </a:xfrm>
          <a:prstGeom prst="rect">
            <a:avLst/>
          </a:prstGeom>
          <a:noFill/>
        </p:spPr>
        <p:txBody>
          <a:bodyPr wrap="square" rtlCol="0">
            <a:spAutoFit/>
          </a:bodyPr>
          <a:lstStyle/>
          <a:p>
            <a:pPr algn="ctr"/>
            <a:r>
              <a:rPr lang="fr-FR" sz="1200" b="1" dirty="0">
                <a:latin typeface="+mj-lt"/>
              </a:rPr>
              <a:t>CYP3A4 / 2C9</a:t>
            </a:r>
          </a:p>
        </p:txBody>
      </p:sp>
      <p:sp>
        <p:nvSpPr>
          <p:cNvPr id="20" name="Rectangle à coins arrondis 19"/>
          <p:cNvSpPr/>
          <p:nvPr/>
        </p:nvSpPr>
        <p:spPr>
          <a:xfrm>
            <a:off x="5076056" y="2571750"/>
            <a:ext cx="2115817" cy="302156"/>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fr-FR" sz="1400" dirty="0">
                <a:latin typeface="+mj-lt"/>
              </a:rPr>
              <a:t>puis inducteur (10 jrs ?)</a:t>
            </a:r>
          </a:p>
        </p:txBody>
      </p:sp>
      <p:sp>
        <p:nvSpPr>
          <p:cNvPr id="21" name="Rectangle à coins arrondis 20"/>
          <p:cNvSpPr/>
          <p:nvPr/>
        </p:nvSpPr>
        <p:spPr>
          <a:xfrm>
            <a:off x="5076056" y="2964155"/>
            <a:ext cx="2115817" cy="543699"/>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fr-FR" sz="1000" dirty="0">
                <a:latin typeface="+mj-lt"/>
              </a:rPr>
              <a:t>Anti-vitamines K</a:t>
            </a:r>
          </a:p>
          <a:p>
            <a:pPr algn="ctr">
              <a:defRPr/>
            </a:pPr>
            <a:r>
              <a:rPr lang="fr-FR" sz="1000" dirty="0" err="1">
                <a:latin typeface="+mj-lt"/>
              </a:rPr>
              <a:t>Norethindrone</a:t>
            </a:r>
            <a:endParaRPr lang="fr-FR" sz="1000" dirty="0">
              <a:latin typeface="+mj-lt"/>
            </a:endParaRPr>
          </a:p>
          <a:p>
            <a:pPr algn="ctr">
              <a:defRPr/>
            </a:pPr>
            <a:r>
              <a:rPr lang="fr-FR" sz="1000" dirty="0" err="1">
                <a:latin typeface="+mj-lt"/>
              </a:rPr>
              <a:t>Ethinyl-oestradiol</a:t>
            </a:r>
            <a:endParaRPr lang="fr-FR" sz="1000" dirty="0">
              <a:latin typeface="+mj-lt"/>
            </a:endParaRPr>
          </a:p>
        </p:txBody>
      </p:sp>
      <p:sp>
        <p:nvSpPr>
          <p:cNvPr id="24" name="Espace réservé du contenu 3"/>
          <p:cNvSpPr>
            <a:spLocks noGrp="1"/>
          </p:cNvSpPr>
          <p:nvPr>
            <p:ph sz="quarter" idx="1"/>
          </p:nvPr>
        </p:nvSpPr>
        <p:spPr>
          <a:xfrm>
            <a:off x="457200" y="914400"/>
            <a:ext cx="8229601" cy="3703320"/>
          </a:xfrm>
        </p:spPr>
        <p:txBody>
          <a:bodyPr>
            <a:normAutofit/>
          </a:bodyPr>
          <a:lstStyle/>
          <a:p>
            <a:r>
              <a:rPr lang="fr-FR" sz="2000" dirty="0"/>
              <a:t>Profil d’interaction complexe</a:t>
            </a:r>
          </a:p>
          <a:p>
            <a:r>
              <a:rPr lang="fr-FR" dirty="0"/>
              <a:t>Problème spécifique chimio IV</a:t>
            </a:r>
            <a:endParaRPr lang="en-GB" sz="2000" dirty="0"/>
          </a:p>
        </p:txBody>
      </p:sp>
      <p:sp>
        <p:nvSpPr>
          <p:cNvPr id="25" name="ZoneTexte 7"/>
          <p:cNvSpPr txBox="1">
            <a:spLocks noChangeArrowheads="1"/>
          </p:cNvSpPr>
          <p:nvPr/>
        </p:nvSpPr>
        <p:spPr bwMode="auto">
          <a:xfrm>
            <a:off x="7113042" y="4185039"/>
            <a:ext cx="20332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5C5262"/>
              </a:buClr>
              <a:buSzPct val="80000"/>
              <a:buFont typeface="Wingdings" pitchFamily="2" charset="2"/>
              <a:buChar char="l"/>
              <a:defRPr sz="2400" b="1">
                <a:solidFill>
                  <a:srgbClr val="5C5262"/>
                </a:solidFill>
                <a:latin typeface="Arial" charset="0"/>
              </a:defRPr>
            </a:lvl1pPr>
            <a:lvl2pPr marL="742950" indent="-285750" eaLnBrk="0" hangingPunct="0">
              <a:spcBef>
                <a:spcPct val="20000"/>
              </a:spcBef>
              <a:buClr>
                <a:srgbClr val="5C5262"/>
              </a:buClr>
              <a:buFont typeface="Arial Black" pitchFamily="34" charset="0"/>
              <a:buChar char="&gt;"/>
              <a:defRPr sz="2200">
                <a:solidFill>
                  <a:srgbClr val="5C5262"/>
                </a:solidFill>
                <a:latin typeface="Arial" charset="0"/>
              </a:defRPr>
            </a:lvl2pPr>
            <a:lvl3pPr marL="1143000" indent="-228600" eaLnBrk="0" hangingPunct="0">
              <a:spcBef>
                <a:spcPct val="20000"/>
              </a:spcBef>
              <a:buClr>
                <a:srgbClr val="5C5262"/>
              </a:buClr>
              <a:buFont typeface="Arial" charset="0"/>
              <a:buChar char="•"/>
              <a:defRPr sz="2000">
                <a:solidFill>
                  <a:srgbClr val="5C5262"/>
                </a:solidFill>
                <a:latin typeface="Arial" charset="0"/>
              </a:defRPr>
            </a:lvl3pPr>
            <a:lvl4pPr marL="1600200" indent="-228600" eaLnBrk="0" hangingPunct="0">
              <a:spcBef>
                <a:spcPct val="20000"/>
              </a:spcBef>
              <a:buClr>
                <a:srgbClr val="5C5262"/>
              </a:buClr>
              <a:buFont typeface="Arial" charset="0"/>
              <a:buChar char="•"/>
              <a:defRPr>
                <a:solidFill>
                  <a:srgbClr val="5C5262"/>
                </a:solidFill>
                <a:latin typeface="Arial" charset="0"/>
              </a:defRPr>
            </a:lvl4pPr>
            <a:lvl5pPr marL="2057400" indent="-228600" eaLnBrk="0" hangingPunct="0">
              <a:spcBef>
                <a:spcPct val="20000"/>
              </a:spcBef>
              <a:buClr>
                <a:srgbClr val="5C5262"/>
              </a:buClr>
              <a:buFont typeface="Arial" charset="0"/>
              <a:buChar char="•"/>
              <a:defRPr>
                <a:solidFill>
                  <a:srgbClr val="5C5262"/>
                </a:solidFill>
                <a:latin typeface="Arial" charset="0"/>
              </a:defRPr>
            </a:lvl5pPr>
            <a:lvl6pPr marL="2514600" indent="-228600" eaLnBrk="0" fontAlgn="base" hangingPunct="0">
              <a:spcBef>
                <a:spcPct val="20000"/>
              </a:spcBef>
              <a:spcAft>
                <a:spcPct val="0"/>
              </a:spcAft>
              <a:buClr>
                <a:srgbClr val="5C5262"/>
              </a:buClr>
              <a:buFont typeface="Arial" charset="0"/>
              <a:buChar char="•"/>
              <a:defRPr>
                <a:solidFill>
                  <a:srgbClr val="5C5262"/>
                </a:solidFill>
                <a:latin typeface="Arial" charset="0"/>
              </a:defRPr>
            </a:lvl6pPr>
            <a:lvl7pPr marL="2971800" indent="-228600" eaLnBrk="0" fontAlgn="base" hangingPunct="0">
              <a:spcBef>
                <a:spcPct val="20000"/>
              </a:spcBef>
              <a:spcAft>
                <a:spcPct val="0"/>
              </a:spcAft>
              <a:buClr>
                <a:srgbClr val="5C5262"/>
              </a:buClr>
              <a:buFont typeface="Arial" charset="0"/>
              <a:buChar char="•"/>
              <a:defRPr>
                <a:solidFill>
                  <a:srgbClr val="5C5262"/>
                </a:solidFill>
                <a:latin typeface="Arial" charset="0"/>
              </a:defRPr>
            </a:lvl7pPr>
            <a:lvl8pPr marL="3429000" indent="-228600" eaLnBrk="0" fontAlgn="base" hangingPunct="0">
              <a:spcBef>
                <a:spcPct val="20000"/>
              </a:spcBef>
              <a:spcAft>
                <a:spcPct val="0"/>
              </a:spcAft>
              <a:buClr>
                <a:srgbClr val="5C5262"/>
              </a:buClr>
              <a:buFont typeface="Arial" charset="0"/>
              <a:buChar char="•"/>
              <a:defRPr>
                <a:solidFill>
                  <a:srgbClr val="5C5262"/>
                </a:solidFill>
                <a:latin typeface="Arial" charset="0"/>
              </a:defRPr>
            </a:lvl8pPr>
            <a:lvl9pPr marL="3886200" indent="-228600" eaLnBrk="0" fontAlgn="base" hangingPunct="0">
              <a:spcBef>
                <a:spcPct val="20000"/>
              </a:spcBef>
              <a:spcAft>
                <a:spcPct val="0"/>
              </a:spcAft>
              <a:buClr>
                <a:srgbClr val="5C5262"/>
              </a:buClr>
              <a:buFont typeface="Arial" charset="0"/>
              <a:buChar char="•"/>
              <a:defRPr>
                <a:solidFill>
                  <a:srgbClr val="5C5262"/>
                </a:solidFill>
                <a:latin typeface="Arial" charset="0"/>
              </a:defRPr>
            </a:lvl9pPr>
          </a:lstStyle>
          <a:p>
            <a:pPr algn="r" eaLnBrk="1" hangingPunct="1">
              <a:spcBef>
                <a:spcPct val="0"/>
              </a:spcBef>
              <a:buClrTx/>
              <a:buSzTx/>
              <a:buFontTx/>
              <a:buNone/>
            </a:pPr>
            <a:r>
              <a:rPr lang="fr-FR" altLang="fr-FR" sz="800" b="0" dirty="0" err="1">
                <a:solidFill>
                  <a:schemeClr val="tx1"/>
                </a:solidFill>
              </a:rPr>
              <a:t>Aapro</a:t>
            </a:r>
            <a:r>
              <a:rPr lang="fr-FR" altLang="fr-FR" sz="800" b="0" dirty="0">
                <a:solidFill>
                  <a:schemeClr val="tx1"/>
                </a:solidFill>
              </a:rPr>
              <a:t> &amp; </a:t>
            </a:r>
            <a:r>
              <a:rPr lang="fr-FR" altLang="fr-FR" sz="800" b="0" dirty="0" err="1">
                <a:solidFill>
                  <a:schemeClr val="tx1"/>
                </a:solidFill>
              </a:rPr>
              <a:t>Walko</a:t>
            </a:r>
            <a:r>
              <a:rPr lang="fr-FR" altLang="fr-FR" sz="800" b="0" dirty="0">
                <a:solidFill>
                  <a:schemeClr val="tx1"/>
                </a:solidFill>
              </a:rPr>
              <a:t> Ann </a:t>
            </a:r>
            <a:r>
              <a:rPr lang="fr-FR" altLang="fr-FR" sz="800" b="0" dirty="0" err="1">
                <a:solidFill>
                  <a:schemeClr val="tx1"/>
                </a:solidFill>
              </a:rPr>
              <a:t>Oncol</a:t>
            </a:r>
            <a:r>
              <a:rPr lang="fr-FR" altLang="fr-FR" sz="800" b="0" dirty="0">
                <a:solidFill>
                  <a:schemeClr val="tx1"/>
                </a:solidFill>
              </a:rPr>
              <a:t>  2010</a:t>
            </a:r>
          </a:p>
          <a:p>
            <a:pPr algn="r" eaLnBrk="1" hangingPunct="1">
              <a:spcBef>
                <a:spcPct val="0"/>
              </a:spcBef>
              <a:buClrTx/>
              <a:buSzTx/>
              <a:buFontTx/>
              <a:buNone/>
            </a:pPr>
            <a:r>
              <a:rPr lang="fr-FR" altLang="fr-FR" sz="800" b="0" dirty="0" err="1">
                <a:solidFill>
                  <a:schemeClr val="tx1"/>
                </a:solidFill>
              </a:rPr>
              <a:t>Dushenkov</a:t>
            </a:r>
            <a:r>
              <a:rPr lang="fr-FR" altLang="fr-FR" sz="800" b="0" dirty="0">
                <a:solidFill>
                  <a:schemeClr val="tx1"/>
                </a:solidFill>
              </a:rPr>
              <a:t> J </a:t>
            </a:r>
            <a:r>
              <a:rPr lang="fr-FR" altLang="fr-FR" sz="800" b="0" dirty="0" err="1">
                <a:solidFill>
                  <a:schemeClr val="tx1"/>
                </a:solidFill>
              </a:rPr>
              <a:t>Oncol</a:t>
            </a:r>
            <a:r>
              <a:rPr lang="fr-FR" altLang="fr-FR" sz="800" b="0" dirty="0">
                <a:solidFill>
                  <a:schemeClr val="tx1"/>
                </a:solidFill>
              </a:rPr>
              <a:t> </a:t>
            </a:r>
            <a:r>
              <a:rPr lang="fr-FR" altLang="fr-FR" sz="800" b="0" dirty="0" err="1">
                <a:solidFill>
                  <a:schemeClr val="tx1"/>
                </a:solidFill>
              </a:rPr>
              <a:t>Pharm</a:t>
            </a:r>
            <a:r>
              <a:rPr lang="fr-FR" altLang="fr-FR" sz="800" b="0" dirty="0">
                <a:solidFill>
                  <a:schemeClr val="tx1"/>
                </a:solidFill>
              </a:rPr>
              <a:t> </a:t>
            </a:r>
            <a:r>
              <a:rPr lang="fr-FR" altLang="fr-FR" sz="800" b="0" dirty="0" err="1">
                <a:solidFill>
                  <a:schemeClr val="tx1"/>
                </a:solidFill>
              </a:rPr>
              <a:t>Pract</a:t>
            </a:r>
            <a:r>
              <a:rPr lang="fr-FR" altLang="fr-FR" sz="800" b="0" dirty="0">
                <a:solidFill>
                  <a:schemeClr val="tx1"/>
                </a:solidFill>
              </a:rPr>
              <a:t> 2016</a:t>
            </a:r>
          </a:p>
          <a:p>
            <a:pPr algn="r" eaLnBrk="1" hangingPunct="1">
              <a:spcBef>
                <a:spcPct val="0"/>
              </a:spcBef>
              <a:buClrTx/>
              <a:buSzTx/>
              <a:buFontTx/>
              <a:buNone/>
            </a:pPr>
            <a:r>
              <a:rPr lang="fr-FR" altLang="fr-FR" sz="800" b="0" dirty="0">
                <a:solidFill>
                  <a:schemeClr val="tx1"/>
                </a:solidFill>
              </a:rPr>
              <a:t>Patel Br J Clin </a:t>
            </a:r>
            <a:r>
              <a:rPr lang="fr-FR" altLang="fr-FR" sz="800" b="0" dirty="0" err="1">
                <a:solidFill>
                  <a:schemeClr val="tx1"/>
                </a:solidFill>
              </a:rPr>
              <a:t>Pharmacol</a:t>
            </a:r>
            <a:r>
              <a:rPr lang="fr-FR" altLang="fr-FR" sz="800" b="0" dirty="0">
                <a:solidFill>
                  <a:schemeClr val="tx1"/>
                </a:solidFill>
              </a:rPr>
              <a:t> 2017</a:t>
            </a:r>
          </a:p>
          <a:p>
            <a:pPr algn="r" eaLnBrk="1" hangingPunct="1">
              <a:spcBef>
                <a:spcPct val="0"/>
              </a:spcBef>
              <a:buClrTx/>
              <a:buSzTx/>
              <a:buFontTx/>
              <a:buNone/>
            </a:pPr>
            <a:r>
              <a:rPr lang="fr-FR" altLang="fr-FR" sz="800" b="0" dirty="0" err="1">
                <a:solidFill>
                  <a:schemeClr val="tx1"/>
                </a:solidFill>
              </a:rPr>
              <a:t>Schoffelen</a:t>
            </a:r>
            <a:r>
              <a:rPr lang="fr-FR" altLang="fr-FR" sz="800" b="0" dirty="0">
                <a:solidFill>
                  <a:schemeClr val="tx1"/>
                </a:solidFill>
              </a:rPr>
              <a:t> </a:t>
            </a:r>
            <a:r>
              <a:rPr lang="fr-FR" altLang="fr-FR" sz="800" b="0" dirty="0" err="1">
                <a:solidFill>
                  <a:schemeClr val="tx1"/>
                </a:solidFill>
              </a:rPr>
              <a:t>Neth</a:t>
            </a:r>
            <a:r>
              <a:rPr lang="fr-FR" altLang="fr-FR" sz="800" b="0" dirty="0">
                <a:solidFill>
                  <a:schemeClr val="tx1"/>
                </a:solidFill>
              </a:rPr>
              <a:t> J Med 2018</a:t>
            </a:r>
          </a:p>
        </p:txBody>
      </p:sp>
    </p:spTree>
    <p:extLst>
      <p:ext uri="{BB962C8B-B14F-4D97-AF65-F5344CB8AC3E}">
        <p14:creationId xmlns:p14="http://schemas.microsoft.com/office/powerpoint/2010/main" val="22570807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 pratique</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73</a:t>
            </a:fld>
            <a:endParaRPr lang="fr-F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10" y="1081539"/>
            <a:ext cx="8245670" cy="591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7"/>
          <p:cNvSpPr txBox="1">
            <a:spLocks noChangeArrowheads="1"/>
          </p:cNvSpPr>
          <p:nvPr/>
        </p:nvSpPr>
        <p:spPr bwMode="auto">
          <a:xfrm>
            <a:off x="7113042" y="4469596"/>
            <a:ext cx="20332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5C5262"/>
              </a:buClr>
              <a:buSzPct val="80000"/>
              <a:buFont typeface="Wingdings" pitchFamily="2" charset="2"/>
              <a:buChar char="l"/>
              <a:defRPr sz="2400" b="1">
                <a:solidFill>
                  <a:srgbClr val="5C5262"/>
                </a:solidFill>
                <a:latin typeface="Arial" charset="0"/>
              </a:defRPr>
            </a:lvl1pPr>
            <a:lvl2pPr marL="742950" indent="-285750" eaLnBrk="0" hangingPunct="0">
              <a:spcBef>
                <a:spcPct val="20000"/>
              </a:spcBef>
              <a:buClr>
                <a:srgbClr val="5C5262"/>
              </a:buClr>
              <a:buFont typeface="Arial Black" pitchFamily="34" charset="0"/>
              <a:buChar char="&gt;"/>
              <a:defRPr sz="2200">
                <a:solidFill>
                  <a:srgbClr val="5C5262"/>
                </a:solidFill>
                <a:latin typeface="Arial" charset="0"/>
              </a:defRPr>
            </a:lvl2pPr>
            <a:lvl3pPr marL="1143000" indent="-228600" eaLnBrk="0" hangingPunct="0">
              <a:spcBef>
                <a:spcPct val="20000"/>
              </a:spcBef>
              <a:buClr>
                <a:srgbClr val="5C5262"/>
              </a:buClr>
              <a:buFont typeface="Arial" charset="0"/>
              <a:buChar char="•"/>
              <a:defRPr sz="2000">
                <a:solidFill>
                  <a:srgbClr val="5C5262"/>
                </a:solidFill>
                <a:latin typeface="Arial" charset="0"/>
              </a:defRPr>
            </a:lvl3pPr>
            <a:lvl4pPr marL="1600200" indent="-228600" eaLnBrk="0" hangingPunct="0">
              <a:spcBef>
                <a:spcPct val="20000"/>
              </a:spcBef>
              <a:buClr>
                <a:srgbClr val="5C5262"/>
              </a:buClr>
              <a:buFont typeface="Arial" charset="0"/>
              <a:buChar char="•"/>
              <a:defRPr>
                <a:solidFill>
                  <a:srgbClr val="5C5262"/>
                </a:solidFill>
                <a:latin typeface="Arial" charset="0"/>
              </a:defRPr>
            </a:lvl4pPr>
            <a:lvl5pPr marL="2057400" indent="-228600" eaLnBrk="0" hangingPunct="0">
              <a:spcBef>
                <a:spcPct val="20000"/>
              </a:spcBef>
              <a:buClr>
                <a:srgbClr val="5C5262"/>
              </a:buClr>
              <a:buFont typeface="Arial" charset="0"/>
              <a:buChar char="•"/>
              <a:defRPr>
                <a:solidFill>
                  <a:srgbClr val="5C5262"/>
                </a:solidFill>
                <a:latin typeface="Arial" charset="0"/>
              </a:defRPr>
            </a:lvl5pPr>
            <a:lvl6pPr marL="2514600" indent="-228600" eaLnBrk="0" fontAlgn="base" hangingPunct="0">
              <a:spcBef>
                <a:spcPct val="20000"/>
              </a:spcBef>
              <a:spcAft>
                <a:spcPct val="0"/>
              </a:spcAft>
              <a:buClr>
                <a:srgbClr val="5C5262"/>
              </a:buClr>
              <a:buFont typeface="Arial" charset="0"/>
              <a:buChar char="•"/>
              <a:defRPr>
                <a:solidFill>
                  <a:srgbClr val="5C5262"/>
                </a:solidFill>
                <a:latin typeface="Arial" charset="0"/>
              </a:defRPr>
            </a:lvl6pPr>
            <a:lvl7pPr marL="2971800" indent="-228600" eaLnBrk="0" fontAlgn="base" hangingPunct="0">
              <a:spcBef>
                <a:spcPct val="20000"/>
              </a:spcBef>
              <a:spcAft>
                <a:spcPct val="0"/>
              </a:spcAft>
              <a:buClr>
                <a:srgbClr val="5C5262"/>
              </a:buClr>
              <a:buFont typeface="Arial" charset="0"/>
              <a:buChar char="•"/>
              <a:defRPr>
                <a:solidFill>
                  <a:srgbClr val="5C5262"/>
                </a:solidFill>
                <a:latin typeface="Arial" charset="0"/>
              </a:defRPr>
            </a:lvl7pPr>
            <a:lvl8pPr marL="3429000" indent="-228600" eaLnBrk="0" fontAlgn="base" hangingPunct="0">
              <a:spcBef>
                <a:spcPct val="20000"/>
              </a:spcBef>
              <a:spcAft>
                <a:spcPct val="0"/>
              </a:spcAft>
              <a:buClr>
                <a:srgbClr val="5C5262"/>
              </a:buClr>
              <a:buFont typeface="Arial" charset="0"/>
              <a:buChar char="•"/>
              <a:defRPr>
                <a:solidFill>
                  <a:srgbClr val="5C5262"/>
                </a:solidFill>
                <a:latin typeface="Arial" charset="0"/>
              </a:defRPr>
            </a:lvl8pPr>
            <a:lvl9pPr marL="3886200" indent="-228600" eaLnBrk="0" fontAlgn="base" hangingPunct="0">
              <a:spcBef>
                <a:spcPct val="20000"/>
              </a:spcBef>
              <a:spcAft>
                <a:spcPct val="0"/>
              </a:spcAft>
              <a:buClr>
                <a:srgbClr val="5C5262"/>
              </a:buClr>
              <a:buFont typeface="Arial" charset="0"/>
              <a:buChar char="•"/>
              <a:defRPr>
                <a:solidFill>
                  <a:srgbClr val="5C5262"/>
                </a:solidFill>
                <a:latin typeface="Arial" charset="0"/>
              </a:defRPr>
            </a:lvl9pPr>
          </a:lstStyle>
          <a:p>
            <a:pPr algn="r" eaLnBrk="1" hangingPunct="1">
              <a:spcBef>
                <a:spcPct val="0"/>
              </a:spcBef>
              <a:buClrTx/>
              <a:buSzTx/>
              <a:buFontTx/>
              <a:buNone/>
            </a:pPr>
            <a:r>
              <a:rPr lang="fr-FR" altLang="fr-FR" sz="800" b="0" dirty="0">
                <a:solidFill>
                  <a:schemeClr val="tx1"/>
                </a:solidFill>
              </a:rPr>
              <a:t>Fujiwara PLOS One 2014</a:t>
            </a:r>
          </a:p>
          <a:p>
            <a:pPr algn="r" eaLnBrk="1" hangingPunct="1">
              <a:spcBef>
                <a:spcPct val="0"/>
              </a:spcBef>
              <a:buClrTx/>
              <a:buSzTx/>
              <a:buFontTx/>
              <a:buNone/>
            </a:pPr>
            <a:r>
              <a:rPr lang="fr-FR" altLang="fr-FR" sz="800" b="0" dirty="0" err="1">
                <a:solidFill>
                  <a:schemeClr val="tx1"/>
                </a:solidFill>
              </a:rPr>
              <a:t>Dushenkov</a:t>
            </a:r>
            <a:r>
              <a:rPr lang="fr-FR" altLang="fr-FR" sz="800" b="0" dirty="0">
                <a:solidFill>
                  <a:schemeClr val="tx1"/>
                </a:solidFill>
              </a:rPr>
              <a:t> J </a:t>
            </a:r>
            <a:r>
              <a:rPr lang="fr-FR" altLang="fr-FR" sz="800" b="0" dirty="0" err="1">
                <a:solidFill>
                  <a:schemeClr val="tx1"/>
                </a:solidFill>
              </a:rPr>
              <a:t>Oncol</a:t>
            </a:r>
            <a:r>
              <a:rPr lang="fr-FR" altLang="fr-FR" sz="800" b="0" dirty="0">
                <a:solidFill>
                  <a:schemeClr val="tx1"/>
                </a:solidFill>
              </a:rPr>
              <a:t> </a:t>
            </a:r>
            <a:r>
              <a:rPr lang="fr-FR" altLang="fr-FR" sz="800" b="0" dirty="0" err="1">
                <a:solidFill>
                  <a:schemeClr val="tx1"/>
                </a:solidFill>
              </a:rPr>
              <a:t>Pharm</a:t>
            </a:r>
            <a:r>
              <a:rPr lang="fr-FR" altLang="fr-FR" sz="800" b="0" dirty="0">
                <a:solidFill>
                  <a:schemeClr val="tx1"/>
                </a:solidFill>
              </a:rPr>
              <a:t> </a:t>
            </a:r>
            <a:r>
              <a:rPr lang="fr-FR" altLang="fr-FR" sz="800" b="0" dirty="0" err="1">
                <a:solidFill>
                  <a:schemeClr val="tx1"/>
                </a:solidFill>
              </a:rPr>
              <a:t>Pract</a:t>
            </a:r>
            <a:r>
              <a:rPr lang="fr-FR" altLang="fr-FR" sz="800" b="0" dirty="0">
                <a:solidFill>
                  <a:schemeClr val="tx1"/>
                </a:solidFill>
              </a:rPr>
              <a:t> 2016</a:t>
            </a:r>
          </a:p>
          <a:p>
            <a:pPr algn="r" eaLnBrk="1" hangingPunct="1">
              <a:spcBef>
                <a:spcPct val="0"/>
              </a:spcBef>
              <a:buClrTx/>
              <a:buSzTx/>
              <a:buFontTx/>
              <a:buNone/>
            </a:pPr>
            <a:r>
              <a:rPr lang="fr-FR" altLang="fr-FR" sz="800" b="0" dirty="0">
                <a:solidFill>
                  <a:schemeClr val="tx1"/>
                </a:solidFill>
              </a:rPr>
              <a:t>Patel Br J Clin </a:t>
            </a:r>
            <a:r>
              <a:rPr lang="fr-FR" altLang="fr-FR" sz="800" b="0" dirty="0" err="1">
                <a:solidFill>
                  <a:schemeClr val="tx1"/>
                </a:solidFill>
              </a:rPr>
              <a:t>Pharmacol</a:t>
            </a:r>
            <a:r>
              <a:rPr lang="fr-FR" altLang="fr-FR" sz="800" b="0" dirty="0">
                <a:solidFill>
                  <a:schemeClr val="tx1"/>
                </a:solidFill>
              </a:rPr>
              <a:t> 2017</a:t>
            </a:r>
          </a:p>
          <a:p>
            <a:pPr algn="r" eaLnBrk="1" hangingPunct="1">
              <a:spcBef>
                <a:spcPct val="0"/>
              </a:spcBef>
              <a:buClrTx/>
              <a:buSzTx/>
              <a:buFontTx/>
              <a:buNone/>
            </a:pPr>
            <a:r>
              <a:rPr lang="fr-FR" altLang="fr-FR" sz="800" b="0" dirty="0" err="1">
                <a:solidFill>
                  <a:schemeClr val="tx1"/>
                </a:solidFill>
              </a:rPr>
              <a:t>Schoffelen</a:t>
            </a:r>
            <a:r>
              <a:rPr lang="fr-FR" altLang="fr-FR" sz="800" b="0" dirty="0">
                <a:solidFill>
                  <a:schemeClr val="tx1"/>
                </a:solidFill>
              </a:rPr>
              <a:t> </a:t>
            </a:r>
            <a:r>
              <a:rPr lang="fr-FR" altLang="fr-FR" sz="800" b="0" dirty="0" err="1">
                <a:solidFill>
                  <a:schemeClr val="tx1"/>
                </a:solidFill>
              </a:rPr>
              <a:t>Neth</a:t>
            </a:r>
            <a:r>
              <a:rPr lang="fr-FR" altLang="fr-FR" sz="800" b="0" dirty="0">
                <a:solidFill>
                  <a:schemeClr val="tx1"/>
                </a:solidFill>
              </a:rPr>
              <a:t> J Med 2018</a:t>
            </a:r>
          </a:p>
        </p:txBody>
      </p:sp>
      <p:pic>
        <p:nvPicPr>
          <p:cNvPr id="3073" name="Picture 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455065" y="2808135"/>
            <a:ext cx="8221391" cy="1455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10" y="1997468"/>
            <a:ext cx="8245670" cy="502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964" y="4353745"/>
            <a:ext cx="6807332" cy="396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https://cdn.pixabay.com/photo/2015/11/03/08/56/question-mark-1019820_960_7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3147814"/>
            <a:ext cx="902963" cy="90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9553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DDI </a:t>
            </a:r>
            <a:r>
              <a:rPr lang="fr-FR" dirty="0" err="1"/>
              <a:t>Predictor</a:t>
            </a:r>
            <a:endParaRPr lang="fr-FR"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74</a:t>
            </a:fld>
            <a:endParaRPr lang="fr-F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450" y="908842"/>
            <a:ext cx="6140894" cy="3843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lipse 3"/>
          <p:cNvSpPr/>
          <p:nvPr/>
        </p:nvSpPr>
        <p:spPr>
          <a:xfrm>
            <a:off x="2860900" y="4227934"/>
            <a:ext cx="648072"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868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75</a:t>
            </a:fld>
            <a:endParaRPr lang="fr-FR"/>
          </a:p>
        </p:txBody>
      </p:sp>
      <p:sp>
        <p:nvSpPr>
          <p:cNvPr id="4" name="Espace réservé du contenu 3"/>
          <p:cNvSpPr>
            <a:spLocks noGrp="1"/>
          </p:cNvSpPr>
          <p:nvPr>
            <p:ph sz="quarter" idx="1"/>
          </p:nvPr>
        </p:nvSpPr>
        <p:spPr/>
        <p:txBody>
          <a:bodyPr/>
          <a:lstStyle/>
          <a:p>
            <a:r>
              <a:rPr lang="fr-FR" sz="1800" dirty="0"/>
              <a:t>Patient de 78 ans, découverte d’un carcinome épidermoïde du LSD</a:t>
            </a:r>
          </a:p>
          <a:p>
            <a:pPr lvl="1"/>
            <a:r>
              <a:rPr lang="fr-FR" sz="1600" dirty="0"/>
              <a:t>Comorbidités : HTA, AOMI</a:t>
            </a:r>
          </a:p>
          <a:p>
            <a:r>
              <a:rPr lang="fr-FR" sz="1800" dirty="0" err="1"/>
              <a:t>Cisplatine</a:t>
            </a:r>
            <a:r>
              <a:rPr lang="fr-FR" sz="1800" dirty="0"/>
              <a:t> 100 mg/m² - </a:t>
            </a:r>
            <a:r>
              <a:rPr lang="fr-FR" sz="1800" dirty="0" err="1"/>
              <a:t>Paclitaxel</a:t>
            </a:r>
            <a:r>
              <a:rPr lang="fr-FR" sz="1800" dirty="0"/>
              <a:t> 175 mg/m²</a:t>
            </a:r>
          </a:p>
          <a:p>
            <a:pPr lvl="1"/>
            <a:r>
              <a:rPr lang="fr-FR" sz="1600" dirty="0" err="1">
                <a:solidFill>
                  <a:srgbClr val="FF0000"/>
                </a:solidFill>
              </a:rPr>
              <a:t>Aprépitant</a:t>
            </a:r>
            <a:r>
              <a:rPr lang="fr-FR" sz="1600" dirty="0">
                <a:solidFill>
                  <a:srgbClr val="FF0000"/>
                </a:solidFill>
              </a:rPr>
              <a:t> </a:t>
            </a:r>
            <a:r>
              <a:rPr lang="fr-FR" sz="1600" dirty="0"/>
              <a:t>+ </a:t>
            </a:r>
            <a:r>
              <a:rPr lang="fr-FR" sz="1600" dirty="0" err="1"/>
              <a:t>ondansetron</a:t>
            </a:r>
            <a:r>
              <a:rPr lang="fr-FR" sz="1600" dirty="0"/>
              <a:t> + cortico + prémédications + hyperhydratation</a:t>
            </a:r>
          </a:p>
          <a:p>
            <a:pPr lvl="1"/>
            <a:r>
              <a:rPr lang="fr-FR" sz="1600" dirty="0"/>
              <a:t>Traitements « habituels »</a:t>
            </a:r>
          </a:p>
          <a:p>
            <a:pPr lvl="2"/>
            <a:r>
              <a:rPr lang="fr-FR" sz="1200" dirty="0" err="1"/>
              <a:t>Clopidogrel</a:t>
            </a:r>
            <a:r>
              <a:rPr lang="fr-FR" sz="1200" dirty="0"/>
              <a:t> 75 mg par jour</a:t>
            </a:r>
          </a:p>
          <a:p>
            <a:pPr lvl="2"/>
            <a:r>
              <a:rPr lang="fr-FR" sz="1200" dirty="0" err="1"/>
              <a:t>Fosinopril</a:t>
            </a:r>
            <a:r>
              <a:rPr lang="fr-FR" sz="1200" dirty="0"/>
              <a:t> 20 mg par jour</a:t>
            </a:r>
          </a:p>
          <a:p>
            <a:pPr lvl="2"/>
            <a:r>
              <a:rPr lang="fr-FR" sz="1200" dirty="0" err="1"/>
              <a:t>Pravastatine</a:t>
            </a:r>
            <a:r>
              <a:rPr lang="fr-FR" sz="1200" dirty="0"/>
              <a:t> 10 mg par jour</a:t>
            </a:r>
          </a:p>
          <a:p>
            <a:pPr lvl="2"/>
            <a:r>
              <a:rPr lang="fr-FR" sz="1200" dirty="0" err="1"/>
              <a:t>Nebivolol</a:t>
            </a:r>
            <a:r>
              <a:rPr lang="fr-FR" sz="1200" dirty="0"/>
              <a:t> 2,5 mg par jour</a:t>
            </a:r>
          </a:p>
          <a:p>
            <a:pPr lvl="2"/>
            <a:r>
              <a:rPr lang="fr-FR" sz="1200" dirty="0" err="1">
                <a:solidFill>
                  <a:srgbClr val="FF0000"/>
                </a:solidFill>
              </a:rPr>
              <a:t>Alfuzosine</a:t>
            </a:r>
            <a:r>
              <a:rPr lang="fr-FR" sz="1200" dirty="0">
                <a:solidFill>
                  <a:srgbClr val="FF0000"/>
                </a:solidFill>
              </a:rPr>
              <a:t> </a:t>
            </a:r>
            <a:r>
              <a:rPr lang="fr-FR" sz="1200" dirty="0"/>
              <a:t>LP 10 mg par jour</a:t>
            </a:r>
          </a:p>
          <a:p>
            <a:pPr lvl="2"/>
            <a:r>
              <a:rPr lang="fr-FR" sz="1200" dirty="0" err="1"/>
              <a:t>Oxycodone</a:t>
            </a:r>
            <a:r>
              <a:rPr lang="fr-FR" sz="1200" dirty="0"/>
              <a:t> 10 mg LP matin et soir</a:t>
            </a:r>
          </a:p>
          <a:p>
            <a:pPr lvl="2"/>
            <a:r>
              <a:rPr lang="fr-FR" sz="1200" dirty="0" err="1"/>
              <a:t>Movicol</a:t>
            </a:r>
            <a:r>
              <a:rPr lang="fr-FR" sz="1200" dirty="0"/>
              <a:t> 1-2 par jour</a:t>
            </a:r>
          </a:p>
        </p:txBody>
      </p:sp>
      <p:sp>
        <p:nvSpPr>
          <p:cNvPr id="5" name="Accolade fermante 4"/>
          <p:cNvSpPr/>
          <p:nvPr/>
        </p:nvSpPr>
        <p:spPr>
          <a:xfrm>
            <a:off x="7596336" y="1635646"/>
            <a:ext cx="144016" cy="25202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ZoneTexte 5"/>
          <p:cNvSpPr txBox="1"/>
          <p:nvPr/>
        </p:nvSpPr>
        <p:spPr>
          <a:xfrm>
            <a:off x="7765292" y="2723804"/>
            <a:ext cx="760093" cy="338554"/>
          </a:xfrm>
          <a:prstGeom prst="rect">
            <a:avLst/>
          </a:prstGeom>
          <a:noFill/>
        </p:spPr>
        <p:txBody>
          <a:bodyPr wrap="square" rtlCol="0">
            <a:spAutoFit/>
          </a:bodyPr>
          <a:lstStyle/>
          <a:p>
            <a:pPr algn="ctr"/>
            <a:r>
              <a:rPr lang="fr-FR" sz="1600" dirty="0"/>
              <a:t>BMO</a:t>
            </a:r>
          </a:p>
        </p:txBody>
      </p:sp>
    </p:spTree>
    <p:extLst>
      <p:ext uri="{BB962C8B-B14F-4D97-AF65-F5344CB8AC3E}">
        <p14:creationId xmlns:p14="http://schemas.microsoft.com/office/powerpoint/2010/main" val="14540480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F0000"/>
                </a:solidFill>
              </a:rPr>
              <a:t>Quizz</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76</a:t>
            </a:fld>
            <a:endParaRPr lang="fr-FR"/>
          </a:p>
        </p:txBody>
      </p:sp>
      <p:sp>
        <p:nvSpPr>
          <p:cNvPr id="4" name="Espace réservé du contenu 3"/>
          <p:cNvSpPr>
            <a:spLocks noGrp="1"/>
          </p:cNvSpPr>
          <p:nvPr>
            <p:ph sz="quarter" idx="1"/>
          </p:nvPr>
        </p:nvSpPr>
        <p:spPr/>
        <p:txBody>
          <a:bodyPr/>
          <a:lstStyle/>
          <a:p>
            <a:r>
              <a:rPr lang="fr-FR" dirty="0"/>
              <a:t>Quel type d’intervention peut être proposé ?</a:t>
            </a:r>
          </a:p>
          <a:p>
            <a:pPr marL="0" indent="0">
              <a:buNone/>
            </a:pPr>
            <a:endParaRPr lang="fr-FR" sz="1800" dirty="0"/>
          </a:p>
        </p:txBody>
      </p:sp>
    </p:spTree>
    <p:extLst>
      <p:ext uri="{BB962C8B-B14F-4D97-AF65-F5344CB8AC3E}">
        <p14:creationId xmlns:p14="http://schemas.microsoft.com/office/powerpoint/2010/main" val="18997601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Traitements médicamenteux</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77</a:t>
            </a:fld>
            <a:endParaRPr lang="fr-FR"/>
          </a:p>
        </p:txBody>
      </p:sp>
      <p:sp>
        <p:nvSpPr>
          <p:cNvPr id="4" name="Espace réservé du contenu 3"/>
          <p:cNvSpPr>
            <a:spLocks noGrp="1"/>
          </p:cNvSpPr>
          <p:nvPr>
            <p:ph sz="quarter" idx="1"/>
          </p:nvPr>
        </p:nvSpPr>
        <p:spPr/>
        <p:txBody>
          <a:bodyPr/>
          <a:lstStyle/>
          <a:p>
            <a:r>
              <a:rPr lang="fr-FR" dirty="0"/>
              <a:t>Cas des alpha-1 bloquants</a:t>
            </a:r>
          </a:p>
          <a:p>
            <a:pPr lvl="1"/>
            <a:r>
              <a:rPr lang="fr-FR" dirty="0"/>
              <a:t>Métabolisés par CYP3A4 : IM si association avec inhibiteur puissant</a:t>
            </a:r>
          </a:p>
          <a:p>
            <a:pPr lvl="1"/>
            <a:endParaRPr lang="fr-FR" dirty="0"/>
          </a:p>
          <a:p>
            <a:pPr lvl="1"/>
            <a:r>
              <a:rPr lang="fr-FR" dirty="0"/>
              <a:t>Revue 2017 :</a:t>
            </a:r>
          </a:p>
          <a:p>
            <a:pPr lvl="2"/>
            <a:r>
              <a:rPr lang="fr-FR" dirty="0"/>
              <a:t>Association </a:t>
            </a:r>
            <a:r>
              <a:rPr lang="fr-FR" b="1" dirty="0"/>
              <a:t>très</a:t>
            </a:r>
            <a:r>
              <a:rPr lang="fr-FR" dirty="0"/>
              <a:t> fréquente</a:t>
            </a:r>
          </a:p>
          <a:p>
            <a:pPr lvl="2"/>
            <a:r>
              <a:rPr lang="fr-FR" dirty="0"/>
              <a:t>Conséquences cliniques non-décrites</a:t>
            </a:r>
          </a:p>
          <a:p>
            <a:pPr lvl="2"/>
            <a:r>
              <a:rPr lang="fr-FR" dirty="0"/>
              <a:t>Classification questionnable</a:t>
            </a:r>
          </a:p>
          <a:p>
            <a:pPr lvl="3"/>
            <a:r>
              <a:rPr lang="fr-FR" dirty="0" err="1"/>
              <a:t>Alfuzosine</a:t>
            </a:r>
            <a:r>
              <a:rPr lang="fr-FR" dirty="0"/>
              <a:t> + </a:t>
            </a:r>
            <a:r>
              <a:rPr lang="fr-FR" dirty="0" err="1"/>
              <a:t>keto</a:t>
            </a:r>
            <a:r>
              <a:rPr lang="fr-FR" dirty="0"/>
              <a:t> : CI</a:t>
            </a:r>
          </a:p>
          <a:p>
            <a:pPr lvl="3"/>
            <a:r>
              <a:rPr lang="fr-FR" dirty="0" err="1"/>
              <a:t>Tamsulosine</a:t>
            </a:r>
            <a:r>
              <a:rPr lang="fr-FR" dirty="0"/>
              <a:t> + </a:t>
            </a:r>
            <a:r>
              <a:rPr lang="fr-FR" dirty="0" err="1"/>
              <a:t>keto</a:t>
            </a:r>
            <a:r>
              <a:rPr lang="fr-FR" dirty="0"/>
              <a:t> : déconseillé</a:t>
            </a:r>
          </a:p>
        </p:txBody>
      </p:sp>
      <p:pic>
        <p:nvPicPr>
          <p:cNvPr id="5" name="Picture 2" descr="C:\Users\0354832\Desktop\DDI Charpia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7" y="1613523"/>
            <a:ext cx="3710232" cy="23983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à coins arrondis 5"/>
          <p:cNvSpPr/>
          <p:nvPr/>
        </p:nvSpPr>
        <p:spPr>
          <a:xfrm>
            <a:off x="441906" y="4212322"/>
            <a:ext cx="8289466" cy="34076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1600" b="1" dirty="0"/>
              <a:t>En pratique </a:t>
            </a:r>
            <a:r>
              <a:rPr lang="fr-FR" sz="1600" dirty="0"/>
              <a:t>: à reporter au cas par cas, selon le profil du patient</a:t>
            </a:r>
          </a:p>
        </p:txBody>
      </p:sp>
    </p:spTree>
    <p:extLst>
      <p:ext uri="{BB962C8B-B14F-4D97-AF65-F5344CB8AC3E}">
        <p14:creationId xmlns:p14="http://schemas.microsoft.com/office/powerpoint/2010/main" val="36047760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Sans oublier</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78</a:t>
            </a:fld>
            <a:endParaRPr lang="fr-FR"/>
          </a:p>
        </p:txBody>
      </p:sp>
      <p:sp>
        <p:nvSpPr>
          <p:cNvPr id="4" name="Espace réservé du contenu 3"/>
          <p:cNvSpPr>
            <a:spLocks noGrp="1"/>
          </p:cNvSpPr>
          <p:nvPr>
            <p:ph sz="quarter" idx="1"/>
          </p:nvPr>
        </p:nvSpPr>
        <p:spPr>
          <a:xfrm>
            <a:off x="457201" y="914400"/>
            <a:ext cx="2818656" cy="433214"/>
          </a:xfrm>
        </p:spPr>
        <p:txBody>
          <a:bodyPr/>
          <a:lstStyle/>
          <a:p>
            <a:r>
              <a:rPr lang="fr-FR" dirty="0"/>
              <a:t>Thesaurus ANSM</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276" y="1315950"/>
            <a:ext cx="2411599" cy="3417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ce réservé du contenu 3"/>
          <p:cNvSpPr txBox="1">
            <a:spLocks/>
          </p:cNvSpPr>
          <p:nvPr/>
        </p:nvSpPr>
        <p:spPr>
          <a:xfrm>
            <a:off x="4849688" y="914400"/>
            <a:ext cx="2818656" cy="433214"/>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0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18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16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4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2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fr-FR" dirty="0"/>
              <a:t>DDI </a:t>
            </a:r>
            <a:r>
              <a:rPr lang="fr-FR" dirty="0" err="1"/>
              <a:t>Predictor</a:t>
            </a:r>
            <a:endParaRPr lang="fr-FR"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7843" y="1314548"/>
            <a:ext cx="3328573" cy="3417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22613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Exemples de conclusions</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79</a:t>
            </a:fld>
            <a:endParaRPr lang="fr-FR"/>
          </a:p>
        </p:txBody>
      </p:sp>
      <p:sp>
        <p:nvSpPr>
          <p:cNvPr id="4" name="Espace réservé du contenu 3"/>
          <p:cNvSpPr>
            <a:spLocks noGrp="1"/>
          </p:cNvSpPr>
          <p:nvPr>
            <p:ph sz="quarter" idx="1"/>
          </p:nvPr>
        </p:nvSpPr>
        <p:spPr/>
        <p:txBody>
          <a:bodyPr>
            <a:normAutofit/>
          </a:bodyPr>
          <a:lstStyle/>
          <a:p>
            <a:r>
              <a:rPr lang="fr-FR" sz="1400" i="1" dirty="0"/>
              <a:t>« Le métabolite actif du </a:t>
            </a:r>
            <a:r>
              <a:rPr lang="fr-FR" sz="1400" i="1" dirty="0" err="1"/>
              <a:t>clopidogrel</a:t>
            </a:r>
            <a:r>
              <a:rPr lang="fr-FR" sz="1400" i="1" dirty="0"/>
              <a:t> inhibe le métabolisme du </a:t>
            </a:r>
            <a:r>
              <a:rPr lang="fr-FR" sz="1400" i="1" dirty="0" err="1"/>
              <a:t>paclitaxel</a:t>
            </a:r>
            <a:r>
              <a:rPr lang="fr-FR" sz="1400" i="1" dirty="0"/>
              <a:t> (CYP2C8) et l’accumulation de ce dernier peut majorer les neuropathies associées (</a:t>
            </a:r>
            <a:r>
              <a:rPr lang="fr-FR" sz="1400" i="1" dirty="0" err="1"/>
              <a:t>Agergaard</a:t>
            </a:r>
            <a:r>
              <a:rPr lang="fr-FR" sz="1400" i="1" dirty="0"/>
              <a:t> CPT 2017). Au vu des demi-vies relativement faibles et des antécédents médicaux, nous avons proposé au patient de supprimer la prise de </a:t>
            </a:r>
            <a:r>
              <a:rPr lang="fr-FR" sz="1400" i="1" dirty="0" err="1"/>
              <a:t>clopidogrel</a:t>
            </a:r>
            <a:r>
              <a:rPr lang="fr-FR" sz="1400" i="1" dirty="0"/>
              <a:t> le jour de chimiothérapie. Le patient a bien compris cette proposition et l’accepte. Cette information a été transmise à l’interne d’oncologie également. »</a:t>
            </a:r>
          </a:p>
          <a:p>
            <a:endParaRPr lang="fr-FR" sz="1400" i="1" dirty="0"/>
          </a:p>
          <a:p>
            <a:r>
              <a:rPr lang="fr-FR" sz="1400" i="1" dirty="0"/>
              <a:t>« L’</a:t>
            </a:r>
            <a:r>
              <a:rPr lang="fr-FR" sz="1400" i="1" dirty="0" err="1"/>
              <a:t>aprépitant</a:t>
            </a:r>
            <a:r>
              <a:rPr lang="fr-FR" sz="1400" i="1" dirty="0"/>
              <a:t> a la capacité d’inhiber le CYP3A4 et d’interférer avec l’élimination de l’</a:t>
            </a:r>
            <a:r>
              <a:rPr lang="fr-FR" sz="1400" i="1" dirty="0" err="1"/>
              <a:t>oxycodone</a:t>
            </a:r>
            <a:r>
              <a:rPr lang="fr-FR" sz="1400" i="1" dirty="0"/>
              <a:t> pendant  les trois jours de prise d’</a:t>
            </a:r>
            <a:r>
              <a:rPr lang="fr-FR" sz="1400" i="1" dirty="0" err="1"/>
              <a:t>aprépitant</a:t>
            </a:r>
            <a:r>
              <a:rPr lang="fr-FR" sz="1400" i="1" dirty="0"/>
              <a:t>. La dose d’</a:t>
            </a:r>
            <a:r>
              <a:rPr lang="fr-FR" sz="1400" i="1" dirty="0" err="1"/>
              <a:t>oxycodone</a:t>
            </a:r>
            <a:r>
              <a:rPr lang="fr-FR" sz="1400" i="1" dirty="0"/>
              <a:t> et le faible ratio des AUC (1,71) rend cette interaction très probablement non-pertinente. »</a:t>
            </a:r>
          </a:p>
          <a:p>
            <a:endParaRPr lang="fr-FR" sz="1400" dirty="0"/>
          </a:p>
          <a:p>
            <a:r>
              <a:rPr lang="fr-FR" sz="1400" dirty="0"/>
              <a:t>« L’</a:t>
            </a:r>
            <a:r>
              <a:rPr lang="fr-FR" sz="1400" dirty="0" err="1"/>
              <a:t>aprépitant</a:t>
            </a:r>
            <a:r>
              <a:rPr lang="fr-FR" sz="1400" dirty="0"/>
              <a:t> a la capacité d’inhiber le </a:t>
            </a:r>
            <a:r>
              <a:rPr lang="fr-FR" sz="1400" i="1" dirty="0"/>
              <a:t>CYP3A4 et d’interférer avec l’élimination de l’</a:t>
            </a:r>
            <a:r>
              <a:rPr lang="fr-FR" sz="1400" i="1" dirty="0" err="1"/>
              <a:t>alfuzosine</a:t>
            </a:r>
            <a:r>
              <a:rPr lang="fr-FR" sz="1400" i="1" dirty="0"/>
              <a:t> pendant  les trois jours de prise d’</a:t>
            </a:r>
            <a:r>
              <a:rPr lang="fr-FR" sz="1400" i="1" dirty="0" err="1"/>
              <a:t>aprépitant</a:t>
            </a:r>
            <a:r>
              <a:rPr lang="fr-FR" sz="1400" i="1" dirty="0"/>
              <a:t>. Le risque d’hypotension associé n’a jamais été documenté en clinique (</a:t>
            </a:r>
            <a:r>
              <a:rPr lang="fr-FR" sz="1400" i="1" dirty="0" err="1"/>
              <a:t>Bensalah</a:t>
            </a:r>
            <a:r>
              <a:rPr lang="fr-FR" sz="1400" i="1" dirty="0"/>
              <a:t> Prog </a:t>
            </a:r>
            <a:r>
              <a:rPr lang="fr-FR" sz="1400" i="1" dirty="0" err="1"/>
              <a:t>Urol</a:t>
            </a:r>
            <a:r>
              <a:rPr lang="fr-FR" sz="1400" i="1" dirty="0"/>
              <a:t> 2016) et cette interaction est très probablement théorique. »</a:t>
            </a:r>
            <a:endParaRPr lang="en-GB" sz="1400" dirty="0"/>
          </a:p>
        </p:txBody>
      </p:sp>
    </p:spTree>
    <p:extLst>
      <p:ext uri="{BB962C8B-B14F-4D97-AF65-F5344CB8AC3E}">
        <p14:creationId xmlns:p14="http://schemas.microsoft.com/office/powerpoint/2010/main" val="235824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Première partie : contexte</a:t>
            </a:r>
            <a:endParaRPr lang="en-GB" dirty="0"/>
          </a:p>
        </p:txBody>
      </p:sp>
      <p:sp>
        <p:nvSpPr>
          <p:cNvPr id="3" name="Espace réservé du texte 2"/>
          <p:cNvSpPr>
            <a:spLocks noGrp="1"/>
          </p:cNvSpPr>
          <p:nvPr>
            <p:ph type="body" idx="1"/>
          </p:nvPr>
        </p:nvSpPr>
        <p:spPr/>
        <p:txBody>
          <a:bodyPr/>
          <a:lstStyle/>
          <a:p>
            <a:r>
              <a:rPr lang="fr-FR" dirty="0"/>
              <a:t>Connaitre le contexte et les enjeux de la réalisation de bilans médicamenteux optimisés en hôpital de jour de cancérologie</a:t>
            </a:r>
            <a:endParaRPr lang="en-GB" dirty="0"/>
          </a:p>
        </p:txBody>
      </p:sp>
      <p:sp>
        <p:nvSpPr>
          <p:cNvPr id="4" name="Espace réservé du numéro de diapositive 3"/>
          <p:cNvSpPr>
            <a:spLocks noGrp="1"/>
          </p:cNvSpPr>
          <p:nvPr>
            <p:ph type="sldNum" sz="quarter" idx="12"/>
          </p:nvPr>
        </p:nvSpPr>
        <p:spPr/>
        <p:txBody>
          <a:bodyPr/>
          <a:lstStyle/>
          <a:p>
            <a:fld id="{CFB2068C-0D99-440A-AB96-7E72B788C81A}" type="slidenum">
              <a:rPr lang="fr-FR" smtClean="0"/>
              <a:t>8</a:t>
            </a:fld>
            <a:endParaRPr lang="fr-FR"/>
          </a:p>
        </p:txBody>
      </p:sp>
    </p:spTree>
    <p:extLst>
      <p:ext uri="{BB962C8B-B14F-4D97-AF65-F5344CB8AC3E}">
        <p14:creationId xmlns:p14="http://schemas.microsoft.com/office/powerpoint/2010/main" val="21446456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628650" y="968189"/>
            <a:ext cx="5240992" cy="3664534"/>
          </a:xfrm>
        </p:spPr>
        <p:txBody>
          <a:bodyPr lIns="68580" tIns="34290" rIns="68580" bIns="34290">
            <a:normAutofit fontScale="85000" lnSpcReduction="10000"/>
          </a:bodyPr>
          <a:lstStyle/>
          <a:p>
            <a:r>
              <a:rPr lang="fr-FR" dirty="0"/>
              <a:t>Patiente 69 ans </a:t>
            </a:r>
          </a:p>
          <a:p>
            <a:r>
              <a:rPr lang="fr-FR" dirty="0"/>
              <a:t>Cancer colon</a:t>
            </a:r>
          </a:p>
          <a:p>
            <a:r>
              <a:rPr lang="fr-FR" dirty="0"/>
              <a:t>C1J1 : </a:t>
            </a:r>
            <a:r>
              <a:rPr lang="fr-FR" dirty="0" err="1"/>
              <a:t>Bev</a:t>
            </a:r>
            <a:r>
              <a:rPr lang="fr-FR" dirty="0"/>
              <a:t>-FOLFOX</a:t>
            </a:r>
          </a:p>
          <a:p>
            <a:r>
              <a:rPr lang="fr-FR" dirty="0"/>
              <a:t>HTA, AIT, cancer du sein</a:t>
            </a:r>
          </a:p>
          <a:p>
            <a:r>
              <a:rPr lang="fr-FR" dirty="0"/>
              <a:t>On vous appelle pour obtenir votre avis sur la prise de thérapies complémentaires suivantes </a:t>
            </a:r>
          </a:p>
          <a:p>
            <a:pPr lvl="1"/>
            <a:r>
              <a:rPr lang="fr-FR" dirty="0"/>
              <a:t>Gingembre</a:t>
            </a:r>
          </a:p>
          <a:p>
            <a:pPr lvl="1"/>
            <a:r>
              <a:rPr lang="fr-FR" dirty="0" err="1"/>
              <a:t>Euphytose</a:t>
            </a:r>
            <a:r>
              <a:rPr lang="fr-FR" dirty="0"/>
              <a:t>®</a:t>
            </a:r>
          </a:p>
          <a:p>
            <a:pPr lvl="1"/>
            <a:r>
              <a:rPr lang="fr-FR" dirty="0"/>
              <a:t>Romarin</a:t>
            </a:r>
          </a:p>
          <a:p>
            <a:pPr lvl="1"/>
            <a:r>
              <a:rPr lang="fr-FR" dirty="0"/>
              <a:t>Artichaut</a:t>
            </a:r>
          </a:p>
          <a:p>
            <a:pPr lvl="1"/>
            <a:r>
              <a:rPr lang="fr-FR" dirty="0"/>
              <a:t>Chicorée</a:t>
            </a:r>
          </a:p>
          <a:p>
            <a:pPr lvl="1"/>
            <a:r>
              <a:rPr lang="fr-FR" dirty="0" err="1"/>
              <a:t>Desmodium</a:t>
            </a:r>
            <a:endParaRPr lang="fr-FR" dirty="0"/>
          </a:p>
          <a:p>
            <a:pPr lvl="1"/>
            <a:r>
              <a:rPr lang="fr-FR" dirty="0"/>
              <a:t>Curcuma</a:t>
            </a:r>
          </a:p>
        </p:txBody>
      </p:sp>
      <p:graphicFrame>
        <p:nvGraphicFramePr>
          <p:cNvPr id="9" name="Tableau 8">
            <a:extLst>
              <a:ext uri="{FF2B5EF4-FFF2-40B4-BE49-F238E27FC236}">
                <a16:creationId xmlns:a16="http://schemas.microsoft.com/office/drawing/2014/main" id="{80246279-89D3-43D6-A15C-FAC60FBFF0A9}"/>
              </a:ext>
            </a:extLst>
          </p:cNvPr>
          <p:cNvGraphicFramePr>
            <a:graphicFrameLocks noGrp="1"/>
          </p:cNvGraphicFramePr>
          <p:nvPr>
            <p:extLst>
              <p:ext uri="{D42A27DB-BD31-4B8C-83A1-F6EECF244321}">
                <p14:modId xmlns:p14="http://schemas.microsoft.com/office/powerpoint/2010/main" val="2385973599"/>
              </p:ext>
            </p:extLst>
          </p:nvPr>
        </p:nvGraphicFramePr>
        <p:xfrm>
          <a:off x="5953126" y="142082"/>
          <a:ext cx="2975990" cy="3914609"/>
        </p:xfrm>
        <a:graphic>
          <a:graphicData uri="http://schemas.openxmlformats.org/drawingml/2006/table">
            <a:tbl>
              <a:tblPr firstRow="1" bandRow="1">
                <a:tableStyleId>{93296810-A885-4BE3-A3E7-6D5BEEA58F35}</a:tableStyleId>
              </a:tblPr>
              <a:tblGrid>
                <a:gridCol w="2975990">
                  <a:extLst>
                    <a:ext uri="{9D8B030D-6E8A-4147-A177-3AD203B41FA5}">
                      <a16:colId xmlns:a16="http://schemas.microsoft.com/office/drawing/2014/main" val="284005312"/>
                    </a:ext>
                  </a:extLst>
                </a:gridCol>
              </a:tblGrid>
              <a:tr h="441938">
                <a:tc>
                  <a:txBody>
                    <a:bodyPr/>
                    <a:lstStyle/>
                    <a:p>
                      <a:pPr algn="ctr"/>
                      <a:r>
                        <a:rPr lang="fr-FR" sz="1100" dirty="0"/>
                        <a:t>MEDICAMENTS</a:t>
                      </a:r>
                    </a:p>
                  </a:txBody>
                  <a:tcPr marL="68580" marR="68580" marT="34290" marB="34290" anchor="ctr"/>
                </a:tc>
                <a:extLst>
                  <a:ext uri="{0D108BD9-81ED-4DB2-BD59-A6C34878D82A}">
                    <a16:rowId xmlns:a16="http://schemas.microsoft.com/office/drawing/2014/main" val="1818625031"/>
                  </a:ext>
                </a:extLst>
              </a:tr>
              <a:tr h="393115">
                <a:tc>
                  <a:txBody>
                    <a:bodyPr/>
                    <a:lstStyle/>
                    <a:p>
                      <a:pPr algn="ctr" fontAlgn="b"/>
                      <a:r>
                        <a:rPr lang="fr-FR" sz="1100" u="none" strike="noStrike" dirty="0" err="1">
                          <a:effectLst/>
                        </a:rPr>
                        <a:t>Kardegic</a:t>
                      </a:r>
                      <a:r>
                        <a:rPr lang="fr-FR" sz="1100" u="none" strike="noStrike" dirty="0">
                          <a:effectLst/>
                        </a:rPr>
                        <a:t>® (acide acétylsalicylique) 160 mg</a:t>
                      </a:r>
                    </a:p>
                    <a:p>
                      <a:pPr marL="0" marR="0" lvl="0" indent="0" algn="ctr" defTabSz="914400" rtl="0" eaLnBrk="1" fontAlgn="b" latinLnBrk="0" hangingPunct="1">
                        <a:lnSpc>
                          <a:spcPct val="100000"/>
                        </a:lnSpc>
                        <a:spcBef>
                          <a:spcPts val="0"/>
                        </a:spcBef>
                        <a:spcAft>
                          <a:spcPts val="0"/>
                        </a:spcAft>
                        <a:buClrTx/>
                        <a:buSzTx/>
                        <a:buFontTx/>
                        <a:buNone/>
                        <a:tabLst/>
                        <a:defRPr/>
                      </a:pPr>
                      <a:r>
                        <a:rPr lang="fr-FR" sz="1100" dirty="0"/>
                        <a:t>0-1-0</a:t>
                      </a:r>
                    </a:p>
                  </a:txBody>
                  <a:tcPr marL="4763" marR="4763" marT="4763" marB="0" anchor="ctr"/>
                </a:tc>
                <a:extLst>
                  <a:ext uri="{0D108BD9-81ED-4DB2-BD59-A6C34878D82A}">
                    <a16:rowId xmlns:a16="http://schemas.microsoft.com/office/drawing/2014/main" val="17275869"/>
                  </a:ext>
                </a:extLst>
              </a:tr>
              <a:tr h="388620">
                <a:tc>
                  <a:txBody>
                    <a:bodyPr/>
                    <a:lstStyle/>
                    <a:p>
                      <a:pPr algn="ctr"/>
                      <a:r>
                        <a:rPr lang="fr-FR" sz="1100" dirty="0"/>
                        <a:t>Atorvastatine 10 mg</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0-0-1</a:t>
                      </a:r>
                    </a:p>
                  </a:txBody>
                  <a:tcPr marL="68580" marR="68580" marT="34290" marB="34290" anchor="ctr"/>
                </a:tc>
                <a:extLst>
                  <a:ext uri="{0D108BD9-81ED-4DB2-BD59-A6C34878D82A}">
                    <a16:rowId xmlns:a16="http://schemas.microsoft.com/office/drawing/2014/main" val="2371407601"/>
                  </a:ext>
                </a:extLst>
              </a:tr>
              <a:tr h="388620">
                <a:tc>
                  <a:txBody>
                    <a:bodyPr/>
                    <a:lstStyle/>
                    <a:p>
                      <a:pPr algn="ctr"/>
                      <a:r>
                        <a:rPr lang="fr-FR" sz="1100" dirty="0"/>
                        <a:t>Aténolol 50 mg</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1-0-0</a:t>
                      </a:r>
                    </a:p>
                  </a:txBody>
                  <a:tcPr marL="68580" marR="68580" marT="34290" marB="34290" anchor="ctr"/>
                </a:tc>
                <a:extLst>
                  <a:ext uri="{0D108BD9-81ED-4DB2-BD59-A6C34878D82A}">
                    <a16:rowId xmlns:a16="http://schemas.microsoft.com/office/drawing/2014/main" val="3245707165"/>
                  </a:ext>
                </a:extLst>
              </a:tr>
              <a:tr h="388620">
                <a:tc>
                  <a:txBody>
                    <a:bodyPr/>
                    <a:lstStyle/>
                    <a:p>
                      <a:pPr algn="ctr"/>
                      <a:r>
                        <a:rPr lang="fr-FR" sz="1100" dirty="0" err="1"/>
                        <a:t>Irbesartan</a:t>
                      </a:r>
                      <a:r>
                        <a:rPr lang="fr-FR" sz="1100" dirty="0"/>
                        <a:t>/Hydrochlorothiazide 300/12,5 mg</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0-0-1</a:t>
                      </a:r>
                    </a:p>
                  </a:txBody>
                  <a:tcPr marL="68580" marR="68580" marT="34290" marB="34290" anchor="ctr"/>
                </a:tc>
                <a:extLst>
                  <a:ext uri="{0D108BD9-81ED-4DB2-BD59-A6C34878D82A}">
                    <a16:rowId xmlns:a16="http://schemas.microsoft.com/office/drawing/2014/main" val="2296537"/>
                  </a:ext>
                </a:extLst>
              </a:tr>
              <a:tr h="388620">
                <a:tc>
                  <a:txBody>
                    <a:bodyPr/>
                    <a:lstStyle/>
                    <a:p>
                      <a:pPr algn="ctr"/>
                      <a:r>
                        <a:rPr lang="fr-FR" sz="1100" dirty="0"/>
                        <a:t>Fluoxétine 20 mg</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1-0-0</a:t>
                      </a:r>
                    </a:p>
                  </a:txBody>
                  <a:tcPr marL="68580" marR="68580" marT="34290" marB="34290" anchor="ctr"/>
                </a:tc>
                <a:extLst>
                  <a:ext uri="{0D108BD9-81ED-4DB2-BD59-A6C34878D82A}">
                    <a16:rowId xmlns:a16="http://schemas.microsoft.com/office/drawing/2014/main" val="3999084674"/>
                  </a:ext>
                </a:extLst>
              </a:tr>
              <a:tr h="388620">
                <a:tc>
                  <a:txBody>
                    <a:bodyPr/>
                    <a:lstStyle/>
                    <a:p>
                      <a:pPr algn="ctr"/>
                      <a:r>
                        <a:rPr lang="fr-FR" sz="1100" dirty="0" err="1"/>
                        <a:t>Prégabaline</a:t>
                      </a:r>
                      <a:r>
                        <a:rPr lang="fr-FR" sz="1100" dirty="0"/>
                        <a:t> 50 mg</a:t>
                      </a:r>
                    </a:p>
                    <a:p>
                      <a:pPr algn="ctr"/>
                      <a:r>
                        <a:rPr lang="fr-FR" sz="1100" dirty="0"/>
                        <a:t>Si besoin</a:t>
                      </a:r>
                    </a:p>
                  </a:txBody>
                  <a:tcPr marL="68580" marR="68580" marT="34290" marB="34290" anchor="ctr"/>
                </a:tc>
                <a:extLst>
                  <a:ext uri="{0D108BD9-81ED-4DB2-BD59-A6C34878D82A}">
                    <a16:rowId xmlns:a16="http://schemas.microsoft.com/office/drawing/2014/main" val="2114179217"/>
                  </a:ext>
                </a:extLst>
              </a:tr>
              <a:tr h="388620">
                <a:tc>
                  <a:txBody>
                    <a:bodyPr/>
                    <a:lstStyle/>
                    <a:p>
                      <a:pPr algn="ctr"/>
                      <a:r>
                        <a:rPr lang="fr-FR" sz="1100" dirty="0" err="1"/>
                        <a:t>Letrozole</a:t>
                      </a:r>
                      <a:r>
                        <a:rPr lang="fr-FR" sz="1100" dirty="0"/>
                        <a:t> (</a:t>
                      </a:r>
                      <a:r>
                        <a:rPr lang="fr-FR" sz="1100" dirty="0" err="1"/>
                        <a:t>Femara</a:t>
                      </a:r>
                      <a:r>
                        <a:rPr lang="fr-FR" sz="1100" dirty="0"/>
                        <a:t>®) 2,5 mg</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1-0-0</a:t>
                      </a:r>
                    </a:p>
                  </a:txBody>
                  <a:tcPr marL="68580" marR="68580" marT="34290" marB="34290" anchor="ctr"/>
                </a:tc>
                <a:extLst>
                  <a:ext uri="{0D108BD9-81ED-4DB2-BD59-A6C34878D82A}">
                    <a16:rowId xmlns:a16="http://schemas.microsoft.com/office/drawing/2014/main" val="1494490657"/>
                  </a:ext>
                </a:extLst>
              </a:tr>
              <a:tr h="388620">
                <a:tc>
                  <a:txBody>
                    <a:bodyPr/>
                    <a:lstStyle/>
                    <a:p>
                      <a:pPr algn="ctr"/>
                      <a:r>
                        <a:rPr lang="fr-FR" sz="1100" dirty="0" err="1"/>
                        <a:t>Caltrate</a:t>
                      </a:r>
                      <a:r>
                        <a:rPr lang="fr-FR" sz="1100" dirty="0"/>
                        <a:t> Vitamine D3 600 mg/400 UI</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1-0-0</a:t>
                      </a:r>
                    </a:p>
                  </a:txBody>
                  <a:tcPr marL="68580" marR="68580" marT="34290" marB="34290" anchor="ctr"/>
                </a:tc>
                <a:extLst>
                  <a:ext uri="{0D108BD9-81ED-4DB2-BD59-A6C34878D82A}">
                    <a16:rowId xmlns:a16="http://schemas.microsoft.com/office/drawing/2014/main" val="869815682"/>
                  </a:ext>
                </a:extLst>
              </a:tr>
              <a:tr h="252536">
                <a:tc>
                  <a:txBody>
                    <a:bodyPr/>
                    <a:lstStyle/>
                    <a:p>
                      <a:pPr algn="ctr"/>
                      <a:r>
                        <a:rPr lang="fr-FR" sz="1100" dirty="0" err="1"/>
                        <a:t>Spagulax</a:t>
                      </a:r>
                      <a:r>
                        <a:rPr lang="fr-FR" sz="1100" dirty="0"/>
                        <a:t>®, </a:t>
                      </a:r>
                      <a:r>
                        <a:rPr lang="fr-FR" sz="1100" dirty="0" err="1"/>
                        <a:t>Lansoyl</a:t>
                      </a:r>
                      <a:r>
                        <a:rPr lang="fr-FR" sz="1100" dirty="0"/>
                        <a:t>® ou Sorbitol®</a:t>
                      </a:r>
                    </a:p>
                  </a:txBody>
                  <a:tcPr marL="68580" marR="68580" marT="34290" marB="34290" anchor="ctr"/>
                </a:tc>
                <a:extLst>
                  <a:ext uri="{0D108BD9-81ED-4DB2-BD59-A6C34878D82A}">
                    <a16:rowId xmlns:a16="http://schemas.microsoft.com/office/drawing/2014/main" val="3551565366"/>
                  </a:ext>
                </a:extLst>
              </a:tr>
            </a:tbl>
          </a:graphicData>
        </a:graphic>
      </p:graphicFrame>
      <p:sp>
        <p:nvSpPr>
          <p:cNvPr id="7" name="Titre 1"/>
          <p:cNvSpPr>
            <a:spLocks noGrp="1"/>
          </p:cNvSpPr>
          <p:nvPr>
            <p:ph type="title"/>
          </p:nvPr>
        </p:nvSpPr>
        <p:spPr>
          <a:xfrm>
            <a:off x="457200" y="114300"/>
            <a:ext cx="8229601" cy="742950"/>
          </a:xfrm>
        </p:spPr>
        <p:txBody>
          <a:bodyPr lIns="68580" tIns="34290" rIns="68580" bIns="34290"/>
          <a:lstStyle/>
          <a:p>
            <a:r>
              <a:rPr lang="fr-FR" dirty="0"/>
              <a:t>Vignette (analyse BMO)</a:t>
            </a:r>
          </a:p>
        </p:txBody>
      </p:sp>
    </p:spTree>
    <p:extLst>
      <p:ext uri="{BB962C8B-B14F-4D97-AF65-F5344CB8AC3E}">
        <p14:creationId xmlns:p14="http://schemas.microsoft.com/office/powerpoint/2010/main" val="173993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lIns="68580" tIns="34290" rIns="68580" bIns="34290"/>
          <a:lstStyle/>
          <a:p>
            <a:r>
              <a:rPr lang="fr-FR" dirty="0"/>
              <a:t>Vignette  (analyse BMO)</a:t>
            </a:r>
          </a:p>
        </p:txBody>
      </p:sp>
      <p:sp>
        <p:nvSpPr>
          <p:cNvPr id="4" name="Espace réservé du contenu 3"/>
          <p:cNvSpPr>
            <a:spLocks noGrp="1"/>
          </p:cNvSpPr>
          <p:nvPr>
            <p:ph idx="1"/>
          </p:nvPr>
        </p:nvSpPr>
        <p:spPr>
          <a:xfrm>
            <a:off x="628650" y="915566"/>
            <a:ext cx="5240992" cy="1872208"/>
          </a:xfrm>
        </p:spPr>
        <p:txBody>
          <a:bodyPr lIns="68580" tIns="34290" rIns="68580" bIns="34290">
            <a:normAutofit fontScale="92500" lnSpcReduction="10000"/>
          </a:bodyPr>
          <a:lstStyle/>
          <a:p>
            <a:r>
              <a:rPr lang="fr-FR" dirty="0"/>
              <a:t>Patiente 69 ans </a:t>
            </a:r>
          </a:p>
          <a:p>
            <a:r>
              <a:rPr lang="fr-FR" dirty="0"/>
              <a:t>Cancer colon</a:t>
            </a:r>
          </a:p>
          <a:p>
            <a:r>
              <a:rPr lang="fr-FR" dirty="0"/>
              <a:t>C1J1 : </a:t>
            </a:r>
            <a:r>
              <a:rPr lang="fr-FR" dirty="0" err="1"/>
              <a:t>Bev</a:t>
            </a:r>
            <a:r>
              <a:rPr lang="fr-FR" dirty="0"/>
              <a:t>-FOLFOX</a:t>
            </a:r>
          </a:p>
          <a:p>
            <a:r>
              <a:rPr lang="fr-FR" dirty="0"/>
              <a:t>On vous appelle pour obtenir votre avis sur la prise de thérapies complémentaires suivantes  : </a:t>
            </a:r>
          </a:p>
        </p:txBody>
      </p:sp>
      <p:graphicFrame>
        <p:nvGraphicFramePr>
          <p:cNvPr id="3" name="Tableau 2"/>
          <p:cNvGraphicFramePr>
            <a:graphicFrameLocks noGrp="1"/>
          </p:cNvGraphicFramePr>
          <p:nvPr>
            <p:extLst>
              <p:ext uri="{D42A27DB-BD31-4B8C-83A1-F6EECF244321}">
                <p14:modId xmlns:p14="http://schemas.microsoft.com/office/powerpoint/2010/main" val="2686536880"/>
              </p:ext>
            </p:extLst>
          </p:nvPr>
        </p:nvGraphicFramePr>
        <p:xfrm>
          <a:off x="755576" y="2853006"/>
          <a:ext cx="4625788" cy="2255520"/>
        </p:xfrm>
        <a:graphic>
          <a:graphicData uri="http://schemas.openxmlformats.org/drawingml/2006/table">
            <a:tbl>
              <a:tblPr firstRow="1" bandRow="1">
                <a:tableStyleId>{5C22544A-7EE6-4342-B048-85BDC9FD1C3A}</a:tableStyleId>
              </a:tblPr>
              <a:tblGrid>
                <a:gridCol w="2090844">
                  <a:extLst>
                    <a:ext uri="{9D8B030D-6E8A-4147-A177-3AD203B41FA5}">
                      <a16:colId xmlns:a16="http://schemas.microsoft.com/office/drawing/2014/main" val="20000"/>
                    </a:ext>
                  </a:extLst>
                </a:gridCol>
                <a:gridCol w="2534944">
                  <a:extLst>
                    <a:ext uri="{9D8B030D-6E8A-4147-A177-3AD203B41FA5}">
                      <a16:colId xmlns:a16="http://schemas.microsoft.com/office/drawing/2014/main" val="20001"/>
                    </a:ext>
                  </a:extLst>
                </a:gridCol>
              </a:tblGrid>
              <a:tr h="278130">
                <a:tc>
                  <a:txBody>
                    <a:bodyPr/>
                    <a:lstStyle/>
                    <a:p>
                      <a:endParaRPr lang="fr-FR" sz="1400" dirty="0"/>
                    </a:p>
                  </a:txBody>
                  <a:tcPr marL="68580" marR="68580" marT="34290" marB="34290"/>
                </a:tc>
                <a:tc>
                  <a:txBody>
                    <a:bodyPr/>
                    <a:lstStyle/>
                    <a:p>
                      <a:r>
                        <a:rPr lang="fr-FR" sz="1400" dirty="0"/>
                        <a:t>Modalités de prise</a:t>
                      </a:r>
                    </a:p>
                  </a:txBody>
                  <a:tcPr marL="68580" marR="68580" marT="34290" marB="34290"/>
                </a:tc>
                <a:extLst>
                  <a:ext uri="{0D108BD9-81ED-4DB2-BD59-A6C34878D82A}">
                    <a16:rowId xmlns:a16="http://schemas.microsoft.com/office/drawing/2014/main" val="10000"/>
                  </a:ext>
                </a:extLst>
              </a:tr>
              <a:tr h="278130">
                <a:tc>
                  <a:txBody>
                    <a:bodyPr/>
                    <a:lstStyle/>
                    <a:p>
                      <a:r>
                        <a:rPr lang="fr-FR" sz="1400" dirty="0"/>
                        <a:t>Gingembre</a:t>
                      </a:r>
                    </a:p>
                  </a:txBody>
                  <a:tcPr marL="68580" marR="68580" marT="34290" marB="34290"/>
                </a:tc>
                <a:tc>
                  <a:txBody>
                    <a:bodyPr/>
                    <a:lstStyle/>
                    <a:p>
                      <a:r>
                        <a:rPr lang="fr-FR" sz="1400" dirty="0"/>
                        <a:t>2 gélules par jour</a:t>
                      </a:r>
                    </a:p>
                  </a:txBody>
                  <a:tcPr marL="68580" marR="68580" marT="34290" marB="34290"/>
                </a:tc>
                <a:extLst>
                  <a:ext uri="{0D108BD9-81ED-4DB2-BD59-A6C34878D82A}">
                    <a16:rowId xmlns:a16="http://schemas.microsoft.com/office/drawing/2014/main" val="10001"/>
                  </a:ext>
                </a:extLst>
              </a:tr>
              <a:tr h="278130">
                <a:tc>
                  <a:txBody>
                    <a:bodyPr/>
                    <a:lstStyle/>
                    <a:p>
                      <a:r>
                        <a:rPr lang="fr-FR" sz="1400" dirty="0" err="1"/>
                        <a:t>Euphytose</a:t>
                      </a:r>
                      <a:r>
                        <a:rPr lang="fr-FR" sz="1400" dirty="0"/>
                        <a:t>®</a:t>
                      </a:r>
                    </a:p>
                  </a:txBody>
                  <a:tcPr marL="68580" marR="68580" marT="34290" marB="34290"/>
                </a:tc>
                <a:tc>
                  <a:txBody>
                    <a:bodyPr/>
                    <a:lstStyle/>
                    <a:p>
                      <a:r>
                        <a:rPr lang="fr-FR" sz="1400" dirty="0"/>
                        <a:t>1 gélule le soir au coucher</a:t>
                      </a:r>
                    </a:p>
                  </a:txBody>
                  <a:tcPr marL="68580" marR="68580" marT="34290" marB="34290"/>
                </a:tc>
                <a:extLst>
                  <a:ext uri="{0D108BD9-81ED-4DB2-BD59-A6C34878D82A}">
                    <a16:rowId xmlns:a16="http://schemas.microsoft.com/office/drawing/2014/main" val="10002"/>
                  </a:ext>
                </a:extLst>
              </a:tr>
              <a:tr h="278130">
                <a:tc>
                  <a:txBody>
                    <a:bodyPr/>
                    <a:lstStyle/>
                    <a:p>
                      <a:r>
                        <a:rPr lang="fr-FR" sz="1400" dirty="0"/>
                        <a:t>Romarin</a:t>
                      </a:r>
                    </a:p>
                  </a:txBody>
                  <a:tcPr marL="68580" marR="68580" marT="34290" marB="34290"/>
                </a:tc>
                <a:tc>
                  <a:txBody>
                    <a:bodyPr/>
                    <a:lstStyle/>
                    <a:p>
                      <a:r>
                        <a:rPr lang="fr-FR" sz="1400" dirty="0"/>
                        <a:t>1 gélule x3/jour</a:t>
                      </a:r>
                    </a:p>
                  </a:txBody>
                  <a:tcPr marL="68580" marR="68580" marT="34290" marB="34290"/>
                </a:tc>
                <a:extLst>
                  <a:ext uri="{0D108BD9-81ED-4DB2-BD59-A6C34878D82A}">
                    <a16:rowId xmlns:a16="http://schemas.microsoft.com/office/drawing/2014/main" val="10003"/>
                  </a:ext>
                </a:extLst>
              </a:tr>
              <a:tr h="278130">
                <a:tc>
                  <a:txBody>
                    <a:bodyPr/>
                    <a:lstStyle/>
                    <a:p>
                      <a:r>
                        <a:rPr lang="fr-FR" sz="1400" dirty="0"/>
                        <a:t>Artichaut</a:t>
                      </a:r>
                    </a:p>
                  </a:txBody>
                  <a:tcPr marL="68580" marR="68580" marT="34290" marB="34290"/>
                </a:tc>
                <a:tc>
                  <a:txBody>
                    <a:bodyPr/>
                    <a:lstStyle/>
                    <a:p>
                      <a:r>
                        <a:rPr lang="fr-FR" sz="1400" dirty="0"/>
                        <a:t>1 le matin</a:t>
                      </a:r>
                    </a:p>
                  </a:txBody>
                  <a:tcPr marL="68580" marR="68580" marT="34290" marB="34290"/>
                </a:tc>
                <a:extLst>
                  <a:ext uri="{0D108BD9-81ED-4DB2-BD59-A6C34878D82A}">
                    <a16:rowId xmlns:a16="http://schemas.microsoft.com/office/drawing/2014/main" val="10004"/>
                  </a:ext>
                </a:extLst>
              </a:tr>
              <a:tr h="278130">
                <a:tc>
                  <a:txBody>
                    <a:bodyPr/>
                    <a:lstStyle/>
                    <a:p>
                      <a:r>
                        <a:rPr lang="fr-FR" sz="1400" dirty="0"/>
                        <a:t>Chicorée</a:t>
                      </a:r>
                    </a:p>
                  </a:txBody>
                  <a:tcPr marL="68580" marR="68580" marT="34290" marB="34290"/>
                </a:tc>
                <a:tc>
                  <a:txBody>
                    <a:bodyPr/>
                    <a:lstStyle/>
                    <a:p>
                      <a:r>
                        <a:rPr lang="fr-FR" sz="1400" dirty="0"/>
                        <a:t>1 le matin</a:t>
                      </a:r>
                    </a:p>
                  </a:txBody>
                  <a:tcPr marL="68580" marR="68580" marT="34290" marB="34290"/>
                </a:tc>
                <a:extLst>
                  <a:ext uri="{0D108BD9-81ED-4DB2-BD59-A6C34878D82A}">
                    <a16:rowId xmlns:a16="http://schemas.microsoft.com/office/drawing/2014/main" val="10005"/>
                  </a:ext>
                </a:extLst>
              </a:tr>
              <a:tr h="278130">
                <a:tc>
                  <a:txBody>
                    <a:bodyPr/>
                    <a:lstStyle/>
                    <a:p>
                      <a:r>
                        <a:rPr lang="fr-FR" sz="1400" dirty="0" err="1"/>
                        <a:t>Desmodium</a:t>
                      </a:r>
                      <a:endParaRPr lang="fr-FR" sz="1400" dirty="0"/>
                    </a:p>
                  </a:txBody>
                  <a:tcPr marL="68580" marR="68580" marT="34290" marB="34290"/>
                </a:tc>
                <a:tc>
                  <a:txBody>
                    <a:bodyPr/>
                    <a:lstStyle/>
                    <a:p>
                      <a:r>
                        <a:rPr lang="fr-FR" sz="1400" dirty="0"/>
                        <a:t>1 gélule 3x/jour</a:t>
                      </a:r>
                    </a:p>
                  </a:txBody>
                  <a:tcPr marL="68580" marR="68580" marT="34290" marB="34290"/>
                </a:tc>
                <a:extLst>
                  <a:ext uri="{0D108BD9-81ED-4DB2-BD59-A6C34878D82A}">
                    <a16:rowId xmlns:a16="http://schemas.microsoft.com/office/drawing/2014/main" val="10006"/>
                  </a:ext>
                </a:extLst>
              </a:tr>
              <a:tr h="278130">
                <a:tc>
                  <a:txBody>
                    <a:bodyPr/>
                    <a:lstStyle/>
                    <a:p>
                      <a:r>
                        <a:rPr lang="fr-FR" sz="1400" dirty="0"/>
                        <a:t>Curcuma</a:t>
                      </a:r>
                    </a:p>
                  </a:txBody>
                  <a:tcPr marL="68580" marR="68580" marT="34290" marB="34290"/>
                </a:tc>
                <a:tc>
                  <a:txBody>
                    <a:bodyPr/>
                    <a:lstStyle/>
                    <a:p>
                      <a:r>
                        <a:rPr lang="fr-FR" sz="1400" dirty="0"/>
                        <a:t>1 le matin</a:t>
                      </a:r>
                    </a:p>
                  </a:txBody>
                  <a:tcPr marL="68580" marR="68580" marT="34290" marB="3429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493228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F0000"/>
                </a:solidFill>
              </a:rPr>
              <a:t>Quizz</a:t>
            </a:r>
            <a:endParaRPr lang="fr-FR"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82</a:t>
            </a:fld>
            <a:endParaRPr lang="fr-FR"/>
          </a:p>
        </p:txBody>
      </p:sp>
      <p:sp>
        <p:nvSpPr>
          <p:cNvPr id="4" name="Espace réservé du contenu 3"/>
          <p:cNvSpPr>
            <a:spLocks noGrp="1"/>
          </p:cNvSpPr>
          <p:nvPr>
            <p:ph sz="quarter" idx="1"/>
          </p:nvPr>
        </p:nvSpPr>
        <p:spPr/>
        <p:txBody>
          <a:bodyPr/>
          <a:lstStyle/>
          <a:p>
            <a:r>
              <a:rPr lang="fr-FR" dirty="0"/>
              <a:t>Pour votre analyse quelles sources d’informations devez-vous regarder en priorité ?</a:t>
            </a:r>
          </a:p>
          <a:p>
            <a:endParaRPr lang="fr-FR" dirty="0"/>
          </a:p>
        </p:txBody>
      </p:sp>
    </p:spTree>
    <p:extLst>
      <p:ext uri="{BB962C8B-B14F-4D97-AF65-F5344CB8AC3E}">
        <p14:creationId xmlns:p14="http://schemas.microsoft.com/office/powerpoint/2010/main" val="41629178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108683-9119-4BCD-BD69-F96B1C7EC00B}"/>
              </a:ext>
            </a:extLst>
          </p:cNvPr>
          <p:cNvSpPr>
            <a:spLocks noGrp="1"/>
          </p:cNvSpPr>
          <p:nvPr>
            <p:ph type="title"/>
          </p:nvPr>
        </p:nvSpPr>
        <p:spPr/>
        <p:txBody>
          <a:bodyPr/>
          <a:lstStyle/>
          <a:p>
            <a:r>
              <a:rPr lang="fr-FR" dirty="0"/>
              <a:t>1. Analyser le circuit d’approvisionnement</a:t>
            </a:r>
          </a:p>
        </p:txBody>
      </p:sp>
      <p:sp>
        <p:nvSpPr>
          <p:cNvPr id="3" name="Espace réservé du numéro de diapositive 2">
            <a:extLst>
              <a:ext uri="{FF2B5EF4-FFF2-40B4-BE49-F238E27FC236}">
                <a16:creationId xmlns:a16="http://schemas.microsoft.com/office/drawing/2014/main" id="{DA04BC7E-AE74-481C-B0B9-F0E06A4D3759}"/>
              </a:ext>
            </a:extLst>
          </p:cNvPr>
          <p:cNvSpPr>
            <a:spLocks noGrp="1"/>
          </p:cNvSpPr>
          <p:nvPr>
            <p:ph type="sldNum" sz="quarter" idx="12"/>
          </p:nvPr>
        </p:nvSpPr>
        <p:spPr/>
        <p:txBody>
          <a:bodyPr/>
          <a:lstStyle/>
          <a:p>
            <a:fld id="{CFB2068C-0D99-440A-AB96-7E72B788C81A}" type="slidenum">
              <a:rPr lang="fr-FR" smtClean="0"/>
              <a:t>83</a:t>
            </a:fld>
            <a:endParaRPr lang="fr-FR"/>
          </a:p>
        </p:txBody>
      </p:sp>
      <p:sp>
        <p:nvSpPr>
          <p:cNvPr id="4" name="Espace réservé du contenu 3">
            <a:extLst>
              <a:ext uri="{FF2B5EF4-FFF2-40B4-BE49-F238E27FC236}">
                <a16:creationId xmlns:a16="http://schemas.microsoft.com/office/drawing/2014/main" id="{F3176F3F-2541-4159-83E2-5EC4BF537CEF}"/>
              </a:ext>
            </a:extLst>
          </p:cNvPr>
          <p:cNvSpPr>
            <a:spLocks noGrp="1"/>
          </p:cNvSpPr>
          <p:nvPr>
            <p:ph sz="quarter" idx="1"/>
          </p:nvPr>
        </p:nvSpPr>
        <p:spPr/>
        <p:txBody>
          <a:bodyPr/>
          <a:lstStyle/>
          <a:p>
            <a:pPr marL="0" indent="0">
              <a:buNone/>
            </a:pPr>
            <a:r>
              <a:rPr lang="fr-FR" dirty="0"/>
              <a:t>Statut : </a:t>
            </a:r>
          </a:p>
          <a:p>
            <a:pPr lvl="1"/>
            <a:r>
              <a:rPr lang="fr-FR" dirty="0"/>
              <a:t>Médicament </a:t>
            </a:r>
            <a:r>
              <a:rPr lang="fr-FR" dirty="0">
                <a:sym typeface="Wingdings" panose="05000000000000000000" pitchFamily="2" charset="2"/>
              </a:rPr>
              <a:t> circuit sécurisé</a:t>
            </a:r>
          </a:p>
          <a:p>
            <a:pPr lvl="1"/>
            <a:r>
              <a:rPr lang="fr-FR" dirty="0">
                <a:sym typeface="Wingdings" panose="05000000000000000000" pitchFamily="2" charset="2"/>
              </a:rPr>
              <a:t>Complément alimentaire :</a:t>
            </a:r>
            <a:endParaRPr lang="fr-FR" dirty="0"/>
          </a:p>
        </p:txBody>
      </p:sp>
      <p:sp>
        <p:nvSpPr>
          <p:cNvPr id="5" name="ZoneTexte 4">
            <a:extLst>
              <a:ext uri="{FF2B5EF4-FFF2-40B4-BE49-F238E27FC236}">
                <a16:creationId xmlns:a16="http://schemas.microsoft.com/office/drawing/2014/main" id="{D09F7426-B6B6-4D01-A863-62F2B041A460}"/>
              </a:ext>
            </a:extLst>
          </p:cNvPr>
          <p:cNvSpPr txBox="1"/>
          <p:nvPr/>
        </p:nvSpPr>
        <p:spPr>
          <a:xfrm>
            <a:off x="502320" y="2139702"/>
            <a:ext cx="2492990" cy="369332"/>
          </a:xfrm>
          <a:prstGeom prst="rect">
            <a:avLst/>
          </a:prstGeom>
          <a:noFill/>
        </p:spPr>
        <p:txBody>
          <a:bodyPr wrap="none" rtlCol="0">
            <a:spAutoFit/>
          </a:bodyPr>
          <a:lstStyle/>
          <a:p>
            <a:r>
              <a:rPr lang="fr-FR" dirty="0"/>
              <a:t>Composition conforme</a:t>
            </a:r>
          </a:p>
        </p:txBody>
      </p:sp>
      <p:sp>
        <p:nvSpPr>
          <p:cNvPr id="6" name="ZoneTexte 5">
            <a:extLst>
              <a:ext uri="{FF2B5EF4-FFF2-40B4-BE49-F238E27FC236}">
                <a16:creationId xmlns:a16="http://schemas.microsoft.com/office/drawing/2014/main" id="{2F70CC13-A10A-4672-A09D-0FBA26E436A1}"/>
              </a:ext>
            </a:extLst>
          </p:cNvPr>
          <p:cNvSpPr txBox="1"/>
          <p:nvPr/>
        </p:nvSpPr>
        <p:spPr>
          <a:xfrm>
            <a:off x="5346416" y="992455"/>
            <a:ext cx="1287532" cy="369332"/>
          </a:xfrm>
          <a:prstGeom prst="rect">
            <a:avLst/>
          </a:prstGeom>
          <a:noFill/>
        </p:spPr>
        <p:txBody>
          <a:bodyPr wrap="none" rtlCol="0">
            <a:spAutoFit/>
          </a:bodyPr>
          <a:lstStyle/>
          <a:p>
            <a:r>
              <a:rPr lang="fr-FR" dirty="0"/>
              <a:t>Etiquetage</a:t>
            </a:r>
          </a:p>
        </p:txBody>
      </p:sp>
      <p:cxnSp>
        <p:nvCxnSpPr>
          <p:cNvPr id="8" name="Connecteur droit avec flèche 7">
            <a:extLst>
              <a:ext uri="{FF2B5EF4-FFF2-40B4-BE49-F238E27FC236}">
                <a16:creationId xmlns:a16="http://schemas.microsoft.com/office/drawing/2014/main" id="{29C410DB-7049-4A31-BAF0-96FA80448657}"/>
              </a:ext>
            </a:extLst>
          </p:cNvPr>
          <p:cNvCxnSpPr>
            <a:cxnSpLocks/>
            <a:stCxn id="5" idx="2"/>
          </p:cNvCxnSpPr>
          <p:nvPr/>
        </p:nvCxnSpPr>
        <p:spPr>
          <a:xfrm>
            <a:off x="1748815" y="2509034"/>
            <a:ext cx="0" cy="350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B7DC9E50-B3A2-4660-A59A-EC1FD6D7CF92}"/>
              </a:ext>
            </a:extLst>
          </p:cNvPr>
          <p:cNvSpPr txBox="1"/>
          <p:nvPr/>
        </p:nvSpPr>
        <p:spPr>
          <a:xfrm>
            <a:off x="231989" y="2978246"/>
            <a:ext cx="4117346" cy="646331"/>
          </a:xfrm>
          <a:prstGeom prst="rect">
            <a:avLst/>
          </a:prstGeom>
          <a:noFill/>
        </p:spPr>
        <p:txBody>
          <a:bodyPr wrap="none" rtlCol="0">
            <a:spAutoFit/>
          </a:bodyPr>
          <a:lstStyle/>
          <a:p>
            <a:r>
              <a:rPr lang="fr-FR" dirty="0"/>
              <a:t>PAS de liste B pharmacopée française</a:t>
            </a:r>
          </a:p>
          <a:p>
            <a:r>
              <a:rPr lang="fr-FR" dirty="0"/>
              <a:t>Plantes autorisées arrêté 2014</a:t>
            </a:r>
          </a:p>
        </p:txBody>
      </p:sp>
      <p:pic>
        <p:nvPicPr>
          <p:cNvPr id="11" name="Image 10" descr="Une image contenant capture d’écran&#10;&#10;Description générée automatiquement">
            <a:extLst>
              <a:ext uri="{FF2B5EF4-FFF2-40B4-BE49-F238E27FC236}">
                <a16:creationId xmlns:a16="http://schemas.microsoft.com/office/drawing/2014/main" id="{D88B666E-976F-4BBA-B7C7-B0B76105FC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6360" y="1072664"/>
            <a:ext cx="1981198" cy="3301995"/>
          </a:xfrm>
          <a:prstGeom prst="rect">
            <a:avLst/>
          </a:prstGeom>
        </p:spPr>
      </p:pic>
      <p:pic>
        <p:nvPicPr>
          <p:cNvPr id="13" name="Image 12" descr="Une image contenant alimentation, vert, signe, lotion&#10;&#10;Description générée automatiquement">
            <a:extLst>
              <a:ext uri="{FF2B5EF4-FFF2-40B4-BE49-F238E27FC236}">
                <a16:creationId xmlns:a16="http://schemas.microsoft.com/office/drawing/2014/main" id="{69605C4B-92E4-4887-957F-1BB0D9FA3D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480" r="22597" b="4084"/>
          <a:stretch/>
        </p:blipFill>
        <p:spPr>
          <a:xfrm>
            <a:off x="5496327" y="1203856"/>
            <a:ext cx="1388376" cy="2503755"/>
          </a:xfrm>
          <a:prstGeom prst="rect">
            <a:avLst/>
          </a:prstGeom>
        </p:spPr>
      </p:pic>
      <p:pic>
        <p:nvPicPr>
          <p:cNvPr id="18" name="Image 17" descr="Une image contenant intérieur, photo, table, assis&#10;&#10;Description générée automatiquement">
            <a:extLst>
              <a:ext uri="{FF2B5EF4-FFF2-40B4-BE49-F238E27FC236}">
                <a16:creationId xmlns:a16="http://schemas.microsoft.com/office/drawing/2014/main" id="{3FC87594-61AD-4E09-8737-84DD0363CE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7662" y="4093789"/>
            <a:ext cx="3953427" cy="1009791"/>
          </a:xfrm>
          <a:prstGeom prst="rect">
            <a:avLst/>
          </a:prstGeom>
        </p:spPr>
      </p:pic>
      <p:pic>
        <p:nvPicPr>
          <p:cNvPr id="19" name="Image 18">
            <a:extLst>
              <a:ext uri="{FF2B5EF4-FFF2-40B4-BE49-F238E27FC236}">
                <a16:creationId xmlns:a16="http://schemas.microsoft.com/office/drawing/2014/main" id="{FAD5F297-63B8-4DBA-A546-67BFA0BACAE4}"/>
              </a:ext>
            </a:extLst>
          </p:cNvPr>
          <p:cNvPicPr>
            <a:picLocks noChangeAspect="1"/>
          </p:cNvPicPr>
          <p:nvPr/>
        </p:nvPicPr>
        <p:blipFill rotWithShape="1">
          <a:blip r:embed="rId5"/>
          <a:srcRect l="24013" t="54201" r="32675" b="33193"/>
          <a:stretch/>
        </p:blipFill>
        <p:spPr>
          <a:xfrm>
            <a:off x="206442" y="3574585"/>
            <a:ext cx="3960440" cy="648072"/>
          </a:xfrm>
          <a:prstGeom prst="rect">
            <a:avLst/>
          </a:prstGeom>
        </p:spPr>
      </p:pic>
      <p:graphicFrame>
        <p:nvGraphicFramePr>
          <p:cNvPr id="21" name="Tableau 20">
            <a:extLst>
              <a:ext uri="{FF2B5EF4-FFF2-40B4-BE49-F238E27FC236}">
                <a16:creationId xmlns:a16="http://schemas.microsoft.com/office/drawing/2014/main" id="{7D92C707-2860-4CE1-B0C6-CEFD5755F822}"/>
              </a:ext>
            </a:extLst>
          </p:cNvPr>
          <p:cNvGraphicFramePr>
            <a:graphicFrameLocks noGrp="1"/>
          </p:cNvGraphicFramePr>
          <p:nvPr>
            <p:extLst>
              <p:ext uri="{D42A27DB-BD31-4B8C-83A1-F6EECF244321}">
                <p14:modId xmlns:p14="http://schemas.microsoft.com/office/powerpoint/2010/main" val="3374920523"/>
              </p:ext>
            </p:extLst>
          </p:nvPr>
        </p:nvGraphicFramePr>
        <p:xfrm>
          <a:off x="2556172" y="2284959"/>
          <a:ext cx="4625788" cy="845820"/>
        </p:xfrm>
        <a:graphic>
          <a:graphicData uri="http://schemas.openxmlformats.org/drawingml/2006/table">
            <a:tbl>
              <a:tblPr firstRow="1" bandRow="1">
                <a:tableStyleId>{5C22544A-7EE6-4342-B048-85BDC9FD1C3A}</a:tableStyleId>
              </a:tblPr>
              <a:tblGrid>
                <a:gridCol w="2090844">
                  <a:extLst>
                    <a:ext uri="{9D8B030D-6E8A-4147-A177-3AD203B41FA5}">
                      <a16:colId xmlns:a16="http://schemas.microsoft.com/office/drawing/2014/main" val="20000"/>
                    </a:ext>
                  </a:extLst>
                </a:gridCol>
                <a:gridCol w="2534944">
                  <a:extLst>
                    <a:ext uri="{9D8B030D-6E8A-4147-A177-3AD203B41FA5}">
                      <a16:colId xmlns:a16="http://schemas.microsoft.com/office/drawing/2014/main" val="20001"/>
                    </a:ext>
                  </a:extLst>
                </a:gridCol>
              </a:tblGrid>
              <a:tr h="278130">
                <a:tc>
                  <a:txBody>
                    <a:bodyPr/>
                    <a:lstStyle/>
                    <a:p>
                      <a:endParaRPr lang="fr-FR" sz="1400" dirty="0"/>
                    </a:p>
                  </a:txBody>
                  <a:tcPr marL="68580" marR="68580" marT="34290" marB="34290"/>
                </a:tc>
                <a:tc>
                  <a:txBody>
                    <a:bodyPr/>
                    <a:lstStyle/>
                    <a:p>
                      <a:r>
                        <a:rPr lang="fr-FR" sz="1400" dirty="0"/>
                        <a:t>Modalités de prise</a:t>
                      </a:r>
                    </a:p>
                  </a:txBody>
                  <a:tcPr marL="68580" marR="68580" marT="34290" marB="34290"/>
                </a:tc>
                <a:extLst>
                  <a:ext uri="{0D108BD9-81ED-4DB2-BD59-A6C34878D82A}">
                    <a16:rowId xmlns:a16="http://schemas.microsoft.com/office/drawing/2014/main" val="10000"/>
                  </a:ext>
                </a:extLst>
              </a:tr>
              <a:tr h="278130">
                <a:tc>
                  <a:txBody>
                    <a:bodyPr/>
                    <a:lstStyle/>
                    <a:p>
                      <a:r>
                        <a:rPr lang="fr-FR" sz="1400" dirty="0" err="1">
                          <a:solidFill>
                            <a:srgbClr val="FF0000"/>
                          </a:solidFill>
                        </a:rPr>
                        <a:t>Desmodium</a:t>
                      </a:r>
                      <a:endParaRPr lang="fr-FR" sz="1400" dirty="0">
                        <a:solidFill>
                          <a:srgbClr val="FF0000"/>
                        </a:solidFill>
                      </a:endParaRPr>
                    </a:p>
                  </a:txBody>
                  <a:tcPr marL="68580" marR="68580" marT="34290" marB="34290"/>
                </a:tc>
                <a:tc>
                  <a:txBody>
                    <a:bodyPr/>
                    <a:lstStyle/>
                    <a:p>
                      <a:r>
                        <a:rPr lang="fr-FR" sz="1400" dirty="0">
                          <a:solidFill>
                            <a:srgbClr val="FF0000"/>
                          </a:solidFill>
                        </a:rPr>
                        <a:t>1 gélule 3x/jour</a:t>
                      </a:r>
                    </a:p>
                  </a:txBody>
                  <a:tcPr marL="68580" marR="68580" marT="34290" marB="34290"/>
                </a:tc>
                <a:extLst>
                  <a:ext uri="{0D108BD9-81ED-4DB2-BD59-A6C34878D82A}">
                    <a16:rowId xmlns:a16="http://schemas.microsoft.com/office/drawing/2014/main" val="10006"/>
                  </a:ext>
                </a:extLst>
              </a:tr>
              <a:tr h="278130">
                <a:tc>
                  <a:txBody>
                    <a:bodyPr/>
                    <a:lstStyle/>
                    <a:p>
                      <a:r>
                        <a:rPr lang="fr-FR" sz="1400" dirty="0">
                          <a:solidFill>
                            <a:srgbClr val="FF0000"/>
                          </a:solidFill>
                        </a:rPr>
                        <a:t>Curcuma</a:t>
                      </a:r>
                    </a:p>
                  </a:txBody>
                  <a:tcPr marL="68580" marR="68580" marT="34290" marB="34290"/>
                </a:tc>
                <a:tc>
                  <a:txBody>
                    <a:bodyPr/>
                    <a:lstStyle/>
                    <a:p>
                      <a:r>
                        <a:rPr lang="fr-FR" sz="1400" dirty="0">
                          <a:solidFill>
                            <a:srgbClr val="FF0000"/>
                          </a:solidFill>
                        </a:rPr>
                        <a:t>1 le matin</a:t>
                      </a:r>
                    </a:p>
                  </a:txBody>
                  <a:tcPr marL="68580" marR="68580" marT="34290" marB="34290"/>
                </a:tc>
                <a:extLst>
                  <a:ext uri="{0D108BD9-81ED-4DB2-BD59-A6C34878D82A}">
                    <a16:rowId xmlns:a16="http://schemas.microsoft.com/office/drawing/2014/main" val="10007"/>
                  </a:ext>
                </a:extLst>
              </a:tr>
            </a:tbl>
          </a:graphicData>
        </a:graphic>
      </p:graphicFrame>
      <p:cxnSp>
        <p:nvCxnSpPr>
          <p:cNvPr id="23" name="Connecteur droit 22">
            <a:extLst>
              <a:ext uri="{FF2B5EF4-FFF2-40B4-BE49-F238E27FC236}">
                <a16:creationId xmlns:a16="http://schemas.microsoft.com/office/drawing/2014/main" id="{763C896A-A02F-459E-A06A-EBEF4BC392A3}"/>
              </a:ext>
            </a:extLst>
          </p:cNvPr>
          <p:cNvCxnSpPr/>
          <p:nvPr/>
        </p:nvCxnSpPr>
        <p:spPr>
          <a:xfrm>
            <a:off x="2998248" y="1972515"/>
            <a:ext cx="3346998" cy="160054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33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5D750D-58FB-4B4F-ABA7-CD14ABFEB0E9}"/>
              </a:ext>
            </a:extLst>
          </p:cNvPr>
          <p:cNvSpPr>
            <a:spLocks noGrp="1"/>
          </p:cNvSpPr>
          <p:nvPr>
            <p:ph type="title"/>
          </p:nvPr>
        </p:nvSpPr>
        <p:spPr/>
        <p:txBody>
          <a:bodyPr/>
          <a:lstStyle/>
          <a:p>
            <a:endParaRPr lang="fr-FR"/>
          </a:p>
        </p:txBody>
      </p:sp>
      <p:sp>
        <p:nvSpPr>
          <p:cNvPr id="3" name="Espace réservé du numéro de diapositive 2">
            <a:extLst>
              <a:ext uri="{FF2B5EF4-FFF2-40B4-BE49-F238E27FC236}">
                <a16:creationId xmlns:a16="http://schemas.microsoft.com/office/drawing/2014/main" id="{6F439893-F255-4B22-8F16-B344D3A625C9}"/>
              </a:ext>
            </a:extLst>
          </p:cNvPr>
          <p:cNvSpPr>
            <a:spLocks noGrp="1"/>
          </p:cNvSpPr>
          <p:nvPr>
            <p:ph type="sldNum" sz="quarter" idx="12"/>
          </p:nvPr>
        </p:nvSpPr>
        <p:spPr/>
        <p:txBody>
          <a:bodyPr/>
          <a:lstStyle/>
          <a:p>
            <a:fld id="{CFB2068C-0D99-440A-AB96-7E72B788C81A}" type="slidenum">
              <a:rPr lang="fr-FR" smtClean="0"/>
              <a:t>84</a:t>
            </a:fld>
            <a:endParaRPr lang="fr-FR"/>
          </a:p>
        </p:txBody>
      </p:sp>
      <p:pic>
        <p:nvPicPr>
          <p:cNvPr id="8" name="Espace réservé du contenu 7" descr="Une image contenant papier, table, oiseau, fleur&#10;&#10;Description générée automatiquement">
            <a:extLst>
              <a:ext uri="{FF2B5EF4-FFF2-40B4-BE49-F238E27FC236}">
                <a16:creationId xmlns:a16="http://schemas.microsoft.com/office/drawing/2014/main" id="{73500EEB-D6E9-4E05-A164-F1F11BE6495F}"/>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83568" y="1142526"/>
            <a:ext cx="4248743" cy="1867161"/>
          </a:xfrm>
          <a:prstGeom prst="rect">
            <a:avLst/>
          </a:prstGeom>
        </p:spPr>
      </p:pic>
      <p:pic>
        <p:nvPicPr>
          <p:cNvPr id="9" name="Image 8">
            <a:extLst>
              <a:ext uri="{FF2B5EF4-FFF2-40B4-BE49-F238E27FC236}">
                <a16:creationId xmlns:a16="http://schemas.microsoft.com/office/drawing/2014/main" id="{D39C5DFC-4063-4B86-A973-F81C8DA12DDC}"/>
              </a:ext>
            </a:extLst>
          </p:cNvPr>
          <p:cNvPicPr>
            <a:picLocks noChangeAspect="1"/>
          </p:cNvPicPr>
          <p:nvPr/>
        </p:nvPicPr>
        <p:blipFill rotWithShape="1">
          <a:blip r:embed="rId3"/>
          <a:srcRect l="20863" t="23387" r="27950" b="38795"/>
          <a:stretch/>
        </p:blipFill>
        <p:spPr>
          <a:xfrm>
            <a:off x="5076056" y="3009687"/>
            <a:ext cx="2808312" cy="1166530"/>
          </a:xfrm>
          <a:prstGeom prst="rect">
            <a:avLst/>
          </a:prstGeom>
        </p:spPr>
      </p:pic>
    </p:spTree>
    <p:extLst>
      <p:ext uri="{BB962C8B-B14F-4D97-AF65-F5344CB8AC3E}">
        <p14:creationId xmlns:p14="http://schemas.microsoft.com/office/powerpoint/2010/main" val="24084294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0ED56D-47FB-42C2-AB93-B0330BF6B836}"/>
              </a:ext>
            </a:extLst>
          </p:cNvPr>
          <p:cNvSpPr>
            <a:spLocks noGrp="1"/>
          </p:cNvSpPr>
          <p:nvPr>
            <p:ph type="title"/>
          </p:nvPr>
        </p:nvSpPr>
        <p:spPr/>
        <p:txBody>
          <a:bodyPr/>
          <a:lstStyle/>
          <a:p>
            <a:r>
              <a:rPr lang="fr-FR" dirty="0"/>
              <a:t>2. Identifier un mésusage</a:t>
            </a:r>
          </a:p>
        </p:txBody>
      </p:sp>
      <p:sp>
        <p:nvSpPr>
          <p:cNvPr id="3" name="Espace réservé du numéro de diapositive 2">
            <a:extLst>
              <a:ext uri="{FF2B5EF4-FFF2-40B4-BE49-F238E27FC236}">
                <a16:creationId xmlns:a16="http://schemas.microsoft.com/office/drawing/2014/main" id="{597DAC82-640A-4A59-9BB8-A9FCCE4E0444}"/>
              </a:ext>
            </a:extLst>
          </p:cNvPr>
          <p:cNvSpPr>
            <a:spLocks noGrp="1"/>
          </p:cNvSpPr>
          <p:nvPr>
            <p:ph type="sldNum" sz="quarter" idx="12"/>
          </p:nvPr>
        </p:nvSpPr>
        <p:spPr/>
        <p:txBody>
          <a:bodyPr/>
          <a:lstStyle/>
          <a:p>
            <a:fld id="{CFB2068C-0D99-440A-AB96-7E72B788C81A}" type="slidenum">
              <a:rPr lang="fr-FR" smtClean="0"/>
              <a:t>85</a:t>
            </a:fld>
            <a:endParaRPr lang="fr-FR"/>
          </a:p>
        </p:txBody>
      </p:sp>
      <p:sp>
        <p:nvSpPr>
          <p:cNvPr id="5" name="Rectangle 4">
            <a:extLst>
              <a:ext uri="{FF2B5EF4-FFF2-40B4-BE49-F238E27FC236}">
                <a16:creationId xmlns:a16="http://schemas.microsoft.com/office/drawing/2014/main" id="{7F9286D3-7A4B-4722-9E1E-EF8AFB88B402}"/>
              </a:ext>
            </a:extLst>
          </p:cNvPr>
          <p:cNvSpPr/>
          <p:nvPr/>
        </p:nvSpPr>
        <p:spPr>
          <a:xfrm>
            <a:off x="1329858" y="2230496"/>
            <a:ext cx="4572000" cy="1477328"/>
          </a:xfrm>
          <a:prstGeom prst="rect">
            <a:avLst/>
          </a:prstGeom>
        </p:spPr>
        <p:txBody>
          <a:bodyPr>
            <a:spAutoFit/>
          </a:bodyPr>
          <a:lstStyle/>
          <a:p>
            <a:r>
              <a:rPr lang="fr-FR" i="1" dirty="0">
                <a:solidFill>
                  <a:srgbClr val="777777"/>
                </a:solidFill>
                <a:latin typeface="inherit"/>
              </a:rPr>
              <a:t>« 2 à 4 gélules ou plus  par jour. A avaler avec un grand verre d'eau. En cures de 20 jours ou en prises occasionnelles. Pour les voyages en bateau et voiture, en cas de sensibilité aux nausées. »</a:t>
            </a:r>
            <a:endParaRPr lang="fr-FR" i="1" dirty="0"/>
          </a:p>
        </p:txBody>
      </p:sp>
      <p:graphicFrame>
        <p:nvGraphicFramePr>
          <p:cNvPr id="6" name="Tableau 5">
            <a:extLst>
              <a:ext uri="{FF2B5EF4-FFF2-40B4-BE49-F238E27FC236}">
                <a16:creationId xmlns:a16="http://schemas.microsoft.com/office/drawing/2014/main" id="{3A4B0EBB-2CF5-430F-8E9E-4D83E44F1860}"/>
              </a:ext>
            </a:extLst>
          </p:cNvPr>
          <p:cNvGraphicFramePr>
            <a:graphicFrameLocks noGrp="1"/>
          </p:cNvGraphicFramePr>
          <p:nvPr>
            <p:extLst>
              <p:ext uri="{D42A27DB-BD31-4B8C-83A1-F6EECF244321}">
                <p14:modId xmlns:p14="http://schemas.microsoft.com/office/powerpoint/2010/main" val="2011917167"/>
              </p:ext>
            </p:extLst>
          </p:nvPr>
        </p:nvGraphicFramePr>
        <p:xfrm>
          <a:off x="471271" y="1347614"/>
          <a:ext cx="4625788" cy="563880"/>
        </p:xfrm>
        <a:graphic>
          <a:graphicData uri="http://schemas.openxmlformats.org/drawingml/2006/table">
            <a:tbl>
              <a:tblPr firstRow="1" bandRow="1">
                <a:tableStyleId>{5C22544A-7EE6-4342-B048-85BDC9FD1C3A}</a:tableStyleId>
              </a:tblPr>
              <a:tblGrid>
                <a:gridCol w="2090844">
                  <a:extLst>
                    <a:ext uri="{9D8B030D-6E8A-4147-A177-3AD203B41FA5}">
                      <a16:colId xmlns:a16="http://schemas.microsoft.com/office/drawing/2014/main" val="3098032787"/>
                    </a:ext>
                  </a:extLst>
                </a:gridCol>
                <a:gridCol w="2534944">
                  <a:extLst>
                    <a:ext uri="{9D8B030D-6E8A-4147-A177-3AD203B41FA5}">
                      <a16:colId xmlns:a16="http://schemas.microsoft.com/office/drawing/2014/main" val="788043765"/>
                    </a:ext>
                  </a:extLst>
                </a:gridCol>
              </a:tblGrid>
              <a:tr h="278130">
                <a:tc>
                  <a:txBody>
                    <a:bodyPr/>
                    <a:lstStyle/>
                    <a:p>
                      <a:endParaRPr lang="fr-FR" sz="1400" dirty="0"/>
                    </a:p>
                  </a:txBody>
                  <a:tcPr marL="68580" marR="68580" marT="34290" marB="34290"/>
                </a:tc>
                <a:tc>
                  <a:txBody>
                    <a:bodyPr/>
                    <a:lstStyle/>
                    <a:p>
                      <a:r>
                        <a:rPr lang="fr-FR" sz="1400" dirty="0"/>
                        <a:t>Modalités de prise</a:t>
                      </a:r>
                    </a:p>
                  </a:txBody>
                  <a:tcPr marL="68580" marR="68580" marT="34290" marB="34290"/>
                </a:tc>
                <a:extLst>
                  <a:ext uri="{0D108BD9-81ED-4DB2-BD59-A6C34878D82A}">
                    <a16:rowId xmlns:a16="http://schemas.microsoft.com/office/drawing/2014/main" val="1836102654"/>
                  </a:ext>
                </a:extLst>
              </a:tr>
              <a:tr h="278130">
                <a:tc>
                  <a:txBody>
                    <a:bodyPr/>
                    <a:lstStyle/>
                    <a:p>
                      <a:r>
                        <a:rPr lang="fr-FR" sz="1400" dirty="0"/>
                        <a:t>Gingembre</a:t>
                      </a:r>
                    </a:p>
                  </a:txBody>
                  <a:tcPr marL="68580" marR="68580" marT="34290" marB="34290"/>
                </a:tc>
                <a:tc>
                  <a:txBody>
                    <a:bodyPr/>
                    <a:lstStyle/>
                    <a:p>
                      <a:r>
                        <a:rPr lang="fr-FR" sz="1400" dirty="0"/>
                        <a:t>2 gélules par jour</a:t>
                      </a:r>
                    </a:p>
                  </a:txBody>
                  <a:tcPr marL="68580" marR="68580" marT="34290" marB="34290"/>
                </a:tc>
                <a:extLst>
                  <a:ext uri="{0D108BD9-81ED-4DB2-BD59-A6C34878D82A}">
                    <a16:rowId xmlns:a16="http://schemas.microsoft.com/office/drawing/2014/main" val="4282864706"/>
                  </a:ext>
                </a:extLst>
              </a:tr>
            </a:tbl>
          </a:graphicData>
        </a:graphic>
      </p:graphicFrame>
      <p:pic>
        <p:nvPicPr>
          <p:cNvPr id="8" name="Image 7" descr="Une image contenant alimentation&#10;&#10;Description générée automatiquement">
            <a:extLst>
              <a:ext uri="{FF2B5EF4-FFF2-40B4-BE49-F238E27FC236}">
                <a16:creationId xmlns:a16="http://schemas.microsoft.com/office/drawing/2014/main" id="{664AA1D0-F588-4AE0-B3BD-E2EC1F3D0B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5010" y="471343"/>
            <a:ext cx="2931790" cy="2931790"/>
          </a:xfrm>
          <a:prstGeom prst="rect">
            <a:avLst/>
          </a:prstGeom>
        </p:spPr>
      </p:pic>
      <p:pic>
        <p:nvPicPr>
          <p:cNvPr id="9" name="Image 8">
            <a:extLst>
              <a:ext uri="{FF2B5EF4-FFF2-40B4-BE49-F238E27FC236}">
                <a16:creationId xmlns:a16="http://schemas.microsoft.com/office/drawing/2014/main" id="{67F85621-C064-4B4C-A454-33553DA7A6DB}"/>
              </a:ext>
            </a:extLst>
          </p:cNvPr>
          <p:cNvPicPr>
            <a:picLocks noChangeAspect="1"/>
          </p:cNvPicPr>
          <p:nvPr/>
        </p:nvPicPr>
        <p:blipFill rotWithShape="1">
          <a:blip r:embed="rId3"/>
          <a:srcRect l="10625" t="48599" r="42914" b="40196"/>
          <a:stretch/>
        </p:blipFill>
        <p:spPr>
          <a:xfrm>
            <a:off x="1299553" y="3876433"/>
            <a:ext cx="7168492" cy="972000"/>
          </a:xfrm>
          <a:prstGeom prst="rect">
            <a:avLst/>
          </a:prstGeom>
        </p:spPr>
      </p:pic>
      <p:sp>
        <p:nvSpPr>
          <p:cNvPr id="10" name="ZoneTexte 9">
            <a:extLst>
              <a:ext uri="{FF2B5EF4-FFF2-40B4-BE49-F238E27FC236}">
                <a16:creationId xmlns:a16="http://schemas.microsoft.com/office/drawing/2014/main" id="{0567E896-4B9A-4DD3-B6CF-D62248A1F8BE}"/>
              </a:ext>
            </a:extLst>
          </p:cNvPr>
          <p:cNvSpPr txBox="1"/>
          <p:nvPr/>
        </p:nvSpPr>
        <p:spPr>
          <a:xfrm>
            <a:off x="7092280" y="4667253"/>
            <a:ext cx="1095172" cy="369332"/>
          </a:xfrm>
          <a:prstGeom prst="rect">
            <a:avLst/>
          </a:prstGeom>
          <a:noFill/>
        </p:spPr>
        <p:txBody>
          <a:bodyPr wrap="none" rtlCol="0">
            <a:spAutoFit/>
          </a:bodyPr>
          <a:lstStyle/>
          <a:p>
            <a:r>
              <a:rPr lang="fr-FR" i="1" dirty="0"/>
              <a:t>Anses.fr </a:t>
            </a:r>
          </a:p>
        </p:txBody>
      </p:sp>
    </p:spTree>
    <p:extLst>
      <p:ext uri="{BB962C8B-B14F-4D97-AF65-F5344CB8AC3E}">
        <p14:creationId xmlns:p14="http://schemas.microsoft.com/office/powerpoint/2010/main" val="41133043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A758BA3-A34F-44CF-88B1-7321C4F24267}"/>
              </a:ext>
            </a:extLst>
          </p:cNvPr>
          <p:cNvSpPr txBox="1">
            <a:spLocks/>
          </p:cNvSpPr>
          <p:nvPr/>
        </p:nvSpPr>
        <p:spPr>
          <a:xfrm>
            <a:off x="330327" y="1059582"/>
            <a:ext cx="8483346" cy="338437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28625" indent="-428625">
              <a:lnSpc>
                <a:spcPct val="150000"/>
              </a:lnSpc>
              <a:buFont typeface="Wingdings" panose="05000000000000000000" pitchFamily="2" charset="2"/>
              <a:buChar char="Ø"/>
            </a:pPr>
            <a:r>
              <a:rPr lang="fr-FR" sz="1800" dirty="0"/>
              <a:t>Majoration des risques cardio-vasculaires (5-FU, sétrons, fluoxétine)</a:t>
            </a:r>
          </a:p>
          <a:p>
            <a:pPr marL="428625" indent="-428625">
              <a:lnSpc>
                <a:spcPct val="150000"/>
              </a:lnSpc>
              <a:buFont typeface="Wingdings" panose="05000000000000000000" pitchFamily="2" charset="2"/>
              <a:buChar char="Ø"/>
            </a:pPr>
            <a:r>
              <a:rPr lang="fr-FR" sz="1800" dirty="0"/>
              <a:t>Hypertension artérielle (</a:t>
            </a:r>
            <a:r>
              <a:rPr lang="fr-FR" sz="1800" dirty="0" err="1"/>
              <a:t>cf</a:t>
            </a:r>
            <a:r>
              <a:rPr lang="fr-FR" sz="1800" dirty="0"/>
              <a:t> complication sous </a:t>
            </a:r>
            <a:r>
              <a:rPr lang="fr-FR" sz="1800" dirty="0" err="1"/>
              <a:t>bevacizumab</a:t>
            </a:r>
            <a:r>
              <a:rPr lang="fr-FR" sz="1800" dirty="0"/>
              <a:t>)</a:t>
            </a:r>
            <a:endParaRPr lang="fr-FR" sz="1800" dirty="0">
              <a:latin typeface="+mn-lt"/>
            </a:endParaRPr>
          </a:p>
          <a:p>
            <a:pPr marL="428625" indent="-428625">
              <a:lnSpc>
                <a:spcPct val="150000"/>
              </a:lnSpc>
              <a:buFont typeface="Wingdings" panose="05000000000000000000" pitchFamily="2" charset="2"/>
              <a:buChar char="Ø"/>
            </a:pPr>
            <a:r>
              <a:rPr lang="fr-FR" sz="1800" dirty="0">
                <a:latin typeface="+mn-lt"/>
              </a:rPr>
              <a:t>Risque hémorragique (acide acétylsalicylique, </a:t>
            </a:r>
            <a:r>
              <a:rPr lang="fr-FR" sz="1800" dirty="0" err="1">
                <a:latin typeface="+mn-lt"/>
              </a:rPr>
              <a:t>létrozole</a:t>
            </a:r>
            <a:r>
              <a:rPr lang="fr-FR" sz="1800" dirty="0">
                <a:latin typeface="+mn-lt"/>
              </a:rPr>
              <a:t>)</a:t>
            </a:r>
          </a:p>
          <a:p>
            <a:pPr marL="428625" indent="-428625">
              <a:lnSpc>
                <a:spcPct val="150000"/>
              </a:lnSpc>
              <a:buFont typeface="Wingdings" panose="05000000000000000000" pitchFamily="2" charset="2"/>
              <a:buChar char="Ø"/>
            </a:pPr>
            <a:r>
              <a:rPr lang="fr-FR" sz="1800" dirty="0">
                <a:latin typeface="+mn-lt"/>
              </a:rPr>
              <a:t>Risque hématologique (5-FU)</a:t>
            </a:r>
          </a:p>
          <a:p>
            <a:pPr marL="428625" indent="-428625">
              <a:lnSpc>
                <a:spcPct val="150000"/>
              </a:lnSpc>
              <a:buFont typeface="Wingdings" panose="05000000000000000000" pitchFamily="2" charset="2"/>
              <a:buChar char="Ø"/>
            </a:pPr>
            <a:r>
              <a:rPr lang="fr-FR" sz="1800" dirty="0">
                <a:latin typeface="+mn-lt"/>
              </a:rPr>
              <a:t>Syndrome sérotoninergique (fluoxétine, sétrons)</a:t>
            </a:r>
          </a:p>
          <a:p>
            <a:pPr marL="428625" indent="-428625">
              <a:lnSpc>
                <a:spcPct val="150000"/>
              </a:lnSpc>
              <a:buFont typeface="Wingdings" panose="05000000000000000000" pitchFamily="2" charset="2"/>
              <a:buChar char="Ø"/>
            </a:pPr>
            <a:r>
              <a:rPr lang="fr-FR" sz="1800" dirty="0">
                <a:latin typeface="+mn-lt"/>
              </a:rPr>
              <a:t>Interactions pharmacocinétiques (</a:t>
            </a:r>
            <a:r>
              <a:rPr lang="fr-FR" sz="1800" dirty="0" err="1">
                <a:latin typeface="+mn-lt"/>
              </a:rPr>
              <a:t>aprépitant</a:t>
            </a:r>
            <a:r>
              <a:rPr lang="fr-FR" sz="1800" dirty="0">
                <a:latin typeface="+mn-lt"/>
              </a:rPr>
              <a:t> et </a:t>
            </a:r>
            <a:r>
              <a:rPr lang="fr-FR" sz="1800" dirty="0" err="1">
                <a:latin typeface="+mn-lt"/>
              </a:rPr>
              <a:t>granisétron</a:t>
            </a:r>
            <a:r>
              <a:rPr lang="fr-FR" sz="1800" dirty="0">
                <a:latin typeface="+mn-lt"/>
              </a:rPr>
              <a:t> avec CYP450)</a:t>
            </a:r>
          </a:p>
        </p:txBody>
      </p:sp>
      <p:sp>
        <p:nvSpPr>
          <p:cNvPr id="4" name="Titre 3"/>
          <p:cNvSpPr>
            <a:spLocks noGrp="1"/>
          </p:cNvSpPr>
          <p:nvPr>
            <p:ph type="title"/>
          </p:nvPr>
        </p:nvSpPr>
        <p:spPr/>
        <p:txBody>
          <a:bodyPr/>
          <a:lstStyle/>
          <a:p>
            <a:r>
              <a:rPr lang="fr-FR" dirty="0"/>
              <a:t>3. Analyser le risque</a:t>
            </a:r>
            <a:endParaRPr lang="en-GB" dirty="0"/>
          </a:p>
        </p:txBody>
      </p:sp>
    </p:spTree>
    <p:extLst>
      <p:ext uri="{BB962C8B-B14F-4D97-AF65-F5344CB8AC3E}">
        <p14:creationId xmlns:p14="http://schemas.microsoft.com/office/powerpoint/2010/main" val="109063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18B808E-173C-4E44-90E5-3CF704E8C44D}"/>
              </a:ext>
            </a:extLst>
          </p:cNvPr>
          <p:cNvPicPr>
            <a:picLocks noChangeAspect="1"/>
          </p:cNvPicPr>
          <p:nvPr/>
        </p:nvPicPr>
        <p:blipFill rotWithShape="1">
          <a:blip r:embed="rId3" cstate="print"/>
          <a:srcRect l="11121" t="9348" r="14914" b="9732"/>
          <a:stretch/>
        </p:blipFill>
        <p:spPr>
          <a:xfrm>
            <a:off x="4778703" y="161595"/>
            <a:ext cx="4118962" cy="2534746"/>
          </a:xfrm>
          <a:prstGeom prst="rect">
            <a:avLst/>
          </a:prstGeom>
        </p:spPr>
      </p:pic>
      <p:pic>
        <p:nvPicPr>
          <p:cNvPr id="6" name="Image 5">
            <a:extLst>
              <a:ext uri="{FF2B5EF4-FFF2-40B4-BE49-F238E27FC236}">
                <a16:creationId xmlns:a16="http://schemas.microsoft.com/office/drawing/2014/main" id="{3EB968E0-BBCE-442C-BBBE-47AA2C41DF3B}"/>
              </a:ext>
            </a:extLst>
          </p:cNvPr>
          <p:cNvPicPr>
            <a:picLocks noChangeAspect="1"/>
          </p:cNvPicPr>
          <p:nvPr/>
        </p:nvPicPr>
        <p:blipFill rotWithShape="1">
          <a:blip r:embed="rId4" cstate="print"/>
          <a:srcRect l="1379" t="9348" r="3123" b="14483"/>
          <a:stretch/>
        </p:blipFill>
        <p:spPr>
          <a:xfrm>
            <a:off x="594267" y="2696341"/>
            <a:ext cx="5095333" cy="2286001"/>
          </a:xfrm>
          <a:prstGeom prst="rect">
            <a:avLst/>
          </a:prstGeom>
        </p:spPr>
      </p:pic>
      <p:sp>
        <p:nvSpPr>
          <p:cNvPr id="9" name="Flèche : angle droit 8">
            <a:extLst>
              <a:ext uri="{FF2B5EF4-FFF2-40B4-BE49-F238E27FC236}">
                <a16:creationId xmlns:a16="http://schemas.microsoft.com/office/drawing/2014/main" id="{C78C3B25-A8CE-40EE-9964-85B0CF9749BC}"/>
              </a:ext>
            </a:extLst>
          </p:cNvPr>
          <p:cNvSpPr/>
          <p:nvPr/>
        </p:nvSpPr>
        <p:spPr>
          <a:xfrm rot="10800000">
            <a:off x="3483832" y="1428967"/>
            <a:ext cx="1294871" cy="1235624"/>
          </a:xfrm>
          <a:prstGeom prst="bentUpArrow">
            <a:avLst>
              <a:gd name="adj1" fmla="val 25000"/>
              <a:gd name="adj2" fmla="val 29410"/>
              <a:gd name="adj3" fmla="val 25000"/>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350"/>
          </a:p>
        </p:txBody>
      </p:sp>
      <p:sp>
        <p:nvSpPr>
          <p:cNvPr id="10" name="Titre 1">
            <a:extLst>
              <a:ext uri="{FF2B5EF4-FFF2-40B4-BE49-F238E27FC236}">
                <a16:creationId xmlns:a16="http://schemas.microsoft.com/office/drawing/2014/main" id="{6C020ED9-9567-4BE2-9DF2-2100FDDE75CB}"/>
              </a:ext>
            </a:extLst>
          </p:cNvPr>
          <p:cNvSpPr>
            <a:spLocks noGrp="1"/>
          </p:cNvSpPr>
          <p:nvPr>
            <p:ph type="title"/>
          </p:nvPr>
        </p:nvSpPr>
        <p:spPr>
          <a:xfrm>
            <a:off x="141952" y="161159"/>
            <a:ext cx="5294143" cy="810816"/>
          </a:xfrm>
        </p:spPr>
        <p:txBody>
          <a:bodyPr>
            <a:normAutofit/>
          </a:bodyPr>
          <a:lstStyle/>
          <a:p>
            <a:r>
              <a:rPr lang="fr-FR" dirty="0"/>
              <a:t>3. Analyser : bases de données </a:t>
            </a:r>
          </a:p>
        </p:txBody>
      </p:sp>
      <p:pic>
        <p:nvPicPr>
          <p:cNvPr id="7" name="Image 6">
            <a:extLst>
              <a:ext uri="{FF2B5EF4-FFF2-40B4-BE49-F238E27FC236}">
                <a16:creationId xmlns:a16="http://schemas.microsoft.com/office/drawing/2014/main" id="{7B4D9462-A5E7-42BF-98EA-8BDEEBD49B5A}"/>
              </a:ext>
            </a:extLst>
          </p:cNvPr>
          <p:cNvPicPr>
            <a:picLocks noChangeAspect="1"/>
          </p:cNvPicPr>
          <p:nvPr/>
        </p:nvPicPr>
        <p:blipFill rotWithShape="1">
          <a:blip r:embed="rId5" cstate="print"/>
          <a:srcRect t="10749" r="3196" b="9098"/>
          <a:stretch/>
        </p:blipFill>
        <p:spPr>
          <a:xfrm>
            <a:off x="1001439" y="1268017"/>
            <a:ext cx="7141123" cy="3325988"/>
          </a:xfrm>
          <a:prstGeom prst="rect">
            <a:avLst/>
          </a:prstGeom>
        </p:spPr>
      </p:pic>
    </p:spTree>
    <p:extLst>
      <p:ext uri="{BB962C8B-B14F-4D97-AF65-F5344CB8AC3E}">
        <p14:creationId xmlns:p14="http://schemas.microsoft.com/office/powerpoint/2010/main" val="243096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42810A-8E45-4084-A94B-903814A9A4B8}"/>
              </a:ext>
            </a:extLst>
          </p:cNvPr>
          <p:cNvSpPr>
            <a:spLocks noGrp="1"/>
          </p:cNvSpPr>
          <p:nvPr>
            <p:ph type="title"/>
          </p:nvPr>
        </p:nvSpPr>
        <p:spPr/>
        <p:txBody>
          <a:bodyPr/>
          <a:lstStyle/>
          <a:p>
            <a:r>
              <a:rPr lang="fr-FR" dirty="0"/>
              <a:t>3. Analyser</a:t>
            </a:r>
          </a:p>
        </p:txBody>
      </p:sp>
      <p:sp>
        <p:nvSpPr>
          <p:cNvPr id="3" name="Espace réservé du numéro de diapositive 2">
            <a:extLst>
              <a:ext uri="{FF2B5EF4-FFF2-40B4-BE49-F238E27FC236}">
                <a16:creationId xmlns:a16="http://schemas.microsoft.com/office/drawing/2014/main" id="{791E81E3-D7CF-4BC2-BD3A-7E34577BD36B}"/>
              </a:ext>
            </a:extLst>
          </p:cNvPr>
          <p:cNvSpPr>
            <a:spLocks noGrp="1"/>
          </p:cNvSpPr>
          <p:nvPr>
            <p:ph type="sldNum" sz="quarter" idx="12"/>
          </p:nvPr>
        </p:nvSpPr>
        <p:spPr/>
        <p:txBody>
          <a:bodyPr/>
          <a:lstStyle/>
          <a:p>
            <a:fld id="{CFB2068C-0D99-440A-AB96-7E72B788C81A}" type="slidenum">
              <a:rPr lang="fr-FR" smtClean="0"/>
              <a:t>88</a:t>
            </a:fld>
            <a:endParaRPr lang="fr-FR"/>
          </a:p>
        </p:txBody>
      </p:sp>
      <p:graphicFrame>
        <p:nvGraphicFramePr>
          <p:cNvPr id="5" name="Tableau 4">
            <a:extLst>
              <a:ext uri="{FF2B5EF4-FFF2-40B4-BE49-F238E27FC236}">
                <a16:creationId xmlns:a16="http://schemas.microsoft.com/office/drawing/2014/main" id="{07E96F3B-C517-40D3-9835-591A65DEE27B}"/>
              </a:ext>
            </a:extLst>
          </p:cNvPr>
          <p:cNvGraphicFramePr>
            <a:graphicFrameLocks noGrp="1"/>
          </p:cNvGraphicFramePr>
          <p:nvPr>
            <p:extLst>
              <p:ext uri="{D42A27DB-BD31-4B8C-83A1-F6EECF244321}">
                <p14:modId xmlns:p14="http://schemas.microsoft.com/office/powerpoint/2010/main" val="3491495519"/>
              </p:ext>
            </p:extLst>
          </p:nvPr>
        </p:nvGraphicFramePr>
        <p:xfrm>
          <a:off x="717461" y="1056323"/>
          <a:ext cx="7859218" cy="3710940"/>
        </p:xfrm>
        <a:graphic>
          <a:graphicData uri="http://schemas.openxmlformats.org/drawingml/2006/table">
            <a:tbl>
              <a:tblPr firstRow="1" bandRow="1">
                <a:tableStyleId>{93296810-A885-4BE3-A3E7-6D5BEEA58F35}</a:tableStyleId>
              </a:tblPr>
              <a:tblGrid>
                <a:gridCol w="1809864">
                  <a:extLst>
                    <a:ext uri="{9D8B030D-6E8A-4147-A177-3AD203B41FA5}">
                      <a16:colId xmlns:a16="http://schemas.microsoft.com/office/drawing/2014/main" val="1243185900"/>
                    </a:ext>
                  </a:extLst>
                </a:gridCol>
                <a:gridCol w="2657442">
                  <a:extLst>
                    <a:ext uri="{9D8B030D-6E8A-4147-A177-3AD203B41FA5}">
                      <a16:colId xmlns:a16="http://schemas.microsoft.com/office/drawing/2014/main" val="2518526562"/>
                    </a:ext>
                  </a:extLst>
                </a:gridCol>
                <a:gridCol w="1888618">
                  <a:extLst>
                    <a:ext uri="{9D8B030D-6E8A-4147-A177-3AD203B41FA5}">
                      <a16:colId xmlns:a16="http://schemas.microsoft.com/office/drawing/2014/main" val="3550522203"/>
                    </a:ext>
                  </a:extLst>
                </a:gridCol>
                <a:gridCol w="1503294">
                  <a:extLst>
                    <a:ext uri="{9D8B030D-6E8A-4147-A177-3AD203B41FA5}">
                      <a16:colId xmlns:a16="http://schemas.microsoft.com/office/drawing/2014/main" val="3650122756"/>
                    </a:ext>
                  </a:extLst>
                </a:gridCol>
              </a:tblGrid>
              <a:tr h="434340">
                <a:tc>
                  <a:txBody>
                    <a:bodyPr/>
                    <a:lstStyle/>
                    <a:p>
                      <a:pPr algn="ctr"/>
                      <a:endParaRPr lang="fr-FR" sz="1200" b="1" dirty="0">
                        <a:solidFill>
                          <a:schemeClr val="bg1"/>
                        </a:solidFill>
                      </a:endParaRPr>
                    </a:p>
                  </a:txBody>
                  <a:tcPr marL="68580" marR="68580" marT="34290" marB="34290" anchor="ctr">
                    <a:noFill/>
                  </a:tcPr>
                </a:tc>
                <a:tc>
                  <a:txBody>
                    <a:bodyPr/>
                    <a:lstStyle/>
                    <a:p>
                      <a:pPr algn="ctr"/>
                      <a:r>
                        <a:rPr lang="fr-FR" sz="1200" dirty="0"/>
                        <a:t>Acide acétylsalicylique</a:t>
                      </a:r>
                    </a:p>
                  </a:txBody>
                  <a:tcPr marL="68580" marR="68580" marT="34290" marB="34290" anchor="ctr"/>
                </a:tc>
                <a:tc>
                  <a:txBody>
                    <a:bodyPr/>
                    <a:lstStyle/>
                    <a:p>
                      <a:pPr algn="ctr"/>
                      <a:r>
                        <a:rPr lang="fr-FR" sz="1200" dirty="0" err="1"/>
                        <a:t>Letrozole</a:t>
                      </a:r>
                      <a:endParaRPr lang="fr-FR" sz="1200" dirty="0"/>
                    </a:p>
                  </a:txBody>
                  <a:tcPr marL="68580" marR="68580" marT="34290" marB="34290" anchor="ctr"/>
                </a:tc>
                <a:tc>
                  <a:txBody>
                    <a:bodyPr/>
                    <a:lstStyle/>
                    <a:p>
                      <a:pPr algn="ctr"/>
                      <a:r>
                        <a:rPr lang="fr-FR" sz="1200" dirty="0"/>
                        <a:t>5-FU</a:t>
                      </a:r>
                    </a:p>
                  </a:txBody>
                  <a:tcPr marL="68580" marR="68580" marT="34290" marB="34290" anchor="ctr"/>
                </a:tc>
                <a:extLst>
                  <a:ext uri="{0D108BD9-81ED-4DB2-BD59-A6C34878D82A}">
                    <a16:rowId xmlns:a16="http://schemas.microsoft.com/office/drawing/2014/main" val="578509229"/>
                  </a:ext>
                </a:extLst>
              </a:tr>
              <a:tr h="617220">
                <a:tc>
                  <a:txBody>
                    <a:bodyPr/>
                    <a:lstStyle/>
                    <a:p>
                      <a:pPr algn="ctr"/>
                      <a:r>
                        <a:rPr lang="fr-FR" sz="1200" b="1" dirty="0">
                          <a:solidFill>
                            <a:schemeClr val="bg1"/>
                          </a:solidFill>
                        </a:rPr>
                        <a:t>Gingembre</a:t>
                      </a:r>
                    </a:p>
                  </a:txBody>
                  <a:tcPr marL="68580" marR="68580" marT="34290" marB="34290" anchor="ctr">
                    <a:solidFill>
                      <a:schemeClr val="accent6"/>
                    </a:solidFill>
                  </a:tcPr>
                </a:tc>
                <a:tc gridSpan="3">
                  <a:txBody>
                    <a:bodyPr/>
                    <a:lstStyle/>
                    <a:p>
                      <a:pPr algn="ctr"/>
                      <a:r>
                        <a:rPr lang="fr-FR" sz="1200" dirty="0"/>
                        <a:t>Diminution de l’agrégation plaquettaire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sym typeface="Wingdings" panose="05000000000000000000" pitchFamily="2" charset="2"/>
                        </a:rPr>
                        <a:t> </a:t>
                      </a:r>
                      <a:r>
                        <a:rPr lang="fr-FR" sz="1200" dirty="0"/>
                        <a:t>Risque hémorragique</a:t>
                      </a:r>
                    </a:p>
                  </a:txBody>
                  <a:tcPr marL="68580" marR="68580" marT="34290" marB="3429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dirty="0"/>
                    </a:p>
                  </a:txBody>
                  <a:tcPr marL="68580" marR="68580" marT="34290" marB="3429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dirty="0"/>
                    </a:p>
                  </a:txBody>
                  <a:tcPr marL="68580" marR="68580" marT="34290" marB="34290" anchor="ctr"/>
                </a:tc>
                <a:extLst>
                  <a:ext uri="{0D108BD9-81ED-4DB2-BD59-A6C34878D82A}">
                    <a16:rowId xmlns:a16="http://schemas.microsoft.com/office/drawing/2014/main" val="965238161"/>
                  </a:ext>
                </a:extLst>
              </a:tr>
              <a:tr h="617220">
                <a:tc>
                  <a:txBody>
                    <a:bodyPr/>
                    <a:lstStyle/>
                    <a:p>
                      <a:pPr algn="ctr"/>
                      <a:r>
                        <a:rPr lang="fr-FR" sz="1200" b="1" dirty="0">
                          <a:solidFill>
                            <a:schemeClr val="bg1"/>
                          </a:solidFill>
                        </a:rPr>
                        <a:t>Romarin</a:t>
                      </a:r>
                    </a:p>
                  </a:txBody>
                  <a:tcPr marL="68580" marR="68580" marT="34290" marB="34290" anchor="ctr">
                    <a:solidFill>
                      <a:schemeClr val="accent6"/>
                    </a:solidFill>
                  </a:tcPr>
                </a:tc>
                <a:tc gridSpan="3">
                  <a:txBody>
                    <a:bodyPr/>
                    <a:lstStyle/>
                    <a:p>
                      <a:pPr algn="ctr"/>
                      <a:r>
                        <a:rPr lang="fr-FR" sz="1200" dirty="0"/>
                        <a:t>Diminution de l’agrégation plaquettaire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sym typeface="Wingdings" panose="05000000000000000000" pitchFamily="2" charset="2"/>
                        </a:rPr>
                        <a:t> </a:t>
                      </a:r>
                      <a:r>
                        <a:rPr lang="fr-FR" sz="1200" dirty="0"/>
                        <a:t>Risque hémorragique</a:t>
                      </a:r>
                    </a:p>
                  </a:txBody>
                  <a:tcPr marL="68580" marR="68580" marT="34290" marB="34290" anchor="ctr"/>
                </a:tc>
                <a:tc hMerge="1">
                  <a:txBody>
                    <a:bodyPr/>
                    <a:lstStyle/>
                    <a:p>
                      <a:pPr algn="ctr"/>
                      <a:endParaRPr lang="fr-FR" sz="1200" dirty="0"/>
                    </a:p>
                  </a:txBody>
                  <a:tcPr marL="68580" marR="68580" marT="34290" marB="3429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dirty="0"/>
                    </a:p>
                  </a:txBody>
                  <a:tcPr marL="68580" marR="68580" marT="34290" marB="34290" anchor="ctr"/>
                </a:tc>
                <a:extLst>
                  <a:ext uri="{0D108BD9-81ED-4DB2-BD59-A6C34878D82A}">
                    <a16:rowId xmlns:a16="http://schemas.microsoft.com/office/drawing/2014/main" val="4159477932"/>
                  </a:ext>
                </a:extLst>
              </a:tr>
              <a:tr h="434340">
                <a:tc>
                  <a:txBody>
                    <a:bodyPr/>
                    <a:lstStyle/>
                    <a:p>
                      <a:pPr algn="ctr"/>
                      <a:r>
                        <a:rPr lang="fr-FR" sz="1200" b="1" dirty="0">
                          <a:solidFill>
                            <a:schemeClr val="bg1"/>
                          </a:solidFill>
                        </a:rPr>
                        <a:t>Artichaut</a:t>
                      </a:r>
                    </a:p>
                  </a:txBody>
                  <a:tcPr marL="68580" marR="68580" marT="34290" marB="34290" anchor="ctr">
                    <a:solidFill>
                      <a:schemeClr val="accent6"/>
                    </a:solidFill>
                  </a:tcPr>
                </a:tc>
                <a:tc>
                  <a:txBody>
                    <a:bodyPr/>
                    <a:lstStyle/>
                    <a:p>
                      <a:pPr algn="ctr"/>
                      <a:endParaRPr lang="fr-FR" sz="1200" dirty="0"/>
                    </a:p>
                  </a:txBody>
                  <a:tcPr marL="68580" marR="68580" marT="34290" marB="34290" anchor="ctr"/>
                </a:tc>
                <a:tc>
                  <a:txBody>
                    <a:bodyPr/>
                    <a:lstStyle/>
                    <a:p>
                      <a:pPr algn="ctr"/>
                      <a:endParaRPr lang="fr-FR" sz="1200"/>
                    </a:p>
                  </a:txBody>
                  <a:tcPr marL="68580" marR="68580" marT="34290" marB="34290" anchor="ctr"/>
                </a:tc>
                <a:tc>
                  <a:txBody>
                    <a:bodyPr/>
                    <a:lstStyle/>
                    <a:p>
                      <a:pPr algn="ctr"/>
                      <a:endParaRPr lang="fr-FR" sz="1200"/>
                    </a:p>
                  </a:txBody>
                  <a:tcPr marL="68580" marR="68580" marT="34290" marB="34290" anchor="ctr"/>
                </a:tc>
                <a:extLst>
                  <a:ext uri="{0D108BD9-81ED-4DB2-BD59-A6C34878D82A}">
                    <a16:rowId xmlns:a16="http://schemas.microsoft.com/office/drawing/2014/main" val="3898863672"/>
                  </a:ext>
                </a:extLst>
              </a:tr>
              <a:tr h="278130">
                <a:tc>
                  <a:txBody>
                    <a:bodyPr/>
                    <a:lstStyle/>
                    <a:p>
                      <a:pPr algn="ctr"/>
                      <a:r>
                        <a:rPr lang="fr-FR" sz="1200" b="1" dirty="0">
                          <a:solidFill>
                            <a:schemeClr val="bg1"/>
                          </a:solidFill>
                        </a:rPr>
                        <a:t>Chicorée</a:t>
                      </a:r>
                    </a:p>
                  </a:txBody>
                  <a:tcPr marL="68580" marR="68580" marT="34290" marB="34290" anchor="ctr">
                    <a:solidFill>
                      <a:schemeClr val="accent6"/>
                    </a:solidFill>
                  </a:tcPr>
                </a:tc>
                <a:tc>
                  <a:txBody>
                    <a:bodyPr/>
                    <a:lstStyle/>
                    <a:p>
                      <a:pPr algn="ctr"/>
                      <a:endParaRPr lang="fr-FR" sz="1200" dirty="0"/>
                    </a:p>
                  </a:txBody>
                  <a:tcPr marL="68580" marR="68580" marT="34290" marB="34290" anchor="ctr"/>
                </a:tc>
                <a:tc>
                  <a:txBody>
                    <a:bodyPr/>
                    <a:lstStyle/>
                    <a:p>
                      <a:pPr algn="ctr"/>
                      <a:endParaRPr lang="fr-FR" sz="1200"/>
                    </a:p>
                  </a:txBody>
                  <a:tcPr marL="68580" marR="68580" marT="34290" marB="34290" anchor="ctr"/>
                </a:tc>
                <a:tc>
                  <a:txBody>
                    <a:bodyPr/>
                    <a:lstStyle/>
                    <a:p>
                      <a:pPr algn="ctr"/>
                      <a:endParaRPr lang="fr-FR" sz="1200"/>
                    </a:p>
                  </a:txBody>
                  <a:tcPr marL="68580" marR="68580" marT="34290" marB="34290" anchor="ctr"/>
                </a:tc>
                <a:extLst>
                  <a:ext uri="{0D108BD9-81ED-4DB2-BD59-A6C34878D82A}">
                    <a16:rowId xmlns:a16="http://schemas.microsoft.com/office/drawing/2014/main" val="3377851989"/>
                  </a:ext>
                </a:extLst>
              </a:tr>
              <a:tr h="434340">
                <a:tc>
                  <a:txBody>
                    <a:bodyPr/>
                    <a:lstStyle/>
                    <a:p>
                      <a:pPr algn="ctr"/>
                      <a:r>
                        <a:rPr lang="fr-FR" sz="1200" b="1" dirty="0" err="1">
                          <a:solidFill>
                            <a:schemeClr val="bg1"/>
                          </a:solidFill>
                        </a:rPr>
                        <a:t>Desmodium</a:t>
                      </a:r>
                      <a:endParaRPr lang="fr-FR" sz="1200" b="1" dirty="0">
                        <a:solidFill>
                          <a:schemeClr val="bg1"/>
                        </a:solidFill>
                      </a:endParaRPr>
                    </a:p>
                  </a:txBody>
                  <a:tcPr marL="68580" marR="68580" marT="34290" marB="34290" anchor="ctr">
                    <a:solidFill>
                      <a:schemeClr val="accent6"/>
                    </a:solidFill>
                  </a:tcPr>
                </a:tc>
                <a:tc>
                  <a:txBody>
                    <a:bodyPr/>
                    <a:lstStyle/>
                    <a:p>
                      <a:pPr algn="ctr"/>
                      <a:endParaRPr lang="fr-FR" sz="1200" dirty="0"/>
                    </a:p>
                  </a:txBody>
                  <a:tcPr marL="68580" marR="68580" marT="34290" marB="34290" anchor="ctr"/>
                </a:tc>
                <a:tc>
                  <a:txBody>
                    <a:bodyPr/>
                    <a:lstStyle/>
                    <a:p>
                      <a:pPr algn="ctr"/>
                      <a:endParaRPr lang="fr-FR" sz="1200"/>
                    </a:p>
                  </a:txBody>
                  <a:tcPr marL="68580" marR="68580" marT="34290" marB="34290" anchor="ctr"/>
                </a:tc>
                <a:tc>
                  <a:txBody>
                    <a:bodyPr/>
                    <a:lstStyle/>
                    <a:p>
                      <a:pPr algn="ctr"/>
                      <a:endParaRPr lang="fr-FR" sz="1200"/>
                    </a:p>
                  </a:txBody>
                  <a:tcPr marL="68580" marR="68580" marT="34290" marB="34290" anchor="ctr"/>
                </a:tc>
                <a:extLst>
                  <a:ext uri="{0D108BD9-81ED-4DB2-BD59-A6C34878D82A}">
                    <a16:rowId xmlns:a16="http://schemas.microsoft.com/office/drawing/2014/main" val="723693561"/>
                  </a:ext>
                </a:extLst>
              </a:tr>
              <a:tr h="617220">
                <a:tc>
                  <a:txBody>
                    <a:bodyPr/>
                    <a:lstStyle/>
                    <a:p>
                      <a:pPr algn="ctr"/>
                      <a:r>
                        <a:rPr lang="fr-FR" sz="1200" b="1" dirty="0">
                          <a:solidFill>
                            <a:schemeClr val="bg1"/>
                          </a:solidFill>
                        </a:rPr>
                        <a:t>Curcuma</a:t>
                      </a:r>
                    </a:p>
                  </a:txBody>
                  <a:tcPr marL="68580" marR="68580" marT="34290" marB="34290" anchor="ctr">
                    <a:solidFill>
                      <a:schemeClr val="accent6"/>
                    </a:solidFill>
                  </a:tcPr>
                </a:tc>
                <a:tc gridSpan="3">
                  <a:txBody>
                    <a:bodyPr/>
                    <a:lstStyle/>
                    <a:p>
                      <a:pPr algn="ctr"/>
                      <a:r>
                        <a:rPr lang="fr-FR" sz="1200" dirty="0"/>
                        <a:t>Diminution de l’agrégation plaquettaire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sym typeface="Wingdings" panose="05000000000000000000" pitchFamily="2" charset="2"/>
                        </a:rPr>
                        <a:t> </a:t>
                      </a:r>
                      <a:r>
                        <a:rPr lang="fr-FR" sz="1200" dirty="0"/>
                        <a:t>Risque hémorragique</a:t>
                      </a:r>
                    </a:p>
                  </a:txBody>
                  <a:tcPr marL="68580" marR="68580" marT="34290" marB="34290" anchor="ctr"/>
                </a:tc>
                <a:tc hMerge="1">
                  <a:txBody>
                    <a:bodyPr/>
                    <a:lstStyle/>
                    <a:p>
                      <a:pPr algn="ctr"/>
                      <a:endParaRPr lang="fr-FR" sz="1200" dirty="0"/>
                    </a:p>
                  </a:txBody>
                  <a:tcPr marL="68580" marR="68580" marT="34290" marB="3429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dirty="0"/>
                    </a:p>
                  </a:txBody>
                  <a:tcPr marL="68580" marR="68580" marT="34290" marB="34290" anchor="ctr"/>
                </a:tc>
                <a:extLst>
                  <a:ext uri="{0D108BD9-81ED-4DB2-BD59-A6C34878D82A}">
                    <a16:rowId xmlns:a16="http://schemas.microsoft.com/office/drawing/2014/main" val="1459833972"/>
                  </a:ext>
                </a:extLst>
              </a:tr>
              <a:tr h="278130">
                <a:tc>
                  <a:txBody>
                    <a:bodyPr/>
                    <a:lstStyle/>
                    <a:p>
                      <a:pPr algn="ctr"/>
                      <a:r>
                        <a:rPr lang="fr-FR" sz="1200" b="1" dirty="0" err="1">
                          <a:solidFill>
                            <a:schemeClr val="bg1"/>
                          </a:solidFill>
                        </a:rPr>
                        <a:t>Euphytose</a:t>
                      </a:r>
                      <a:r>
                        <a:rPr lang="fr-FR" sz="1200" b="1" dirty="0">
                          <a:solidFill>
                            <a:schemeClr val="bg1"/>
                          </a:solidFill>
                        </a:rPr>
                        <a:t>®</a:t>
                      </a:r>
                    </a:p>
                  </a:txBody>
                  <a:tcPr marL="68580" marR="68580" marT="34290" marB="34290" anchor="ctr">
                    <a:solidFill>
                      <a:schemeClr val="accent6"/>
                    </a:solidFill>
                  </a:tcPr>
                </a:tc>
                <a:tc>
                  <a:txBody>
                    <a:bodyPr/>
                    <a:lstStyle/>
                    <a:p>
                      <a:pPr algn="ctr"/>
                      <a:endParaRPr lang="fr-FR" sz="1200" dirty="0"/>
                    </a:p>
                  </a:txBody>
                  <a:tcPr marL="68580" marR="68580" marT="34290" marB="34290" anchor="ctr"/>
                </a:tc>
                <a:tc>
                  <a:txBody>
                    <a:bodyPr/>
                    <a:lstStyle/>
                    <a:p>
                      <a:pPr algn="ctr"/>
                      <a:endParaRPr lang="fr-FR" sz="1200" dirty="0"/>
                    </a:p>
                  </a:txBody>
                  <a:tcPr marL="68580" marR="68580" marT="34290" marB="34290" anchor="ctr"/>
                </a:tc>
                <a:tc>
                  <a:txBody>
                    <a:bodyPr/>
                    <a:lstStyle/>
                    <a:p>
                      <a:pPr algn="ctr"/>
                      <a:endParaRPr lang="fr-FR" sz="1200" dirty="0"/>
                    </a:p>
                  </a:txBody>
                  <a:tcPr marL="68580" marR="68580" marT="34290" marB="34290" anchor="ctr"/>
                </a:tc>
                <a:extLst>
                  <a:ext uri="{0D108BD9-81ED-4DB2-BD59-A6C34878D82A}">
                    <a16:rowId xmlns:a16="http://schemas.microsoft.com/office/drawing/2014/main" val="830555464"/>
                  </a:ext>
                </a:extLst>
              </a:tr>
            </a:tbl>
          </a:graphicData>
        </a:graphic>
      </p:graphicFrame>
      <p:pic>
        <p:nvPicPr>
          <p:cNvPr id="6" name="Image 5">
            <a:extLst>
              <a:ext uri="{FF2B5EF4-FFF2-40B4-BE49-F238E27FC236}">
                <a16:creationId xmlns:a16="http://schemas.microsoft.com/office/drawing/2014/main" id="{A9D9E0CB-963D-4029-91FE-11446239D58F}"/>
              </a:ext>
            </a:extLst>
          </p:cNvPr>
          <p:cNvPicPr>
            <a:picLocks noChangeAspect="1"/>
          </p:cNvPicPr>
          <p:nvPr/>
        </p:nvPicPr>
        <p:blipFill rotWithShape="1">
          <a:blip r:embed="rId3"/>
          <a:srcRect l="949" t="13583" r="10000" b="59804"/>
          <a:stretch/>
        </p:blipFill>
        <p:spPr>
          <a:xfrm>
            <a:off x="13742" y="844115"/>
            <a:ext cx="8999923" cy="1512169"/>
          </a:xfrm>
          <a:prstGeom prst="rect">
            <a:avLst/>
          </a:prstGeom>
        </p:spPr>
      </p:pic>
      <p:sp>
        <p:nvSpPr>
          <p:cNvPr id="7" name="ZoneTexte 6">
            <a:extLst>
              <a:ext uri="{FF2B5EF4-FFF2-40B4-BE49-F238E27FC236}">
                <a16:creationId xmlns:a16="http://schemas.microsoft.com/office/drawing/2014/main" id="{E657D465-CCD4-4118-9868-10DFFC55C380}"/>
              </a:ext>
            </a:extLst>
          </p:cNvPr>
          <p:cNvSpPr txBox="1"/>
          <p:nvPr/>
        </p:nvSpPr>
        <p:spPr>
          <a:xfrm>
            <a:off x="612648" y="1347614"/>
            <a:ext cx="1415772" cy="369332"/>
          </a:xfrm>
          <a:prstGeom prst="rect">
            <a:avLst/>
          </a:prstGeom>
          <a:noFill/>
        </p:spPr>
        <p:txBody>
          <a:bodyPr wrap="none" rtlCol="0">
            <a:spAutoFit/>
          </a:bodyPr>
          <a:lstStyle/>
          <a:p>
            <a:r>
              <a:rPr lang="fr-FR" dirty="0"/>
              <a:t>Gingembre*</a:t>
            </a:r>
          </a:p>
        </p:txBody>
      </p:sp>
      <p:pic>
        <p:nvPicPr>
          <p:cNvPr id="8" name="Image 7">
            <a:extLst>
              <a:ext uri="{FF2B5EF4-FFF2-40B4-BE49-F238E27FC236}">
                <a16:creationId xmlns:a16="http://schemas.microsoft.com/office/drawing/2014/main" id="{13BCE48D-B5DF-47E8-9765-36CC4379122B}"/>
              </a:ext>
            </a:extLst>
          </p:cNvPr>
          <p:cNvPicPr>
            <a:picLocks noChangeAspect="1"/>
          </p:cNvPicPr>
          <p:nvPr/>
        </p:nvPicPr>
        <p:blipFill rotWithShape="1">
          <a:blip r:embed="rId4"/>
          <a:srcRect l="25588" t="68208" r="13776" b="14984"/>
          <a:stretch/>
        </p:blipFill>
        <p:spPr>
          <a:xfrm>
            <a:off x="3003885" y="3629213"/>
            <a:ext cx="5544616" cy="864097"/>
          </a:xfrm>
          <a:prstGeom prst="rect">
            <a:avLst/>
          </a:prstGeom>
        </p:spPr>
      </p:pic>
      <p:sp>
        <p:nvSpPr>
          <p:cNvPr id="9" name="ZoneTexte 8">
            <a:extLst>
              <a:ext uri="{FF2B5EF4-FFF2-40B4-BE49-F238E27FC236}">
                <a16:creationId xmlns:a16="http://schemas.microsoft.com/office/drawing/2014/main" id="{165E65E7-74DA-4331-B471-F405A5C57861}"/>
              </a:ext>
            </a:extLst>
          </p:cNvPr>
          <p:cNvSpPr txBox="1"/>
          <p:nvPr/>
        </p:nvSpPr>
        <p:spPr>
          <a:xfrm>
            <a:off x="6156176" y="3717845"/>
            <a:ext cx="1300356" cy="369332"/>
          </a:xfrm>
          <a:prstGeom prst="rect">
            <a:avLst/>
          </a:prstGeom>
          <a:noFill/>
        </p:spPr>
        <p:txBody>
          <a:bodyPr wrap="none" rtlCol="0">
            <a:spAutoFit/>
          </a:bodyPr>
          <a:lstStyle/>
          <a:p>
            <a:r>
              <a:rPr lang="fr-FR" dirty="0"/>
              <a:t>Curcuma**</a:t>
            </a:r>
          </a:p>
        </p:txBody>
      </p:sp>
      <p:pic>
        <p:nvPicPr>
          <p:cNvPr id="10" name="Image 9">
            <a:extLst>
              <a:ext uri="{FF2B5EF4-FFF2-40B4-BE49-F238E27FC236}">
                <a16:creationId xmlns:a16="http://schemas.microsoft.com/office/drawing/2014/main" id="{17DD5319-1AC1-4C8D-A761-57A46588674C}"/>
              </a:ext>
            </a:extLst>
          </p:cNvPr>
          <p:cNvPicPr>
            <a:picLocks noChangeAspect="1"/>
          </p:cNvPicPr>
          <p:nvPr/>
        </p:nvPicPr>
        <p:blipFill rotWithShape="1">
          <a:blip r:embed="rId5"/>
          <a:srcRect t="78013" r="8263" b="13829"/>
          <a:stretch/>
        </p:blipFill>
        <p:spPr>
          <a:xfrm>
            <a:off x="666389" y="2911793"/>
            <a:ext cx="8388424" cy="419392"/>
          </a:xfrm>
          <a:prstGeom prst="rect">
            <a:avLst/>
          </a:prstGeom>
        </p:spPr>
      </p:pic>
      <p:sp>
        <p:nvSpPr>
          <p:cNvPr id="11" name="ZoneTexte 10">
            <a:extLst>
              <a:ext uri="{FF2B5EF4-FFF2-40B4-BE49-F238E27FC236}">
                <a16:creationId xmlns:a16="http://schemas.microsoft.com/office/drawing/2014/main" id="{87154CCF-E901-4271-9B67-19E6164B9935}"/>
              </a:ext>
            </a:extLst>
          </p:cNvPr>
          <p:cNvSpPr txBox="1"/>
          <p:nvPr/>
        </p:nvSpPr>
        <p:spPr>
          <a:xfrm>
            <a:off x="280500" y="2613765"/>
            <a:ext cx="1146468" cy="369332"/>
          </a:xfrm>
          <a:prstGeom prst="rect">
            <a:avLst/>
          </a:prstGeom>
          <a:solidFill>
            <a:schemeClr val="bg1"/>
          </a:solidFill>
        </p:spPr>
        <p:txBody>
          <a:bodyPr wrap="none" rtlCol="0">
            <a:spAutoFit/>
          </a:bodyPr>
          <a:lstStyle/>
          <a:p>
            <a:r>
              <a:rPr lang="fr-FR" dirty="0"/>
              <a:t>Romarin*</a:t>
            </a:r>
          </a:p>
        </p:txBody>
      </p:sp>
      <p:pic>
        <p:nvPicPr>
          <p:cNvPr id="12" name="Image 11">
            <a:extLst>
              <a:ext uri="{FF2B5EF4-FFF2-40B4-BE49-F238E27FC236}">
                <a16:creationId xmlns:a16="http://schemas.microsoft.com/office/drawing/2014/main" id="{328EEE95-7BDA-487C-B461-BE8F5764468A}"/>
              </a:ext>
            </a:extLst>
          </p:cNvPr>
          <p:cNvPicPr>
            <a:picLocks noChangeAspect="1"/>
          </p:cNvPicPr>
          <p:nvPr/>
        </p:nvPicPr>
        <p:blipFill rotWithShape="1">
          <a:blip r:embed="rId6"/>
          <a:srcRect t="42903" r="10000" b="49751"/>
          <a:stretch/>
        </p:blipFill>
        <p:spPr>
          <a:xfrm>
            <a:off x="398902" y="4526566"/>
            <a:ext cx="8229601" cy="377674"/>
          </a:xfrm>
          <a:prstGeom prst="rect">
            <a:avLst/>
          </a:prstGeom>
        </p:spPr>
      </p:pic>
    </p:spTree>
    <p:extLst>
      <p:ext uri="{BB962C8B-B14F-4D97-AF65-F5344CB8AC3E}">
        <p14:creationId xmlns:p14="http://schemas.microsoft.com/office/powerpoint/2010/main" val="29544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Au-delà des problèmes d’interface</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89</a:t>
            </a:fld>
            <a:endParaRPr lang="fr-FR"/>
          </a:p>
        </p:txBody>
      </p:sp>
      <p:sp>
        <p:nvSpPr>
          <p:cNvPr id="4" name="Espace réservé du contenu 3"/>
          <p:cNvSpPr>
            <a:spLocks noGrp="1"/>
          </p:cNvSpPr>
          <p:nvPr>
            <p:ph sz="quarter" idx="1"/>
          </p:nvPr>
        </p:nvSpPr>
        <p:spPr/>
        <p:txBody>
          <a:bodyPr>
            <a:normAutofit/>
          </a:bodyPr>
          <a:lstStyle/>
          <a:p>
            <a:pPr>
              <a:spcAft>
                <a:spcPts val="600"/>
              </a:spcAft>
            </a:pPr>
            <a:r>
              <a:rPr lang="fr-FR" sz="1800" dirty="0"/>
              <a:t>Fonctions biologiques</a:t>
            </a:r>
          </a:p>
          <a:p>
            <a:pPr>
              <a:spcAft>
                <a:spcPts val="600"/>
              </a:spcAft>
            </a:pPr>
            <a:r>
              <a:rPr lang="fr-FR" sz="1800" dirty="0"/>
              <a:t>Etats particuliers liés au cancer (dysphagies, problèmes nutritionnels, …)</a:t>
            </a:r>
          </a:p>
          <a:p>
            <a:pPr>
              <a:spcAft>
                <a:spcPts val="600"/>
              </a:spcAft>
            </a:pPr>
            <a:r>
              <a:rPr lang="fr-FR" sz="1800" dirty="0"/>
              <a:t>Faire appel aux spécialités médicales concernées</a:t>
            </a:r>
          </a:p>
          <a:p>
            <a:pPr>
              <a:spcAft>
                <a:spcPts val="600"/>
              </a:spcAft>
            </a:pPr>
            <a:r>
              <a:rPr lang="fr-FR" sz="1800" dirty="0"/>
              <a:t>Place de la </a:t>
            </a:r>
            <a:r>
              <a:rPr lang="fr-FR" sz="1800" dirty="0" err="1"/>
              <a:t>déprescription</a:t>
            </a:r>
            <a:endParaRPr lang="fr-FR" sz="1800" dirty="0"/>
          </a:p>
          <a:p>
            <a:pPr>
              <a:spcAft>
                <a:spcPts val="600"/>
              </a:spcAft>
            </a:pPr>
            <a:r>
              <a:rPr lang="fr-FR" sz="1800" dirty="0"/>
              <a:t>Prise en compte des traitements ET de l’état de santé du patient !</a:t>
            </a:r>
          </a:p>
          <a:p>
            <a:pPr marL="0" indent="0" algn="ctr">
              <a:spcAft>
                <a:spcPts val="600"/>
              </a:spcAft>
              <a:buNone/>
            </a:pPr>
            <a:endParaRPr lang="fr-FR" sz="1800" dirty="0">
              <a:sym typeface="Wingdings" panose="05000000000000000000" pitchFamily="2" charset="2"/>
            </a:endParaRPr>
          </a:p>
          <a:p>
            <a:pPr marL="0" indent="0" algn="ctr">
              <a:spcAft>
                <a:spcPts val="600"/>
              </a:spcAft>
              <a:buNone/>
            </a:pPr>
            <a:r>
              <a:rPr lang="fr-FR" sz="1800" dirty="0">
                <a:sym typeface="Wingdings" panose="05000000000000000000" pitchFamily="2" charset="2"/>
              </a:rPr>
              <a:t> Pertinence des soins</a:t>
            </a:r>
            <a:endParaRPr lang="fr-FR" sz="1800" dirty="0"/>
          </a:p>
        </p:txBody>
      </p:sp>
    </p:spTree>
    <p:extLst>
      <p:ext uri="{BB962C8B-B14F-4D97-AF65-F5344CB8AC3E}">
        <p14:creationId xmlns:p14="http://schemas.microsoft.com/office/powerpoint/2010/main" val="3874462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F0000"/>
                </a:solidFill>
              </a:rPr>
              <a:t>Quizz</a:t>
            </a:r>
            <a:endParaRPr lang="en-GB" dirty="0">
              <a:solidFill>
                <a:srgbClr val="FF0000"/>
              </a:solidFill>
            </a:endParaRP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9</a:t>
            </a:fld>
            <a:endParaRPr lang="fr-FR"/>
          </a:p>
        </p:txBody>
      </p:sp>
      <p:sp>
        <p:nvSpPr>
          <p:cNvPr id="4" name="Espace réservé du contenu 3"/>
          <p:cNvSpPr>
            <a:spLocks noGrp="1"/>
          </p:cNvSpPr>
          <p:nvPr>
            <p:ph sz="quarter" idx="1"/>
          </p:nvPr>
        </p:nvSpPr>
        <p:spPr/>
        <p:txBody>
          <a:bodyPr/>
          <a:lstStyle/>
          <a:p>
            <a:r>
              <a:rPr lang="fr-FR" dirty="0"/>
              <a:t>Quelle est la proportion de chimiothérapies injectables qui sont réalisées en hôpital de jour en France ?</a:t>
            </a:r>
          </a:p>
          <a:p>
            <a:endParaRPr lang="fr-FR" dirty="0"/>
          </a:p>
        </p:txBody>
      </p:sp>
    </p:spTree>
    <p:extLst>
      <p:ext uri="{BB962C8B-B14F-4D97-AF65-F5344CB8AC3E}">
        <p14:creationId xmlns:p14="http://schemas.microsoft.com/office/powerpoint/2010/main" val="9106359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Take</a:t>
            </a:r>
            <a:r>
              <a:rPr lang="fr-FR" dirty="0"/>
              <a:t> Home Message</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90</a:t>
            </a:fld>
            <a:endParaRPr lang="fr-FR"/>
          </a:p>
        </p:txBody>
      </p:sp>
      <p:sp>
        <p:nvSpPr>
          <p:cNvPr id="4" name="Espace réservé du contenu 3"/>
          <p:cNvSpPr>
            <a:spLocks noGrp="1"/>
          </p:cNvSpPr>
          <p:nvPr>
            <p:ph sz="quarter" idx="1"/>
          </p:nvPr>
        </p:nvSpPr>
        <p:spPr/>
        <p:txBody>
          <a:bodyPr/>
          <a:lstStyle/>
          <a:p>
            <a:r>
              <a:rPr lang="fr-FR" dirty="0"/>
              <a:t>Bases de donnée = support à l’analyse pharmaceutique</a:t>
            </a:r>
          </a:p>
          <a:p>
            <a:endParaRPr lang="fr-FR" dirty="0"/>
          </a:p>
          <a:p>
            <a:r>
              <a:rPr lang="fr-FR" dirty="0"/>
              <a:t>Ne pas travailler avec une seule source de donnée</a:t>
            </a:r>
          </a:p>
          <a:p>
            <a:endParaRPr lang="fr-FR" dirty="0"/>
          </a:p>
          <a:p>
            <a:r>
              <a:rPr lang="fr-FR" dirty="0"/>
              <a:t>Replacer le patient au centre de l’analyse du  BMO</a:t>
            </a:r>
            <a:endParaRPr lang="en-GB" dirty="0"/>
          </a:p>
        </p:txBody>
      </p:sp>
    </p:spTree>
    <p:extLst>
      <p:ext uri="{BB962C8B-B14F-4D97-AF65-F5344CB8AC3E}">
        <p14:creationId xmlns:p14="http://schemas.microsoft.com/office/powerpoint/2010/main" val="20096853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Cinquième partie : restituer un BMO</a:t>
            </a:r>
            <a:endParaRPr lang="en-GB" dirty="0"/>
          </a:p>
        </p:txBody>
      </p:sp>
      <p:sp>
        <p:nvSpPr>
          <p:cNvPr id="3" name="Espace réservé du texte 2"/>
          <p:cNvSpPr>
            <a:spLocks noGrp="1"/>
          </p:cNvSpPr>
          <p:nvPr>
            <p:ph type="body" idx="1"/>
          </p:nvPr>
        </p:nvSpPr>
        <p:spPr/>
        <p:txBody>
          <a:bodyPr>
            <a:normAutofit/>
          </a:bodyPr>
          <a:lstStyle/>
          <a:p>
            <a:r>
              <a:rPr lang="en-GB" sz="1700" dirty="0" err="1"/>
              <a:t>Apprendre</a:t>
            </a:r>
            <a:r>
              <a:rPr lang="en-GB" sz="1700" dirty="0"/>
              <a:t> à </a:t>
            </a:r>
            <a:r>
              <a:rPr lang="en-GB" sz="1700" dirty="0" err="1"/>
              <a:t>communiquer</a:t>
            </a:r>
            <a:r>
              <a:rPr lang="en-GB" sz="1700" dirty="0"/>
              <a:t> </a:t>
            </a:r>
            <a:r>
              <a:rPr lang="en-GB" sz="1700" dirty="0" err="1"/>
              <a:t>une</a:t>
            </a:r>
            <a:r>
              <a:rPr lang="en-GB" sz="1700" dirty="0"/>
              <a:t> analyse </a:t>
            </a:r>
            <a:r>
              <a:rPr lang="en-GB" sz="1700" dirty="0" err="1"/>
              <a:t>pharmaceutique</a:t>
            </a:r>
            <a:r>
              <a:rPr lang="en-GB" sz="1700" dirty="0"/>
              <a:t> de BMO</a:t>
            </a:r>
          </a:p>
        </p:txBody>
      </p:sp>
      <p:sp>
        <p:nvSpPr>
          <p:cNvPr id="4" name="Espace réservé du numéro de diapositive 3"/>
          <p:cNvSpPr>
            <a:spLocks noGrp="1"/>
          </p:cNvSpPr>
          <p:nvPr>
            <p:ph type="sldNum" sz="quarter" idx="12"/>
          </p:nvPr>
        </p:nvSpPr>
        <p:spPr/>
        <p:txBody>
          <a:bodyPr/>
          <a:lstStyle/>
          <a:p>
            <a:fld id="{CFB2068C-0D99-440A-AB96-7E72B788C81A}" type="slidenum">
              <a:rPr lang="fr-FR" smtClean="0"/>
              <a:t>91</a:t>
            </a:fld>
            <a:endParaRPr lang="fr-FR"/>
          </a:p>
        </p:txBody>
      </p:sp>
    </p:spTree>
    <p:extLst>
      <p:ext uri="{BB962C8B-B14F-4D97-AF65-F5344CB8AC3E}">
        <p14:creationId xmlns:p14="http://schemas.microsoft.com/office/powerpoint/2010/main" val="2216629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Chronologie</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92</a:t>
            </a:fld>
            <a:endParaRPr lang="fr-FR"/>
          </a:p>
        </p:txBody>
      </p:sp>
      <p:sp>
        <p:nvSpPr>
          <p:cNvPr id="5" name="Flèche droite 4"/>
          <p:cNvSpPr/>
          <p:nvPr/>
        </p:nvSpPr>
        <p:spPr>
          <a:xfrm>
            <a:off x="467544" y="2427734"/>
            <a:ext cx="8136904" cy="864096"/>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200" dirty="0"/>
              <a:t>Séjour patient (1/2 journée, journée, …)</a:t>
            </a:r>
          </a:p>
        </p:txBody>
      </p:sp>
      <p:sp>
        <p:nvSpPr>
          <p:cNvPr id="7" name="Rectangle 6"/>
          <p:cNvSpPr/>
          <p:nvPr/>
        </p:nvSpPr>
        <p:spPr>
          <a:xfrm>
            <a:off x="1187624" y="3218876"/>
            <a:ext cx="1117782" cy="541006"/>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Arrivée du patient</a:t>
            </a:r>
          </a:p>
        </p:txBody>
      </p:sp>
      <p:sp>
        <p:nvSpPr>
          <p:cNvPr id="8" name="Double flèche horizontale 7"/>
          <p:cNvSpPr/>
          <p:nvPr/>
        </p:nvSpPr>
        <p:spPr>
          <a:xfrm>
            <a:off x="107504" y="1131590"/>
            <a:ext cx="4248472" cy="421708"/>
          </a:xfrm>
          <a:prstGeom prst="leftRightArrow">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b="1" dirty="0">
                <a:solidFill>
                  <a:schemeClr val="bg1">
                    <a:lumMod val="65000"/>
                  </a:schemeClr>
                </a:solidFill>
              </a:rPr>
              <a:t>BMO</a:t>
            </a:r>
          </a:p>
        </p:txBody>
      </p:sp>
      <p:sp>
        <p:nvSpPr>
          <p:cNvPr id="9" name="Rectangle 8"/>
          <p:cNvSpPr/>
          <p:nvPr/>
        </p:nvSpPr>
        <p:spPr>
          <a:xfrm>
            <a:off x="6694578" y="3219822"/>
            <a:ext cx="1117782" cy="541006"/>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Sortie du patient</a:t>
            </a:r>
          </a:p>
        </p:txBody>
      </p:sp>
      <p:sp>
        <p:nvSpPr>
          <p:cNvPr id="10" name="Rectangle 9"/>
          <p:cNvSpPr/>
          <p:nvPr/>
        </p:nvSpPr>
        <p:spPr>
          <a:xfrm>
            <a:off x="107504" y="1707654"/>
            <a:ext cx="1296144" cy="720080"/>
          </a:xfrm>
          <a:prstGeom prst="rect">
            <a:avLst/>
          </a:prstGeom>
          <a:solidFill>
            <a:schemeClr val="accent3"/>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lumMod val="65000"/>
                  </a:schemeClr>
                </a:solidFill>
              </a:rPr>
              <a:t>Initiation</a:t>
            </a:r>
            <a:r>
              <a:rPr lang="fr-FR" sz="1000" dirty="0">
                <a:solidFill>
                  <a:schemeClr val="bg1">
                    <a:lumMod val="65000"/>
                  </a:schemeClr>
                </a:solidFill>
              </a:rPr>
              <a:t> : </a:t>
            </a:r>
          </a:p>
          <a:p>
            <a:pPr algn="ctr"/>
            <a:r>
              <a:rPr lang="fr-FR" sz="1000" dirty="0">
                <a:solidFill>
                  <a:schemeClr val="bg1">
                    <a:lumMod val="65000"/>
                  </a:schemeClr>
                </a:solidFill>
              </a:rPr>
              <a:t>Dossiers médicaux, appel patient</a:t>
            </a:r>
          </a:p>
        </p:txBody>
      </p:sp>
      <p:sp>
        <p:nvSpPr>
          <p:cNvPr id="11" name="Rectangle 10"/>
          <p:cNvSpPr/>
          <p:nvPr/>
        </p:nvSpPr>
        <p:spPr>
          <a:xfrm>
            <a:off x="1475656" y="1707654"/>
            <a:ext cx="1368152" cy="720080"/>
          </a:xfrm>
          <a:prstGeom prst="rect">
            <a:avLst/>
          </a:prstGeom>
          <a:solidFill>
            <a:schemeClr val="accent3"/>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lumMod val="65000"/>
                  </a:schemeClr>
                </a:solidFill>
              </a:rPr>
              <a:t>Rencontre </a:t>
            </a:r>
            <a:r>
              <a:rPr lang="fr-FR" sz="1000" dirty="0">
                <a:solidFill>
                  <a:schemeClr val="bg1">
                    <a:lumMod val="65000"/>
                  </a:schemeClr>
                </a:solidFill>
              </a:rPr>
              <a:t>: </a:t>
            </a:r>
          </a:p>
          <a:p>
            <a:pPr algn="ctr"/>
            <a:r>
              <a:rPr lang="fr-FR" sz="1000" dirty="0">
                <a:solidFill>
                  <a:schemeClr val="bg1">
                    <a:lumMod val="65000"/>
                  </a:schemeClr>
                </a:solidFill>
              </a:rPr>
              <a:t>Patient, entourage</a:t>
            </a:r>
          </a:p>
        </p:txBody>
      </p:sp>
      <p:sp>
        <p:nvSpPr>
          <p:cNvPr id="12" name="Rectangle 11"/>
          <p:cNvSpPr/>
          <p:nvPr/>
        </p:nvSpPr>
        <p:spPr>
          <a:xfrm>
            <a:off x="2915816" y="1707654"/>
            <a:ext cx="1440160" cy="720080"/>
          </a:xfrm>
          <a:prstGeom prst="rect">
            <a:avLst/>
          </a:prstGeom>
          <a:solidFill>
            <a:schemeClr val="accent3"/>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bg1">
                    <a:lumMod val="65000"/>
                  </a:schemeClr>
                </a:solidFill>
              </a:rPr>
              <a:t>Complément </a:t>
            </a:r>
            <a:r>
              <a:rPr lang="fr-FR" sz="1000" dirty="0">
                <a:solidFill>
                  <a:schemeClr val="bg1">
                    <a:lumMod val="65000"/>
                  </a:schemeClr>
                </a:solidFill>
              </a:rPr>
              <a:t>: </a:t>
            </a:r>
          </a:p>
          <a:p>
            <a:pPr algn="ctr"/>
            <a:r>
              <a:rPr lang="fr-FR" sz="1000" dirty="0">
                <a:solidFill>
                  <a:schemeClr val="bg1">
                    <a:lumMod val="65000"/>
                  </a:schemeClr>
                </a:solidFill>
              </a:rPr>
              <a:t>Autres profs de santé</a:t>
            </a:r>
          </a:p>
        </p:txBody>
      </p:sp>
      <p:sp>
        <p:nvSpPr>
          <p:cNvPr id="13" name="Double flèche horizontale 12"/>
          <p:cNvSpPr/>
          <p:nvPr/>
        </p:nvSpPr>
        <p:spPr>
          <a:xfrm>
            <a:off x="4355976" y="1131590"/>
            <a:ext cx="1800200" cy="421708"/>
          </a:xfrm>
          <a:prstGeom prst="leftRightArrow">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b="1" dirty="0">
                <a:solidFill>
                  <a:schemeClr val="bg1">
                    <a:lumMod val="65000"/>
                  </a:schemeClr>
                </a:solidFill>
              </a:rPr>
              <a:t>Analyse</a:t>
            </a:r>
          </a:p>
        </p:txBody>
      </p:sp>
      <p:sp>
        <p:nvSpPr>
          <p:cNvPr id="14" name="Double flèche horizontale 13"/>
          <p:cNvSpPr/>
          <p:nvPr/>
        </p:nvSpPr>
        <p:spPr>
          <a:xfrm>
            <a:off x="6156176" y="1131590"/>
            <a:ext cx="2160240" cy="421708"/>
          </a:xfrm>
          <a:prstGeom prst="leftRightArrow">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b="1" dirty="0">
                <a:solidFill>
                  <a:schemeClr val="tx1"/>
                </a:solidFill>
              </a:rPr>
              <a:t>Restitution</a:t>
            </a:r>
          </a:p>
        </p:txBody>
      </p:sp>
      <p:sp>
        <p:nvSpPr>
          <p:cNvPr id="15" name="Rectangle 14"/>
          <p:cNvSpPr/>
          <p:nvPr/>
        </p:nvSpPr>
        <p:spPr>
          <a:xfrm>
            <a:off x="2411760" y="3219821"/>
            <a:ext cx="4176464" cy="54006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i="1" dirty="0">
                <a:solidFill>
                  <a:schemeClr val="tx1"/>
                </a:solidFill>
              </a:rPr>
              <a:t>Interventions pharmaceutiques</a:t>
            </a:r>
          </a:p>
          <a:p>
            <a:pPr algn="ctr"/>
            <a:r>
              <a:rPr lang="fr-FR" sz="1200" i="1" dirty="0">
                <a:solidFill>
                  <a:schemeClr val="tx1"/>
                </a:solidFill>
              </a:rPr>
              <a:t>Si besoin avant l’administration de la chimiothérapie</a:t>
            </a:r>
            <a:endParaRPr lang="en-GB" sz="1200" i="1" dirty="0">
              <a:solidFill>
                <a:schemeClr val="tx1"/>
              </a:solidFill>
            </a:endParaRPr>
          </a:p>
        </p:txBody>
      </p:sp>
    </p:spTree>
    <p:extLst>
      <p:ext uri="{BB962C8B-B14F-4D97-AF65-F5344CB8AC3E}">
        <p14:creationId xmlns:p14="http://schemas.microsoft.com/office/powerpoint/2010/main" val="17148941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Décret n° 2016-995 du 20 juillet 2016 relatif aux lettres de liaison</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93</a:t>
            </a:fld>
            <a:endParaRPr lang="fr-FR"/>
          </a:p>
        </p:txBody>
      </p:sp>
      <p:sp>
        <p:nvSpPr>
          <p:cNvPr id="4" name="Espace réservé du contenu 3"/>
          <p:cNvSpPr>
            <a:spLocks noGrp="1"/>
          </p:cNvSpPr>
          <p:nvPr>
            <p:ph sz="quarter" idx="1"/>
          </p:nvPr>
        </p:nvSpPr>
        <p:spPr>
          <a:xfrm>
            <a:off x="457200" y="914400"/>
            <a:ext cx="8229601" cy="1945382"/>
          </a:xfrm>
        </p:spPr>
        <p:txBody>
          <a:bodyPr>
            <a:normAutofit/>
          </a:bodyPr>
          <a:lstStyle/>
          <a:p>
            <a:r>
              <a:rPr lang="en-GB" sz="1800" dirty="0"/>
              <a:t>A </a:t>
            </a:r>
            <a:r>
              <a:rPr lang="en-GB" sz="1800" dirty="0" err="1"/>
              <a:t>remplacé</a:t>
            </a:r>
            <a:r>
              <a:rPr lang="en-GB" sz="1800" dirty="0"/>
              <a:t> CRH</a:t>
            </a:r>
          </a:p>
          <a:p>
            <a:endParaRPr lang="en-GB" sz="1800" dirty="0"/>
          </a:p>
          <a:p>
            <a:r>
              <a:rPr lang="en-GB" sz="1800" dirty="0" err="1"/>
              <a:t>Volet</a:t>
            </a:r>
            <a:r>
              <a:rPr lang="en-GB" sz="1800" dirty="0"/>
              <a:t> </a:t>
            </a:r>
            <a:r>
              <a:rPr lang="en-GB" sz="1800" dirty="0" err="1"/>
              <a:t>médicamenteux</a:t>
            </a:r>
            <a:endParaRPr lang="en-GB" sz="1800" dirty="0"/>
          </a:p>
          <a:p>
            <a:endParaRPr lang="en-GB" sz="1800" dirty="0"/>
          </a:p>
          <a:p>
            <a:r>
              <a:rPr lang="en-GB" sz="1800" dirty="0"/>
              <a:t>Lien avec restitution analyse du BMO : </a:t>
            </a:r>
            <a:r>
              <a:rPr lang="en-GB" sz="1800" dirty="0" err="1"/>
              <a:t>compléxité</a:t>
            </a:r>
            <a:r>
              <a:rPr lang="en-GB" sz="1800" dirty="0"/>
              <a:t> technique !</a:t>
            </a:r>
          </a:p>
          <a:p>
            <a:endParaRPr lang="en-GB" sz="1800" dirty="0"/>
          </a:p>
          <a:p>
            <a:endParaRPr lang="en-GB" sz="1800" dirty="0"/>
          </a:p>
        </p:txBody>
      </p:sp>
      <p:pic>
        <p:nvPicPr>
          <p:cNvPr id="4098" name="Picture 2" descr="https://miro.medium.com/max/1073/0*3rT_5ZzY223HIB9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4968" y="889729"/>
            <a:ext cx="2981637" cy="11059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992" y="2927865"/>
            <a:ext cx="1174309" cy="1666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1907704" y="3058963"/>
            <a:ext cx="6696744" cy="1384995"/>
          </a:xfrm>
          <a:prstGeom prst="rect">
            <a:avLst/>
          </a:prstGeom>
          <a:noFill/>
        </p:spPr>
        <p:txBody>
          <a:bodyPr wrap="square" rtlCol="0">
            <a:spAutoFit/>
          </a:bodyPr>
          <a:lstStyle/>
          <a:p>
            <a:pPr algn="just"/>
            <a:r>
              <a:rPr lang="fr-FR" sz="1400" i="1" dirty="0"/>
              <a:t>« Pour les consultations et </a:t>
            </a:r>
            <a:r>
              <a:rPr lang="fr-FR" sz="1400" b="1" i="1" dirty="0"/>
              <a:t>hospitalisations de jour</a:t>
            </a:r>
            <a:r>
              <a:rPr lang="fr-FR" sz="1400" i="1" dirty="0"/>
              <a:t>, pour lesquelles le volet médicamenteux de la lettre de liaison </a:t>
            </a:r>
            <a:r>
              <a:rPr lang="fr-FR" sz="1400" i="1" u="sng" dirty="0"/>
              <a:t>ne s’applique pas</a:t>
            </a:r>
            <a:r>
              <a:rPr lang="fr-FR" sz="1400" i="1" dirty="0"/>
              <a:t>, un support écrit aux professionnels d’aval précisant le traitement anticancéreux actuel ainsi que l’ensemble des autres traitements en précisant le motif des éventuelles modifications apportées à celui-ci ainsi que les principaux éléments de surveillance et points de vigilance (signes d’alerte/situations à risque) est transmis »</a:t>
            </a:r>
          </a:p>
        </p:txBody>
      </p:sp>
    </p:spTree>
    <p:extLst>
      <p:ext uri="{BB962C8B-B14F-4D97-AF65-F5344CB8AC3E}">
        <p14:creationId xmlns:p14="http://schemas.microsoft.com/office/powerpoint/2010/main" val="24232872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Contenu formalisé</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94</a:t>
            </a:fld>
            <a:endParaRPr lang="fr-FR"/>
          </a:p>
        </p:txBody>
      </p:sp>
      <p:sp>
        <p:nvSpPr>
          <p:cNvPr id="4" name="Espace réservé du contenu 3"/>
          <p:cNvSpPr>
            <a:spLocks noGrp="1"/>
          </p:cNvSpPr>
          <p:nvPr>
            <p:ph sz="quarter" idx="1"/>
          </p:nvPr>
        </p:nvSpPr>
        <p:spPr/>
        <p:txBody>
          <a:bodyPr/>
          <a:lstStyle/>
          <a:p>
            <a:r>
              <a:rPr lang="fr-FR" dirty="0"/>
              <a:t>Retour systématique (pas uniquement si problème médicamenteux)</a:t>
            </a:r>
          </a:p>
          <a:p>
            <a:endParaRPr lang="fr-FR" dirty="0"/>
          </a:p>
          <a:p>
            <a:r>
              <a:rPr lang="fr-FR" dirty="0"/>
              <a:t>Traitements médicamenteux (BMO)</a:t>
            </a:r>
          </a:p>
          <a:p>
            <a:endParaRPr lang="fr-FR" dirty="0"/>
          </a:p>
          <a:p>
            <a:r>
              <a:rPr lang="fr-FR" dirty="0"/>
              <a:t>Analyse pharmaceutique</a:t>
            </a:r>
          </a:p>
          <a:p>
            <a:endParaRPr lang="fr-FR" dirty="0"/>
          </a:p>
          <a:p>
            <a:r>
              <a:rPr lang="fr-FR" dirty="0"/>
              <a:t>Toute autre information pertinente pour la prise en charge du patient aux profs de santé</a:t>
            </a:r>
          </a:p>
          <a:p>
            <a:endParaRPr lang="en-GB" dirty="0"/>
          </a:p>
        </p:txBody>
      </p:sp>
    </p:spTree>
    <p:extLst>
      <p:ext uri="{BB962C8B-B14F-4D97-AF65-F5344CB8AC3E}">
        <p14:creationId xmlns:p14="http://schemas.microsoft.com/office/powerpoint/2010/main" val="21717678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A qui faire un retour </a:t>
            </a:r>
            <a:r>
              <a:rPr lang="en-GB" b="1" dirty="0" err="1"/>
              <a:t>immédiat</a:t>
            </a:r>
            <a:endParaRPr lang="fr-FR" b="1"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95</a:t>
            </a:fld>
            <a:endParaRPr lang="fr-FR"/>
          </a:p>
        </p:txBody>
      </p:sp>
      <p:sp>
        <p:nvSpPr>
          <p:cNvPr id="4" name="Espace réservé du contenu 3"/>
          <p:cNvSpPr>
            <a:spLocks noGrp="1"/>
          </p:cNvSpPr>
          <p:nvPr>
            <p:ph sz="quarter" idx="1"/>
          </p:nvPr>
        </p:nvSpPr>
        <p:spPr/>
        <p:txBody>
          <a:bodyPr>
            <a:normAutofit/>
          </a:bodyPr>
          <a:lstStyle/>
          <a:p>
            <a:r>
              <a:rPr lang="en-GB" sz="1800" dirty="0"/>
              <a:t>Patient et entourage !</a:t>
            </a:r>
          </a:p>
          <a:p>
            <a:r>
              <a:rPr lang="en-GB" sz="1800" dirty="0" err="1"/>
              <a:t>Oncologue</a:t>
            </a:r>
            <a:r>
              <a:rPr lang="en-GB" sz="1800" dirty="0"/>
              <a:t> (interne) du service</a:t>
            </a:r>
          </a:p>
          <a:p>
            <a:r>
              <a:rPr lang="en-GB" sz="1800" dirty="0"/>
              <a:t>IDE du service</a:t>
            </a:r>
          </a:p>
          <a:p>
            <a:r>
              <a:rPr lang="en-GB" sz="1800" dirty="0" err="1"/>
              <a:t>Pharmacien</a:t>
            </a:r>
            <a:r>
              <a:rPr lang="en-GB" sz="1800" dirty="0"/>
              <a:t> </a:t>
            </a:r>
            <a:r>
              <a:rPr lang="en-GB" sz="1800" dirty="0" err="1"/>
              <a:t>d’officine</a:t>
            </a:r>
            <a:endParaRPr lang="en-GB" sz="1800" dirty="0"/>
          </a:p>
          <a:p>
            <a:r>
              <a:rPr lang="en-GB" sz="1800" dirty="0" err="1"/>
              <a:t>Médecin</a:t>
            </a:r>
            <a:r>
              <a:rPr lang="en-GB" sz="1800" dirty="0"/>
              <a:t> </a:t>
            </a:r>
            <a:r>
              <a:rPr lang="en-GB" sz="1800" dirty="0" err="1"/>
              <a:t>traitant</a:t>
            </a:r>
            <a:endParaRPr lang="en-GB" sz="1800" dirty="0"/>
          </a:p>
          <a:p>
            <a:r>
              <a:rPr lang="en-GB" sz="1800" dirty="0"/>
              <a:t>IDE à domicile</a:t>
            </a:r>
          </a:p>
          <a:p>
            <a:r>
              <a:rPr lang="en-GB" sz="1800" dirty="0" err="1"/>
              <a:t>Médecin</a:t>
            </a:r>
            <a:r>
              <a:rPr lang="en-GB" sz="1800" dirty="0"/>
              <a:t> </a:t>
            </a:r>
            <a:r>
              <a:rPr lang="en-GB" sz="1800" dirty="0" err="1"/>
              <a:t>spécialiste</a:t>
            </a:r>
            <a:endParaRPr lang="en-GB" sz="1800" dirty="0"/>
          </a:p>
          <a:p>
            <a:r>
              <a:rPr lang="en-GB" sz="1800" dirty="0" err="1"/>
              <a:t>Autre</a:t>
            </a:r>
            <a:r>
              <a:rPr lang="en-GB" sz="1800" dirty="0"/>
              <a:t> ?</a:t>
            </a:r>
          </a:p>
          <a:p>
            <a:endParaRPr lang="fr-FR" sz="1800" dirty="0"/>
          </a:p>
        </p:txBody>
      </p:sp>
    </p:spTree>
    <p:extLst>
      <p:ext uri="{BB962C8B-B14F-4D97-AF65-F5344CB8AC3E}">
        <p14:creationId xmlns:p14="http://schemas.microsoft.com/office/powerpoint/2010/main" val="18146929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A qui faire un retour </a:t>
            </a:r>
            <a:r>
              <a:rPr lang="en-GB" b="1" dirty="0" err="1"/>
              <a:t>formalisé</a:t>
            </a:r>
            <a:endParaRPr lang="fr-FR" b="1"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96</a:t>
            </a:fld>
            <a:endParaRPr lang="fr-FR"/>
          </a:p>
        </p:txBody>
      </p:sp>
      <p:sp>
        <p:nvSpPr>
          <p:cNvPr id="4" name="Espace réservé du contenu 3"/>
          <p:cNvSpPr>
            <a:spLocks noGrp="1"/>
          </p:cNvSpPr>
          <p:nvPr>
            <p:ph sz="quarter" idx="1"/>
          </p:nvPr>
        </p:nvSpPr>
        <p:spPr/>
        <p:txBody>
          <a:bodyPr>
            <a:normAutofit/>
          </a:bodyPr>
          <a:lstStyle/>
          <a:p>
            <a:r>
              <a:rPr lang="en-GB" sz="1800" b="1" dirty="0"/>
              <a:t>Patient et entourage !</a:t>
            </a:r>
          </a:p>
          <a:p>
            <a:r>
              <a:rPr lang="en-GB" sz="1800" b="1" dirty="0" err="1"/>
              <a:t>Oncologue</a:t>
            </a:r>
            <a:r>
              <a:rPr lang="en-GB" sz="1800" b="1" dirty="0"/>
              <a:t> (interne) du service</a:t>
            </a:r>
          </a:p>
          <a:p>
            <a:r>
              <a:rPr lang="en-GB" sz="1800" b="1" dirty="0"/>
              <a:t>IDE du service</a:t>
            </a:r>
          </a:p>
          <a:p>
            <a:r>
              <a:rPr lang="en-GB" sz="1800" b="1" dirty="0" err="1"/>
              <a:t>Pharmacien</a:t>
            </a:r>
            <a:r>
              <a:rPr lang="en-GB" sz="1800" b="1" dirty="0"/>
              <a:t> </a:t>
            </a:r>
            <a:r>
              <a:rPr lang="en-GB" sz="1800" b="1" dirty="0" err="1"/>
              <a:t>d’officine</a:t>
            </a:r>
            <a:endParaRPr lang="en-GB" sz="1800" b="1" dirty="0"/>
          </a:p>
          <a:p>
            <a:r>
              <a:rPr lang="en-GB" sz="1800" b="1" dirty="0" err="1"/>
              <a:t>Médecin</a:t>
            </a:r>
            <a:r>
              <a:rPr lang="en-GB" sz="1800" b="1" dirty="0"/>
              <a:t> </a:t>
            </a:r>
            <a:r>
              <a:rPr lang="en-GB" sz="1800" b="1" dirty="0" err="1"/>
              <a:t>traitant</a:t>
            </a:r>
            <a:endParaRPr lang="en-GB" sz="1800" b="1" dirty="0"/>
          </a:p>
          <a:p>
            <a:r>
              <a:rPr lang="en-GB" sz="1800" dirty="0"/>
              <a:t>IDE à domicile</a:t>
            </a:r>
          </a:p>
          <a:p>
            <a:r>
              <a:rPr lang="en-GB" sz="1800" dirty="0" err="1"/>
              <a:t>Médecin</a:t>
            </a:r>
            <a:r>
              <a:rPr lang="en-GB" sz="1800" dirty="0"/>
              <a:t> </a:t>
            </a:r>
            <a:r>
              <a:rPr lang="en-GB" sz="1800" dirty="0" err="1"/>
              <a:t>spécialiste</a:t>
            </a:r>
            <a:endParaRPr lang="en-GB" sz="1800" dirty="0"/>
          </a:p>
          <a:p>
            <a:endParaRPr lang="fr-FR" sz="1800" dirty="0"/>
          </a:p>
        </p:txBody>
      </p:sp>
      <p:sp>
        <p:nvSpPr>
          <p:cNvPr id="5" name="Accolade fermante 4"/>
          <p:cNvSpPr/>
          <p:nvPr/>
        </p:nvSpPr>
        <p:spPr>
          <a:xfrm>
            <a:off x="4260997" y="1347614"/>
            <a:ext cx="166987" cy="55524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ZoneTexte 5"/>
          <p:cNvSpPr txBox="1"/>
          <p:nvPr/>
        </p:nvSpPr>
        <p:spPr>
          <a:xfrm>
            <a:off x="4465808" y="1453806"/>
            <a:ext cx="1771228" cy="338554"/>
          </a:xfrm>
          <a:prstGeom prst="rect">
            <a:avLst/>
          </a:prstGeom>
          <a:noFill/>
        </p:spPr>
        <p:txBody>
          <a:bodyPr wrap="square" rtlCol="0">
            <a:spAutoFit/>
          </a:bodyPr>
          <a:lstStyle/>
          <a:p>
            <a:pPr algn="ctr"/>
            <a:r>
              <a:rPr lang="fr-FR" sz="1600" dirty="0"/>
              <a:t>Logiciel commun</a:t>
            </a:r>
          </a:p>
        </p:txBody>
      </p:sp>
    </p:spTree>
    <p:extLst>
      <p:ext uri="{BB962C8B-B14F-4D97-AF65-F5344CB8AC3E}">
        <p14:creationId xmlns:p14="http://schemas.microsoft.com/office/powerpoint/2010/main" val="5482365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Quoi et comment ?</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97</a:t>
            </a:fld>
            <a:endParaRPr lang="fr-FR"/>
          </a:p>
        </p:txBody>
      </p:sp>
      <p:sp>
        <p:nvSpPr>
          <p:cNvPr id="4" name="Espace réservé du contenu 3"/>
          <p:cNvSpPr>
            <a:spLocks noGrp="1"/>
          </p:cNvSpPr>
          <p:nvPr>
            <p:ph sz="quarter" idx="1"/>
          </p:nvPr>
        </p:nvSpPr>
        <p:spPr/>
        <p:txBody>
          <a:bodyPr/>
          <a:lstStyle/>
          <a:p>
            <a:r>
              <a:rPr lang="en-GB" dirty="0" err="1"/>
              <a:t>Intégrer</a:t>
            </a:r>
            <a:r>
              <a:rPr lang="en-GB" dirty="0"/>
              <a:t> les actions </a:t>
            </a:r>
            <a:r>
              <a:rPr lang="en-GB" dirty="0" err="1"/>
              <a:t>pharmaceutiques</a:t>
            </a:r>
            <a:r>
              <a:rPr lang="en-GB" dirty="0"/>
              <a:t> au </a:t>
            </a:r>
            <a:r>
              <a:rPr lang="en-GB" dirty="0" err="1"/>
              <a:t>parcours</a:t>
            </a:r>
            <a:r>
              <a:rPr lang="en-GB" dirty="0"/>
              <a:t> de </a:t>
            </a:r>
            <a:r>
              <a:rPr lang="en-GB" dirty="0" err="1"/>
              <a:t>soin</a:t>
            </a:r>
            <a:r>
              <a:rPr lang="en-GB" dirty="0"/>
              <a:t> du patient</a:t>
            </a:r>
          </a:p>
          <a:p>
            <a:pPr lvl="1"/>
            <a:r>
              <a:rPr lang="en-GB" dirty="0" err="1"/>
              <a:t>Compte-rendu</a:t>
            </a:r>
            <a:r>
              <a:rPr lang="en-GB" dirty="0"/>
              <a:t> </a:t>
            </a:r>
            <a:r>
              <a:rPr lang="en-GB" dirty="0" err="1"/>
              <a:t>pharmaceutique</a:t>
            </a:r>
            <a:endParaRPr lang="en-GB" dirty="0"/>
          </a:p>
          <a:p>
            <a:pPr lvl="1"/>
            <a:r>
              <a:rPr lang="en-GB" dirty="0"/>
              <a:t>Plan </a:t>
            </a:r>
            <a:r>
              <a:rPr lang="en-GB" dirty="0" err="1"/>
              <a:t>Pharmaceutique</a:t>
            </a:r>
            <a:r>
              <a:rPr lang="en-GB" dirty="0"/>
              <a:t> </a:t>
            </a:r>
            <a:r>
              <a:rPr lang="en-GB" dirty="0" err="1"/>
              <a:t>Personnalisé</a:t>
            </a:r>
            <a:endParaRPr lang="en-GB" dirty="0"/>
          </a:p>
          <a:p>
            <a:pPr lvl="1"/>
            <a:r>
              <a:rPr lang="en-GB" dirty="0" err="1"/>
              <a:t>Autre</a:t>
            </a:r>
            <a:r>
              <a:rPr lang="en-GB" dirty="0"/>
              <a:t> document utile</a:t>
            </a:r>
          </a:p>
          <a:p>
            <a:pPr lvl="1"/>
            <a:endParaRPr lang="en-GB" dirty="0"/>
          </a:p>
          <a:p>
            <a:r>
              <a:rPr lang="en-GB" dirty="0"/>
              <a:t>Support </a:t>
            </a:r>
            <a:r>
              <a:rPr lang="en-GB" dirty="0" err="1"/>
              <a:t>approprié</a:t>
            </a:r>
            <a:endParaRPr lang="en-GB" dirty="0"/>
          </a:p>
          <a:p>
            <a:pPr lvl="1"/>
            <a:r>
              <a:rPr lang="en-GB" dirty="0"/>
              <a:t>Le </a:t>
            </a:r>
            <a:r>
              <a:rPr lang="en-GB" dirty="0" err="1"/>
              <a:t>même</a:t>
            </a:r>
            <a:r>
              <a:rPr lang="en-GB" dirty="0"/>
              <a:t> pour tout le monde</a:t>
            </a:r>
          </a:p>
          <a:p>
            <a:pPr lvl="1"/>
            <a:r>
              <a:rPr lang="en-GB" dirty="0" err="1"/>
              <a:t>Informations</a:t>
            </a:r>
            <a:r>
              <a:rPr lang="en-GB" dirty="0"/>
              <a:t> </a:t>
            </a:r>
            <a:r>
              <a:rPr lang="en-GB" dirty="0" err="1"/>
              <a:t>sélectives</a:t>
            </a:r>
            <a:r>
              <a:rPr lang="en-GB" dirty="0"/>
              <a:t> </a:t>
            </a:r>
            <a:r>
              <a:rPr lang="en-GB" dirty="0" err="1"/>
              <a:t>selon</a:t>
            </a:r>
            <a:r>
              <a:rPr lang="en-GB" dirty="0"/>
              <a:t> </a:t>
            </a:r>
            <a:r>
              <a:rPr lang="en-GB" dirty="0" err="1"/>
              <a:t>intervenant</a:t>
            </a:r>
            <a:endParaRPr lang="en-GB" dirty="0"/>
          </a:p>
          <a:p>
            <a:pPr lvl="1"/>
            <a:r>
              <a:rPr lang="en-GB" dirty="0" err="1"/>
              <a:t>Favoriser</a:t>
            </a:r>
            <a:r>
              <a:rPr lang="en-GB" dirty="0"/>
              <a:t> les </a:t>
            </a:r>
            <a:r>
              <a:rPr lang="en-GB" dirty="0" err="1"/>
              <a:t>systèmes</a:t>
            </a:r>
            <a:r>
              <a:rPr lang="en-GB" dirty="0"/>
              <a:t> semi-</a:t>
            </a:r>
            <a:r>
              <a:rPr lang="en-GB" dirty="0" err="1"/>
              <a:t>automatisés</a:t>
            </a:r>
            <a:endParaRPr lang="en-GB" dirty="0"/>
          </a:p>
          <a:p>
            <a:pPr lvl="1"/>
            <a:r>
              <a:rPr lang="en-GB" dirty="0"/>
              <a:t>Utiliser des formulations </a:t>
            </a:r>
            <a:r>
              <a:rPr lang="en-GB" dirty="0" err="1"/>
              <a:t>standardisées</a:t>
            </a:r>
            <a:endParaRPr lang="en-GB" dirty="0"/>
          </a:p>
        </p:txBody>
      </p:sp>
      <p:sp>
        <p:nvSpPr>
          <p:cNvPr id="5" name="ZoneTexte 4"/>
          <p:cNvSpPr txBox="1"/>
          <p:nvPr/>
        </p:nvSpPr>
        <p:spPr>
          <a:xfrm>
            <a:off x="4738180" y="1707654"/>
            <a:ext cx="1057956" cy="215444"/>
          </a:xfrm>
          <a:prstGeom prst="rect">
            <a:avLst/>
          </a:prstGeom>
          <a:noFill/>
        </p:spPr>
        <p:txBody>
          <a:bodyPr wrap="square" rtlCol="0">
            <a:spAutoFit/>
          </a:bodyPr>
          <a:lstStyle/>
          <a:p>
            <a:pPr algn="ctr"/>
            <a:r>
              <a:rPr lang="fr-FR" sz="800" dirty="0" err="1"/>
              <a:t>Allenet</a:t>
            </a:r>
            <a:r>
              <a:rPr lang="fr-FR" sz="800" dirty="0"/>
              <a:t> PHC 2019</a:t>
            </a:r>
            <a:endParaRPr lang="en-GB" sz="800" dirty="0"/>
          </a:p>
        </p:txBody>
      </p:sp>
    </p:spTree>
    <p:extLst>
      <p:ext uri="{BB962C8B-B14F-4D97-AF65-F5344CB8AC3E}">
        <p14:creationId xmlns:p14="http://schemas.microsoft.com/office/powerpoint/2010/main" val="20147446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a:t>Outils</a:t>
            </a:r>
            <a:endParaRPr lang="en-GB" dirty="0"/>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98</a:t>
            </a:fld>
            <a:endParaRPr lang="fr-FR"/>
          </a:p>
        </p:txBody>
      </p:sp>
      <p:sp>
        <p:nvSpPr>
          <p:cNvPr id="4" name="Espace réservé du contenu 3"/>
          <p:cNvSpPr>
            <a:spLocks noGrp="1"/>
          </p:cNvSpPr>
          <p:nvPr>
            <p:ph sz="quarter" idx="1"/>
          </p:nvPr>
        </p:nvSpPr>
        <p:spPr/>
        <p:txBody>
          <a:bodyPr/>
          <a:lstStyle/>
          <a:p>
            <a:r>
              <a:rPr lang="en-GB" dirty="0" err="1"/>
              <a:t>Formulaire</a:t>
            </a:r>
            <a:r>
              <a:rPr lang="en-GB" dirty="0"/>
              <a:t> </a:t>
            </a:r>
            <a:r>
              <a:rPr lang="en-GB" dirty="0" err="1"/>
              <a:t>pré-remplis</a:t>
            </a:r>
            <a:endParaRPr lang="en-GB" dirty="0"/>
          </a:p>
          <a:p>
            <a:pPr lvl="1"/>
            <a:endParaRPr lang="en-GB" dirty="0"/>
          </a:p>
          <a:p>
            <a:r>
              <a:rPr lang="en-GB" dirty="0" err="1"/>
              <a:t>Formulaires</a:t>
            </a:r>
            <a:r>
              <a:rPr lang="en-GB" dirty="0"/>
              <a:t> </a:t>
            </a:r>
            <a:r>
              <a:rPr lang="en-GB" dirty="0" err="1"/>
              <a:t>intégrés</a:t>
            </a:r>
            <a:r>
              <a:rPr lang="en-GB" dirty="0"/>
              <a:t> aux </a:t>
            </a:r>
            <a:r>
              <a:rPr lang="en-GB" dirty="0" err="1"/>
              <a:t>logiciels</a:t>
            </a:r>
            <a:r>
              <a:rPr lang="en-GB" dirty="0"/>
              <a:t> </a:t>
            </a:r>
            <a:r>
              <a:rPr lang="en-GB" dirty="0" err="1"/>
              <a:t>métiers</a:t>
            </a:r>
            <a:endParaRPr lang="en-GB" dirty="0"/>
          </a:p>
          <a:p>
            <a:pPr lvl="1"/>
            <a:r>
              <a:rPr lang="en-GB" dirty="0" err="1"/>
              <a:t>Avantages</a:t>
            </a:r>
            <a:r>
              <a:rPr lang="en-GB" dirty="0"/>
              <a:t> ++</a:t>
            </a:r>
          </a:p>
          <a:p>
            <a:pPr lvl="1"/>
            <a:r>
              <a:rPr lang="en-GB" dirty="0" err="1"/>
              <a:t>Travailler</a:t>
            </a:r>
            <a:r>
              <a:rPr lang="en-GB" dirty="0"/>
              <a:t> avec services </a:t>
            </a:r>
            <a:r>
              <a:rPr lang="en-GB" dirty="0" err="1"/>
              <a:t>informatiques</a:t>
            </a:r>
            <a:endParaRPr lang="en-GB" dirty="0"/>
          </a:p>
          <a:p>
            <a:pPr lvl="1"/>
            <a:r>
              <a:rPr lang="en-GB" dirty="0" err="1"/>
              <a:t>Développer</a:t>
            </a:r>
            <a:r>
              <a:rPr lang="en-GB" dirty="0"/>
              <a:t> interfaces et </a:t>
            </a:r>
            <a:r>
              <a:rPr lang="en-GB" dirty="0" err="1"/>
              <a:t>générer</a:t>
            </a:r>
            <a:r>
              <a:rPr lang="en-GB" dirty="0"/>
              <a:t> des CR </a:t>
            </a:r>
            <a:r>
              <a:rPr lang="en-GB" dirty="0" err="1"/>
              <a:t>automatisés</a:t>
            </a:r>
            <a:endParaRPr lang="en-GB" dirty="0"/>
          </a:p>
        </p:txBody>
      </p:sp>
    </p:spTree>
    <p:extLst>
      <p:ext uri="{BB962C8B-B14F-4D97-AF65-F5344CB8AC3E}">
        <p14:creationId xmlns:p14="http://schemas.microsoft.com/office/powerpoint/2010/main" val="42670194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a:t>
            </a:r>
          </a:p>
        </p:txBody>
      </p:sp>
      <p:sp>
        <p:nvSpPr>
          <p:cNvPr id="3" name="Espace réservé du numéro de diapositive 2"/>
          <p:cNvSpPr>
            <a:spLocks noGrp="1"/>
          </p:cNvSpPr>
          <p:nvPr>
            <p:ph type="sldNum" sz="quarter" idx="12"/>
          </p:nvPr>
        </p:nvSpPr>
        <p:spPr/>
        <p:txBody>
          <a:bodyPr/>
          <a:lstStyle/>
          <a:p>
            <a:fld id="{CFB2068C-0D99-440A-AB96-7E72B788C81A}" type="slidenum">
              <a:rPr lang="fr-FR" smtClean="0"/>
              <a:t>99</a:t>
            </a:fld>
            <a:endParaRPr lang="fr-F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9311" y="98340"/>
            <a:ext cx="3639193" cy="673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64" y="1307331"/>
            <a:ext cx="4636792" cy="345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20269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e">
  <a:themeElements>
    <a:clrScheme name="Origine">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e">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3798</TotalTime>
  <Words>4558</Words>
  <Application>Microsoft Office PowerPoint</Application>
  <PresentationFormat>Affichage à l'écran (16:9)</PresentationFormat>
  <Paragraphs>1132</Paragraphs>
  <Slides>128</Slides>
  <Notes>5</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128</vt:i4>
      </vt:variant>
    </vt:vector>
  </HeadingPairs>
  <TitlesOfParts>
    <vt:vector size="134" baseType="lpstr">
      <vt:lpstr>Arial</vt:lpstr>
      <vt:lpstr>Calibri</vt:lpstr>
      <vt:lpstr>inherit</vt:lpstr>
      <vt:lpstr>Wingdings</vt:lpstr>
      <vt:lpstr>Wingdings 3</vt:lpstr>
      <vt:lpstr>Origine</vt:lpstr>
      <vt:lpstr>Atelier II : Pharmacie clinique oncologique</vt:lpstr>
      <vt:lpstr>Liens d’intérêt</vt:lpstr>
      <vt:lpstr>Objectifs pédagogiques</vt:lpstr>
      <vt:lpstr>Objectifs pédagogiques</vt:lpstr>
      <vt:lpstr>Avant de commencer …</vt:lpstr>
      <vt:lpstr>Quizz</vt:lpstr>
      <vt:lpstr>Quizz</vt:lpstr>
      <vt:lpstr>Première partie : contexte</vt:lpstr>
      <vt:lpstr>Quizz</vt:lpstr>
      <vt:lpstr>Contexte</vt:lpstr>
      <vt:lpstr>Contexte</vt:lpstr>
      <vt:lpstr>Contexte</vt:lpstr>
      <vt:lpstr>Parcours patient : première HDJ (« C1J1 »)</vt:lpstr>
      <vt:lpstr>Parcours patient : points à risque</vt:lpstr>
      <vt:lpstr>Chimiothérapies parentérales vs. orales</vt:lpstr>
      <vt:lpstr>Chimiothérapies parentérales vs. orales</vt:lpstr>
      <vt:lpstr>Et pourtant</vt:lpstr>
      <vt:lpstr>Quizz</vt:lpstr>
      <vt:lpstr>Littérature</vt:lpstr>
      <vt:lpstr>Objectifs</vt:lpstr>
      <vt:lpstr>Activités de pharmacie clinique oncologique</vt:lpstr>
      <vt:lpstr>Liens pharmacie - HDJ</vt:lpstr>
      <vt:lpstr>Ressources humaines</vt:lpstr>
      <vt:lpstr>Ressources humaines</vt:lpstr>
      <vt:lpstr>Adapter les objectifs aux ressources humaines</vt:lpstr>
      <vt:lpstr>Take Home Message</vt:lpstr>
      <vt:lpstr>Deuxième partie : les BMO</vt:lpstr>
      <vt:lpstr>Bilans médicamenteux optimisés</vt:lpstr>
      <vt:lpstr>Référentiel</vt:lpstr>
      <vt:lpstr>Référentiel</vt:lpstr>
      <vt:lpstr>Présentation PowerPoint</vt:lpstr>
      <vt:lpstr>Quizz</vt:lpstr>
      <vt:lpstr>Sources pour la construction du BMO</vt:lpstr>
      <vt:lpstr>Sources pour la construction du BMO</vt:lpstr>
      <vt:lpstr>Combiner les sources</vt:lpstr>
      <vt:lpstr>Chronologie</vt:lpstr>
      <vt:lpstr>En pratique</vt:lpstr>
      <vt:lpstr>Take Home Message</vt:lpstr>
      <vt:lpstr>Troisième partie : entretien patient</vt:lpstr>
      <vt:lpstr>Quizz</vt:lpstr>
      <vt:lpstr>Quizz</vt:lpstr>
      <vt:lpstr>L’entretien patient en HdJ, nouvelle activité de pharmacie oncologique</vt:lpstr>
      <vt:lpstr>Présentation PowerPoint</vt:lpstr>
      <vt:lpstr>Prérequis nécessaires au bon déroulement</vt:lpstr>
      <vt:lpstr>Prérequis nécessaires au bon déroulement</vt:lpstr>
      <vt:lpstr>Posture adéquate du pharmacien</vt:lpstr>
      <vt:lpstr>L’entretien pharmaceutique, objectif 1 :  Recueillir l’information </vt:lpstr>
      <vt:lpstr>Vignette (entretien patient)</vt:lpstr>
      <vt:lpstr>Quizz</vt:lpstr>
      <vt:lpstr>Vignette (entretien patient)</vt:lpstr>
      <vt:lpstr>L’entretien pharmaceutique, objectif 2 : Informer et éduquer</vt:lpstr>
      <vt:lpstr>Présentation PowerPoint</vt:lpstr>
      <vt:lpstr>L’entretien pharmaceutique, objectif 3 : Négocier</vt:lpstr>
      <vt:lpstr>Vignette (entretien patient)</vt:lpstr>
      <vt:lpstr>L’entretien pharmaceutique, objectif 3 : Négocier</vt:lpstr>
      <vt:lpstr>Vignette (entretien patient)</vt:lpstr>
      <vt:lpstr>Vignette (entretien patient)</vt:lpstr>
      <vt:lpstr>Take Home Message</vt:lpstr>
      <vt:lpstr>Quatrième partie : analyser un BMO</vt:lpstr>
      <vt:lpstr>Chronologie</vt:lpstr>
      <vt:lpstr>Cas</vt:lpstr>
      <vt:lpstr>Quizz</vt:lpstr>
      <vt:lpstr>Bases de données agréés</vt:lpstr>
      <vt:lpstr>Bases de données agréés</vt:lpstr>
      <vt:lpstr>Cas</vt:lpstr>
      <vt:lpstr>Quizz</vt:lpstr>
      <vt:lpstr>Bases de données spécialisées</vt:lpstr>
      <vt:lpstr>Littérature</vt:lpstr>
      <vt:lpstr>Cas</vt:lpstr>
      <vt:lpstr>Quizz</vt:lpstr>
      <vt:lpstr>Selon les bases …</vt:lpstr>
      <vt:lpstr>Aprépitant</vt:lpstr>
      <vt:lpstr>En pratique</vt:lpstr>
      <vt:lpstr>DDI Predictor</vt:lpstr>
      <vt:lpstr>Cas</vt:lpstr>
      <vt:lpstr>Quizz</vt:lpstr>
      <vt:lpstr>Traitements médicamenteux</vt:lpstr>
      <vt:lpstr>Sans oublier</vt:lpstr>
      <vt:lpstr>Exemples de conclusions</vt:lpstr>
      <vt:lpstr>Vignette (analyse BMO)</vt:lpstr>
      <vt:lpstr>Vignette  (analyse BMO)</vt:lpstr>
      <vt:lpstr>Quizz</vt:lpstr>
      <vt:lpstr>1. Analyser le circuit d’approvisionnement</vt:lpstr>
      <vt:lpstr>Présentation PowerPoint</vt:lpstr>
      <vt:lpstr>2. Identifier un mésusage</vt:lpstr>
      <vt:lpstr>3. Analyser le risque</vt:lpstr>
      <vt:lpstr>3. Analyser : bases de données </vt:lpstr>
      <vt:lpstr>3. Analyser</vt:lpstr>
      <vt:lpstr>Au-delà des problèmes d’interface</vt:lpstr>
      <vt:lpstr>Take Home Message</vt:lpstr>
      <vt:lpstr>Cinquième partie : restituer un BMO</vt:lpstr>
      <vt:lpstr>Chronologie</vt:lpstr>
      <vt:lpstr>Décret n° 2016-995 du 20 juillet 2016 relatif aux lettres de liaison</vt:lpstr>
      <vt:lpstr>Contenu formalisé</vt:lpstr>
      <vt:lpstr>A qui faire un retour immédiat</vt:lpstr>
      <vt:lpstr>A qui faire un retour formalisé</vt:lpstr>
      <vt:lpstr>Quoi et comment ?</vt:lpstr>
      <vt:lpstr>Outils</vt:lpstr>
      <vt:lpstr>Exemple</vt:lpstr>
      <vt:lpstr>Exemple</vt:lpstr>
      <vt:lpstr>Exemple</vt:lpstr>
      <vt:lpstr>Exemple</vt:lpstr>
      <vt:lpstr>Outils</vt:lpstr>
      <vt:lpstr>Destinataires</vt:lpstr>
      <vt:lpstr>Quizz</vt:lpstr>
      <vt:lpstr>Documents</vt:lpstr>
      <vt:lpstr>Documents</vt:lpstr>
      <vt:lpstr>Documents</vt:lpstr>
      <vt:lpstr>Transmission des documents</vt:lpstr>
      <vt:lpstr>Présentation PowerPoint</vt:lpstr>
      <vt:lpstr>Take Home Message</vt:lpstr>
      <vt:lpstr>Sixième partie : valoriser les activités de pharmacie clinique oncologique</vt:lpstr>
      <vt:lpstr>Valorisation de l’activité</vt:lpstr>
      <vt:lpstr>Valorisation de l’activité</vt:lpstr>
      <vt:lpstr>Indicateurs</vt:lpstr>
      <vt:lpstr>Quizz </vt:lpstr>
      <vt:lpstr>Présentation PowerPoint</vt:lpstr>
      <vt:lpstr>Impact clinique et économique</vt:lpstr>
      <vt:lpstr>       Résultats 2018</vt:lpstr>
      <vt:lpstr>       Résultats 2018</vt:lpstr>
      <vt:lpstr>       Résultats 2018</vt:lpstr>
      <vt:lpstr>       Résultats 2018</vt:lpstr>
      <vt:lpstr>       Résultats 2018</vt:lpstr>
      <vt:lpstr>Take Home Message</vt:lpstr>
      <vt:lpstr>Conclusion et perspectives</vt:lpstr>
      <vt:lpstr>Conclusion</vt:lpstr>
      <vt:lpstr>Perspectives</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Florian</dc:creator>
  <cp:lastModifiedBy>Advancecom</cp:lastModifiedBy>
  <cp:revision>181</cp:revision>
  <dcterms:created xsi:type="dcterms:W3CDTF">2015-11-09T12:14:53Z</dcterms:created>
  <dcterms:modified xsi:type="dcterms:W3CDTF">2019-10-09T11:17:17Z</dcterms:modified>
</cp:coreProperties>
</file>