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OURNET CHLOE" initials="EC" lastIdx="3" clrIdx="0"/>
  <p:cmAuthor id="1" name="Chloé Estournet" initials="CE" lastIdx="1" clrIdx="1"/>
  <p:cmAuthor id="2" name="Maison" initials="M" lastIdx="0" clrIdx="2"/>
  <p:cmAuthor id="3" name="Carbasse Clement" initials="CC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AA"/>
    <a:srgbClr val="D8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3" autoAdjust="0"/>
    <p:restoredTop sz="80287" autoAdjust="0"/>
  </p:normalViewPr>
  <p:slideViewPr>
    <p:cSldViewPr snapToGrid="0" snapToObjects="1">
      <p:cViewPr varScale="1">
        <p:scale>
          <a:sx n="74" d="100"/>
          <a:sy n="74" d="100"/>
        </p:scale>
        <p:origin x="798" y="15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loe\Documents\pharmacie\internat\1&#232;re%20ann&#233;e\2e%20semestre\poster%20UE\exploitation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loe\Documents\pharmacie\internat\1&#232;re%20ann&#233;e\2e%20semestre\poster%20UE\exploitation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loe\Documents\pharmacie\internat\1&#232;re%20ann&#233;e\2e%20semestre\poster%20UE\exploitation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loe\Documents\pharmacie\internat\1&#232;re%20ann&#233;e\2e%20semestre\poster%20UE\exploitation%20exce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loe\Documents\pharmacie\internat\1&#232;re%20ann&#233;e\2e%20semestre\poster%20UE\exploitation%20excel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loe\Documents\pharmacie\internat\1&#232;re%20ann&#233;e\2e%20semestre\poster%20UE\exploitation%20excel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oster%20pharmacie%20clinique\exploitation%20excel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71718538565603E-2"/>
          <c:y val="9.504314139813351E-2"/>
          <c:w val="0.75360847992783109"/>
          <c:h val="0.8825937665081882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3-43ED-8EB1-39048CE71B6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3-43ED-8EB1-39048CE71B68}"/>
              </c:ext>
            </c:extLst>
          </c:dPt>
          <c:cat>
            <c:strRef>
              <c:f>'graphes poster'!$G$69:$G$70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'graphes poster'!$H$69:$H$70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33-43ED-8EB1-39048CE71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4-46DD-BFFC-DE1C9FC1EB8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4-46DD-BFFC-DE1C9FC1EB83}"/>
              </c:ext>
            </c:extLst>
          </c:dPt>
          <c:cat>
            <c:strRef>
              <c:f>'graphes poster'!$B$69:$B$70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'graphes poster'!$C$69:$C$70</c:f>
              <c:numCache>
                <c:formatCode>General</c:formatCode>
                <c:ptCount val="2"/>
                <c:pt idx="0">
                  <c:v>51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D4-46DD-BFFC-DE1C9FC1E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B-4598-A715-CC13255BA97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B-4598-A715-CC13255BA979}"/>
              </c:ext>
            </c:extLst>
          </c:dPt>
          <c:cat>
            <c:strRef>
              <c:f>'graphes poster'!$M$69:$M$70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'graphes poster'!$N$69:$N$70</c:f>
              <c:numCache>
                <c:formatCode>General</c:formatCode>
                <c:ptCount val="2"/>
                <c:pt idx="0">
                  <c:v>22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B-4598-A715-CC13255B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7488347616899711"/>
          <c:h val="0.877002993484768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92-4353-B166-2D9A1F12E5F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92-4353-B166-2D9A1F12E5FB}"/>
              </c:ext>
            </c:extLst>
          </c:dPt>
          <c:cat>
            <c:strRef>
              <c:f>'graphes poster'!$S$69:$S$70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'graphes poster'!$T$69:$T$70</c:f>
              <c:numCache>
                <c:formatCode>General</c:formatCode>
                <c:ptCount val="2"/>
                <c:pt idx="0">
                  <c:v>14</c:v>
                </c:pt>
                <c:pt idx="1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92-4353-B166-2D9A1F12E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5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9027686564584695E-2"/>
          <c:w val="1"/>
          <c:h val="0.9709723134354161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35750636268601E-2"/>
          <c:y val="1.9261837840198904E-2"/>
          <c:w val="0.94012849872746296"/>
          <c:h val="0.91524791350312507"/>
        </c:manualLayout>
      </c:layout>
      <c:pie3DChart>
        <c:varyColors val="1"/>
        <c:ser>
          <c:idx val="0"/>
          <c:order val="0"/>
          <c:spPr>
            <a:solidFill>
              <a:srgbClr val="49D5A6"/>
            </a:solidFill>
          </c:spPr>
          <c:dPt>
            <c:idx val="0"/>
            <c:bubble3D val="0"/>
            <c:spPr>
              <a:solidFill>
                <a:srgbClr val="418BC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C7-401C-AD8A-D1F0F8D04192}"/>
              </c:ext>
            </c:extLst>
          </c:dPt>
          <c:dPt>
            <c:idx val="1"/>
            <c:bubble3D val="0"/>
            <c:spPr>
              <a:solidFill>
                <a:srgbClr val="7AE0B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C7-401C-AD8A-D1F0F8D04192}"/>
              </c:ext>
            </c:extLst>
          </c:dPt>
          <c:dPt>
            <c:idx val="2"/>
            <c:bubble3D val="0"/>
            <c:spPr>
              <a:solidFill>
                <a:srgbClr val="FF6D6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C7-401C-AD8A-D1F0F8D04192}"/>
              </c:ext>
            </c:extLst>
          </c:dPt>
          <c:dPt>
            <c:idx val="3"/>
            <c:bubble3D val="0"/>
            <c:spPr>
              <a:solidFill>
                <a:srgbClr val="FFCD2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EC7-401C-AD8A-D1F0F8D04192}"/>
              </c:ext>
            </c:extLst>
          </c:dPt>
          <c:cat>
            <c:strRef>
              <c:f>'exploitation données totales'!$C$113:$C$116</c:f>
              <c:strCache>
                <c:ptCount val="4"/>
                <c:pt idx="0">
                  <c:v>ETP</c:v>
                </c:pt>
                <c:pt idx="1">
                  <c:v>Consultation primo prescription</c:v>
                </c:pt>
                <c:pt idx="2">
                  <c:v>Consultation suivi</c:v>
                </c:pt>
                <c:pt idx="3">
                  <c:v>Conciliation</c:v>
                </c:pt>
              </c:strCache>
            </c:strRef>
          </c:cat>
          <c:val>
            <c:numRef>
              <c:f>'exploitation données totales'!$D$113:$D$116</c:f>
              <c:numCache>
                <c:formatCode>General</c:formatCode>
                <c:ptCount val="4"/>
                <c:pt idx="0">
                  <c:v>22</c:v>
                </c:pt>
                <c:pt idx="1">
                  <c:v>58</c:v>
                </c:pt>
                <c:pt idx="2">
                  <c:v>32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C7-401C-AD8A-D1F0F8D04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48B-4623-8CFA-9C3B5B46150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E48B-4623-8CFA-9C3B5B461505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E48B-4623-8CFA-9C3B5B46150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8B-4623-8CFA-9C3B5B461505}"/>
                </c:ext>
              </c:extLst>
            </c:dLbl>
            <c:dLbl>
              <c:idx val="1"/>
              <c:layout>
                <c:manualLayout>
                  <c:x val="-7.8497277489288211E-2"/>
                  <c:y val="-0.215367098014339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8B-4623-8CFA-9C3B5B46150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8B-4623-8CFA-9C3B5B461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'exploitation données totales'!$V$543:$V$545</c:f>
              <c:strCache>
                <c:ptCount val="3"/>
                <c:pt idx="0">
                  <c:v>Avant 2014</c:v>
                </c:pt>
                <c:pt idx="1">
                  <c:v>Entre 2014 et juillet 2018</c:v>
                </c:pt>
                <c:pt idx="2">
                  <c:v>Depuis août 2018</c:v>
                </c:pt>
              </c:strCache>
            </c:strRef>
          </c:cat>
          <c:val>
            <c:numRef>
              <c:f>'exploitation données totales'!$W$543:$W$545</c:f>
              <c:numCache>
                <c:formatCode>General</c:formatCode>
                <c:ptCount val="3"/>
                <c:pt idx="0">
                  <c:v>9</c:v>
                </c:pt>
                <c:pt idx="1">
                  <c:v>31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8B-4623-8CFA-9C3B5B46150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39535439037713"/>
          <c:y val="0.2983034122324531"/>
          <c:w val="0.31960464560962304"/>
          <c:h val="0.491803350014663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0CDE7-C4FE-2049-B410-55C202C6FFDC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1231B-F2D1-914E-9923-0C8728DCE08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9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89DE-31F2-493D-A9E9-C982C8B991AD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8AA29-9B0E-4704-9529-584AF14278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9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 du plan cancer</a:t>
            </a:r>
            <a:r>
              <a:rPr lang="fr-FR" baseline="0" dirty="0"/>
              <a:t> 2014-2019 </a:t>
            </a:r>
            <a:r>
              <a:rPr lang="fr-FR" baseline="0" dirty="0">
                <a:sym typeface="Wingdings" pitchFamily="2" charset="2"/>
              </a:rPr>
              <a:t> Accompagnement éducatif des patients sous anticancéreux oraux.  Objectif 3</a:t>
            </a:r>
          </a:p>
          <a:p>
            <a:r>
              <a:rPr lang="fr-FR" baseline="0" dirty="0">
                <a:sym typeface="Wingdings" pitchFamily="2" charset="2"/>
              </a:rPr>
              <a:t>La 3eme action vise à Impliquer le patient en développant l’éducation thérapeutique en cancérologie</a:t>
            </a:r>
          </a:p>
          <a:p>
            <a:r>
              <a:rPr lang="fr-FR" b="1" baseline="0" dirty="0">
                <a:sym typeface="Wingdings" pitchFamily="2" charset="2"/>
              </a:rPr>
              <a:t> Prévention et gestion des EI, améliorer la qualité de vie, l’observance et la </a:t>
            </a:r>
            <a:r>
              <a:rPr lang="fr-FR" b="1" baseline="0" dirty="0" err="1">
                <a:sym typeface="Wingdings" pitchFamily="2" charset="2"/>
              </a:rPr>
              <a:t>sécurité.DES</a:t>
            </a:r>
            <a:r>
              <a:rPr lang="fr-FR" b="1" baseline="0" dirty="0">
                <a:sym typeface="Wingdings" pitchFamily="2" charset="2"/>
              </a:rPr>
              <a:t> Thérapies orales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732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Oui c’est le Mont Ventoux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7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Questionnaire</a:t>
            </a:r>
            <a:r>
              <a:rPr lang="fr-FR" baseline="0" dirty="0"/>
              <a:t> à choix multiples </a:t>
            </a:r>
            <a:r>
              <a:rPr lang="fr-FR" baseline="0" dirty="0">
                <a:sym typeface="Wingdings" pitchFamily="2" charset="2"/>
              </a:rPr>
              <a:t> </a:t>
            </a:r>
            <a:r>
              <a:rPr lang="fr-FR" baseline="0" dirty="0" err="1">
                <a:sym typeface="Wingdings" pitchFamily="2" charset="2"/>
              </a:rPr>
              <a:t>google</a:t>
            </a:r>
            <a:r>
              <a:rPr lang="fr-FR" baseline="0" dirty="0">
                <a:sym typeface="Wingdings" pitchFamily="2" charset="2"/>
              </a:rPr>
              <a:t> </a:t>
            </a:r>
            <a:r>
              <a:rPr lang="fr-FR" baseline="0" dirty="0" err="1">
                <a:sym typeface="Wingdings" pitchFamily="2" charset="2"/>
              </a:rPr>
              <a:t>form</a:t>
            </a:r>
            <a:endParaRPr lang="fr-FR" baseline="0" dirty="0">
              <a:sym typeface="Wingdings" pitchFamily="2" charset="2"/>
            </a:endParaRPr>
          </a:p>
          <a:p>
            <a:r>
              <a:rPr lang="fr-FR" baseline="0" dirty="0">
                <a:sym typeface="Wingdings" pitchFamily="2" charset="2"/>
              </a:rPr>
              <a:t>Partie 1 : type d’activité mise en place</a:t>
            </a:r>
          </a:p>
          <a:p>
            <a:r>
              <a:rPr lang="fr-FR" baseline="0" dirty="0">
                <a:sym typeface="Wingdings" pitchFamily="2" charset="2"/>
              </a:rPr>
              <a:t>Partie 2 : critère de priorisation</a:t>
            </a:r>
          </a:p>
          <a:p>
            <a:r>
              <a:rPr lang="fr-FR" baseline="0" dirty="0">
                <a:sym typeface="Wingdings" pitchFamily="2" charset="2"/>
              </a:rPr>
              <a:t>Partie 3 : quelles ressources utilisées lors des séances d’accompagnement</a:t>
            </a:r>
          </a:p>
          <a:p>
            <a:endParaRPr lang="fr-FR" baseline="0" dirty="0"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7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Via le CNHIM et la fédération </a:t>
            </a:r>
            <a:r>
              <a:rPr lang="fr-FR" dirty="0" err="1"/>
              <a:t>hospitaliere</a:t>
            </a:r>
            <a:r>
              <a:rPr lang="fr-FR" dirty="0"/>
              <a:t> de </a:t>
            </a:r>
            <a:r>
              <a:rPr lang="fr-FR" dirty="0" err="1"/>
              <a:t>france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28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Réponse majoritaire Occitanie et PACA (41%)</a:t>
            </a:r>
          </a:p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Sur les 483 établissements </a:t>
            </a:r>
            <a:r>
              <a:rPr lang="fr-FR" altLang="fr-FR" sz="1200" b="1" dirty="0"/>
              <a:t>avec l</a:t>
            </a:r>
            <a:r>
              <a:rPr lang="ja-JP" altLang="fr-FR" sz="1200" b="1" dirty="0"/>
              <a:t>’</a:t>
            </a:r>
            <a:r>
              <a:rPr lang="fr-FR" altLang="ja-JP" sz="1200" b="1" dirty="0"/>
              <a:t>autorisation d</a:t>
            </a:r>
            <a:r>
              <a:rPr lang="ja-JP" altLang="fr-FR" sz="1200" b="1" dirty="0"/>
              <a:t>’</a:t>
            </a:r>
            <a:r>
              <a:rPr lang="fr-FR" altLang="ja-JP" sz="1200" b="1" dirty="0"/>
              <a:t>activité en cancérologie (hors radiothérapie) recensés</a:t>
            </a:r>
            <a:r>
              <a:rPr lang="fr-FR" altLang="ja-JP" sz="1200" dirty="0"/>
              <a:t>,</a:t>
            </a:r>
            <a:r>
              <a:rPr lang="fr-FR" altLang="ja-JP" sz="1200" baseline="0" dirty="0"/>
              <a:t> </a:t>
            </a:r>
            <a:r>
              <a:rPr lang="fr-FR" altLang="ja-JP" sz="1200" dirty="0"/>
              <a:t>109 n’ont pas reçu notre questionnaire (essentiellement centres privés hors CLCC) </a:t>
            </a:r>
            <a:r>
              <a:rPr lang="fr-FR" altLang="ja-JP" sz="1200" b="1" dirty="0">
                <a:solidFill>
                  <a:srgbClr val="D80071"/>
                </a:solidFill>
              </a:rPr>
              <a:t>:</a:t>
            </a:r>
            <a:r>
              <a:rPr lang="fr-FR" altLang="ja-JP" sz="1200" b="1" baseline="0" dirty="0">
                <a:solidFill>
                  <a:srgbClr val="D80071"/>
                </a:solidFill>
              </a:rPr>
              <a:t> </a:t>
            </a:r>
            <a:r>
              <a:rPr lang="fr-FR" altLang="fr-FR" sz="1200" b="1" dirty="0">
                <a:solidFill>
                  <a:srgbClr val="D80071"/>
                </a:solidFill>
              </a:rPr>
              <a:t>adresse mail non trouvée</a:t>
            </a:r>
            <a:r>
              <a:rPr lang="fr-FR" altLang="fr-FR" sz="1200" b="1" baseline="0" dirty="0">
                <a:solidFill>
                  <a:srgbClr val="D80071"/>
                </a:solidFill>
              </a:rPr>
              <a:t> ; </a:t>
            </a:r>
            <a:r>
              <a:rPr lang="fr-FR" altLang="fr-FR" sz="1200" b="1" dirty="0">
                <a:solidFill>
                  <a:srgbClr val="D80071"/>
                </a:solidFill>
              </a:rPr>
              <a:t>adresse mail erronée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ja-JP" sz="1200" b="1" dirty="0">
              <a:solidFill>
                <a:srgbClr val="D80071"/>
              </a:solidFill>
            </a:endParaRPr>
          </a:p>
          <a:p>
            <a:endParaRPr lang="fr-FR" b="1" dirty="0">
              <a:solidFill>
                <a:srgbClr val="D8007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8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Dans </a:t>
            </a:r>
            <a:r>
              <a:rPr lang="fr-FR" altLang="fr-FR" sz="1600" b="1" dirty="0">
                <a:solidFill>
                  <a:srgbClr val="FF6600"/>
                </a:solidFill>
              </a:rPr>
              <a:t>70 %</a:t>
            </a:r>
            <a:r>
              <a:rPr lang="fr-FR" altLang="fr-FR" sz="1200" dirty="0"/>
              <a:t> des cas (45 centres), l’établissement effectue </a:t>
            </a:r>
            <a:r>
              <a:rPr lang="fr-FR" altLang="fr-FR" sz="1200" b="1" dirty="0">
                <a:solidFill>
                  <a:srgbClr val="FF6600"/>
                </a:solidFill>
              </a:rPr>
              <a:t>plus d’</a:t>
            </a:r>
            <a:r>
              <a:rPr lang="fr-FR" altLang="ja-JP" sz="1200" b="1" dirty="0">
                <a:solidFill>
                  <a:srgbClr val="FF6600"/>
                </a:solidFill>
              </a:rPr>
              <a:t>une activité d</a:t>
            </a:r>
            <a:r>
              <a:rPr lang="ja-JP" altLang="fr-FR" sz="1200" b="1" dirty="0">
                <a:solidFill>
                  <a:srgbClr val="FF6600"/>
                </a:solidFill>
              </a:rPr>
              <a:t>’</a:t>
            </a:r>
            <a:r>
              <a:rPr lang="fr-FR" altLang="ja-JP" sz="1200" b="1" dirty="0">
                <a:solidFill>
                  <a:srgbClr val="FF6600"/>
                </a:solidFill>
              </a:rPr>
              <a:t>accompagnement.</a:t>
            </a:r>
            <a:endParaRPr lang="fr-FR" altLang="fr-FR" sz="1200" b="1" dirty="0">
              <a:solidFill>
                <a:srgbClr val="FF66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Dans </a:t>
            </a:r>
            <a:r>
              <a:rPr lang="fr-FR" altLang="fr-FR" sz="1600" b="1" dirty="0">
                <a:solidFill>
                  <a:srgbClr val="FF6600"/>
                </a:solidFill>
              </a:rPr>
              <a:t>27 %</a:t>
            </a:r>
            <a:r>
              <a:rPr lang="fr-FR" altLang="fr-FR" sz="1200" dirty="0"/>
              <a:t> des cas (17 centres), le centre effectue </a:t>
            </a:r>
            <a:r>
              <a:rPr lang="fr-FR" altLang="fr-FR" sz="1200" b="1" dirty="0">
                <a:solidFill>
                  <a:srgbClr val="FF6600"/>
                </a:solidFill>
              </a:rPr>
              <a:t>les 3 types d’activité.</a:t>
            </a:r>
          </a:p>
          <a:p>
            <a:endParaRPr lang="fr-FR" dirty="0"/>
          </a:p>
          <a:p>
            <a:r>
              <a:rPr lang="fr-FR" dirty="0"/>
              <a:t>Développement a réaliser sur les différents types de centre CLCC ? CHU ? CHG ? Privé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27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id="{774C5B85-E014-47BD-90CF-82E07B0FDB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notes 2">
            <a:extLst>
              <a:ext uri="{FF2B5EF4-FFF2-40B4-BE49-F238E27FC236}">
                <a16:creationId xmlns:a16="http://schemas.microsoft.com/office/drawing/2014/main" id="{37C469C3-6E22-42E7-BFC2-005050873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fr-FR" altLang="fr-FR" dirty="0"/>
              <a:t>Combien de patient par semaine</a:t>
            </a:r>
            <a:r>
              <a:rPr lang="fr-FR" altLang="fr-FR" baseline="0" dirty="0"/>
              <a:t> ?</a:t>
            </a:r>
            <a:endParaRPr lang="fr-FR" altLang="fr-FR" dirty="0"/>
          </a:p>
          <a:p>
            <a:pPr marL="228600" indent="-228600" eaLnBrk="1" hangingPunct="1">
              <a:spcBef>
                <a:spcPct val="0"/>
              </a:spcBef>
              <a:buNone/>
            </a:pPr>
            <a:r>
              <a:rPr lang="fr-FR" altLang="fr-FR" dirty="0"/>
              <a:t>Nombre de patients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plus de 5 personnes essentiellement</a:t>
            </a:r>
            <a:r>
              <a:rPr lang="fr-FR" altLang="fr-FR" baseline="0" dirty="0"/>
              <a:t> des CLCC (</a:t>
            </a:r>
            <a:r>
              <a:rPr lang="fr-FR" altLang="fr-FR" dirty="0"/>
              <a:t>73% des CLCC) et  45% des CHU.</a:t>
            </a:r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53F111A9-0FE7-4ABB-9DB1-B2EAE259E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320210-F3ED-4AFE-9011-C3EF62E85519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082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0" dirty="0">
                <a:solidFill>
                  <a:srgbClr val="2F67AA"/>
                </a:solidFill>
              </a:rPr>
              <a:t>Depuis 2014</a:t>
            </a:r>
            <a:r>
              <a:rPr lang="fr-FR" altLang="fr-FR" sz="1200" b="1" dirty="0">
                <a:solidFill>
                  <a:srgbClr val="2F67AA"/>
                </a:solidFill>
              </a:rPr>
              <a:t>, soit depuis le début du 3</a:t>
            </a:r>
            <a:r>
              <a:rPr lang="fr-FR" altLang="fr-FR" sz="1200" b="1" baseline="30000" dirty="0">
                <a:solidFill>
                  <a:srgbClr val="2F67AA"/>
                </a:solidFill>
              </a:rPr>
              <a:t>e</a:t>
            </a:r>
            <a:r>
              <a:rPr lang="fr-FR" altLang="fr-FR" sz="1200" b="1" dirty="0">
                <a:solidFill>
                  <a:srgbClr val="2F67AA"/>
                </a:solidFill>
              </a:rPr>
              <a:t> Plan Cancer, 48 centres ont débuté une ou des activités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b="1" dirty="0">
              <a:solidFill>
                <a:srgbClr val="2F67AA"/>
              </a:solidFill>
            </a:endParaRPr>
          </a:p>
          <a:p>
            <a:pPr algn="just"/>
            <a:r>
              <a:rPr lang="fr-FR" altLang="fr-FR" sz="1200" b="1" dirty="0">
                <a:solidFill>
                  <a:srgbClr val="2F67AA"/>
                </a:solidFill>
              </a:rPr>
              <a:t>Projet a court terme : </a:t>
            </a:r>
            <a:r>
              <a:rPr lang="fr-FR" altLang="fr-FR" sz="1200" b="0" dirty="0">
                <a:solidFill>
                  <a:srgbClr val="2F67AA"/>
                </a:solidFill>
              </a:rPr>
              <a:t>Essentiellement des CHU et des CHG 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dirty="0"/>
              <a:t>Critique de l’étude :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000" dirty="0"/>
              <a:t>Nombre relativement faible de réponses 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000" dirty="0"/>
              <a:t>mailing-</a:t>
            </a:r>
            <a:r>
              <a:rPr lang="fr-FR" altLang="fr-FR" sz="2000" dirty="0" err="1"/>
              <a:t>lists</a:t>
            </a:r>
            <a:r>
              <a:rPr lang="fr-FR" altLang="fr-FR" sz="2000" dirty="0"/>
              <a:t> non à jour</a:t>
            </a:r>
            <a:r>
              <a:rPr lang="fr-FR" altLang="fr-FR" sz="2000" baseline="0" dirty="0"/>
              <a:t> </a:t>
            </a:r>
            <a:r>
              <a:rPr lang="fr-FR" altLang="fr-FR" sz="2000" baseline="0" dirty="0">
                <a:sym typeface="Wingdings" pitchFamily="2" charset="2"/>
              </a:rPr>
              <a:t></a:t>
            </a:r>
            <a:r>
              <a:rPr lang="fr-FR" altLang="fr-FR" sz="2000" dirty="0"/>
              <a:t> Difficultés à joindre les structures (privé ++),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000" dirty="0"/>
              <a:t>Période estivale...</a:t>
            </a:r>
          </a:p>
          <a:p>
            <a:pPr marL="742950" lvl="1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400" dirty="0">
              <a:solidFill>
                <a:schemeClr val="bg1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000" dirty="0"/>
              <a:t>Limite du questionnaire à choix multiples : beaucoup de données mais difficultés à différencier les résultats globaux et isolés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20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000" b="1" dirty="0"/>
              <a:t>Disparités entre les différents types de centres </a:t>
            </a:r>
            <a:r>
              <a:rPr lang="fr-FR" altLang="fr-FR" sz="2000" dirty="0"/>
              <a:t>(CHU, CHG, CLCC...) en termes de moyens humains et financiers à prendre en compte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000" dirty="0"/>
              <a:t>Seulement 20 centres qui ont eu</a:t>
            </a:r>
            <a:r>
              <a:rPr lang="fr-FR" altLang="fr-FR" sz="2000" baseline="0" dirty="0"/>
              <a:t> un financement extérieur a l’établissement</a:t>
            </a:r>
            <a:r>
              <a:rPr lang="fr-FR" altLang="fr-FR" sz="2000" b="1" baseline="0" dirty="0"/>
              <a:t>. C’est une activité que ce retrouve en plus de l’activité de routine</a:t>
            </a:r>
            <a:endParaRPr lang="fr-FR" altLang="fr-FR" sz="2000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4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8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Projet en</a:t>
            </a:r>
            <a:r>
              <a:rPr lang="fr-FR" baseline="0" dirty="0"/>
              <a:t> cours </a:t>
            </a:r>
            <a:r>
              <a:rPr lang="fr-FR" sz="1200" b="1" dirty="0"/>
              <a:t>49 % des centres qui n’en effectuent pas, en ont le projet à court terme (fin 2019)</a:t>
            </a:r>
            <a:r>
              <a:rPr lang="fr-FR" sz="1200" dirty="0"/>
              <a:t>.</a:t>
            </a:r>
            <a:endParaRPr lang="fr-FR" dirty="0"/>
          </a:p>
          <a:p>
            <a:endParaRPr lang="fr-FR" dirty="0"/>
          </a:p>
          <a:p>
            <a:r>
              <a:rPr lang="fr-FR" dirty="0"/>
              <a:t>Essai clinique : Parler de l’essai</a:t>
            </a:r>
            <a:r>
              <a:rPr lang="fr-FR" baseline="0" dirty="0"/>
              <a:t> DROP, essai </a:t>
            </a:r>
            <a:r>
              <a:rPr lang="fr-FR" baseline="0" dirty="0" err="1"/>
              <a:t>Unicancer</a:t>
            </a:r>
            <a:r>
              <a:rPr lang="fr-FR" baseline="0" dirty="0"/>
              <a:t> dans le cadre de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l'article 51 de la LFSS 2018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Ouverture sur la suite de l’enquête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Priorisation rendu obligatoire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par manque de moyen et de personnel (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activité la plupart du temps rajouter a une activité de routine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8AA29-9B0E-4704-9529-584AF14278A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9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B253D-9B4B-8644-8B5F-E80295198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8ECA7A-B6AC-5642-8E19-7917CA25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09CF56-FE51-374F-9A90-E5048CD8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D11-4FA3-8C46-8C39-D25031612991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DE085-32DB-924D-8D3D-1C1CED7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6309F7-8DD3-2F4F-9623-3BE9D883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5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5B99A-477E-C54D-BA0D-DBEC0303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9003A0-DB13-294F-A59D-64C43EB7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094FE-3343-6445-8CC4-A4599983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1E-647E-834B-A47D-7E941C2C01BF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CF49F-A073-0E4E-8F85-16EA5A0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2FAC4-EAB2-E142-9BB0-DD5BE0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0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B89B25-FEE4-604B-B05C-3F810877E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8D0C4F-48ED-3246-81CB-FD202A4F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617C8-03E1-0B4C-B6F1-B99FB54D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89D2-71CA-C240-BB97-29B228B60C07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90C15-9947-2742-8CF4-F15418E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8E635-C54A-374F-A5F1-11BF9CD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55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73C8A-2BA4-7A47-B36A-AFCF96F3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9E41A-8FAA-8541-976D-E953C2E9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F82CA5-02C7-BC43-B100-AC8D90E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E24A-8F9A-324A-9DAD-6FA0C95BDC0E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3D39EA-4C69-6F44-9EFA-2AAB7D75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9EEE0-D76B-774A-A3A7-48AC9077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0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B4F42-A758-8645-99B1-2C3644B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15FF60-41DB-F343-9BCD-3A9F9EDB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1F89D-7B17-3B40-A3DE-AC016CB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28DC-A314-6340-938B-6699E442C9CE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21646-EEA5-B14D-B993-EC6F5827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ECF79-07C0-FF44-8037-80BBD6C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9ABC7-D364-E149-BC35-508BAB3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5D6F1-1D78-8743-9D34-351CBE2A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A561EF-D880-0443-9F19-63D32DF2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2433A-D26C-C643-AFB4-0E755DDF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CAF-D0B9-4B45-A8B5-B0AD57680160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4FB419-B869-3244-BE69-00139999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8ECA67-A234-D349-8520-D12732F3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8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B99E5-3070-2D49-9FC3-B1AF8520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B25030-9987-AF4E-B61A-34AEFD5E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2F6A3F-BD10-4B45-B8C2-2BA720D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EE6ADB-9B5D-0F49-A901-1F1277A7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8F7B64-1824-E74C-AE7A-6F46E99D8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CFDDCC-EE92-B54E-98A6-A8BE913F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2943-9C04-C44C-9A8A-91E51C32D1A8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4ABE3C-D9AC-8C42-8D80-941A9C7D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307257-B081-E24B-BBD1-DEA6FF7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0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0C7B6-29DA-6741-BBDD-67286422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ACDBD7-A827-334F-B0DB-2CFAC5B1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8D92-63BA-BB4C-8167-4A44120A403E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CB728C-F558-304F-BABE-84C2BE5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67E5F3-CDE4-7E4E-8DDF-373FAEEA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3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8EFB35-37B5-814E-A108-65BE7EF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165-952F-7949-B651-8EE7AF3DD133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00960B-3E47-8141-B892-933D2C03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09FA9E-110B-DF46-9BC8-6508A51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56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451FF-5A24-AB4B-8371-EC368F03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E27A8-F0E9-7F41-BC87-BA003925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5A56AA-CE33-0743-AB32-A8D9F948D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DC2D34-5DEB-DF47-8232-C5839E1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E7FC-9115-4545-B8B9-12E30A574CA2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9BBBBC-6720-694F-A98B-83C41FEF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32AFA8-78D4-DA4B-A111-FB645FB4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6B183-23F3-664C-89B4-C72DBF53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CF52B9-FE2B-1C4E-81B1-03FE613D0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F89A37-6055-834B-A002-8F0FF7E0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D212CE-11A5-DB44-91E2-8DE342FB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9B0-7CB1-0449-93A9-7E4A2C25BFF3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42A6F0-4330-3842-972E-8C3DC0A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9D0C1-2690-4F40-B306-3DCB7B6F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3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68BC7-8596-4B44-8142-B7D8FCB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BC81F-D665-974D-BC2F-2C21C43E6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75A43C-5B5A-2E41-A915-A043F2894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BF20-8D8E-1D48-AA22-4FEFF7BB1130}" type="datetime1">
              <a:rPr lang="en-US" smtClean="0"/>
              <a:pPr/>
              <a:t>10/10/2019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FB640-82FC-C945-BEAC-CFC6F4659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273BB8-AF42-C648-B6F8-B9075487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DEDB2E-C861-4C47-8540-9657B1591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12194821" cy="68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2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88511-B913-2C44-B8D6-B6455F28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fr-FR" altLang="fr-FR" sz="4000" b="1" dirty="0">
                <a:solidFill>
                  <a:srgbClr val="D80071"/>
                </a:solidFill>
              </a:rPr>
              <a:t>Accompagnement des patients sous anticancéreux oraux dans les structures hospitalières : enquête nationale. </a:t>
            </a:r>
            <a:br>
              <a:rPr lang="fr-FR" altLang="fr-FR" sz="4000" b="1" dirty="0">
                <a:solidFill>
                  <a:srgbClr val="D80071"/>
                </a:solidFill>
              </a:rPr>
            </a:br>
            <a:r>
              <a:rPr lang="fr-FR" altLang="fr-FR" sz="4000" dirty="0">
                <a:solidFill>
                  <a:srgbClr val="D80071"/>
                </a:solidFill>
              </a:rPr>
              <a:t>Quelles sont les activités proposées en 2018?</a:t>
            </a:r>
            <a:endParaRPr lang="fr-FR" sz="4000" dirty="0">
              <a:solidFill>
                <a:srgbClr val="D8007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770F8-B71A-0144-BA3F-A9ED84B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59" y="3906838"/>
            <a:ext cx="11062447" cy="165576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fr-FR" sz="2800" i="1" dirty="0">
                <a:cs typeface="Calibri" panose="020F0502020204030204" pitchFamily="34" charset="0"/>
              </a:rPr>
              <a:t>C. Carbasse </a:t>
            </a:r>
            <a:r>
              <a:rPr lang="fr-FR" altLang="fr-FR" sz="2800" i="1" baseline="30000" dirty="0">
                <a:cs typeface="Calibri" panose="020F0502020204030204" pitchFamily="34" charset="0"/>
              </a:rPr>
              <a:t>(1)</a:t>
            </a:r>
            <a:r>
              <a:rPr lang="fr-FR" altLang="fr-FR" sz="2800" i="1" dirty="0">
                <a:cs typeface="Calibri" panose="020F0502020204030204" pitchFamily="34" charset="0"/>
              </a:rPr>
              <a:t>, C. </a:t>
            </a:r>
            <a:r>
              <a:rPr lang="fr-FR" altLang="fr-FR" sz="2800" i="1" dirty="0" err="1">
                <a:cs typeface="Calibri" panose="020F0502020204030204" pitchFamily="34" charset="0"/>
              </a:rPr>
              <a:t>Estournet</a:t>
            </a:r>
            <a:r>
              <a:rPr lang="fr-FR" altLang="fr-FR" sz="2800" i="1" dirty="0">
                <a:cs typeface="Calibri" panose="020F0502020204030204" pitchFamily="34" charset="0"/>
              </a:rPr>
              <a:t> </a:t>
            </a:r>
            <a:r>
              <a:rPr lang="fr-FR" altLang="fr-FR" sz="2800" i="1" baseline="30000" dirty="0">
                <a:cs typeface="Calibri" panose="020F0502020204030204" pitchFamily="34" charset="0"/>
              </a:rPr>
              <a:t>(2)</a:t>
            </a:r>
            <a:r>
              <a:rPr lang="fr-FR" altLang="fr-FR" sz="2800" i="1" dirty="0">
                <a:cs typeface="Calibri" panose="020F0502020204030204" pitchFamily="34" charset="0"/>
              </a:rPr>
              <a:t>, P. </a:t>
            </a:r>
            <a:r>
              <a:rPr lang="fr-FR" altLang="fr-FR" sz="2800" i="1" dirty="0" err="1">
                <a:cs typeface="Calibri" panose="020F0502020204030204" pitchFamily="34" charset="0"/>
              </a:rPr>
              <a:t>Rocanières</a:t>
            </a:r>
            <a:r>
              <a:rPr lang="fr-FR" altLang="fr-FR" sz="2800" i="1" dirty="0">
                <a:cs typeface="Calibri" panose="020F0502020204030204" pitchFamily="34" charset="0"/>
              </a:rPr>
              <a:t> </a:t>
            </a:r>
            <a:r>
              <a:rPr lang="fr-FR" altLang="fr-FR" sz="2800" i="1" baseline="30000" dirty="0">
                <a:cs typeface="Calibri" panose="020F0502020204030204" pitchFamily="34" charset="0"/>
              </a:rPr>
              <a:t>(3)</a:t>
            </a:r>
            <a:r>
              <a:rPr lang="fr-FR" altLang="fr-FR" sz="2800" i="1" dirty="0">
                <a:cs typeface="Calibri" panose="020F0502020204030204" pitchFamily="34" charset="0"/>
              </a:rPr>
              <a:t>, F. </a:t>
            </a:r>
            <a:r>
              <a:rPr lang="fr-FR" altLang="fr-FR" sz="2800" i="1" dirty="0" err="1">
                <a:cs typeface="Calibri" panose="020F0502020204030204" pitchFamily="34" charset="0"/>
              </a:rPr>
              <a:t>Decrozals</a:t>
            </a:r>
            <a:r>
              <a:rPr lang="fr-FR" altLang="fr-FR" sz="2800" i="1" dirty="0">
                <a:cs typeface="Calibri" panose="020F0502020204030204" pitchFamily="34" charset="0"/>
              </a:rPr>
              <a:t> </a:t>
            </a:r>
            <a:r>
              <a:rPr lang="fr-FR" altLang="fr-FR" sz="2800" i="1" baseline="30000" dirty="0">
                <a:cs typeface="Calibri" panose="020F0502020204030204" pitchFamily="34" charset="0"/>
              </a:rPr>
              <a:t>(1)</a:t>
            </a:r>
            <a:r>
              <a:rPr lang="fr-FR" altLang="fr-FR" sz="2800" i="1" dirty="0"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fr-FR" i="1" dirty="0">
                <a:cs typeface="Calibri" panose="020F0502020204030204" pitchFamily="34" charset="0"/>
              </a:rPr>
              <a:t>(1) Institut Sainte Catherine, Avignon ; (2) CH de Narbonne ; (3) CH de Carcassonne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70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266" t="47201" r="90912" b="43496"/>
          <a:stretch/>
        </p:blipFill>
        <p:spPr>
          <a:xfrm>
            <a:off x="210879" y="2009553"/>
            <a:ext cx="627321" cy="6804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D80071"/>
                </a:solidFill>
              </a:rPr>
              <a:t>Conclusion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25625"/>
            <a:ext cx="10591615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dirty="0"/>
              <a:t>Accompagnement toujours en développement avec des</a:t>
            </a:r>
            <a:br>
              <a:rPr lang="fr-FR" altLang="fr-FR" dirty="0"/>
            </a:br>
            <a:r>
              <a:rPr lang="fr-FR" altLang="fr-FR" b="1" dirty="0"/>
              <a:t>projets de mise en place à court terme.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fr-FR" altLang="fr-FR" b="1" dirty="0"/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dirty="0"/>
              <a:t>Quels retours sur la </a:t>
            </a:r>
            <a:r>
              <a:rPr lang="fr-FR" altLang="fr-FR" b="1" dirty="0"/>
              <a:t>sécurisation</a:t>
            </a:r>
            <a:r>
              <a:rPr lang="fr-FR" altLang="fr-FR" dirty="0"/>
              <a:t> de l'utilisation de ces traitements et le gain d'autonomie des patients ?</a:t>
            </a:r>
            <a:r>
              <a:rPr lang="en-US" altLang="fr-FR" dirty="0"/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en-US" altLang="fr-FR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Points relevés par l’enquête : priorisation des patients, format</a:t>
            </a:r>
            <a:br>
              <a:rPr lang="fr-FR" altLang="fr-FR" dirty="0"/>
            </a:br>
            <a:r>
              <a:rPr lang="fr-FR" altLang="fr-FR" dirty="0"/>
              <a:t>et contenu des séances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9594" t="36019" r="56535" b="32402"/>
          <a:stretch/>
        </p:blipFill>
        <p:spPr>
          <a:xfrm>
            <a:off x="303597" y="3327710"/>
            <a:ext cx="534603" cy="6842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D80071"/>
                </a:solidFill>
              </a:rPr>
              <a:t>Merci pour votre attention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411557"/>
            <a:ext cx="5801784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4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D80071"/>
                </a:solidFill>
              </a:rPr>
              <a:t>Introduction :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" y="1532467"/>
            <a:ext cx="11311467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400" dirty="0"/>
              <a:t>Développement de </a:t>
            </a:r>
            <a:r>
              <a:rPr lang="fr-FR" altLang="fr-FR" sz="2400" b="1" dirty="0"/>
              <a:t>l’</a:t>
            </a:r>
            <a:r>
              <a:rPr lang="fr-FR" altLang="ja-JP" sz="2400" b="1" dirty="0"/>
              <a:t>accompagnement éducatif des patients sous anticancéreux oraux</a:t>
            </a:r>
            <a:r>
              <a:rPr lang="fr-FR" altLang="ja-JP" sz="2400" dirty="0"/>
              <a:t> = un objectif du Plan Cancer 2014-2019</a:t>
            </a:r>
            <a:r>
              <a:rPr lang="fr-FR" altLang="ja-JP" sz="2400" baseline="30000" dirty="0"/>
              <a:t> </a:t>
            </a:r>
            <a:r>
              <a:rPr lang="fr-FR" altLang="ja-JP" sz="2400" dirty="0"/>
              <a:t>:</a:t>
            </a:r>
          </a:p>
          <a:p>
            <a:pPr marL="0" indent="0" algn="just">
              <a:lnSpc>
                <a:spcPct val="70000"/>
              </a:lnSpc>
              <a:buNone/>
            </a:pPr>
            <a:endParaRPr lang="fr-FR" altLang="fr-FR" sz="1200" dirty="0"/>
          </a:p>
          <a:p>
            <a:pPr marL="0" indent="0" algn="just">
              <a:lnSpc>
                <a:spcPct val="70000"/>
              </a:lnSpc>
              <a:buNone/>
            </a:pPr>
            <a:r>
              <a:rPr lang="fr-FR" altLang="fr-FR" b="1" dirty="0">
                <a:solidFill>
                  <a:srgbClr val="D80071"/>
                </a:solidFill>
              </a:rPr>
              <a:t>Objectif 3 : </a:t>
            </a:r>
            <a:r>
              <a:rPr lang="fr-FR" altLang="fr-FR" sz="2400" dirty="0">
                <a:solidFill>
                  <a:srgbClr val="2F67AA"/>
                </a:solidFill>
              </a:rPr>
              <a:t>ACCOMPAGNER LES EVOLUTIONS TECHNOLOGIQUES ET THERAPEUTIQUES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fr-FR" altLang="fr-FR" sz="400" b="1" dirty="0">
                <a:solidFill>
                  <a:schemeClr val="bg1"/>
                </a:solidFill>
              </a:rPr>
              <a:t>a</a:t>
            </a:r>
          </a:p>
          <a:p>
            <a:pPr marL="1828800" lvl="4" indent="0" algn="just">
              <a:lnSpc>
                <a:spcPct val="70000"/>
              </a:lnSpc>
            </a:pPr>
            <a:r>
              <a:rPr lang="fr-FR" altLang="fr-FR" sz="2400" dirty="0"/>
              <a:t> Sécuriser l</a:t>
            </a:r>
            <a:r>
              <a:rPr lang="ja-JP" altLang="fr-FR" sz="2400" dirty="0"/>
              <a:t>’</a:t>
            </a:r>
            <a:r>
              <a:rPr lang="fr-FR" altLang="ja-JP" sz="2400" dirty="0"/>
              <a:t>utilisation des chimiothérapies orales</a:t>
            </a:r>
          </a:p>
          <a:p>
            <a:pPr marL="2286000" lvl="5" indent="0" algn="just">
              <a:lnSpc>
                <a:spcPct val="70000"/>
              </a:lnSpc>
              <a:buNone/>
            </a:pPr>
            <a:r>
              <a:rPr lang="fr-FR" altLang="fr-FR" sz="2400" dirty="0">
                <a:sym typeface="Wingdings" pitchFamily="2" charset="2"/>
              </a:rPr>
              <a:t>		</a:t>
            </a:r>
            <a:r>
              <a:rPr lang="fr-FR" altLang="fr-FR" sz="2400" dirty="0"/>
              <a:t>Action 3.3 </a:t>
            </a:r>
            <a:r>
              <a:rPr lang="fr-FR" altLang="fr-FR" sz="2400" b="1" dirty="0">
                <a:solidFill>
                  <a:srgbClr val="D80071"/>
                </a:solidFill>
              </a:rPr>
              <a:t>Impliquer le patient</a:t>
            </a:r>
          </a:p>
          <a:p>
            <a:pPr marL="0" indent="0" algn="just">
              <a:lnSpc>
                <a:spcPct val="70000"/>
              </a:lnSpc>
              <a:buNone/>
            </a:pPr>
            <a:endParaRPr lang="fr-FR" altLang="fr-FR" sz="2600" dirty="0"/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b="1" dirty="0"/>
              <a:t>Objectif : </a:t>
            </a:r>
            <a:r>
              <a:rPr lang="fr-FR" altLang="fr-FR" b="1" dirty="0">
                <a:solidFill>
                  <a:srgbClr val="2F67AA"/>
                </a:solidFill>
              </a:rPr>
              <a:t>état des lieux national</a:t>
            </a:r>
            <a:r>
              <a:rPr lang="fr-FR" altLang="fr-FR" b="1" dirty="0"/>
              <a:t> </a:t>
            </a:r>
            <a:r>
              <a:rPr lang="fr-FR" altLang="fr-FR" dirty="0"/>
              <a:t>des activités</a:t>
            </a:r>
            <a:endParaRPr lang="fr-F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84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3005"/>
            <a:ext cx="10515600" cy="1325563"/>
          </a:xfrm>
        </p:spPr>
        <p:txBody>
          <a:bodyPr/>
          <a:lstStyle/>
          <a:p>
            <a:r>
              <a:rPr lang="fr-FR" altLang="fr-FR" b="1" dirty="0">
                <a:solidFill>
                  <a:srgbClr val="D80071"/>
                </a:solidFill>
              </a:rPr>
              <a:t>Matériel</a:t>
            </a:r>
            <a:r>
              <a:rPr lang="fr-FR" altLang="fr-FR" b="1" dirty="0">
                <a:solidFill>
                  <a:srgbClr val="FF6600"/>
                </a:solidFill>
              </a:rPr>
              <a:t> </a:t>
            </a:r>
            <a:r>
              <a:rPr lang="fr-FR" altLang="fr-FR" b="1" dirty="0">
                <a:solidFill>
                  <a:srgbClr val="D80071"/>
                </a:solidFill>
              </a:rPr>
              <a:t>et Méthodes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1688" y="1935701"/>
            <a:ext cx="5257800" cy="256134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altLang="fr-FR" sz="2400" b="1" dirty="0">
                <a:solidFill>
                  <a:srgbClr val="2F67AA"/>
                </a:solidFill>
              </a:rPr>
              <a:t>1) Elaboration du questionnaire</a:t>
            </a:r>
            <a:br>
              <a:rPr lang="fr-FR" altLang="fr-FR" sz="2400" b="1" dirty="0">
                <a:solidFill>
                  <a:srgbClr val="2F67AA"/>
                </a:solidFill>
              </a:rPr>
            </a:br>
            <a:endParaRPr lang="fr-FR" altLang="fr-FR" sz="2400" b="1" dirty="0">
              <a:solidFill>
                <a:srgbClr val="2F67AA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/>
              <a:t>Questions fermées à choix multiples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/>
              <a:t>Version papier ou Google </a:t>
            </a:r>
            <a:r>
              <a:rPr lang="fr-FR" altLang="fr-FR" sz="2400" dirty="0" err="1"/>
              <a:t>Form</a:t>
            </a:r>
            <a:endParaRPr lang="fr-FR" altLang="fr-FR" sz="2400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1369" t="22700" r="38930" b="4894"/>
          <a:stretch/>
        </p:blipFill>
        <p:spPr>
          <a:xfrm>
            <a:off x="5966081" y="1218320"/>
            <a:ext cx="5846163" cy="47883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82388"/>
            <a:ext cx="5384800" cy="53065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altLang="fr-FR" sz="2400" b="1" dirty="0">
                <a:solidFill>
                  <a:srgbClr val="2F67AA"/>
                </a:solidFill>
              </a:rPr>
              <a:t>2) Diffusion du questionnaire</a:t>
            </a:r>
            <a:br>
              <a:rPr lang="fr-FR" altLang="fr-FR" sz="2400" b="1" dirty="0">
                <a:solidFill>
                  <a:srgbClr val="2F67AA"/>
                </a:solidFill>
              </a:rPr>
            </a:br>
            <a:endParaRPr lang="fr-FR" altLang="fr-FR" sz="2400" b="1" dirty="0">
              <a:solidFill>
                <a:srgbClr val="2F67AA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/>
              <a:t>Identification des centres par département : carte interactive de </a:t>
            </a:r>
            <a:r>
              <a:rPr lang="fr-FR" altLang="fr-FR" sz="2400" dirty="0" err="1"/>
              <a:t>l’INCa</a:t>
            </a:r>
            <a:r>
              <a:rPr lang="fr-FR" altLang="fr-FR" sz="2400" dirty="0"/>
              <a:t> (e-</a:t>
            </a:r>
            <a:r>
              <a:rPr lang="fr-FR" altLang="fr-FR" sz="2400" dirty="0" err="1"/>
              <a:t>cancer.fr</a:t>
            </a:r>
            <a:r>
              <a:rPr lang="fr-FR" altLang="fr-FR" sz="2400" dirty="0"/>
              <a:t>) </a:t>
            </a:r>
            <a:r>
              <a:rPr lang="fr-FR" altLang="fr-FR" sz="2400" i="1" dirty="0"/>
              <a:t>à partir des données mises à jour le 07/03/2018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altLang="fr-FR" sz="2400" i="1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/>
              <a:t>Diffusion d’un courriel avec le soutien de la Commission Junior de la SFPO, des associations d’internes et de l’ADIPh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altLang="fr-FR" sz="24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altLang="fr-FR" sz="2400" b="1" dirty="0"/>
              <a:t>Recueil des réponses du 1</a:t>
            </a:r>
            <a:r>
              <a:rPr lang="fr-FR" altLang="fr-FR" sz="2400" b="1" baseline="30000" dirty="0"/>
              <a:t>er</a:t>
            </a:r>
            <a:r>
              <a:rPr lang="fr-FR" altLang="fr-FR" sz="2400" b="1" dirty="0"/>
              <a:t> août au 31 octobre 2018</a:t>
            </a:r>
          </a:p>
          <a:p>
            <a:endParaRPr lang="fr-FR" sz="2400" dirty="0"/>
          </a:p>
        </p:txBody>
      </p:sp>
      <p:pic>
        <p:nvPicPr>
          <p:cNvPr id="4" name="Picture 1" descr="e-cancer.jpeg">
            <a:extLst>
              <a:ext uri="{FF2B5EF4-FFF2-40B4-BE49-F238E27FC236}">
                <a16:creationId xmlns:a16="http://schemas.microsoft.com/office/drawing/2014/main" id="{42543750-0F7B-441E-A925-E4DC00DDB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6376246" y="1226416"/>
            <a:ext cx="5416175" cy="3975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7905"/>
            <a:ext cx="10515600" cy="1325563"/>
          </a:xfrm>
        </p:spPr>
        <p:txBody>
          <a:bodyPr>
            <a:normAutofit/>
          </a:bodyPr>
          <a:lstStyle/>
          <a:p>
            <a:r>
              <a:rPr lang="fr-FR" altLang="fr-FR" b="1" dirty="0">
                <a:solidFill>
                  <a:srgbClr val="D80071"/>
                </a:solidFill>
              </a:rPr>
              <a:t>Résultats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1401" y="1628303"/>
            <a:ext cx="3169356" cy="4260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483 mails envoyés</a:t>
            </a:r>
          </a:p>
          <a:p>
            <a:pPr algn="ctr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364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centres contactés </a:t>
            </a:r>
          </a:p>
          <a:p>
            <a:pPr algn="ctr"/>
            <a:endParaRPr lang="fr-FR" sz="4800" b="1" dirty="0">
              <a:solidFill>
                <a:srgbClr val="CC00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fr-FR" sz="3200" b="1" dirty="0">
                <a:solidFill>
                  <a:srgbClr val="2F67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101 </a:t>
            </a:r>
            <a:r>
              <a:rPr lang="fr-FR" b="1" dirty="0">
                <a:solidFill>
                  <a:srgbClr val="2F67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 répondu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(28 %)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4162086" y="6266115"/>
            <a:ext cx="647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* NB : 25 établissements répondeurs pour 22 CHU différents.</a:t>
            </a:r>
          </a:p>
        </p:txBody>
      </p:sp>
      <p:sp>
        <p:nvSpPr>
          <p:cNvPr id="63" name="ZoneTexte 8">
            <a:extLst>
              <a:ext uri="{FF2B5EF4-FFF2-40B4-BE49-F238E27FC236}">
                <a16:creationId xmlns:a16="http://schemas.microsoft.com/office/drawing/2014/main" id="{1BB5318B-7497-442D-BD7D-2B790D27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273" y="2084763"/>
            <a:ext cx="1566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/>
              <a:t>71%* de réponses</a:t>
            </a:r>
          </a:p>
        </p:txBody>
      </p:sp>
      <p:sp>
        <p:nvSpPr>
          <p:cNvPr id="64" name="ZoneTexte 14">
            <a:extLst>
              <a:ext uri="{FF2B5EF4-FFF2-40B4-BE49-F238E27FC236}">
                <a16:creationId xmlns:a16="http://schemas.microsoft.com/office/drawing/2014/main" id="{6E468A74-EA55-4B18-A213-768658D6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722" y="2005555"/>
            <a:ext cx="1596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/>
              <a:t>55% de réponses</a:t>
            </a:r>
          </a:p>
        </p:txBody>
      </p:sp>
      <p:sp>
        <p:nvSpPr>
          <p:cNvPr id="65" name="ZoneTexte 22">
            <a:extLst>
              <a:ext uri="{FF2B5EF4-FFF2-40B4-BE49-F238E27FC236}">
                <a16:creationId xmlns:a16="http://schemas.microsoft.com/office/drawing/2014/main" id="{D7A0ACE4-F8D4-423B-ABF7-59D7194D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804" y="943969"/>
            <a:ext cx="112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7030A0"/>
                </a:solidFill>
              </a:rPr>
              <a:t>20 CLCC</a:t>
            </a:r>
          </a:p>
        </p:txBody>
      </p:sp>
      <p:sp>
        <p:nvSpPr>
          <p:cNvPr id="66" name="ZoneTexte 28">
            <a:extLst>
              <a:ext uri="{FF2B5EF4-FFF2-40B4-BE49-F238E27FC236}">
                <a16:creationId xmlns:a16="http://schemas.microsoft.com/office/drawing/2014/main" id="{491EA4FE-A3A7-4CB2-87CE-D695C22D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695" y="398903"/>
            <a:ext cx="6658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 dirty="0"/>
              <a:t>Répartition des réponses selon le type </a:t>
            </a:r>
            <a:r>
              <a:rPr lang="fr-FR" altLang="fr-FR" sz="2400" b="1" u="sng"/>
              <a:t>de centres :</a:t>
            </a:r>
            <a:endParaRPr lang="fr-FR" altLang="fr-FR" sz="2400" b="1" u="sng" dirty="0"/>
          </a:p>
        </p:txBody>
      </p:sp>
      <p:sp>
        <p:nvSpPr>
          <p:cNvPr id="67" name="ZoneTexte 8">
            <a:extLst>
              <a:ext uri="{FF2B5EF4-FFF2-40B4-BE49-F238E27FC236}">
                <a16:creationId xmlns:a16="http://schemas.microsoft.com/office/drawing/2014/main" id="{402F05B3-B185-4798-BABC-F8372075B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415" y="4544468"/>
            <a:ext cx="1566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/>
              <a:t>27% de réponses</a:t>
            </a:r>
          </a:p>
        </p:txBody>
      </p:sp>
      <p:sp>
        <p:nvSpPr>
          <p:cNvPr id="68" name="ZoneTexte 8">
            <a:extLst>
              <a:ext uri="{FF2B5EF4-FFF2-40B4-BE49-F238E27FC236}">
                <a16:creationId xmlns:a16="http://schemas.microsoft.com/office/drawing/2014/main" id="{0AC00451-CD1F-4D4D-9470-EC0C8FA32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364" y="4577260"/>
            <a:ext cx="1566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/>
              <a:t>11,5 % de réponses</a:t>
            </a:r>
          </a:p>
        </p:txBody>
      </p:sp>
      <p:grpSp>
        <p:nvGrpSpPr>
          <p:cNvPr id="69" name="Groupe 1"/>
          <p:cNvGrpSpPr/>
          <p:nvPr/>
        </p:nvGrpSpPr>
        <p:grpSpPr>
          <a:xfrm>
            <a:off x="5192007" y="933188"/>
            <a:ext cx="6314794" cy="5180017"/>
            <a:chOff x="360363" y="1747507"/>
            <a:chExt cx="6314794" cy="5180017"/>
          </a:xfrm>
        </p:grpSpPr>
        <p:sp>
          <p:nvSpPr>
            <p:cNvPr id="70" name="ZoneTexte 23">
              <a:extLst>
                <a:ext uri="{FF2B5EF4-FFF2-40B4-BE49-F238E27FC236}">
                  <a16:creationId xmlns:a16="http://schemas.microsoft.com/office/drawing/2014/main" id="{542A74FF-44A7-41C5-8DCB-1017C267F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595" y="4229100"/>
              <a:ext cx="12969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2000" b="1" dirty="0">
                  <a:solidFill>
                    <a:srgbClr val="FF0066"/>
                  </a:solidFill>
                </a:rPr>
                <a:t>191 CHG</a:t>
              </a:r>
            </a:p>
          </p:txBody>
        </p:sp>
        <p:sp>
          <p:nvSpPr>
            <p:cNvPr id="71" name="ZoneTexte 24">
              <a:extLst>
                <a:ext uri="{FF2B5EF4-FFF2-40B4-BE49-F238E27FC236}">
                  <a16:creationId xmlns:a16="http://schemas.microsoft.com/office/drawing/2014/main" id="{532E8C37-6D15-46DF-9741-27C0AC45D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278" y="1747507"/>
              <a:ext cx="11017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2000" b="1" dirty="0">
                  <a:solidFill>
                    <a:srgbClr val="0070C0"/>
                  </a:solidFill>
                </a:rPr>
                <a:t>31 CHU</a:t>
              </a:r>
            </a:p>
          </p:txBody>
        </p:sp>
        <p:sp>
          <p:nvSpPr>
            <p:cNvPr id="72" name="ZoneTexte 25">
              <a:extLst>
                <a:ext uri="{FF2B5EF4-FFF2-40B4-BE49-F238E27FC236}">
                  <a16:creationId xmlns:a16="http://schemas.microsoft.com/office/drawing/2014/main" id="{57BB928B-CABD-4174-BC8D-499093871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0464" y="4221163"/>
              <a:ext cx="3209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2000" b="1" dirty="0">
                  <a:solidFill>
                    <a:srgbClr val="000099"/>
                  </a:solidFill>
                </a:rPr>
                <a:t>122 centres privés hors CLCC</a:t>
              </a:r>
            </a:p>
          </p:txBody>
        </p:sp>
        <p:graphicFrame>
          <p:nvGraphicFramePr>
            <p:cNvPr id="73" name="Graphique 72">
              <a:extLst>
                <a:ext uri="{FF2B5EF4-FFF2-40B4-BE49-F238E27FC236}">
                  <a16:creationId xmlns:a16="http://schemas.microsoft.com/office/drawing/2014/main" id="{871893FA-B729-4781-AAB4-B308EC8C8E3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02302718"/>
                </p:ext>
              </p:extLst>
            </p:nvPr>
          </p:nvGraphicFramePr>
          <p:xfrm>
            <a:off x="3824695" y="1954173"/>
            <a:ext cx="2660400" cy="22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4" name="Graphique 73">
              <a:extLst>
                <a:ext uri="{FF2B5EF4-FFF2-40B4-BE49-F238E27FC236}">
                  <a16:creationId xmlns:a16="http://schemas.microsoft.com/office/drawing/2014/main" id="{01341F7E-33C0-48E6-9925-60D9A2011F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9283831"/>
                </p:ext>
              </p:extLst>
            </p:nvPr>
          </p:nvGraphicFramePr>
          <p:xfrm>
            <a:off x="460213" y="4573522"/>
            <a:ext cx="2660400" cy="22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5" name="Graphique 74">
              <a:extLst>
                <a:ext uri="{FF2B5EF4-FFF2-40B4-BE49-F238E27FC236}">
                  <a16:creationId xmlns:a16="http://schemas.microsoft.com/office/drawing/2014/main" id="{9953E87C-4898-4C84-B323-1E9758EFF8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219488"/>
                </p:ext>
              </p:extLst>
            </p:nvPr>
          </p:nvGraphicFramePr>
          <p:xfrm>
            <a:off x="452138" y="2063732"/>
            <a:ext cx="2660400" cy="22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Graphique 75">
              <a:extLst>
                <a:ext uri="{FF2B5EF4-FFF2-40B4-BE49-F238E27FC236}">
                  <a16:creationId xmlns:a16="http://schemas.microsoft.com/office/drawing/2014/main" id="{54B9214F-9126-49B2-B0B2-869FDD89DA9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0537427"/>
                </p:ext>
              </p:extLst>
            </p:nvPr>
          </p:nvGraphicFramePr>
          <p:xfrm>
            <a:off x="4014757" y="4637576"/>
            <a:ext cx="2660400" cy="22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2FC78DDE-A496-48CA-90B4-F6AB8F6C05A4}"/>
                </a:ext>
              </a:extLst>
            </p:cNvPr>
            <p:cNvSpPr txBox="1"/>
            <p:nvPr/>
          </p:nvSpPr>
          <p:spPr>
            <a:xfrm>
              <a:off x="547631" y="2215408"/>
              <a:ext cx="71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9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3557BDBD-1BFF-435C-9799-C5F69B266A4D}"/>
                </a:ext>
              </a:extLst>
            </p:cNvPr>
            <p:cNvSpPr txBox="1"/>
            <p:nvPr/>
          </p:nvSpPr>
          <p:spPr>
            <a:xfrm>
              <a:off x="2711287" y="3520362"/>
              <a:ext cx="71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25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4715C21-97FC-4ED4-B86E-C1C3E450F4EC}"/>
                </a:ext>
              </a:extLst>
            </p:cNvPr>
            <p:cNvSpPr txBox="1"/>
            <p:nvPr/>
          </p:nvSpPr>
          <p:spPr>
            <a:xfrm>
              <a:off x="3824695" y="2022621"/>
              <a:ext cx="386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9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EFE79542-CAD0-4BEE-B7D5-E87C024682C5}"/>
                </a:ext>
              </a:extLst>
            </p:cNvPr>
            <p:cNvSpPr txBox="1"/>
            <p:nvPr/>
          </p:nvSpPr>
          <p:spPr>
            <a:xfrm>
              <a:off x="5994766" y="2791360"/>
              <a:ext cx="527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11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9E758FA4-A294-44B8-A51B-D62510D85AF0}"/>
                </a:ext>
              </a:extLst>
            </p:cNvPr>
            <p:cNvSpPr txBox="1"/>
            <p:nvPr/>
          </p:nvSpPr>
          <p:spPr>
            <a:xfrm>
              <a:off x="360363" y="4708753"/>
              <a:ext cx="71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140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AA405445-265E-4A1C-8FEF-FDE9E4F82633}"/>
                </a:ext>
              </a:extLst>
            </p:cNvPr>
            <p:cNvSpPr txBox="1"/>
            <p:nvPr/>
          </p:nvSpPr>
          <p:spPr>
            <a:xfrm>
              <a:off x="2684557" y="4837196"/>
              <a:ext cx="71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51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D289DCC-F4C3-44A5-88ED-16A1FB616934}"/>
                </a:ext>
              </a:extLst>
            </p:cNvPr>
            <p:cNvSpPr txBox="1"/>
            <p:nvPr/>
          </p:nvSpPr>
          <p:spPr>
            <a:xfrm>
              <a:off x="3762345" y="6465859"/>
              <a:ext cx="71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108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133E040-685E-4719-A8CB-ABE7B8A6AA32}"/>
                </a:ext>
              </a:extLst>
            </p:cNvPr>
            <p:cNvSpPr txBox="1"/>
            <p:nvPr/>
          </p:nvSpPr>
          <p:spPr>
            <a:xfrm>
              <a:off x="5741520" y="4509936"/>
              <a:ext cx="714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14</a:t>
              </a:r>
            </a:p>
          </p:txBody>
        </p:sp>
      </p:grpSp>
      <p:sp>
        <p:nvSpPr>
          <p:cNvPr id="86" name="Flèche vers le bas 85"/>
          <p:cNvSpPr/>
          <p:nvPr/>
        </p:nvSpPr>
        <p:spPr>
          <a:xfrm>
            <a:off x="2218267" y="2084764"/>
            <a:ext cx="688622" cy="872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lèche vers le bas 86"/>
          <p:cNvSpPr/>
          <p:nvPr/>
        </p:nvSpPr>
        <p:spPr>
          <a:xfrm>
            <a:off x="2218267" y="4022877"/>
            <a:ext cx="688622" cy="745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14149"/>
            <a:ext cx="10515600" cy="1079574"/>
          </a:xfrm>
        </p:spPr>
        <p:txBody>
          <a:bodyPr>
            <a:noAutofit/>
          </a:bodyPr>
          <a:lstStyle/>
          <a:p>
            <a:pPr algn="ctr"/>
            <a:r>
              <a:rPr lang="fr-FR" altLang="fr-FR" sz="3200" b="1" dirty="0">
                <a:solidFill>
                  <a:srgbClr val="D80071"/>
                </a:solidFill>
              </a:rPr>
              <a:t>64 centres (63%)</a:t>
            </a:r>
            <a:r>
              <a:rPr lang="fr-FR" altLang="fr-FR" sz="2800" b="1" dirty="0">
                <a:solidFill>
                  <a:srgbClr val="D80071"/>
                </a:solidFill>
              </a:rPr>
              <a:t> </a:t>
            </a:r>
            <a:r>
              <a:rPr lang="fr-FR" altLang="fr-FR" sz="2800" dirty="0"/>
              <a:t>proposent un accompagnement aux patients</a:t>
            </a:r>
            <a:br>
              <a:rPr lang="fr-FR" altLang="fr-FR" sz="2800" dirty="0"/>
            </a:br>
            <a:r>
              <a:rPr lang="fr-FR" altLang="fr-FR" sz="2800" dirty="0"/>
              <a:t>sous anticancéreux oraux sous la forme de :</a:t>
            </a:r>
            <a:br>
              <a:rPr lang="fr-FR" altLang="fr-FR" sz="2800" dirty="0"/>
            </a:br>
            <a:endParaRPr lang="fr-FR" sz="2800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DC5E95A-29B7-483A-831C-32CB9C4D7F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439392"/>
              </p:ext>
            </p:extLst>
          </p:nvPr>
        </p:nvGraphicFramePr>
        <p:xfrm>
          <a:off x="4014529" y="3439071"/>
          <a:ext cx="3807263" cy="221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7">
            <a:extLst>
              <a:ext uri="{FF2B5EF4-FFF2-40B4-BE49-F238E27FC236}">
                <a16:creationId xmlns:a16="http://schemas.microsoft.com/office/drawing/2014/main" id="{0FCCD6C9-6C0F-4FDC-B7C8-1AFB6F40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910" y="1892262"/>
            <a:ext cx="914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Conciliation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26A37B1F-04BA-467F-AC63-620FC8AF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417" y="1831979"/>
            <a:ext cx="914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ETP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C392C721-F6BA-45AE-9A3E-0F799FCCC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88" y="4405995"/>
            <a:ext cx="914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Consultation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(primo-prescription)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788E025-897A-4450-8DE1-D36FB7F50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28684"/>
              </p:ext>
            </p:extLst>
          </p:nvPr>
        </p:nvGraphicFramePr>
        <p:xfrm>
          <a:off x="3726156" y="2043430"/>
          <a:ext cx="4666661" cy="329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33">
            <a:extLst>
              <a:ext uri="{FF2B5EF4-FFF2-40B4-BE49-F238E27FC236}">
                <a16:creationId xmlns:a16="http://schemas.microsoft.com/office/drawing/2014/main" id="{D99C4753-0CCA-4922-A9EE-5EA4ECC3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448" y="3550479"/>
            <a:ext cx="914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/>
              <a:t>58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BF760C83-5D66-47DF-8579-8503FA78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282" y="3484638"/>
            <a:ext cx="914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/>
              <a:t>32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A34EF1B4-B85C-4406-A959-7DE53EF1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966" y="2315477"/>
            <a:ext cx="914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/>
              <a:t>22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C62EBFDC-FFE1-4DE7-9C64-F9EF53B0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482" y="2506354"/>
            <a:ext cx="914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/>
              <a:t>29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055E93F7-B578-499E-BD88-9318C9305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665" y="4060536"/>
            <a:ext cx="1406491" cy="7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Consultation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(suivi)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09" y="373273"/>
            <a:ext cx="851496" cy="848962"/>
          </a:xfrm>
          <a:prstGeom prst="rect">
            <a:avLst/>
          </a:prstGeom>
        </p:spPr>
      </p:pic>
      <p:sp>
        <p:nvSpPr>
          <p:cNvPr id="11271" name="ZoneTexte 2">
            <a:extLst>
              <a:ext uri="{FF2B5EF4-FFF2-40B4-BE49-F238E27FC236}">
                <a16:creationId xmlns:a16="http://schemas.microsoft.com/office/drawing/2014/main" id="{17CEB5E2-9A1C-44ED-AF46-DF86159B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935" y="4197547"/>
            <a:ext cx="54838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/>
              <a:t>54 centres (84 %) </a:t>
            </a:r>
            <a:r>
              <a:rPr lang="fr-FR" altLang="fr-FR" sz="2000" dirty="0"/>
              <a:t>ont mis en place un lien ville-hôpital en prolongement de leur activité</a:t>
            </a:r>
          </a:p>
        </p:txBody>
      </p:sp>
      <p:sp>
        <p:nvSpPr>
          <p:cNvPr id="11274" name="ZoneTexte 11">
            <a:extLst>
              <a:ext uri="{FF2B5EF4-FFF2-40B4-BE49-F238E27FC236}">
                <a16:creationId xmlns:a16="http://schemas.microsoft.com/office/drawing/2014/main" id="{C61EB34A-B4B5-416D-8910-89B3A0B1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75" y="3545332"/>
            <a:ext cx="621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D80071"/>
                </a:solidFill>
              </a:rPr>
              <a:t>Continuité des soins et de l’accompagnement :</a:t>
            </a:r>
          </a:p>
        </p:txBody>
      </p:sp>
      <p:sp>
        <p:nvSpPr>
          <p:cNvPr id="3" name="Rectangle 2"/>
          <p:cNvSpPr/>
          <p:nvPr/>
        </p:nvSpPr>
        <p:spPr>
          <a:xfrm>
            <a:off x="6480439" y="258528"/>
            <a:ext cx="5242988" cy="30240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D8007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000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000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000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ea typeface="Calibri" panose="020F0502020204030204" pitchFamily="34" charset="0"/>
                <a:cs typeface="Calibri" panose="020F0502020204030204" pitchFamily="34" charset="0"/>
              </a:rPr>
              <a:t>20 centres </a:t>
            </a:r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(9 CHG, 6 CHU, 3 CLCC et 2 Privés)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12 appels à projet (AAP) de l’Agence Régionale de Santé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6 financements par enveloppe « Missions Intérêt Général »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3 financements spécifiques d’ETP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2">
            <a:extLst>
              <a:ext uri="{FF2B5EF4-FFF2-40B4-BE49-F238E27FC236}">
                <a16:creationId xmlns:a16="http://schemas.microsoft.com/office/drawing/2014/main" id="{17CEB5E2-9A1C-44ED-AF46-DF86159B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16" y="4949295"/>
            <a:ext cx="53569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/>
              <a:t>avec</a:t>
            </a:r>
            <a:r>
              <a:rPr lang="fr-FR" altLang="fr-FR" sz="2000" b="1" dirty="0"/>
              <a:t> l’officine </a:t>
            </a:r>
            <a:r>
              <a:rPr lang="fr-FR" altLang="fr-FR" sz="2000" dirty="0"/>
              <a:t>du patient pour 53 centres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/>
              <a:t>avec son </a:t>
            </a:r>
            <a:r>
              <a:rPr lang="fr-FR" altLang="fr-FR" sz="2000" b="1" dirty="0"/>
              <a:t>médecin traitant </a:t>
            </a:r>
            <a:r>
              <a:rPr lang="fr-FR" altLang="fr-FR" sz="2000" dirty="0"/>
              <a:t>pour 26 centres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/>
              <a:t>avec les </a:t>
            </a:r>
            <a:r>
              <a:rPr lang="fr-FR" altLang="fr-FR" sz="2000" b="1" dirty="0"/>
              <a:t>infirmiers libéraux </a:t>
            </a:r>
            <a:r>
              <a:rPr lang="fr-FR" altLang="fr-FR" sz="2000" dirty="0"/>
              <a:t>pour 10 centres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BB8B022F-D1AB-4404-A59D-46E4BB250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38899"/>
              </p:ext>
            </p:extLst>
          </p:nvPr>
        </p:nvGraphicFramePr>
        <p:xfrm>
          <a:off x="511891" y="1053081"/>
          <a:ext cx="5014417" cy="212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41">
                  <a:extLst>
                    <a:ext uri="{9D8B030D-6E8A-4147-A177-3AD203B41FA5}">
                      <a16:colId xmlns:a16="http://schemas.microsoft.com/office/drawing/2014/main" val="2881996596"/>
                    </a:ext>
                  </a:extLst>
                </a:gridCol>
                <a:gridCol w="2404576">
                  <a:extLst>
                    <a:ext uri="{9D8B030D-6E8A-4147-A177-3AD203B41FA5}">
                      <a16:colId xmlns:a16="http://schemas.microsoft.com/office/drawing/2014/main" val="2423991664"/>
                    </a:ext>
                  </a:extLst>
                </a:gridCol>
              </a:tblGrid>
              <a:tr h="64001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Nombre de patients concernés par semaine</a:t>
                      </a:r>
                    </a:p>
                  </a:txBody>
                  <a:tcPr marL="91436" marR="91436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Nombre de centres</a:t>
                      </a:r>
                    </a:p>
                  </a:txBody>
                  <a:tcPr marL="91436" marR="91436" marT="45694" marB="45694"/>
                </a:tc>
                <a:extLst>
                  <a:ext uri="{0D108BD9-81ED-4DB2-BD59-A6C34878D82A}">
                    <a16:rowId xmlns:a16="http://schemas.microsoft.com/office/drawing/2014/main" val="3308992586"/>
                  </a:ext>
                </a:extLst>
              </a:tr>
              <a:tr h="37061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Moins</a:t>
                      </a:r>
                      <a:r>
                        <a:rPr lang="fr-FR" sz="1800" baseline="0" dirty="0"/>
                        <a:t> de</a:t>
                      </a:r>
                      <a:r>
                        <a:rPr lang="fr-FR" sz="1800" dirty="0"/>
                        <a:t> 2 </a:t>
                      </a:r>
                    </a:p>
                  </a:txBody>
                  <a:tcPr marL="91436" marR="91436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22</a:t>
                      </a:r>
                      <a:r>
                        <a:rPr lang="fr-FR" sz="1800" baseline="0" dirty="0"/>
                        <a:t> (34%)</a:t>
                      </a:r>
                      <a:endParaRPr lang="fr-FR" sz="1800" dirty="0"/>
                    </a:p>
                  </a:txBody>
                  <a:tcPr marL="91436" marR="91436" marT="45694" marB="45694"/>
                </a:tc>
                <a:extLst>
                  <a:ext uri="{0D108BD9-81ED-4DB2-BD59-A6C34878D82A}">
                    <a16:rowId xmlns:a16="http://schemas.microsoft.com/office/drawing/2014/main" val="2440296690"/>
                  </a:ext>
                </a:extLst>
              </a:tr>
              <a:tr h="37061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Entre 2 et 5 </a:t>
                      </a:r>
                    </a:p>
                  </a:txBody>
                  <a:tcPr marL="91436" marR="91436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24</a:t>
                      </a:r>
                      <a:r>
                        <a:rPr lang="fr-FR" sz="1800" baseline="0" dirty="0"/>
                        <a:t> (38%)</a:t>
                      </a:r>
                      <a:endParaRPr lang="fr-FR" sz="1800" dirty="0"/>
                    </a:p>
                  </a:txBody>
                  <a:tcPr marL="91436" marR="91436" marT="45694" marB="45694"/>
                </a:tc>
                <a:extLst>
                  <a:ext uri="{0D108BD9-81ED-4DB2-BD59-A6C34878D82A}">
                    <a16:rowId xmlns:a16="http://schemas.microsoft.com/office/drawing/2014/main" val="2690551810"/>
                  </a:ext>
                </a:extLst>
              </a:tr>
              <a:tr h="37061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Plus</a:t>
                      </a:r>
                      <a:r>
                        <a:rPr lang="fr-FR" sz="1800" baseline="0" dirty="0"/>
                        <a:t> de</a:t>
                      </a:r>
                      <a:r>
                        <a:rPr lang="fr-FR" sz="1800" dirty="0"/>
                        <a:t> 5 </a:t>
                      </a:r>
                    </a:p>
                  </a:txBody>
                  <a:tcPr marL="91436" marR="91436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18</a:t>
                      </a:r>
                      <a:r>
                        <a:rPr lang="fr-FR" sz="1800" baseline="0" dirty="0"/>
                        <a:t> (28%)</a:t>
                      </a:r>
                      <a:endParaRPr lang="fr-FR" sz="1800" dirty="0"/>
                    </a:p>
                  </a:txBody>
                  <a:tcPr marL="91436" marR="91436" marT="45694" marB="45694"/>
                </a:tc>
                <a:extLst>
                  <a:ext uri="{0D108BD9-81ED-4DB2-BD59-A6C34878D82A}">
                    <a16:rowId xmlns:a16="http://schemas.microsoft.com/office/drawing/2014/main" val="2876647720"/>
                  </a:ext>
                </a:extLst>
              </a:tr>
              <a:tr h="370619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Total</a:t>
                      </a:r>
                    </a:p>
                  </a:txBody>
                  <a:tcPr marL="91436" marR="91436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64</a:t>
                      </a:r>
                    </a:p>
                  </a:txBody>
                  <a:tcPr marL="91436" marR="91436" marT="45694" marB="45694"/>
                </a:tc>
                <a:extLst>
                  <a:ext uri="{0D108BD9-81ED-4DB2-BD59-A6C34878D82A}">
                    <a16:rowId xmlns:a16="http://schemas.microsoft.com/office/drawing/2014/main" val="2944528231"/>
                  </a:ext>
                </a:extLst>
              </a:tr>
            </a:tbl>
          </a:graphicData>
        </a:graphic>
      </p:graphicFrame>
      <p:sp>
        <p:nvSpPr>
          <p:cNvPr id="15" name="ZoneTexte 11">
            <a:extLst>
              <a:ext uri="{FF2B5EF4-FFF2-40B4-BE49-F238E27FC236}">
                <a16:creationId xmlns:a16="http://schemas.microsoft.com/office/drawing/2014/main" id="{8DF58FEF-74A2-44D2-950E-2B1EF0F5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364" y="154198"/>
            <a:ext cx="40963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D80071"/>
                </a:solidFill>
              </a:rPr>
              <a:t>Fréquence hebdomadaire des activités d’accompagnement 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98036A-36D8-45C5-B582-DDD909B50CEB}"/>
              </a:ext>
            </a:extLst>
          </p:cNvPr>
          <p:cNvSpPr/>
          <p:nvPr/>
        </p:nvSpPr>
        <p:spPr>
          <a:xfrm>
            <a:off x="407624" y="258528"/>
            <a:ext cx="5211875" cy="303990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82" y="296628"/>
            <a:ext cx="731688" cy="5955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83598" y="319584"/>
            <a:ext cx="36039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D8007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Financement de l’activité :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742" y="4214389"/>
            <a:ext cx="1370973" cy="138208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255CD632-7CEB-40EE-B1A5-9BCC09C541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534370"/>
              </p:ext>
            </p:extLst>
          </p:nvPr>
        </p:nvGraphicFramePr>
        <p:xfrm>
          <a:off x="988995" y="998702"/>
          <a:ext cx="6034687" cy="459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6" name="ZoneTexte 4">
            <a:extLst>
              <a:ext uri="{FF2B5EF4-FFF2-40B4-BE49-F238E27FC236}">
                <a16:creationId xmlns:a16="http://schemas.microsoft.com/office/drawing/2014/main" id="{E6B77C1F-116C-4B65-9E21-A7BACB53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73" y="4769124"/>
            <a:ext cx="3722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i="1" dirty="0"/>
              <a:t>NB : 6 centres non répondeurs</a:t>
            </a:r>
          </a:p>
        </p:txBody>
      </p:sp>
      <p:sp>
        <p:nvSpPr>
          <p:cNvPr id="10247" name="ZoneTexte 11">
            <a:extLst>
              <a:ext uri="{FF2B5EF4-FFF2-40B4-BE49-F238E27FC236}">
                <a16:creationId xmlns:a16="http://schemas.microsoft.com/office/drawing/2014/main" id="{557B6A6F-0A7C-4BEC-AE1B-C2E8C88C5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611" y="1081021"/>
            <a:ext cx="370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D80071"/>
                </a:solidFill>
              </a:rPr>
              <a:t>Date de début de l’activité :</a:t>
            </a:r>
          </a:p>
        </p:txBody>
      </p:sp>
      <p:grpSp>
        <p:nvGrpSpPr>
          <p:cNvPr id="2" name="Groupe 14">
            <a:extLst>
              <a:ext uri="{FF2B5EF4-FFF2-40B4-BE49-F238E27FC236}">
                <a16:creationId xmlns:a16="http://schemas.microsoft.com/office/drawing/2014/main" id="{6911D9CA-374C-46C0-B30F-F5E00CB8AD4C}"/>
              </a:ext>
            </a:extLst>
          </p:cNvPr>
          <p:cNvGrpSpPr/>
          <p:nvPr/>
        </p:nvGrpSpPr>
        <p:grpSpPr>
          <a:xfrm>
            <a:off x="7087949" y="1149674"/>
            <a:ext cx="4685041" cy="4152153"/>
            <a:chOff x="8261350" y="4014788"/>
            <a:chExt cx="3705225" cy="2657940"/>
          </a:xfrm>
        </p:grpSpPr>
        <p:sp>
          <p:nvSpPr>
            <p:cNvPr id="17" name="ZoneTexte 17">
              <a:extLst>
                <a:ext uri="{FF2B5EF4-FFF2-40B4-BE49-F238E27FC236}">
                  <a16:creationId xmlns:a16="http://schemas.microsoft.com/office/drawing/2014/main" id="{86A3B586-7715-4EC4-AFAC-3841486AC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7913" y="4875213"/>
              <a:ext cx="2868612" cy="179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2400" dirty="0"/>
                <a:t>Sur les 37 centres n</a:t>
              </a:r>
              <a:r>
                <a:rPr lang="fr-FR" altLang="ja-JP" sz="2400" dirty="0"/>
                <a:t>e proposant aucun accompagnement,</a:t>
              </a:r>
              <a:br>
                <a:rPr lang="fr-FR" altLang="ja-JP" sz="2400" dirty="0"/>
              </a:br>
              <a:r>
                <a:rPr lang="fr-FR" altLang="ja-JP" b="1" dirty="0">
                  <a:solidFill>
                    <a:srgbClr val="2F67AA"/>
                  </a:solidFill>
                </a:rPr>
                <a:t>18 (49%) </a:t>
              </a:r>
              <a:r>
                <a:rPr lang="fr-FR" altLang="ja-JP" sz="2400" dirty="0"/>
                <a:t>en ont le projet à court terme (d’ici fin 2019)</a:t>
              </a:r>
              <a:endParaRPr lang="fr-FR" altLang="fr-FR" sz="2400" dirty="0"/>
            </a:p>
          </p:txBody>
        </p:sp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F5B78F99-291B-4CB6-9D53-C6A6A9878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1350" y="4070350"/>
              <a:ext cx="3705225" cy="765175"/>
              <a:chOff x="8261233" y="3878086"/>
              <a:chExt cx="3705225" cy="765534"/>
            </a:xfrm>
          </p:grpSpPr>
          <p:sp>
            <p:nvSpPr>
              <p:cNvPr id="21" name="ZoneTexte 11">
                <a:extLst>
                  <a:ext uri="{FF2B5EF4-FFF2-40B4-BE49-F238E27FC236}">
                    <a16:creationId xmlns:a16="http://schemas.microsoft.com/office/drawing/2014/main" id="{0F443D68-BF47-4D9B-9BE3-C479FFA5B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1233" y="3878086"/>
                <a:ext cx="37052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>
                    <a:solidFill>
                      <a:srgbClr val="D80071"/>
                    </a:solidFill>
                  </a:rPr>
                  <a:t>Work in </a:t>
                </a:r>
                <a:r>
                  <a:rPr lang="fr-FR" altLang="fr-FR" sz="2400" b="1" dirty="0" err="1">
                    <a:solidFill>
                      <a:srgbClr val="D80071"/>
                    </a:solidFill>
                  </a:rPr>
                  <a:t>progress</a:t>
                </a:r>
                <a:r>
                  <a:rPr lang="fr-FR" altLang="fr-FR" sz="2400" b="1" dirty="0">
                    <a:solidFill>
                      <a:srgbClr val="D80071"/>
                    </a:solidFill>
                  </a:rPr>
                  <a:t> :</a:t>
                </a:r>
                <a:endParaRPr lang="fr-FR" altLang="fr-FR" sz="1800" b="1" dirty="0">
                  <a:solidFill>
                    <a:srgbClr val="D80071"/>
                  </a:solidFill>
                </a:endParaRPr>
              </a:p>
            </p:txBody>
          </p:sp>
          <p:pic>
            <p:nvPicPr>
              <p:cNvPr id="22" name="Picture 5" descr="sticker-loading-work-in-progress.jpg">
                <a:extLst>
                  <a:ext uri="{FF2B5EF4-FFF2-40B4-BE49-F238E27FC236}">
                    <a16:creationId xmlns:a16="http://schemas.microsoft.com/office/drawing/2014/main" id="{DFE43917-B320-4E69-ADEC-78608AA6B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8720" y="4303785"/>
                <a:ext cx="2360466" cy="339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C1CF44DD-EE02-4291-896C-E9B61461DE91}"/>
                </a:ext>
              </a:extLst>
            </p:cNvPr>
            <p:cNvSpPr/>
            <p:nvPr/>
          </p:nvSpPr>
          <p:spPr>
            <a:xfrm>
              <a:off x="8659813" y="4014788"/>
              <a:ext cx="3040062" cy="255270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4867" y="5991225"/>
            <a:ext cx="2743200" cy="365125"/>
          </a:xfrm>
        </p:spPr>
        <p:txBody>
          <a:bodyPr/>
          <a:lstStyle/>
          <a:p>
            <a:fld id="{109B5730-50F9-5443-8E03-53FDCFE164F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D80071"/>
                </a:solidFill>
              </a:rPr>
              <a:t>Discussion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5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b="1" dirty="0">
                <a:solidFill>
                  <a:srgbClr val="2F67AA"/>
                </a:solidFill>
              </a:rPr>
              <a:t>63 % des centres proposent une activité d’accompagnement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b="1" dirty="0">
                <a:solidFill>
                  <a:srgbClr val="2F67AA"/>
                </a:solidFill>
              </a:rPr>
              <a:t>pour les anticancéreux oraux 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b="1" dirty="0">
              <a:solidFill>
                <a:srgbClr val="2F67AA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dirty="0">
                <a:solidFill>
                  <a:srgbClr val="000000"/>
                </a:solidFill>
              </a:rPr>
              <a:t>Impulsion du </a:t>
            </a:r>
            <a:r>
              <a:rPr lang="fr-FR" altLang="fr-FR" sz="2400" b="1" dirty="0">
                <a:solidFill>
                  <a:srgbClr val="000000"/>
                </a:solidFill>
              </a:rPr>
              <a:t>plan Cancer en 2014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dirty="0">
                <a:solidFill>
                  <a:srgbClr val="000000"/>
                </a:solidFill>
              </a:rPr>
              <a:t>Essentiellement </a:t>
            </a:r>
            <a:r>
              <a:rPr lang="fr-FR" altLang="fr-FR" sz="2400" b="1" dirty="0">
                <a:solidFill>
                  <a:srgbClr val="000000"/>
                </a:solidFill>
              </a:rPr>
              <a:t>consultations</a:t>
            </a:r>
            <a:r>
              <a:rPr lang="fr-FR" altLang="fr-FR" sz="2400" dirty="0">
                <a:solidFill>
                  <a:srgbClr val="000000"/>
                </a:solidFill>
              </a:rPr>
              <a:t> (primo-prescription +++) et </a:t>
            </a:r>
            <a:r>
              <a:rPr lang="fr-FR" altLang="fr-FR" sz="2400" b="1" dirty="0">
                <a:solidFill>
                  <a:srgbClr val="000000"/>
                </a:solidFill>
              </a:rPr>
              <a:t>analyse d’interactions </a:t>
            </a:r>
            <a:r>
              <a:rPr lang="fr-FR" altLang="fr-FR" sz="2400" dirty="0">
                <a:solidFill>
                  <a:srgbClr val="000000"/>
                </a:solidFill>
              </a:rPr>
              <a:t>avec le traitement habituel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dirty="0">
                <a:solidFill>
                  <a:srgbClr val="000000"/>
                </a:solidFill>
              </a:rPr>
              <a:t>Personnel pharmaceutique pleinement impliqué </a:t>
            </a:r>
            <a:r>
              <a:rPr lang="fr-FR" altLang="fr-FR" sz="2400" dirty="0">
                <a:solidFill>
                  <a:srgbClr val="000000"/>
                </a:solidFill>
              </a:rPr>
              <a:t>dans cette activité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b="1" dirty="0">
                <a:solidFill>
                  <a:srgbClr val="D80071"/>
                </a:solidFill>
              </a:rPr>
              <a:t>Critiques de l’étude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9D27E2C6-1A97-1B49-80DF-D880740280A2}" vid="{8A76BB03-172B-CA4F-BD24-FEB8FF3C4E7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329</TotalTime>
  <Words>853</Words>
  <Application>Microsoft Office PowerPoint</Application>
  <PresentationFormat>Grand écran</PresentationFormat>
  <Paragraphs>164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Accompagnement des patients sous anticancéreux oraux dans les structures hospitalières : enquête nationale.  Quelles sont les activités proposées en 2018?</vt:lpstr>
      <vt:lpstr>Introduction :</vt:lpstr>
      <vt:lpstr>Matériel et Méthodes :</vt:lpstr>
      <vt:lpstr>Présentation PowerPoint</vt:lpstr>
      <vt:lpstr>Résultats :</vt:lpstr>
      <vt:lpstr>64 centres (63%) proposent un accompagnement aux patients sous anticancéreux oraux sous la forme de : </vt:lpstr>
      <vt:lpstr>Présentation PowerPoint</vt:lpstr>
      <vt:lpstr>Présentation PowerPoint</vt:lpstr>
      <vt:lpstr>Discussion :</vt:lpstr>
      <vt:lpstr>Conclusion :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TOURNAMILLE Jean-Francois</dc:creator>
  <cp:lastModifiedBy>Advancecom</cp:lastModifiedBy>
  <cp:revision>44</cp:revision>
  <dcterms:created xsi:type="dcterms:W3CDTF">2019-09-26T16:47:05Z</dcterms:created>
  <dcterms:modified xsi:type="dcterms:W3CDTF">2019-10-10T06:13:09Z</dcterms:modified>
</cp:coreProperties>
</file>