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205" autoAdjust="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fr-FR" sz="1600" b="1">
                <a:latin typeface="+mn-lt"/>
                <a:cs typeface="Arial" panose="020B0604020202020204" pitchFamily="34" charset="0"/>
              </a:rPr>
              <a:t>Tensioactif fluorocarboné (F8TAC12)</a:t>
            </a:r>
          </a:p>
        </c:rich>
      </c:tx>
      <c:layout>
        <c:manualLayout>
          <c:xMode val="edge"/>
          <c:yMode val="edge"/>
          <c:x val="0.21669436418939"/>
          <c:y val="2.5471405170676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368637209678699"/>
          <c:y val="0.128777383602309"/>
          <c:w val="0.80461070581249905"/>
          <c:h val="0.70550561752226404"/>
        </c:manualLayout>
      </c:layout>
      <c:scatterChart>
        <c:scatterStyle val="smoothMarker"/>
        <c:varyColors val="0"/>
        <c:ser>
          <c:idx val="2"/>
          <c:order val="0"/>
          <c:tx>
            <c:v>Cellules humaines endothéliales (HMEC)</c:v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'BILAN F8TAC12'!$D$15:$J$15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7.9567359787020164</c:v>
                  </c:pt>
                  <c:pt idx="2">
                    <c:v>3.6646936166623449</c:v>
                  </c:pt>
                  <c:pt idx="3">
                    <c:v>3.1818643557391688</c:v>
                  </c:pt>
                  <c:pt idx="4">
                    <c:v>7.2857689419903373</c:v>
                  </c:pt>
                  <c:pt idx="5">
                    <c:v>8.0571666570034548</c:v>
                  </c:pt>
                  <c:pt idx="6">
                    <c:v>8.9284498267397367</c:v>
                  </c:pt>
                </c:numCache>
              </c:numRef>
            </c:plus>
            <c:minus>
              <c:numRef>
                <c:f>'BILAN F8TAC12'!$D$15:$J$15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7.9567359787020164</c:v>
                  </c:pt>
                  <c:pt idx="2">
                    <c:v>3.6646936166623449</c:v>
                  </c:pt>
                  <c:pt idx="3">
                    <c:v>3.1818643557391688</c:v>
                  </c:pt>
                  <c:pt idx="4">
                    <c:v>7.2857689419903373</c:v>
                  </c:pt>
                  <c:pt idx="5">
                    <c:v>8.0571666570034548</c:v>
                  </c:pt>
                  <c:pt idx="6">
                    <c:v>8.9284498267397367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'BILAN F8TAC12'!$D$13:$J$13</c:f>
              <c:numCache>
                <c:formatCode>General</c:formatCode>
                <c:ptCount val="7"/>
                <c:pt idx="0">
                  <c:v>1E-3</c:v>
                </c:pt>
                <c:pt idx="1">
                  <c:v>0.05</c:v>
                </c:pt>
                <c:pt idx="2">
                  <c:v>0.1</c:v>
                </c:pt>
                <c:pt idx="3">
                  <c:v>0.5</c:v>
                </c:pt>
                <c:pt idx="4">
                  <c:v>1</c:v>
                </c:pt>
                <c:pt idx="5">
                  <c:v>5</c:v>
                </c:pt>
                <c:pt idx="6">
                  <c:v>10</c:v>
                </c:pt>
              </c:numCache>
            </c:numRef>
          </c:xVal>
          <c:yVal>
            <c:numRef>
              <c:f>'BILAN F8TAC12'!$D$14:$J$14</c:f>
              <c:numCache>
                <c:formatCode>0.00</c:formatCode>
                <c:ptCount val="7"/>
                <c:pt idx="0">
                  <c:v>100</c:v>
                </c:pt>
                <c:pt idx="1">
                  <c:v>92.540992418985368</c:v>
                </c:pt>
                <c:pt idx="2">
                  <c:v>89.687549154423166</c:v>
                </c:pt>
                <c:pt idx="3">
                  <c:v>86.521852335414081</c:v>
                </c:pt>
                <c:pt idx="4">
                  <c:v>77.499623037182502</c:v>
                </c:pt>
                <c:pt idx="5">
                  <c:v>65.783133049553214</c:v>
                </c:pt>
                <c:pt idx="6">
                  <c:v>53.861789319119801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4E-45A3-B9AE-E934EE9EA271}"/>
            </c:ext>
          </c:extLst>
        </c:ser>
        <c:ser>
          <c:idx val="0"/>
          <c:order val="1"/>
          <c:tx>
            <c:v>Cellules humaines de glioblastome (U87-MG)</c:v>
          </c:tx>
          <c:spPr>
            <a:ln w="19050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'BILAN F8TAC12'!$D$8:$J$8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6.1660846393426487</c:v>
                  </c:pt>
                  <c:pt idx="2">
                    <c:v>5.4013780013300403</c:v>
                  </c:pt>
                  <c:pt idx="3">
                    <c:v>4.0777945624940166</c:v>
                  </c:pt>
                  <c:pt idx="4">
                    <c:v>5.5928898415327666</c:v>
                  </c:pt>
                  <c:pt idx="5">
                    <c:v>3.7691733294697611</c:v>
                  </c:pt>
                  <c:pt idx="6">
                    <c:v>9.4008980176031027</c:v>
                  </c:pt>
                </c:numCache>
              </c:numRef>
            </c:plus>
            <c:minus>
              <c:numRef>
                <c:f>'BILAN F8TAC12'!$D$8:$J$8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6.1660846393426487</c:v>
                  </c:pt>
                  <c:pt idx="2">
                    <c:v>5.4013780013300403</c:v>
                  </c:pt>
                  <c:pt idx="3">
                    <c:v>4.0777945624940166</c:v>
                  </c:pt>
                  <c:pt idx="4">
                    <c:v>5.5928898415327666</c:v>
                  </c:pt>
                  <c:pt idx="5">
                    <c:v>3.7691733294697611</c:v>
                  </c:pt>
                  <c:pt idx="6">
                    <c:v>9.4008980176031027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'BILAN F8TAC12'!$D$6:$J$6</c:f>
              <c:numCache>
                <c:formatCode>General</c:formatCode>
                <c:ptCount val="7"/>
                <c:pt idx="0">
                  <c:v>1E-3</c:v>
                </c:pt>
                <c:pt idx="1">
                  <c:v>0.05</c:v>
                </c:pt>
                <c:pt idx="2">
                  <c:v>0.1</c:v>
                </c:pt>
                <c:pt idx="3">
                  <c:v>0.5</c:v>
                </c:pt>
                <c:pt idx="4">
                  <c:v>1</c:v>
                </c:pt>
                <c:pt idx="5">
                  <c:v>5</c:v>
                </c:pt>
                <c:pt idx="6">
                  <c:v>10</c:v>
                </c:pt>
              </c:numCache>
            </c:numRef>
          </c:xVal>
          <c:yVal>
            <c:numRef>
              <c:f>'BILAN F8TAC12'!$D$7:$J$7</c:f>
              <c:numCache>
                <c:formatCode>0.00</c:formatCode>
                <c:ptCount val="7"/>
                <c:pt idx="0">
                  <c:v>100</c:v>
                </c:pt>
                <c:pt idx="1">
                  <c:v>84.393027306056922</c:v>
                </c:pt>
                <c:pt idx="2">
                  <c:v>73.798095931002365</c:v>
                </c:pt>
                <c:pt idx="3">
                  <c:v>68.508126670009005</c:v>
                </c:pt>
                <c:pt idx="4">
                  <c:v>55.181097769382738</c:v>
                </c:pt>
                <c:pt idx="5">
                  <c:v>46.075020320386159</c:v>
                </c:pt>
                <c:pt idx="6">
                  <c:v>38.616546535160147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C4E-45A3-B9AE-E934EE9EA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540056"/>
        <c:axId val="2107881448"/>
      </c:scatterChart>
      <c:valAx>
        <c:axId val="-2109540056"/>
        <c:scaling>
          <c:logBase val="10"/>
          <c:orientation val="minMax"/>
          <c:max val="15"/>
          <c:min val="1E-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+mn-lt"/>
                    <a:cs typeface="Arial" panose="020B0604020202020204" pitchFamily="34" charset="0"/>
                  </a:rPr>
                  <a:t>Concentration en tensioactif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7881448"/>
        <c:crosses val="autoZero"/>
        <c:crossBetween val="midCat"/>
      </c:valAx>
      <c:valAx>
        <c:axId val="2107881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+mn-lt"/>
                    <a:cs typeface="Arial" panose="020B0604020202020204" pitchFamily="34" charset="0"/>
                  </a:rPr>
                  <a:t>Viabilité cellulaire (%)</a:t>
                </a:r>
              </a:p>
            </c:rich>
          </c:tx>
          <c:layout>
            <c:manualLayout>
              <c:xMode val="edge"/>
              <c:yMode val="edge"/>
              <c:x val="2.0125807738535399E-2"/>
              <c:y val="0.23417780035354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9540056"/>
        <c:crossesAt val="1E-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74993930565701"/>
          <c:y val="0.51680910148743398"/>
          <c:w val="0.37228604510715202"/>
          <c:h val="0.31118874292814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905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latin typeface="+mn-lt"/>
                <a:cs typeface="Arial" panose="020B0604020202020204" pitchFamily="34" charset="0"/>
              </a:rPr>
              <a:t>Huile Tributyl O-acétylcitrate (ATBC)</a:t>
            </a:r>
          </a:p>
        </c:rich>
      </c:tx>
      <c:layout>
        <c:manualLayout>
          <c:xMode val="edge"/>
          <c:yMode val="edge"/>
          <c:x val="0.23456032511979"/>
          <c:y val="3.35290622655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368637209678699"/>
          <c:y val="0.128777383602309"/>
          <c:w val="0.80461070581249905"/>
          <c:h val="0.70550561752226404"/>
        </c:manualLayout>
      </c:layout>
      <c:scatterChart>
        <c:scatterStyle val="smoothMarker"/>
        <c:varyColors val="0"/>
        <c:ser>
          <c:idx val="2"/>
          <c:order val="0"/>
          <c:tx>
            <c:v>Cellules humaines endothéliales (HMEC)</c:v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'BILAN ATBC'!$C$20:$H$20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2.58349035589492</c:v>
                  </c:pt>
                  <c:pt idx="2">
                    <c:v>9.8657593191344404</c:v>
                  </c:pt>
                  <c:pt idx="3">
                    <c:v>4.139452619088642</c:v>
                  </c:pt>
                  <c:pt idx="4">
                    <c:v>4.2030398898997383</c:v>
                  </c:pt>
                  <c:pt idx="5">
                    <c:v>7.6596385642757276</c:v>
                  </c:pt>
                </c:numCache>
              </c:numRef>
            </c:plus>
            <c:minus>
              <c:numRef>
                <c:f>'BILAN ATBC'!$C$20:$H$20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2.58349035589492</c:v>
                  </c:pt>
                  <c:pt idx="2">
                    <c:v>9.8657593191344404</c:v>
                  </c:pt>
                  <c:pt idx="3">
                    <c:v>4.139452619088642</c:v>
                  </c:pt>
                  <c:pt idx="4">
                    <c:v>4.2030398898997383</c:v>
                  </c:pt>
                  <c:pt idx="5">
                    <c:v>7.6596385642757276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'BILAN ATBC'!$C$18:$H$18</c:f>
              <c:numCache>
                <c:formatCode>General</c:formatCode>
                <c:ptCount val="6"/>
                <c:pt idx="0">
                  <c:v>1E-3</c:v>
                </c:pt>
                <c:pt idx="1">
                  <c:v>4.4999999999999997E-3</c:v>
                </c:pt>
                <c:pt idx="2">
                  <c:v>2.2499999999999999E-2</c:v>
                </c:pt>
                <c:pt idx="3">
                  <c:v>4.4999999999999998E-2</c:v>
                </c:pt>
                <c:pt idx="4">
                  <c:v>0.09</c:v>
                </c:pt>
                <c:pt idx="5">
                  <c:v>0.22500000000000001</c:v>
                </c:pt>
              </c:numCache>
            </c:numRef>
          </c:xVal>
          <c:yVal>
            <c:numRef>
              <c:f>'BILAN ATBC'!$C$19:$H$19</c:f>
              <c:numCache>
                <c:formatCode>0.00</c:formatCode>
                <c:ptCount val="6"/>
                <c:pt idx="0" formatCode="General">
                  <c:v>100</c:v>
                </c:pt>
                <c:pt idx="1">
                  <c:v>87.847841183139707</c:v>
                </c:pt>
                <c:pt idx="2">
                  <c:v>67.166753022691381</c:v>
                </c:pt>
                <c:pt idx="3">
                  <c:v>51.388784255562761</c:v>
                </c:pt>
                <c:pt idx="4">
                  <c:v>47.203177626076858</c:v>
                </c:pt>
                <c:pt idx="5">
                  <c:v>48.348594466899087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FF-4407-AB7B-2E8020D5D683}"/>
            </c:ext>
          </c:extLst>
        </c:ser>
        <c:ser>
          <c:idx val="0"/>
          <c:order val="1"/>
          <c:tx>
            <c:v>Cellules humaines de glioblastome (U87-MG)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('BILAN ATBC'!$C$12,'BILAN ATBC'!$F$12:$I$12)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9.2532336896552554</c:v>
                  </c:pt>
                  <c:pt idx="2">
                    <c:v>5.7294870182186788</c:v>
                  </c:pt>
                  <c:pt idx="3">
                    <c:v>4.3673875549552186</c:v>
                  </c:pt>
                  <c:pt idx="4">
                    <c:v>8.3349467407474407</c:v>
                  </c:pt>
                </c:numCache>
              </c:numRef>
            </c:plus>
            <c:minus>
              <c:numRef>
                <c:f>('BILAN ATBC'!$C$12,'BILAN ATBC'!$F$12:$I$12)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9.2532336896552554</c:v>
                  </c:pt>
                  <c:pt idx="2">
                    <c:v>5.7294870182186788</c:v>
                  </c:pt>
                  <c:pt idx="3">
                    <c:v>4.3673875549552186</c:v>
                  </c:pt>
                  <c:pt idx="4">
                    <c:v>8.3349467407474407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('BILAN ATBC'!$C$10,'BILAN ATBC'!$F$10:$I$10)</c:f>
              <c:numCache>
                <c:formatCode>General</c:formatCode>
                <c:ptCount val="5"/>
                <c:pt idx="0">
                  <c:v>1E-3</c:v>
                </c:pt>
                <c:pt idx="1">
                  <c:v>0.01</c:v>
                </c:pt>
                <c:pt idx="2">
                  <c:v>0.03</c:v>
                </c:pt>
                <c:pt idx="3">
                  <c:v>0.09</c:v>
                </c:pt>
                <c:pt idx="4">
                  <c:v>0.22500000000000001</c:v>
                </c:pt>
              </c:numCache>
            </c:numRef>
          </c:xVal>
          <c:yVal>
            <c:numRef>
              <c:f>('BILAN ATBC'!$C$11,'BILAN ATBC'!$F$11:$I$11)</c:f>
              <c:numCache>
                <c:formatCode>0.00</c:formatCode>
                <c:ptCount val="5"/>
                <c:pt idx="0" formatCode="General">
                  <c:v>100</c:v>
                </c:pt>
                <c:pt idx="1">
                  <c:v>78.127135169452671</c:v>
                </c:pt>
                <c:pt idx="2">
                  <c:v>76.110234806030377</c:v>
                </c:pt>
                <c:pt idx="3">
                  <c:v>68.632219361928605</c:v>
                </c:pt>
                <c:pt idx="4">
                  <c:v>50.19902407478682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FF-4407-AB7B-2E8020D5D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707496"/>
        <c:axId val="-2114050568"/>
      </c:scatterChart>
      <c:valAx>
        <c:axId val="-2133707496"/>
        <c:scaling>
          <c:logBase val="10"/>
          <c:orientation val="minMax"/>
          <c:max val="1"/>
          <c:min val="1E-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+mn-lt"/>
                    <a:cs typeface="Arial" panose="020B0604020202020204" pitchFamily="34" charset="0"/>
                  </a:rPr>
                  <a:t>Concentration en huile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4050568"/>
        <c:crosses val="autoZero"/>
        <c:crossBetween val="midCat"/>
      </c:valAx>
      <c:valAx>
        <c:axId val="-21140505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+mn-lt"/>
                    <a:cs typeface="Arial" panose="020B0604020202020204" pitchFamily="34" charset="0"/>
                  </a:rPr>
                  <a:t>Viabilité cellulaire (%)</a:t>
                </a:r>
              </a:p>
            </c:rich>
          </c:tx>
          <c:layout>
            <c:manualLayout>
              <c:xMode val="edge"/>
              <c:yMode val="edge"/>
              <c:x val="2.0125807738535399E-2"/>
              <c:y val="0.24821193682502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3707496"/>
        <c:crossesAt val="1E-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218054543983199"/>
          <c:y val="0.54019932893989997"/>
          <c:w val="0.384893288305801"/>
          <c:h val="0.28779851547567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905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fr-FR" sz="1600" b="1">
                <a:latin typeface="+mn-lt"/>
                <a:cs typeface="Arial" panose="020B0604020202020204" pitchFamily="34" charset="0"/>
              </a:rPr>
              <a:t>Nanogouttes</a:t>
            </a:r>
            <a:r>
              <a:rPr lang="fr-FR" sz="1600" b="1" baseline="0">
                <a:latin typeface="+mn-lt"/>
                <a:cs typeface="Arial" panose="020B0604020202020204" pitchFamily="34" charset="0"/>
              </a:rPr>
              <a:t> </a:t>
            </a:r>
            <a:r>
              <a:rPr lang="fr-FR" sz="1600" b="1">
                <a:latin typeface="+mn-lt"/>
                <a:cs typeface="Arial" panose="020B0604020202020204" pitchFamily="34" charset="0"/>
              </a:rPr>
              <a:t>(PFOB/F8TAC12/ATBC)</a:t>
            </a:r>
          </a:p>
        </c:rich>
      </c:tx>
      <c:layout>
        <c:manualLayout>
          <c:xMode val="edge"/>
          <c:yMode val="edge"/>
          <c:x val="0.216454657800071"/>
          <c:y val="3.0149450661169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368637209678699"/>
          <c:y val="0.16152380952380899"/>
          <c:w val="0.78309642308003602"/>
          <c:h val="0.67275939296697396"/>
        </c:manualLayout>
      </c:layout>
      <c:scatterChart>
        <c:scatterStyle val="smoothMarker"/>
        <c:varyColors val="0"/>
        <c:ser>
          <c:idx val="1"/>
          <c:order val="0"/>
          <c:tx>
            <c:v>Cellules murines astrocytaires (C8-D1A)</c:v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'BILAN GOUTTES'!$D$23:$J$23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8.6770263841299577</c:v>
                  </c:pt>
                  <c:pt idx="2">
                    <c:v>4.4290268458798483</c:v>
                  </c:pt>
                  <c:pt idx="3">
                    <c:v>5.0816048000364251</c:v>
                  </c:pt>
                  <c:pt idx="4">
                    <c:v>5.705866620209374</c:v>
                  </c:pt>
                  <c:pt idx="5">
                    <c:v>1.743582882573063</c:v>
                  </c:pt>
                  <c:pt idx="6">
                    <c:v>13.22251162353766</c:v>
                  </c:pt>
                </c:numCache>
              </c:numRef>
            </c:plus>
            <c:minus>
              <c:numRef>
                <c:f>'BILAN GOUTTES'!$D$23:$J$23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8.6770263841299577</c:v>
                  </c:pt>
                  <c:pt idx="2">
                    <c:v>4.4290268458798483</c:v>
                  </c:pt>
                  <c:pt idx="3">
                    <c:v>5.0816048000364251</c:v>
                  </c:pt>
                  <c:pt idx="4">
                    <c:v>5.705866620209374</c:v>
                  </c:pt>
                  <c:pt idx="5">
                    <c:v>1.743582882573063</c:v>
                  </c:pt>
                  <c:pt idx="6">
                    <c:v>13.22251162353766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'BILAN GOUTTES'!$D$21:$J$21</c:f>
              <c:numCache>
                <c:formatCode>General</c:formatCode>
                <c:ptCount val="7"/>
                <c:pt idx="0">
                  <c:v>1E-3</c:v>
                </c:pt>
                <c:pt idx="1">
                  <c:v>4.5999999999999999E-2</c:v>
                </c:pt>
                <c:pt idx="2">
                  <c:v>0.23</c:v>
                </c:pt>
                <c:pt idx="3">
                  <c:v>0.46</c:v>
                </c:pt>
                <c:pt idx="4">
                  <c:v>0.92</c:v>
                </c:pt>
                <c:pt idx="5">
                  <c:v>2.2999999999999998</c:v>
                </c:pt>
                <c:pt idx="6">
                  <c:v>4.5999999999999996</c:v>
                </c:pt>
              </c:numCache>
            </c:numRef>
          </c:xVal>
          <c:yVal>
            <c:numRef>
              <c:f>'BILAN GOUTTES'!$D$22:$J$22</c:f>
              <c:numCache>
                <c:formatCode>0.00</c:formatCode>
                <c:ptCount val="7"/>
                <c:pt idx="0" formatCode="General">
                  <c:v>100</c:v>
                </c:pt>
                <c:pt idx="1">
                  <c:v>92.308939758835606</c:v>
                </c:pt>
                <c:pt idx="2">
                  <c:v>71.848270141804718</c:v>
                </c:pt>
                <c:pt idx="3">
                  <c:v>66.194108950477116</c:v>
                </c:pt>
                <c:pt idx="4">
                  <c:v>66.619568966045165</c:v>
                </c:pt>
                <c:pt idx="5">
                  <c:v>66.660246451893286</c:v>
                </c:pt>
                <c:pt idx="6">
                  <c:v>65.978361105119006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59-4F55-AE75-58656D6A389C}"/>
            </c:ext>
          </c:extLst>
        </c:ser>
        <c:ser>
          <c:idx val="2"/>
          <c:order val="1"/>
          <c:tx>
            <c:v>Cellules humaines endothéliales (HMEC)</c:v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'BILAN GOUTTES'!$D$16:$J$16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0.77003311230816196</c:v>
                  </c:pt>
                  <c:pt idx="2">
                    <c:v>4.3019754458887212</c:v>
                  </c:pt>
                  <c:pt idx="3">
                    <c:v>1.9894052205294359</c:v>
                  </c:pt>
                  <c:pt idx="4">
                    <c:v>3.9852256835088382</c:v>
                  </c:pt>
                  <c:pt idx="5">
                    <c:v>1.7192925328271109</c:v>
                  </c:pt>
                  <c:pt idx="6">
                    <c:v>5.7053267333466984</c:v>
                  </c:pt>
                </c:numCache>
              </c:numRef>
            </c:plus>
            <c:minus>
              <c:numRef>
                <c:f>'BILAN GOUTTES'!$D$16:$J$16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0.77003311230816196</c:v>
                  </c:pt>
                  <c:pt idx="2">
                    <c:v>4.3019754458887212</c:v>
                  </c:pt>
                  <c:pt idx="3">
                    <c:v>1.9894052205294359</c:v>
                  </c:pt>
                  <c:pt idx="4">
                    <c:v>3.9852256835088382</c:v>
                  </c:pt>
                  <c:pt idx="5">
                    <c:v>1.7192925328271109</c:v>
                  </c:pt>
                  <c:pt idx="6">
                    <c:v>5.7053267333466984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'BILAN GOUTTES'!$D$14:$J$14</c:f>
              <c:numCache>
                <c:formatCode>General</c:formatCode>
                <c:ptCount val="7"/>
                <c:pt idx="0">
                  <c:v>1E-3</c:v>
                </c:pt>
                <c:pt idx="1">
                  <c:v>4.5999999999999999E-2</c:v>
                </c:pt>
                <c:pt idx="2">
                  <c:v>0.23</c:v>
                </c:pt>
                <c:pt idx="3">
                  <c:v>0.46</c:v>
                </c:pt>
                <c:pt idx="4">
                  <c:v>0.92</c:v>
                </c:pt>
                <c:pt idx="5">
                  <c:v>2.2999999999999998</c:v>
                </c:pt>
                <c:pt idx="6">
                  <c:v>4.5999999999999996</c:v>
                </c:pt>
              </c:numCache>
            </c:numRef>
          </c:xVal>
          <c:yVal>
            <c:numRef>
              <c:f>'BILAN GOUTTES'!$D$15:$J$15</c:f>
              <c:numCache>
                <c:formatCode>0.00</c:formatCode>
                <c:ptCount val="7"/>
                <c:pt idx="0" formatCode="General">
                  <c:v>100</c:v>
                </c:pt>
                <c:pt idx="1">
                  <c:v>88.633274920284805</c:v>
                </c:pt>
                <c:pt idx="2">
                  <c:v>70.250275802291128</c:v>
                </c:pt>
                <c:pt idx="3">
                  <c:v>61.72521395966335</c:v>
                </c:pt>
                <c:pt idx="4">
                  <c:v>54.296693137542107</c:v>
                </c:pt>
                <c:pt idx="5">
                  <c:v>52.347778440762987</c:v>
                </c:pt>
                <c:pt idx="6">
                  <c:v>39.644632805264948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459-4F55-AE75-58656D6A389C}"/>
            </c:ext>
          </c:extLst>
        </c:ser>
        <c:ser>
          <c:idx val="0"/>
          <c:order val="2"/>
          <c:tx>
            <c:v>Cellules humaines de glioblastome (U87-MG)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'BILAN GOUTTES'!$D$9:$J$9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3.539427687306048</c:v>
                  </c:pt>
                  <c:pt idx="2">
                    <c:v>6.0794914444816799</c:v>
                  </c:pt>
                  <c:pt idx="3">
                    <c:v>6.1236152611993209</c:v>
                  </c:pt>
                  <c:pt idx="4">
                    <c:v>2.1140692485500172</c:v>
                  </c:pt>
                  <c:pt idx="5">
                    <c:v>5.1169971834245906</c:v>
                  </c:pt>
                  <c:pt idx="6">
                    <c:v>5.9206459084626424</c:v>
                  </c:pt>
                </c:numCache>
              </c:numRef>
            </c:plus>
            <c:minus>
              <c:numRef>
                <c:f>'BILAN GOUTTES'!$D$9:$J$9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3.539427687306048</c:v>
                  </c:pt>
                  <c:pt idx="2">
                    <c:v>6.0794914444816799</c:v>
                  </c:pt>
                  <c:pt idx="3">
                    <c:v>6.1236152611993209</c:v>
                  </c:pt>
                  <c:pt idx="4">
                    <c:v>2.1140692485500172</c:v>
                  </c:pt>
                  <c:pt idx="5">
                    <c:v>5.1169971834245906</c:v>
                  </c:pt>
                  <c:pt idx="6">
                    <c:v>5.9206459084626424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'BILAN GOUTTES'!$D$7:$J$7</c:f>
              <c:numCache>
                <c:formatCode>General</c:formatCode>
                <c:ptCount val="7"/>
                <c:pt idx="0">
                  <c:v>1E-3</c:v>
                </c:pt>
                <c:pt idx="1">
                  <c:v>4.5999999999999999E-2</c:v>
                </c:pt>
                <c:pt idx="2">
                  <c:v>0.23</c:v>
                </c:pt>
                <c:pt idx="3">
                  <c:v>0.46</c:v>
                </c:pt>
                <c:pt idx="4">
                  <c:v>0.92</c:v>
                </c:pt>
                <c:pt idx="5">
                  <c:v>2.2999999999999998</c:v>
                </c:pt>
                <c:pt idx="6">
                  <c:v>4.5999999999999996</c:v>
                </c:pt>
              </c:numCache>
            </c:numRef>
          </c:xVal>
          <c:yVal>
            <c:numRef>
              <c:f>'BILAN GOUTTES'!$D$8:$J$8</c:f>
              <c:numCache>
                <c:formatCode>0.00</c:formatCode>
                <c:ptCount val="7"/>
                <c:pt idx="0" formatCode="General">
                  <c:v>100</c:v>
                </c:pt>
                <c:pt idx="1">
                  <c:v>85.515182086846352</c:v>
                </c:pt>
                <c:pt idx="2">
                  <c:v>59.972241835548708</c:v>
                </c:pt>
                <c:pt idx="3">
                  <c:v>54.117992379823583</c:v>
                </c:pt>
                <c:pt idx="4">
                  <c:v>35.22262418535388</c:v>
                </c:pt>
                <c:pt idx="5">
                  <c:v>23.43897709265763</c:v>
                </c:pt>
                <c:pt idx="6">
                  <c:v>13.548658898333249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459-4F55-AE75-58656D6A3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348888"/>
        <c:axId val="2107329208"/>
      </c:scatterChart>
      <c:valAx>
        <c:axId val="2107348888"/>
        <c:scaling>
          <c:logBase val="10"/>
          <c:orientation val="minMax"/>
          <c:max val="15"/>
          <c:min val="1E-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+mn-lt"/>
                    <a:cs typeface="Arial" panose="020B0604020202020204" pitchFamily="34" charset="0"/>
                  </a:rPr>
                  <a:t>Concentration en tensioactif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7329208"/>
        <c:crosses val="autoZero"/>
        <c:crossBetween val="midCat"/>
      </c:valAx>
      <c:valAx>
        <c:axId val="21073292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+mn-lt"/>
                    <a:cs typeface="Arial" panose="020B0604020202020204" pitchFamily="34" charset="0"/>
                  </a:rPr>
                  <a:t>Viabilité cellulaire (%)</a:t>
                </a:r>
              </a:p>
            </c:rich>
          </c:tx>
          <c:layout>
            <c:manualLayout>
              <c:xMode val="edge"/>
              <c:yMode val="edge"/>
              <c:x val="2.0125839605082099E-2"/>
              <c:y val="0.27160215269421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7348888"/>
        <c:crossesAt val="1E-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218054543983199"/>
          <c:y val="0.37325425103570797"/>
          <c:w val="0.37327853967140701"/>
          <c:h val="0.45426400162958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905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99B66-8C67-4D7A-8491-A70E72342D73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CC3E-ADD5-4B2A-9D20-5A3202B77D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9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3CC3E-ADD5-4B2A-9D20-5A3202B77D1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19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3CC3E-ADD5-4B2A-9D20-5A3202B77D1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70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3CC3E-ADD5-4B2A-9D20-5A3202B77D1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46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B253D-9B4B-8644-8B5F-E8029519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8ECA7A-B6AC-5642-8E19-7917CA25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9CF56-FE51-374F-9A90-E5048CD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DE085-32DB-924D-8D3D-1C1CED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309F7-8DD3-2F4F-9623-3BE9D883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5B99A-477E-C54D-BA0D-DBEC030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9003A0-DB13-294F-A59D-64C43EB7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094FE-3343-6445-8CC4-A459998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CF49F-A073-0E4E-8F85-16EA5A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2FAC4-EAB2-E142-9BB0-DD5BE0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0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B89B25-FEE4-604B-B05C-3F810877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8D0C4F-48ED-3246-81CB-FD202A4F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617C8-03E1-0B4C-B6F1-B99FB54D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90C15-9947-2742-8CF4-F15418E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8E635-C54A-374F-A5F1-11BF9CD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5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73C8A-2BA4-7A47-B36A-AFCF96F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9E41A-8FAA-8541-976D-E953C2E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82CA5-02C7-BC43-B100-AC8D90E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D39EA-4C69-6F44-9EFA-2AAB7D75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9EEE0-D76B-774A-A3A7-48AC9077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0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B4F42-A758-8645-99B1-2C3644B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15FF60-41DB-F343-9BCD-3A9F9EDB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1F89D-7B17-3B40-A3DE-AC016CB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21646-EEA5-B14D-B993-EC6F582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ECF79-07C0-FF44-8037-80BBD6C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9ABC7-D364-E149-BC35-508BAB3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5D6F1-1D78-8743-9D34-351CBE2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A561EF-D880-0443-9F19-63D32DF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2433A-D26C-C643-AFB4-0E755DDF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4FB419-B869-3244-BE69-00139999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8ECA67-A234-D349-8520-D12732F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8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B99E5-3070-2D49-9FC3-B1AF852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25030-9987-AF4E-B61A-34AEFD5E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2F6A3F-BD10-4B45-B8C2-2BA720D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EE6ADB-9B5D-0F49-A901-1F1277A7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8F7B64-1824-E74C-AE7A-6F46E99D8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CFDDCC-EE92-B54E-98A6-A8BE913F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4ABE3C-D9AC-8C42-8D80-941A9C7D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307257-B081-E24B-BBD1-DEA6FF7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0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0C7B6-29DA-6741-BBDD-67286422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ACDBD7-A827-334F-B0DB-2CFAC5B1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CB728C-F558-304F-BABE-84C2BE5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67E5F3-CDE4-7E4E-8DDF-373FAEE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8EFB35-37B5-814E-A108-65BE7EF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00960B-3E47-8141-B892-933D2C0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09FA9E-110B-DF46-9BC8-6508A51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56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451FF-5A24-AB4B-8371-EC368F03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E27A8-F0E9-7F41-BC87-BA00392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A56AA-CE33-0743-AB32-A8D9F948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C2D34-5DEB-DF47-8232-C5839E1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9BBBBC-6720-694F-A98B-83C41FE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32AFA8-78D4-DA4B-A111-FB645FB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6B183-23F3-664C-89B4-C72DBF5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CF52B9-FE2B-1C4E-81B1-03FE613D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F89A37-6055-834B-A002-8F0FF7E0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D212CE-11A5-DB44-91E2-8DE342F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42A6F0-4330-3842-972E-8C3DC0A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9D0C1-2690-4F40-B306-3DCB7B6F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3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68BC7-8596-4B44-8142-B7D8FCB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BC81F-D665-974D-BC2F-2C21C43E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75A43C-5B5A-2E41-A915-A043F2894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816A-3580-6C46-8F6D-43645FC76D54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FB640-82FC-C945-BEAC-CFC6F465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273BB8-AF42-C648-B6F8-B9075487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5730-50F9-5443-8E03-53FDCFE164F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DEDB2E-C861-4C47-8540-9657B1591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1" cy="6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2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"/><Relationship Id="rId5" Type="http://schemas.openxmlformats.org/officeDocument/2006/relationships/image" Target="../media/image22.tif"/><Relationship Id="rId4" Type="http://schemas.openxmlformats.org/officeDocument/2006/relationships/image" Target="../media/image21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123" y="1809552"/>
            <a:ext cx="10199755" cy="2192891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INTERNALISATION CELLULAIRE DE NANOGOUTTES DE PERFLUOROCARBURE : VECTEURS POTENTIELS DE PRINCIPES ACTIFS ACTIVABLES PAR ULTRASONS</a:t>
            </a:r>
            <a:endParaRPr lang="fr-F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318" y="4440624"/>
            <a:ext cx="10183365" cy="1129353"/>
          </a:xfrm>
        </p:spPr>
        <p:txBody>
          <a:bodyPr>
            <a:noAutofit/>
          </a:bodyPr>
          <a:lstStyle/>
          <a:p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Charlotte BERARD, 1</a:t>
            </a:r>
            <a:r>
              <a:rPr lang="fr-FR" sz="1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ère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année de doctorat d’université, interne en pharmacie hospitalière</a:t>
            </a:r>
          </a:p>
          <a:p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Equipe </a:t>
            </a:r>
            <a:r>
              <a:rPr lang="fr-FR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GlioME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, Institut de </a:t>
            </a:r>
            <a:r>
              <a:rPr lang="fr-FR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Neurophysiopathologie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(CNRS UMR 7051)</a:t>
            </a:r>
          </a:p>
          <a:p>
            <a:r>
              <a:rPr lang="fr-FR" sz="1800" u="sng" dirty="0">
                <a:latin typeface="Cambria" panose="02040503050406030204" pitchFamily="18" charset="0"/>
                <a:ea typeface="Cambria" panose="02040503050406030204" pitchFamily="18" charset="0"/>
              </a:rPr>
              <a:t>Encadrement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: Dr Marie-Anne ESTEVE (MCU-PH, HDR), Dr Christine CONTINO-PEPIN (MCF, HDR)</a:t>
            </a:r>
          </a:p>
          <a:p>
            <a:endParaRPr 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84FE29-65A1-46AF-84EB-7919247C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228" y="333549"/>
            <a:ext cx="1617995" cy="693426"/>
          </a:xfrm>
          <a:prstGeom prst="rect">
            <a:avLst/>
          </a:prstGeom>
        </p:spPr>
      </p:pic>
      <p:pic>
        <p:nvPicPr>
          <p:cNvPr id="5" name="Image 4" descr="Afficher l'image d'origine">
            <a:extLst>
              <a:ext uri="{FF2B5EF4-FFF2-40B4-BE49-F238E27FC236}">
                <a16:creationId xmlns:a16="http://schemas.microsoft.com/office/drawing/2014/main" id="{08259F5F-B368-4E4D-865B-D8543B5B4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7" y="139760"/>
            <a:ext cx="1304624" cy="44694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D823C0-1FAA-4F5D-9909-600B15FA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07" y="187554"/>
            <a:ext cx="960490" cy="1216623"/>
          </a:xfrm>
          <a:prstGeom prst="rect">
            <a:avLst/>
          </a:prstGeom>
          <a:noFill/>
        </p:spPr>
      </p:pic>
      <p:pic>
        <p:nvPicPr>
          <p:cNvPr id="7" name="Picture 8" descr="RÃ©sultat de recherche d'images pour &quot;universitÃ© d'avignon&quot;">
            <a:extLst>
              <a:ext uri="{FF2B5EF4-FFF2-40B4-BE49-F238E27FC236}">
                <a16:creationId xmlns:a16="http://schemas.microsoft.com/office/drawing/2014/main" id="{62DA6C75-84C5-424B-A926-0B5B2C52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97" y="333548"/>
            <a:ext cx="559557" cy="6934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 descr="Résultat de recherche d'images pour &quot;AP-HM logo&quot;">
            <a:extLst>
              <a:ext uri="{FF2B5EF4-FFF2-40B4-BE49-F238E27FC236}">
                <a16:creationId xmlns:a16="http://schemas.microsoft.com/office/drawing/2014/main" id="{982B116C-3550-4197-8850-7E425C9D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6" y="615042"/>
            <a:ext cx="626924" cy="789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67C3A6B-734F-4675-9C9C-A90F5D8273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2737" r="28716" b="8100"/>
          <a:stretch/>
        </p:blipFill>
        <p:spPr>
          <a:xfrm>
            <a:off x="2954134" y="111138"/>
            <a:ext cx="713611" cy="755999"/>
          </a:xfrm>
          <a:prstGeom prst="rect">
            <a:avLst/>
          </a:prstGeom>
        </p:spPr>
      </p:pic>
      <p:pic>
        <p:nvPicPr>
          <p:cNvPr id="21" name="Image 20" descr="LIB.png">
            <a:extLst>
              <a:ext uri="{FF2B5EF4-FFF2-40B4-BE49-F238E27FC236}">
                <a16:creationId xmlns:a16="http://schemas.microsoft.com/office/drawing/2014/main" id="{8F7F2964-722C-438A-A322-ACF070347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12" y="323457"/>
            <a:ext cx="713611" cy="713611"/>
          </a:xfrm>
          <a:prstGeom prst="rect">
            <a:avLst/>
          </a:prstGeom>
        </p:spPr>
      </p:pic>
      <p:pic>
        <p:nvPicPr>
          <p:cNvPr id="12" name="Image 11" descr="neurospin.jpg">
            <a:extLst>
              <a:ext uri="{FF2B5EF4-FFF2-40B4-BE49-F238E27FC236}">
                <a16:creationId xmlns:a16="http://schemas.microsoft.com/office/drawing/2014/main" id="{B5DB41F4-B167-4F48-B174-76594A3EF0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83" y="184734"/>
            <a:ext cx="1921811" cy="31088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3183" y="432950"/>
            <a:ext cx="1983110" cy="7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D03DC-E063-441C-AAE9-B4AAAE15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Nanotechnologie &amp; Cancer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FEAB3E0-1808-41A9-8B39-F9E823625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3985" y="3511015"/>
            <a:ext cx="850280" cy="1038765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B0262AEC-FA58-4163-AF88-236A1E4FBE57}"/>
              </a:ext>
            </a:extLst>
          </p:cNvPr>
          <p:cNvGrpSpPr/>
          <p:nvPr/>
        </p:nvGrpSpPr>
        <p:grpSpPr>
          <a:xfrm>
            <a:off x="190381" y="1009761"/>
            <a:ext cx="6826326" cy="4845848"/>
            <a:chOff x="-200891" y="462167"/>
            <a:chExt cx="8820772" cy="695100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FD71810-DDA2-432C-AE98-2C5FEA1AB3C0}"/>
                </a:ext>
              </a:extLst>
            </p:cNvPr>
            <p:cNvSpPr/>
            <p:nvPr/>
          </p:nvSpPr>
          <p:spPr>
            <a:xfrm>
              <a:off x="3612788" y="1906422"/>
              <a:ext cx="2973639" cy="18768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Nanoparticule = Plateforme </a:t>
              </a:r>
              <a:r>
                <a:rPr lang="fr-FR" sz="1600" b="1" dirty="0" err="1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théranostique</a:t>
              </a:r>
              <a:endParaRPr lang="fr-FR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3F2066-DF7F-4513-8292-FFCAEA0B11A1}"/>
                </a:ext>
              </a:extLst>
            </p:cNvPr>
            <p:cNvSpPr/>
            <p:nvPr/>
          </p:nvSpPr>
          <p:spPr>
            <a:xfrm>
              <a:off x="5828925" y="4030336"/>
              <a:ext cx="2753335" cy="1195239"/>
            </a:xfrm>
            <a:prstGeom prst="rect">
              <a:avLst/>
            </a:prstGeom>
            <a:noFill/>
            <a:ln w="3810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Diagnostic</a:t>
              </a:r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et </a:t>
              </a:r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Suivi thérapeutique : 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Imagerie biomédicale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F25260-3CB5-4A7B-A597-303854942982}"/>
                </a:ext>
              </a:extLst>
            </p:cNvPr>
            <p:cNvSpPr/>
            <p:nvPr/>
          </p:nvSpPr>
          <p:spPr>
            <a:xfrm>
              <a:off x="-71656" y="3783255"/>
              <a:ext cx="3384593" cy="1442321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Libération contrôlée de principe actif =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système de </a:t>
              </a:r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« drug delivery »</a:t>
              </a:r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7F85F0-84D2-4584-8098-5439B489BE38}"/>
                </a:ext>
              </a:extLst>
            </p:cNvPr>
            <p:cNvSpPr/>
            <p:nvPr/>
          </p:nvSpPr>
          <p:spPr>
            <a:xfrm>
              <a:off x="-71659" y="2346733"/>
              <a:ext cx="3384596" cy="979329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Ciblage </a:t>
              </a:r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actif</a:t>
              </a:r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de la tumeur = Fonctionnalisation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C966CC-BBF8-4613-84C6-DFBA8540770C}"/>
                </a:ext>
              </a:extLst>
            </p:cNvPr>
            <p:cNvSpPr/>
            <p:nvPr/>
          </p:nvSpPr>
          <p:spPr>
            <a:xfrm>
              <a:off x="-71656" y="715158"/>
              <a:ext cx="3384594" cy="979329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Ciblage </a:t>
              </a:r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passif </a:t>
              </a:r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 la tumeur = Effet « EPR »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F45FC3-0755-4D95-B5D2-350BC75392B3}"/>
                </a:ext>
              </a:extLst>
            </p:cNvPr>
            <p:cNvSpPr/>
            <p:nvPr/>
          </p:nvSpPr>
          <p:spPr>
            <a:xfrm>
              <a:off x="-200891" y="6106200"/>
              <a:ext cx="3643063" cy="1306972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Modification des propriétés pharmacocinétiques</a:t>
              </a:r>
            </a:p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et/ou pharmacologiques d’un principe actif</a:t>
              </a:r>
            </a:p>
          </p:txBody>
        </p:sp>
        <p:sp>
          <p:nvSpPr>
            <p:cNvPr id="12" name="Accolade fermante 11">
              <a:extLst>
                <a:ext uri="{FF2B5EF4-FFF2-40B4-BE49-F238E27FC236}">
                  <a16:creationId xmlns:a16="http://schemas.microsoft.com/office/drawing/2014/main" id="{C07A6ECA-E557-4242-849C-0DAB7183E6B4}"/>
                </a:ext>
              </a:extLst>
            </p:cNvPr>
            <p:cNvSpPr/>
            <p:nvPr/>
          </p:nvSpPr>
          <p:spPr>
            <a:xfrm rot="5400000">
              <a:off x="1327994" y="3745020"/>
              <a:ext cx="585296" cy="3643061"/>
            </a:xfrm>
            <a:prstGeom prst="rightBrac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F608B0-AD4A-4065-ABE5-F25328C30F59}"/>
                </a:ext>
              </a:extLst>
            </p:cNvPr>
            <p:cNvSpPr/>
            <p:nvPr/>
          </p:nvSpPr>
          <p:spPr>
            <a:xfrm>
              <a:off x="5859318" y="462167"/>
              <a:ext cx="2760563" cy="1239343"/>
            </a:xfrm>
            <a:prstGeom prst="rect">
              <a:avLst/>
            </a:prstGeom>
            <a:noFill/>
            <a:ln w="3810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Thérapeutique : 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Activité anticancéreuse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8E0A1750-3594-4BDE-BC46-EE88724E0906}"/>
                </a:ext>
              </a:extLst>
            </p:cNvPr>
            <p:cNvCxnSpPr>
              <a:cxnSpLocks/>
              <a:stCxn id="6" idx="2"/>
              <a:endCxn id="8" idx="3"/>
            </p:cNvCxnSpPr>
            <p:nvPr/>
          </p:nvCxnSpPr>
          <p:spPr>
            <a:xfrm flipH="1">
              <a:off x="3312937" y="2844841"/>
              <a:ext cx="299851" cy="1659575"/>
            </a:xfrm>
            <a:prstGeom prst="straightConnector1">
              <a:avLst/>
            </a:prstGeom>
            <a:ln w="19050"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4623251-6356-4737-B734-83A63038C46E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6586427" y="2844841"/>
              <a:ext cx="619165" cy="1185495"/>
            </a:xfrm>
            <a:prstGeom prst="straightConnector1">
              <a:avLst/>
            </a:prstGeom>
            <a:ln w="38100" cmpd="sng">
              <a:solidFill>
                <a:srgbClr val="1F497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A1F021BD-951C-4051-8B39-9EB9523B7F6F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 flipV="1">
              <a:off x="6586427" y="1701510"/>
              <a:ext cx="653172" cy="1143331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0BD3FAC-FDF5-415A-AE90-D8EE7EA34B2A}"/>
                </a:ext>
              </a:extLst>
            </p:cNvPr>
            <p:cNvCxnSpPr>
              <a:cxnSpLocks/>
              <a:stCxn id="6" idx="2"/>
              <a:endCxn id="9" idx="3"/>
            </p:cNvCxnSpPr>
            <p:nvPr/>
          </p:nvCxnSpPr>
          <p:spPr>
            <a:xfrm flipH="1" flipV="1">
              <a:off x="3312937" y="2836398"/>
              <a:ext cx="299851" cy="8440"/>
            </a:xfrm>
            <a:prstGeom prst="straightConnector1">
              <a:avLst/>
            </a:prstGeom>
            <a:ln w="19050"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AFD9BE76-1987-45EB-895D-270B7E9DCF40}"/>
                </a:ext>
              </a:extLst>
            </p:cNvPr>
            <p:cNvCxnSpPr>
              <a:cxnSpLocks/>
              <a:stCxn id="6" idx="2"/>
              <a:endCxn id="10" idx="3"/>
            </p:cNvCxnSpPr>
            <p:nvPr/>
          </p:nvCxnSpPr>
          <p:spPr>
            <a:xfrm flipH="1" flipV="1">
              <a:off x="3312939" y="1204823"/>
              <a:ext cx="299849" cy="1640015"/>
            </a:xfrm>
            <a:prstGeom prst="straightConnector1">
              <a:avLst/>
            </a:prstGeom>
            <a:ln w="19050"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B018FEC-42B6-4AA0-A16D-6FD3BCC072D6}"/>
              </a:ext>
            </a:extLst>
          </p:cNvPr>
          <p:cNvSpPr/>
          <p:nvPr/>
        </p:nvSpPr>
        <p:spPr>
          <a:xfrm>
            <a:off x="8032954" y="1276692"/>
            <a:ext cx="3091841" cy="1336159"/>
          </a:xfrm>
          <a:prstGeom prst="rect">
            <a:avLst/>
          </a:prstGeom>
          <a:noFill/>
          <a:ln w="28575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Principe actif</a:t>
            </a:r>
            <a:r>
              <a:rPr lang="fr-F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hydrophobe 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imposant l’utilisation d’</a:t>
            </a:r>
            <a:r>
              <a:rPr lang="fr-F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excipients toxiques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Mécanismes de résistance tumorale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FR" sz="14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i.e</a:t>
            </a:r>
            <a:r>
              <a:rPr lang="fr-FR" sz="14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taxanes)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FCC2DF-9557-433B-AAAA-995C38FE89DC}"/>
              </a:ext>
            </a:extLst>
          </p:cNvPr>
          <p:cNvSpPr/>
          <p:nvPr/>
        </p:nvSpPr>
        <p:spPr>
          <a:xfrm>
            <a:off x="7079415" y="3031823"/>
            <a:ext cx="5081110" cy="1796651"/>
          </a:xfrm>
          <a:prstGeom prst="rect">
            <a:avLst/>
          </a:prstGeom>
          <a:noFill/>
          <a:ln w="28575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Flèche : courbe vers le haut 27">
            <a:extLst>
              <a:ext uri="{FF2B5EF4-FFF2-40B4-BE49-F238E27FC236}">
                <a16:creationId xmlns:a16="http://schemas.microsoft.com/office/drawing/2014/main" id="{1AAC1BF2-362F-406D-AA97-AC5791EF7447}"/>
              </a:ext>
            </a:extLst>
          </p:cNvPr>
          <p:cNvSpPr/>
          <p:nvPr/>
        </p:nvSpPr>
        <p:spPr>
          <a:xfrm>
            <a:off x="4001549" y="4913141"/>
            <a:ext cx="6190201" cy="15610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72FFD93-E9BD-4435-8EF5-7ABB809C6EE4}"/>
              </a:ext>
            </a:extLst>
          </p:cNvPr>
          <p:cNvSpPr txBox="1"/>
          <p:nvPr/>
        </p:nvSpPr>
        <p:spPr>
          <a:xfrm>
            <a:off x="6938301" y="3120314"/>
            <a:ext cx="5363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u="sng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Tumeurs cérébrales (Glioblastome, métastases cérébrales)</a:t>
            </a:r>
            <a:r>
              <a:rPr lang="fr-FR" sz="14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lvl="0" algn="ctr"/>
            <a:endParaRPr lang="fr-FR" sz="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algn="ctr"/>
            <a:r>
              <a:rPr lang="fr-FR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Mauvais pronostic </a:t>
            </a:r>
          </a:p>
          <a:p>
            <a:pPr lvl="2" algn="ctr">
              <a:lnSpc>
                <a:spcPct val="50000"/>
              </a:lnSpc>
            </a:pPr>
            <a:endParaRPr lang="fr-FR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algn="ctr"/>
            <a:r>
              <a:rPr lang="fr-FR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Incapacité/ Difficulté du </a:t>
            </a:r>
            <a:r>
              <a:rPr lang="fr-FR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passage de la BHE</a:t>
            </a:r>
          </a:p>
          <a:p>
            <a:pPr lvl="2" algn="ctr"/>
            <a:endParaRPr lang="fr-FR" sz="1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algn="ctr"/>
            <a:endParaRPr lang="fr-FR" sz="1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algn="ctr"/>
            <a:r>
              <a:rPr lang="fr-FR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Nécessité de </a:t>
            </a:r>
            <a:r>
              <a:rPr lang="fr-FR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nouvelles options thérapeutiques</a:t>
            </a:r>
          </a:p>
        </p:txBody>
      </p:sp>
      <p:sp>
        <p:nvSpPr>
          <p:cNvPr id="37" name="Flèche vers le bas 2">
            <a:extLst>
              <a:ext uri="{FF2B5EF4-FFF2-40B4-BE49-F238E27FC236}">
                <a16:creationId xmlns:a16="http://schemas.microsoft.com/office/drawing/2014/main" id="{D678CA40-2A62-4EC0-8B33-5237A4F4B9A3}"/>
              </a:ext>
            </a:extLst>
          </p:cNvPr>
          <p:cNvSpPr/>
          <p:nvPr/>
        </p:nvSpPr>
        <p:spPr>
          <a:xfrm>
            <a:off x="9984192" y="4055029"/>
            <a:ext cx="264894" cy="299932"/>
          </a:xfrm>
          <a:prstGeom prst="downArrow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350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6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841CC7D-3C8B-4D7E-83CD-B83B10AB7A8B}"/>
              </a:ext>
            </a:extLst>
          </p:cNvPr>
          <p:cNvSpPr txBox="1"/>
          <p:nvPr/>
        </p:nvSpPr>
        <p:spPr>
          <a:xfrm>
            <a:off x="648377" y="4719051"/>
            <a:ext cx="2482175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Diagnostic/Suivi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fr-FR" sz="1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F IRM, échographie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D97F2A-11A1-45B9-B39C-6676710648A6}"/>
              </a:ext>
            </a:extLst>
          </p:cNvPr>
          <p:cNvSpPr txBox="1"/>
          <p:nvPr/>
        </p:nvSpPr>
        <p:spPr>
          <a:xfrm>
            <a:off x="6128638" y="4026115"/>
            <a:ext cx="2470581" cy="73866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Encapsulation d’un </a:t>
            </a:r>
            <a:r>
              <a:rPr lang="fr-FR" sz="14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principe actif hydrophobe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, thérapeutique</a:t>
            </a:r>
            <a:endParaRPr lang="fr-F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05C8A4-EBD3-4D6B-84E6-F19B212A681F}"/>
              </a:ext>
            </a:extLst>
          </p:cNvPr>
          <p:cNvSpPr txBox="1"/>
          <p:nvPr/>
        </p:nvSpPr>
        <p:spPr>
          <a:xfrm>
            <a:off x="648377" y="3159940"/>
            <a:ext cx="2482175" cy="738664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Cœur de la </a:t>
            </a:r>
            <a:r>
              <a:rPr lang="fr-F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nanogoutte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4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Perfluoro-octyl-bromide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(PFOB)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D1E7A9-5BC0-4B9C-8696-0DBE12C5A032}"/>
              </a:ext>
            </a:extLst>
          </p:cNvPr>
          <p:cNvSpPr txBox="1"/>
          <p:nvPr/>
        </p:nvSpPr>
        <p:spPr>
          <a:xfrm>
            <a:off x="3375089" y="3159940"/>
            <a:ext cx="2482175" cy="73866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Enveloppe de la goutte 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Tensioactif hydrosoluble </a:t>
            </a:r>
            <a:r>
              <a:rPr lang="fr-F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fluorocarboné</a:t>
            </a:r>
            <a:endParaRPr lang="fr-F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4A7BBB-846C-4C94-AD47-EB34033335F8}"/>
              </a:ext>
            </a:extLst>
          </p:cNvPr>
          <p:cNvSpPr txBox="1"/>
          <p:nvPr/>
        </p:nvSpPr>
        <p:spPr>
          <a:xfrm>
            <a:off x="6070314" y="3136857"/>
            <a:ext cx="2576184" cy="30777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Compartiment </a:t>
            </a:r>
            <a:r>
              <a:rPr lang="fr-FR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huileux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DF18B2-FAA0-4E9C-845A-54EE28745C34}"/>
              </a:ext>
            </a:extLst>
          </p:cNvPr>
          <p:cNvSpPr txBox="1"/>
          <p:nvPr/>
        </p:nvSpPr>
        <p:spPr>
          <a:xfrm>
            <a:off x="3375089" y="4719052"/>
            <a:ext cx="2482175" cy="73866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Stabilisation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et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 solubilisation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de la </a:t>
            </a:r>
            <a:r>
              <a:rPr lang="fr-F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nanogoutte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 dans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l’eau</a:t>
            </a:r>
          </a:p>
        </p:txBody>
      </p:sp>
      <p:sp>
        <p:nvSpPr>
          <p:cNvPr id="11" name="Flèche vers le bas 35">
            <a:extLst>
              <a:ext uri="{FF2B5EF4-FFF2-40B4-BE49-F238E27FC236}">
                <a16:creationId xmlns:a16="http://schemas.microsoft.com/office/drawing/2014/main" id="{766E2A82-F94D-474B-84FE-C51DBF418156}"/>
              </a:ext>
            </a:extLst>
          </p:cNvPr>
          <p:cNvSpPr/>
          <p:nvPr/>
        </p:nvSpPr>
        <p:spPr>
          <a:xfrm>
            <a:off x="4553329" y="4198154"/>
            <a:ext cx="182225" cy="326266"/>
          </a:xfrm>
          <a:prstGeom prst="downArrow">
            <a:avLst/>
          </a:prstGeom>
          <a:solidFill>
            <a:srgbClr val="558ED5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04C224C2-7D6E-47FB-9C76-A878134599F6}"/>
              </a:ext>
            </a:extLst>
          </p:cNvPr>
          <p:cNvSpPr/>
          <p:nvPr/>
        </p:nvSpPr>
        <p:spPr>
          <a:xfrm>
            <a:off x="8613278" y="1109948"/>
            <a:ext cx="559382" cy="18213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6BF4F7-2906-4DCE-B397-BDD319E3C734}"/>
              </a:ext>
            </a:extLst>
          </p:cNvPr>
          <p:cNvSpPr txBox="1"/>
          <p:nvPr/>
        </p:nvSpPr>
        <p:spPr>
          <a:xfrm>
            <a:off x="9136147" y="1612985"/>
            <a:ext cx="28600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SYSTEME NANOTHERANOSTIQUE</a:t>
            </a:r>
          </a:p>
        </p:txBody>
      </p:sp>
      <p:sp>
        <p:nvSpPr>
          <p:cNvPr id="15" name="Flèche vers le bas 35">
            <a:extLst>
              <a:ext uri="{FF2B5EF4-FFF2-40B4-BE49-F238E27FC236}">
                <a16:creationId xmlns:a16="http://schemas.microsoft.com/office/drawing/2014/main" id="{9DE3A82F-A218-4D33-8E66-97DCC9A7B7BF}"/>
              </a:ext>
            </a:extLst>
          </p:cNvPr>
          <p:cNvSpPr/>
          <p:nvPr/>
        </p:nvSpPr>
        <p:spPr>
          <a:xfrm>
            <a:off x="7176874" y="4917761"/>
            <a:ext cx="363064" cy="618305"/>
          </a:xfrm>
          <a:prstGeom prst="downArrow">
            <a:avLst/>
          </a:prstGeom>
          <a:solidFill>
            <a:srgbClr val="558ED5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BD5A0-AC79-41C4-8A39-CF94F4193FDA}"/>
              </a:ext>
            </a:extLst>
          </p:cNvPr>
          <p:cNvSpPr txBox="1"/>
          <p:nvPr/>
        </p:nvSpPr>
        <p:spPr>
          <a:xfrm>
            <a:off x="6112167" y="5608781"/>
            <a:ext cx="2470581" cy="30777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Relargage contrôlé</a:t>
            </a:r>
            <a:endParaRPr lang="fr-F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er 6">
            <a:extLst>
              <a:ext uri="{FF2B5EF4-FFF2-40B4-BE49-F238E27FC236}">
                <a16:creationId xmlns:a16="http://schemas.microsoft.com/office/drawing/2014/main" id="{58D601F5-E491-470C-8762-0FEFBB786157}"/>
              </a:ext>
            </a:extLst>
          </p:cNvPr>
          <p:cNvGrpSpPr/>
          <p:nvPr/>
        </p:nvGrpSpPr>
        <p:grpSpPr>
          <a:xfrm>
            <a:off x="3335140" y="1558785"/>
            <a:ext cx="993690" cy="973056"/>
            <a:chOff x="3598632" y="1889778"/>
            <a:chExt cx="2222683" cy="1995603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CA58CAA-90B0-4F04-8657-7ABDDEA990B0}"/>
                </a:ext>
              </a:extLst>
            </p:cNvPr>
            <p:cNvSpPr/>
            <p:nvPr/>
          </p:nvSpPr>
          <p:spPr>
            <a:xfrm>
              <a:off x="3598632" y="1889778"/>
              <a:ext cx="2222683" cy="1995603"/>
            </a:xfrm>
            <a:prstGeom prst="ellipse">
              <a:avLst/>
            </a:prstGeom>
            <a:solidFill>
              <a:srgbClr val="FF0000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DA6432F-7AF4-4870-B8F1-4A591E8EC5D4}"/>
                </a:ext>
              </a:extLst>
            </p:cNvPr>
            <p:cNvSpPr/>
            <p:nvPr/>
          </p:nvSpPr>
          <p:spPr>
            <a:xfrm>
              <a:off x="3835424" y="2086314"/>
              <a:ext cx="1738835" cy="15874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576B1AF-9756-4F73-B586-7728DE06B2A2}"/>
                </a:ext>
              </a:extLst>
            </p:cNvPr>
            <p:cNvSpPr/>
            <p:nvPr/>
          </p:nvSpPr>
          <p:spPr>
            <a:xfrm>
              <a:off x="3719592" y="2600332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3A1C46A-2B99-40B8-8DF0-91837878E07F}"/>
                </a:ext>
              </a:extLst>
            </p:cNvPr>
            <p:cNvSpPr/>
            <p:nvPr/>
          </p:nvSpPr>
          <p:spPr>
            <a:xfrm>
              <a:off x="3704470" y="3039978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7D4C1F0-1A5A-4588-9D21-7EDF55466873}"/>
                </a:ext>
              </a:extLst>
            </p:cNvPr>
            <p:cNvSpPr/>
            <p:nvPr/>
          </p:nvSpPr>
          <p:spPr>
            <a:xfrm>
              <a:off x="3962712" y="3444853"/>
              <a:ext cx="90723" cy="10582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7719C8D-4D35-488C-8A41-2AC1EEAB7E78}"/>
                </a:ext>
              </a:extLst>
            </p:cNvPr>
            <p:cNvSpPr/>
            <p:nvPr/>
          </p:nvSpPr>
          <p:spPr>
            <a:xfrm>
              <a:off x="3956611" y="2223602"/>
              <a:ext cx="90723" cy="10582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087D161A-DEEE-4E4C-9B8D-07FF9E132697}"/>
                </a:ext>
              </a:extLst>
            </p:cNvPr>
            <p:cNvSpPr/>
            <p:nvPr/>
          </p:nvSpPr>
          <p:spPr>
            <a:xfrm>
              <a:off x="4310472" y="1996832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00DBB66-9FEE-4838-A520-E2B1ACE05C1C}"/>
                </a:ext>
              </a:extLst>
            </p:cNvPr>
            <p:cNvSpPr/>
            <p:nvPr/>
          </p:nvSpPr>
          <p:spPr>
            <a:xfrm>
              <a:off x="4688472" y="1936360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531B9F4-0507-4059-B47A-43CF719DAD19}"/>
                </a:ext>
              </a:extLst>
            </p:cNvPr>
            <p:cNvSpPr/>
            <p:nvPr/>
          </p:nvSpPr>
          <p:spPr>
            <a:xfrm>
              <a:off x="5096712" y="2011950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022FF0C-1A5D-4441-A057-7A5A72C416B2}"/>
                </a:ext>
              </a:extLst>
            </p:cNvPr>
            <p:cNvSpPr/>
            <p:nvPr/>
          </p:nvSpPr>
          <p:spPr>
            <a:xfrm>
              <a:off x="5444472" y="2284074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665FAA4-07F0-4528-9443-46723107908B}"/>
                </a:ext>
              </a:extLst>
            </p:cNvPr>
            <p:cNvSpPr/>
            <p:nvPr/>
          </p:nvSpPr>
          <p:spPr>
            <a:xfrm>
              <a:off x="5641032" y="2692260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B373CE8-1D53-4A4A-B9ED-B25059C1B251}"/>
                </a:ext>
              </a:extLst>
            </p:cNvPr>
            <p:cNvSpPr/>
            <p:nvPr/>
          </p:nvSpPr>
          <p:spPr>
            <a:xfrm>
              <a:off x="5595672" y="3115564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5C3399E-3E1D-4AA8-B5F9-470F6CE9DF1A}"/>
                </a:ext>
              </a:extLst>
            </p:cNvPr>
            <p:cNvSpPr/>
            <p:nvPr/>
          </p:nvSpPr>
          <p:spPr>
            <a:xfrm>
              <a:off x="5339832" y="3479616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0E9E388D-4EE0-4C78-91AB-787AF4C59F67}"/>
                </a:ext>
              </a:extLst>
            </p:cNvPr>
            <p:cNvSpPr/>
            <p:nvPr/>
          </p:nvSpPr>
          <p:spPr>
            <a:xfrm>
              <a:off x="4931592" y="3676150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A7F5AA9-E5F3-438D-8AFC-4E8EE9F75B7C}"/>
                </a:ext>
              </a:extLst>
            </p:cNvPr>
            <p:cNvSpPr/>
            <p:nvPr/>
          </p:nvSpPr>
          <p:spPr>
            <a:xfrm>
              <a:off x="4372152" y="3676150"/>
              <a:ext cx="90722" cy="1058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BEDFB04-4147-42D6-9144-3C41D4BD08FE}"/>
              </a:ext>
            </a:extLst>
          </p:cNvPr>
          <p:cNvCxnSpPr>
            <a:endCxn id="18" idx="1"/>
          </p:cNvCxnSpPr>
          <p:nvPr/>
        </p:nvCxnSpPr>
        <p:spPr>
          <a:xfrm>
            <a:off x="2629162" y="1700955"/>
            <a:ext cx="851501" cy="33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445D712-A08A-421E-AB3E-AC69690DA692}"/>
              </a:ext>
            </a:extLst>
          </p:cNvPr>
          <p:cNvSpPr txBox="1"/>
          <p:nvPr/>
        </p:nvSpPr>
        <p:spPr>
          <a:xfrm>
            <a:off x="324372" y="1513771"/>
            <a:ext cx="22708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Tensioactif </a:t>
            </a:r>
            <a:r>
              <a:rPr lang="fr-FR" sz="13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fluorocarboné</a:t>
            </a:r>
            <a:endParaRPr lang="fr-FR" sz="1300" b="1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3CF8DC5-BAE4-4789-B238-7C695209A6F0}"/>
              </a:ext>
            </a:extLst>
          </p:cNvPr>
          <p:cNvCxnSpPr/>
          <p:nvPr/>
        </p:nvCxnSpPr>
        <p:spPr>
          <a:xfrm>
            <a:off x="2629162" y="2069013"/>
            <a:ext cx="79385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870B18A5-B6E9-4E9D-B4CB-709F1A96E53C}"/>
              </a:ext>
            </a:extLst>
          </p:cNvPr>
          <p:cNvSpPr txBox="1"/>
          <p:nvPr/>
        </p:nvSpPr>
        <p:spPr>
          <a:xfrm>
            <a:off x="738228" y="1885756"/>
            <a:ext cx="19609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Huile biocompatible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5E28185-CC07-4956-B81E-FD5ECFD2660C}"/>
              </a:ext>
            </a:extLst>
          </p:cNvPr>
          <p:cNvCxnSpPr/>
          <p:nvPr/>
        </p:nvCxnSpPr>
        <p:spPr>
          <a:xfrm>
            <a:off x="2616248" y="2457923"/>
            <a:ext cx="109131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2CBBF089-A187-4295-A04E-DC87F2E93287}"/>
              </a:ext>
            </a:extLst>
          </p:cNvPr>
          <p:cNvSpPr txBox="1"/>
          <p:nvPr/>
        </p:nvSpPr>
        <p:spPr>
          <a:xfrm>
            <a:off x="214515" y="2231412"/>
            <a:ext cx="2396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Principe actif hydrophobe solubilisé dans l’huile</a:t>
            </a:r>
          </a:p>
        </p:txBody>
      </p:sp>
      <p:grpSp>
        <p:nvGrpSpPr>
          <p:cNvPr id="39" name="Grouper 89">
            <a:extLst>
              <a:ext uri="{FF2B5EF4-FFF2-40B4-BE49-F238E27FC236}">
                <a16:creationId xmlns:a16="http://schemas.microsoft.com/office/drawing/2014/main" id="{407F5BDB-AC16-4555-A69D-FE6AC520BD34}"/>
              </a:ext>
            </a:extLst>
          </p:cNvPr>
          <p:cNvGrpSpPr/>
          <p:nvPr/>
        </p:nvGrpSpPr>
        <p:grpSpPr>
          <a:xfrm>
            <a:off x="4331702" y="1172529"/>
            <a:ext cx="3981454" cy="1730207"/>
            <a:chOff x="3974840" y="1002478"/>
            <a:chExt cx="3981454" cy="1730207"/>
          </a:xfrm>
        </p:grpSpPr>
        <p:grpSp>
          <p:nvGrpSpPr>
            <p:cNvPr id="40" name="Grouper 34">
              <a:extLst>
                <a:ext uri="{FF2B5EF4-FFF2-40B4-BE49-F238E27FC236}">
                  <a16:creationId xmlns:a16="http://schemas.microsoft.com/office/drawing/2014/main" id="{D0ED641C-B41A-482A-B964-D7AC2D2AB434}"/>
                </a:ext>
              </a:extLst>
            </p:cNvPr>
            <p:cNvGrpSpPr/>
            <p:nvPr/>
          </p:nvGrpSpPr>
          <p:grpSpPr>
            <a:xfrm>
              <a:off x="3974840" y="1002478"/>
              <a:ext cx="3981454" cy="1627057"/>
              <a:chOff x="3974840" y="912682"/>
              <a:chExt cx="3981454" cy="1627057"/>
            </a:xfrm>
          </p:grpSpPr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548913C2-1715-4924-8308-1A016D6A866B}"/>
                  </a:ext>
                </a:extLst>
              </p:cNvPr>
              <p:cNvCxnSpPr/>
              <p:nvPr/>
            </p:nvCxnSpPr>
            <p:spPr>
              <a:xfrm>
                <a:off x="4169073" y="1764297"/>
                <a:ext cx="1807398" cy="0"/>
              </a:xfrm>
              <a:prstGeom prst="straightConnector1">
                <a:avLst/>
              </a:prstGeom>
              <a:ln w="28575" cmpd="sng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233A2622-E2FD-483B-9956-C567CEEEF226}"/>
                  </a:ext>
                </a:extLst>
              </p:cNvPr>
              <p:cNvSpPr txBox="1"/>
              <p:nvPr/>
            </p:nvSpPr>
            <p:spPr>
              <a:xfrm>
                <a:off x="3974840" y="1779784"/>
                <a:ext cx="2116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Ultrasons à faibles pressions acoustiques</a:t>
                </a:r>
              </a:p>
            </p:txBody>
          </p:sp>
          <p:grpSp>
            <p:nvGrpSpPr>
              <p:cNvPr id="45" name="Grouper 71">
                <a:extLst>
                  <a:ext uri="{FF2B5EF4-FFF2-40B4-BE49-F238E27FC236}">
                    <a16:creationId xmlns:a16="http://schemas.microsoft.com/office/drawing/2014/main" id="{9AF5F4D4-2B1B-4BE0-A500-904668A75547}"/>
                  </a:ext>
                </a:extLst>
              </p:cNvPr>
              <p:cNvGrpSpPr/>
              <p:nvPr/>
            </p:nvGrpSpPr>
            <p:grpSpPr>
              <a:xfrm>
                <a:off x="6314165" y="1122560"/>
                <a:ext cx="1485997" cy="1377193"/>
                <a:chOff x="5403848" y="4488225"/>
                <a:chExt cx="2191063" cy="1844326"/>
              </a:xfrm>
            </p:grpSpPr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46937106-27DB-4761-B3AE-28F086E0C17E}"/>
                    </a:ext>
                  </a:extLst>
                </p:cNvPr>
                <p:cNvSpPr/>
                <p:nvPr/>
              </p:nvSpPr>
              <p:spPr>
                <a:xfrm>
                  <a:off x="5403848" y="4488225"/>
                  <a:ext cx="2191063" cy="1844326"/>
                </a:xfrm>
                <a:prstGeom prst="ellipse">
                  <a:avLst/>
                </a:prstGeom>
                <a:solidFill>
                  <a:srgbClr val="FF0000"/>
                </a:solidFill>
                <a:ln w="7620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42FC3AA3-B77F-4469-BC26-F222FDCAD6F4}"/>
                    </a:ext>
                  </a:extLst>
                </p:cNvPr>
                <p:cNvSpPr/>
                <p:nvPr/>
              </p:nvSpPr>
              <p:spPr>
                <a:xfrm>
                  <a:off x="5586522" y="4657143"/>
                  <a:ext cx="1813725" cy="15001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 cmpd="sng">
                  <a:solidFill>
                    <a:schemeClr val="bg1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PFOB</a:t>
                  </a:r>
                </a:p>
              </p:txBody>
            </p:sp>
          </p:grp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FFDC583A-B27E-48F5-B056-F2FF70570467}"/>
                  </a:ext>
                </a:extLst>
              </p:cNvPr>
              <p:cNvSpPr/>
              <p:nvPr/>
            </p:nvSpPr>
            <p:spPr>
              <a:xfrm>
                <a:off x="7905638" y="1625819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324F8D6F-F458-4B97-BAB9-0839D7C0C6E6}"/>
                  </a:ext>
                </a:extLst>
              </p:cNvPr>
              <p:cNvSpPr/>
              <p:nvPr/>
            </p:nvSpPr>
            <p:spPr>
              <a:xfrm>
                <a:off x="7487354" y="1015064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C0CF8924-041A-4316-B890-8BB0ADC3DCCD}"/>
                  </a:ext>
                </a:extLst>
              </p:cNvPr>
              <p:cNvSpPr/>
              <p:nvPr/>
            </p:nvSpPr>
            <p:spPr>
              <a:xfrm>
                <a:off x="7748777" y="1285865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EE1AD489-B99C-4806-B1CA-C9B2E2CFC03F}"/>
                  </a:ext>
                </a:extLst>
              </p:cNvPr>
              <p:cNvSpPr/>
              <p:nvPr/>
            </p:nvSpPr>
            <p:spPr>
              <a:xfrm>
                <a:off x="7418701" y="2477228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9317D6E6-6F38-4F19-A5F7-64AA502828C9}"/>
                  </a:ext>
                </a:extLst>
              </p:cNvPr>
              <p:cNvSpPr/>
              <p:nvPr/>
            </p:nvSpPr>
            <p:spPr>
              <a:xfrm>
                <a:off x="7872367" y="2048238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A5BE8449-EDBA-46F1-AE8E-3C4A2FB24C31}"/>
                  </a:ext>
                </a:extLst>
              </p:cNvPr>
              <p:cNvSpPr/>
              <p:nvPr/>
            </p:nvSpPr>
            <p:spPr>
              <a:xfrm>
                <a:off x="7612554" y="1364409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8750A0CC-0CA1-4990-AA13-3238870059E6}"/>
                  </a:ext>
                </a:extLst>
              </p:cNvPr>
              <p:cNvSpPr/>
              <p:nvPr/>
            </p:nvSpPr>
            <p:spPr>
              <a:xfrm>
                <a:off x="7569700" y="2162079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827709DD-5B5C-4927-A278-F03A27EBFB51}"/>
                  </a:ext>
                </a:extLst>
              </p:cNvPr>
              <p:cNvSpPr/>
              <p:nvPr/>
            </p:nvSpPr>
            <p:spPr>
              <a:xfrm>
                <a:off x="6790461" y="1190044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B6C1C9DD-ED7E-4664-A5F9-7D84CB7984FA}"/>
                  </a:ext>
                </a:extLst>
              </p:cNvPr>
              <p:cNvSpPr/>
              <p:nvPr/>
            </p:nvSpPr>
            <p:spPr>
              <a:xfrm>
                <a:off x="6234709" y="1496177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4817A4A2-AB81-4490-8E6E-546A8AB1C0EA}"/>
                  </a:ext>
                </a:extLst>
              </p:cNvPr>
              <p:cNvSpPr/>
              <p:nvPr/>
            </p:nvSpPr>
            <p:spPr>
              <a:xfrm>
                <a:off x="7061031" y="912682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3D244DD7-F1AB-4563-BF7F-A34F9A356CAA}"/>
                  </a:ext>
                </a:extLst>
              </p:cNvPr>
              <p:cNvSpPr/>
              <p:nvPr/>
            </p:nvSpPr>
            <p:spPr>
              <a:xfrm>
                <a:off x="6409196" y="2023766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FB9BF11B-D846-4A05-A7AA-E11C395F1672}"/>
                  </a:ext>
                </a:extLst>
              </p:cNvPr>
              <p:cNvSpPr/>
              <p:nvPr/>
            </p:nvSpPr>
            <p:spPr>
              <a:xfrm>
                <a:off x="6414713" y="1110414"/>
                <a:ext cx="50656" cy="625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45DBC9E-6668-4FCB-88D7-6F0B290E89C0}"/>
                </a:ext>
              </a:extLst>
            </p:cNvPr>
            <p:cNvSpPr/>
            <p:nvPr/>
          </p:nvSpPr>
          <p:spPr>
            <a:xfrm>
              <a:off x="6904651" y="2670174"/>
              <a:ext cx="50656" cy="625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7FA9C19-997A-4E33-885B-C0CF5062298B}"/>
                </a:ext>
              </a:extLst>
            </p:cNvPr>
            <p:cNvSpPr/>
            <p:nvPr/>
          </p:nvSpPr>
          <p:spPr>
            <a:xfrm>
              <a:off x="6471831" y="2481329"/>
              <a:ext cx="50656" cy="625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71B9C9AE-5940-4AE1-B067-30CB5D95FCF7}"/>
              </a:ext>
            </a:extLst>
          </p:cNvPr>
          <p:cNvSpPr txBox="1"/>
          <p:nvPr/>
        </p:nvSpPr>
        <p:spPr>
          <a:xfrm>
            <a:off x="3451816" y="1877033"/>
            <a:ext cx="77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PFOB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40E05BF2-A7B7-419A-A43B-92BC7A543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225" y="1254479"/>
            <a:ext cx="653245" cy="644976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0FCB5F28-771B-415C-BB75-A2DCB1D59B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753" y="4966099"/>
            <a:ext cx="528316" cy="521628"/>
          </a:xfrm>
          <a:prstGeom prst="rect">
            <a:avLst/>
          </a:prstGeom>
        </p:spPr>
      </p:pic>
      <p:sp>
        <p:nvSpPr>
          <p:cNvPr id="63" name="Titre 1">
            <a:extLst>
              <a:ext uri="{FF2B5EF4-FFF2-40B4-BE49-F238E27FC236}">
                <a16:creationId xmlns:a16="http://schemas.microsoft.com/office/drawing/2014/main" id="{26F594DB-661E-4350-AABE-920BFAE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26844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Nanogouttes de </a:t>
            </a:r>
            <a:r>
              <a:rPr lang="fr-FR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perfluoro-octyl-bromide</a:t>
            </a:r>
            <a:endParaRPr lang="fr-FR" sz="4000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Flèche vers le bas 35">
            <a:extLst>
              <a:ext uri="{FF2B5EF4-FFF2-40B4-BE49-F238E27FC236}">
                <a16:creationId xmlns:a16="http://schemas.microsoft.com/office/drawing/2014/main" id="{6D64852E-9205-4BA8-801D-CC5A13F671E8}"/>
              </a:ext>
            </a:extLst>
          </p:cNvPr>
          <p:cNvSpPr/>
          <p:nvPr/>
        </p:nvSpPr>
        <p:spPr>
          <a:xfrm>
            <a:off x="1798351" y="4195983"/>
            <a:ext cx="182225" cy="328437"/>
          </a:xfrm>
          <a:prstGeom prst="downArrow">
            <a:avLst/>
          </a:prstGeom>
          <a:solidFill>
            <a:srgbClr val="558ED5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6" name="Image 65" descr="Capture d’écran 2019-06-23 à 15.56.54.png">
            <a:extLst>
              <a:ext uri="{FF2B5EF4-FFF2-40B4-BE49-F238E27FC236}">
                <a16:creationId xmlns:a16="http://schemas.microsoft.com/office/drawing/2014/main" id="{26D3BF92-8EB7-41DA-824F-E15B6C2DA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75" y="4024495"/>
            <a:ext cx="3192397" cy="1564146"/>
          </a:xfrm>
          <a:prstGeom prst="rect">
            <a:avLst/>
          </a:prstGeom>
        </p:spPr>
      </p:pic>
      <p:grpSp>
        <p:nvGrpSpPr>
          <p:cNvPr id="71" name="Groupe 70">
            <a:extLst>
              <a:ext uri="{FF2B5EF4-FFF2-40B4-BE49-F238E27FC236}">
                <a16:creationId xmlns:a16="http://schemas.microsoft.com/office/drawing/2014/main" id="{E5904260-49B7-442F-9C16-3C3922C0C143}"/>
              </a:ext>
            </a:extLst>
          </p:cNvPr>
          <p:cNvGrpSpPr/>
          <p:nvPr/>
        </p:nvGrpSpPr>
        <p:grpSpPr>
          <a:xfrm>
            <a:off x="10334281" y="2385592"/>
            <a:ext cx="463734" cy="1490046"/>
            <a:chOff x="10316248" y="2440313"/>
            <a:chExt cx="463734" cy="1490046"/>
          </a:xfrm>
        </p:grpSpPr>
        <p:sp>
          <p:nvSpPr>
            <p:cNvPr id="67" name="Flèche : chevron 66">
              <a:extLst>
                <a:ext uri="{FF2B5EF4-FFF2-40B4-BE49-F238E27FC236}">
                  <a16:creationId xmlns:a16="http://schemas.microsoft.com/office/drawing/2014/main" id="{9CB293EE-6ECD-411E-9123-E9469141004E}"/>
                </a:ext>
              </a:extLst>
            </p:cNvPr>
            <p:cNvSpPr/>
            <p:nvPr/>
          </p:nvSpPr>
          <p:spPr>
            <a:xfrm rot="5400000">
              <a:off x="10367752" y="2388809"/>
              <a:ext cx="360726" cy="46373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8" name="Flèche : chevron 67">
              <a:extLst>
                <a:ext uri="{FF2B5EF4-FFF2-40B4-BE49-F238E27FC236}">
                  <a16:creationId xmlns:a16="http://schemas.microsoft.com/office/drawing/2014/main" id="{7B029FB1-C300-4914-85EB-603D394485A9}"/>
                </a:ext>
              </a:extLst>
            </p:cNvPr>
            <p:cNvSpPr/>
            <p:nvPr/>
          </p:nvSpPr>
          <p:spPr>
            <a:xfrm rot="5400000">
              <a:off x="10367752" y="2767282"/>
              <a:ext cx="360726" cy="46373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9" name="Flèche : chevron 68">
              <a:extLst>
                <a:ext uri="{FF2B5EF4-FFF2-40B4-BE49-F238E27FC236}">
                  <a16:creationId xmlns:a16="http://schemas.microsoft.com/office/drawing/2014/main" id="{7B20D53C-E265-4378-8F26-4D6F4F91F57C}"/>
                </a:ext>
              </a:extLst>
            </p:cNvPr>
            <p:cNvSpPr/>
            <p:nvPr/>
          </p:nvSpPr>
          <p:spPr>
            <a:xfrm rot="5400000">
              <a:off x="10367752" y="3139656"/>
              <a:ext cx="360726" cy="46373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0" name="Flèche : chevron 69">
              <a:extLst>
                <a:ext uri="{FF2B5EF4-FFF2-40B4-BE49-F238E27FC236}">
                  <a16:creationId xmlns:a16="http://schemas.microsoft.com/office/drawing/2014/main" id="{2FDEA515-00A9-4B6F-9D13-719187F99463}"/>
                </a:ext>
              </a:extLst>
            </p:cNvPr>
            <p:cNvSpPr/>
            <p:nvPr/>
          </p:nvSpPr>
          <p:spPr>
            <a:xfrm rot="5400000">
              <a:off x="10367752" y="3518129"/>
              <a:ext cx="360726" cy="46373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835ED538-584F-4062-BB81-9955B59DBE93}"/>
              </a:ext>
            </a:extLst>
          </p:cNvPr>
          <p:cNvSpPr/>
          <p:nvPr/>
        </p:nvSpPr>
        <p:spPr>
          <a:xfrm>
            <a:off x="9141486" y="5611011"/>
            <a:ext cx="267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 err="1">
                <a:latin typeface="Century"/>
                <a:cs typeface="Century"/>
              </a:rPr>
              <a:t>Rapoport</a:t>
            </a:r>
            <a:r>
              <a:rPr lang="fr-FR" sz="900" dirty="0">
                <a:latin typeface="Century"/>
                <a:cs typeface="Century"/>
              </a:rPr>
              <a:t>, </a:t>
            </a:r>
            <a:r>
              <a:rPr lang="fr-FR" sz="900" i="1" dirty="0" err="1">
                <a:latin typeface="Century"/>
                <a:cs typeface="Century"/>
              </a:rPr>
              <a:t>Therapeutic</a:t>
            </a:r>
            <a:r>
              <a:rPr lang="fr-FR" sz="900" i="1" dirty="0">
                <a:latin typeface="Century"/>
                <a:cs typeface="Century"/>
              </a:rPr>
              <a:t> </a:t>
            </a:r>
            <a:r>
              <a:rPr lang="fr-FR" sz="900" i="1" dirty="0" err="1">
                <a:latin typeface="Century"/>
                <a:cs typeface="Century"/>
              </a:rPr>
              <a:t>Ultrasound</a:t>
            </a:r>
            <a:r>
              <a:rPr lang="fr-FR" sz="900" dirty="0">
                <a:latin typeface="Century"/>
                <a:cs typeface="Century"/>
              </a:rPr>
              <a:t>, </a:t>
            </a:r>
            <a:r>
              <a:rPr lang="fr-FR" sz="900" dirty="0" err="1">
                <a:latin typeface="Century"/>
                <a:cs typeface="Century"/>
              </a:rPr>
              <a:t>Adv</a:t>
            </a:r>
            <a:r>
              <a:rPr lang="fr-FR" sz="900" dirty="0">
                <a:latin typeface="Century"/>
                <a:cs typeface="Century"/>
              </a:rPr>
              <a:t> </a:t>
            </a:r>
            <a:r>
              <a:rPr lang="fr-FR" sz="900" dirty="0" err="1">
                <a:latin typeface="Century"/>
                <a:cs typeface="Century"/>
              </a:rPr>
              <a:t>Exp</a:t>
            </a:r>
            <a:r>
              <a:rPr lang="fr-FR" sz="900" dirty="0">
                <a:latin typeface="Century"/>
                <a:cs typeface="Century"/>
              </a:rPr>
              <a:t> Med </a:t>
            </a:r>
            <a:r>
              <a:rPr lang="fr-FR" sz="900" dirty="0" err="1">
                <a:latin typeface="Century"/>
                <a:cs typeface="Century"/>
              </a:rPr>
              <a:t>Biol</a:t>
            </a:r>
            <a:r>
              <a:rPr lang="fr-FR" sz="900" dirty="0">
                <a:latin typeface="Century"/>
                <a:cs typeface="Century"/>
              </a:rPr>
              <a:t>. 2016;880:221-41</a:t>
            </a:r>
          </a:p>
        </p:txBody>
      </p:sp>
      <p:sp>
        <p:nvSpPr>
          <p:cNvPr id="73" name="Flèche vers le bas 35">
            <a:extLst>
              <a:ext uri="{FF2B5EF4-FFF2-40B4-BE49-F238E27FC236}">
                <a16:creationId xmlns:a16="http://schemas.microsoft.com/office/drawing/2014/main" id="{A5833CCA-F23C-4F43-9F95-853F774941C7}"/>
              </a:ext>
            </a:extLst>
          </p:cNvPr>
          <p:cNvSpPr/>
          <p:nvPr/>
        </p:nvSpPr>
        <p:spPr>
          <a:xfrm>
            <a:off x="7281434" y="3571610"/>
            <a:ext cx="182225" cy="326266"/>
          </a:xfrm>
          <a:prstGeom prst="downArrow">
            <a:avLst/>
          </a:prstGeom>
          <a:solidFill>
            <a:srgbClr val="558ED5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5" grpId="0" animBg="1"/>
      <p:bldP spid="16" grpId="0" animBg="1"/>
      <p:bldP spid="64" grpId="0" animBg="1"/>
      <p:bldP spid="72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Capture d’écran 2019-06-23 à 16.53.53.png">
            <a:extLst>
              <a:ext uri="{FF2B5EF4-FFF2-40B4-BE49-F238E27FC236}">
                <a16:creationId xmlns:a16="http://schemas.microsoft.com/office/drawing/2014/main" id="{73639758-14E9-4745-90A4-10691129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24" y="1036106"/>
            <a:ext cx="3268630" cy="154946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5F41A3B9-8A78-4419-B808-6A0DEA2D92A2}"/>
              </a:ext>
            </a:extLst>
          </p:cNvPr>
          <p:cNvSpPr txBox="1"/>
          <p:nvPr/>
        </p:nvSpPr>
        <p:spPr>
          <a:xfrm>
            <a:off x="763774" y="2659548"/>
            <a:ext cx="2596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400" u="sng" dirty="0">
                <a:solidFill>
                  <a:prstClr val="black"/>
                </a:solidFill>
                <a:latin typeface="Cambria"/>
              </a:rPr>
              <a:t>Procédé de synthèse</a:t>
            </a:r>
            <a:r>
              <a:rPr lang="fr-FR" sz="1400" dirty="0">
                <a:solidFill>
                  <a:prstClr val="black"/>
                </a:solidFill>
                <a:latin typeface="Cambria"/>
              </a:rPr>
              <a:t> :</a:t>
            </a:r>
          </a:p>
          <a:p>
            <a:pPr algn="ctr" defTabSz="457200"/>
            <a:r>
              <a:rPr lang="fr-FR" sz="1400" dirty="0">
                <a:solidFill>
                  <a:prstClr val="black"/>
                </a:solidFill>
                <a:latin typeface="Cambria"/>
              </a:rPr>
              <a:t>Tige à US (20 kHz, 450 W, 0°C)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FF3AD1C-2374-44A5-A428-B29B80ACBBD8}"/>
              </a:ext>
            </a:extLst>
          </p:cNvPr>
          <p:cNvSpPr txBox="1"/>
          <p:nvPr/>
        </p:nvSpPr>
        <p:spPr>
          <a:xfrm>
            <a:off x="1190711" y="3824021"/>
            <a:ext cx="1644649" cy="338554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fr-FR" sz="1600" b="1" dirty="0" err="1">
                <a:solidFill>
                  <a:prstClr val="black"/>
                </a:solidFill>
                <a:latin typeface="Cambria"/>
              </a:rPr>
              <a:t>Nanoémulsion</a:t>
            </a:r>
            <a:endParaRPr lang="fr-FR" sz="1600" b="1" dirty="0"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39" name="Grouper 26">
            <a:extLst>
              <a:ext uri="{FF2B5EF4-FFF2-40B4-BE49-F238E27FC236}">
                <a16:creationId xmlns:a16="http://schemas.microsoft.com/office/drawing/2014/main" id="{9010F5BE-3A29-494A-9F01-665D5E233D47}"/>
              </a:ext>
            </a:extLst>
          </p:cNvPr>
          <p:cNvGrpSpPr/>
          <p:nvPr/>
        </p:nvGrpSpPr>
        <p:grpSpPr>
          <a:xfrm>
            <a:off x="2133475" y="1438543"/>
            <a:ext cx="1296000" cy="1366365"/>
            <a:chOff x="2941424" y="1389529"/>
            <a:chExt cx="1296000" cy="1121293"/>
          </a:xfrm>
        </p:grpSpPr>
        <p:grpSp>
          <p:nvGrpSpPr>
            <p:cNvPr id="40" name="Grouper 17">
              <a:extLst>
                <a:ext uri="{FF2B5EF4-FFF2-40B4-BE49-F238E27FC236}">
                  <a16:creationId xmlns:a16="http://schemas.microsoft.com/office/drawing/2014/main" id="{FA7262C0-11EE-4057-8577-8C7BA941ED59}"/>
                </a:ext>
              </a:extLst>
            </p:cNvPr>
            <p:cNvGrpSpPr/>
            <p:nvPr/>
          </p:nvGrpSpPr>
          <p:grpSpPr>
            <a:xfrm>
              <a:off x="3016131" y="1389529"/>
              <a:ext cx="1152000" cy="941295"/>
              <a:chOff x="3016131" y="1389529"/>
              <a:chExt cx="988104" cy="941295"/>
            </a:xfrm>
          </p:grpSpPr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C2FBA86A-3759-42BA-95DF-57B62D78CC93}"/>
                  </a:ext>
                </a:extLst>
              </p:cNvPr>
              <p:cNvCxnSpPr/>
              <p:nvPr/>
            </p:nvCxnSpPr>
            <p:spPr>
              <a:xfrm>
                <a:off x="3016131" y="1389529"/>
                <a:ext cx="0" cy="941295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868EDD56-9ABF-40F5-925D-375227170AE6}"/>
                  </a:ext>
                </a:extLst>
              </p:cNvPr>
              <p:cNvCxnSpPr/>
              <p:nvPr/>
            </p:nvCxnSpPr>
            <p:spPr>
              <a:xfrm>
                <a:off x="3016131" y="2330824"/>
                <a:ext cx="98810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C81D8D2F-A0F2-4055-A997-19295B5DF3B0}"/>
                  </a:ext>
                </a:extLst>
              </p:cNvPr>
              <p:cNvCxnSpPr/>
              <p:nvPr/>
            </p:nvCxnSpPr>
            <p:spPr>
              <a:xfrm flipV="1">
                <a:off x="4004235" y="1389529"/>
                <a:ext cx="0" cy="941295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57F045C-727F-45BE-B95D-62DC3D043F75}"/>
                </a:ext>
              </a:extLst>
            </p:cNvPr>
            <p:cNvSpPr txBox="1"/>
            <p:nvPr/>
          </p:nvSpPr>
          <p:spPr>
            <a:xfrm>
              <a:off x="2941424" y="1433604"/>
              <a:ext cx="129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Tensioactif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= FTAC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+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H</a:t>
              </a:r>
              <a:r>
                <a:rPr kumimoji="0" lang="fr-FR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2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O</a:t>
              </a:r>
            </a:p>
          </p:txBody>
        </p:sp>
      </p:grpSp>
      <p:grpSp>
        <p:nvGrpSpPr>
          <p:cNvPr id="45" name="Grouper 25">
            <a:extLst>
              <a:ext uri="{FF2B5EF4-FFF2-40B4-BE49-F238E27FC236}">
                <a16:creationId xmlns:a16="http://schemas.microsoft.com/office/drawing/2014/main" id="{5D319693-8862-4DBA-B337-4E1E210509D2}"/>
              </a:ext>
            </a:extLst>
          </p:cNvPr>
          <p:cNvGrpSpPr/>
          <p:nvPr/>
        </p:nvGrpSpPr>
        <p:grpSpPr>
          <a:xfrm>
            <a:off x="517847" y="1438542"/>
            <a:ext cx="1271987" cy="1124986"/>
            <a:chOff x="4647708" y="1389529"/>
            <a:chExt cx="1271987" cy="941295"/>
          </a:xfrm>
        </p:grpSpPr>
        <p:grpSp>
          <p:nvGrpSpPr>
            <p:cNvPr id="46" name="Grouper 18">
              <a:extLst>
                <a:ext uri="{FF2B5EF4-FFF2-40B4-BE49-F238E27FC236}">
                  <a16:creationId xmlns:a16="http://schemas.microsoft.com/office/drawing/2014/main" id="{C15A70EF-A3A7-46CE-AF71-4014E4CC7438}"/>
                </a:ext>
              </a:extLst>
            </p:cNvPr>
            <p:cNvGrpSpPr/>
            <p:nvPr/>
          </p:nvGrpSpPr>
          <p:grpSpPr>
            <a:xfrm>
              <a:off x="4722412" y="1389529"/>
              <a:ext cx="1137519" cy="941295"/>
              <a:chOff x="3016131" y="1389529"/>
              <a:chExt cx="988104" cy="941295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2172F352-44FC-4AAB-97EC-C753583EAE8C}"/>
                  </a:ext>
                </a:extLst>
              </p:cNvPr>
              <p:cNvCxnSpPr/>
              <p:nvPr/>
            </p:nvCxnSpPr>
            <p:spPr>
              <a:xfrm>
                <a:off x="3016131" y="1389529"/>
                <a:ext cx="0" cy="941295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1AF052FF-C8EB-42C6-A9DD-052593B71D14}"/>
                  </a:ext>
                </a:extLst>
              </p:cNvPr>
              <p:cNvCxnSpPr/>
              <p:nvPr/>
            </p:nvCxnSpPr>
            <p:spPr>
              <a:xfrm>
                <a:off x="3016131" y="2330824"/>
                <a:ext cx="98810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35D3AE66-F1EE-417B-86EE-C3584120E05D}"/>
                  </a:ext>
                </a:extLst>
              </p:cNvPr>
              <p:cNvCxnSpPr/>
              <p:nvPr/>
            </p:nvCxnSpPr>
            <p:spPr>
              <a:xfrm flipV="1">
                <a:off x="4004235" y="1389529"/>
                <a:ext cx="0" cy="941295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7BFA2EBA-80C4-4855-87FA-3554A51C330E}"/>
                </a:ext>
              </a:extLst>
            </p:cNvPr>
            <p:cNvSpPr txBox="1"/>
            <p:nvPr/>
          </p:nvSpPr>
          <p:spPr>
            <a:xfrm>
              <a:off x="4647708" y="1480810"/>
              <a:ext cx="1271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PFOB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+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Huile</a:t>
              </a:r>
            </a:p>
          </p:txBody>
        </p:sp>
      </p:grpSp>
      <p:sp>
        <p:nvSpPr>
          <p:cNvPr id="51" name="Accolade ouvrante 50">
            <a:extLst>
              <a:ext uri="{FF2B5EF4-FFF2-40B4-BE49-F238E27FC236}">
                <a16:creationId xmlns:a16="http://schemas.microsoft.com/office/drawing/2014/main" id="{558C12D5-F514-43F3-B45E-95C50130B8DC}"/>
              </a:ext>
            </a:extLst>
          </p:cNvPr>
          <p:cNvSpPr/>
          <p:nvPr/>
        </p:nvSpPr>
        <p:spPr>
          <a:xfrm rot="16200000">
            <a:off x="1550567" y="1932971"/>
            <a:ext cx="851601" cy="2767632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lèche vers la droite 29">
            <a:extLst>
              <a:ext uri="{FF2B5EF4-FFF2-40B4-BE49-F238E27FC236}">
                <a16:creationId xmlns:a16="http://schemas.microsoft.com/office/drawing/2014/main" id="{E8353CA8-A67B-401F-8154-72DA089A9B49}"/>
              </a:ext>
            </a:extLst>
          </p:cNvPr>
          <p:cNvSpPr/>
          <p:nvPr/>
        </p:nvSpPr>
        <p:spPr>
          <a:xfrm>
            <a:off x="3416577" y="3395389"/>
            <a:ext cx="2451111" cy="1254238"/>
          </a:xfrm>
          <a:prstGeom prst="rightArrow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Stabilisation par lyophilisation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DA081ACB-5486-4F92-BD34-76E3CFDA147F}"/>
              </a:ext>
            </a:extLst>
          </p:cNvPr>
          <p:cNvCxnSpPr>
            <a:cxnSpLocks/>
          </p:cNvCxnSpPr>
          <p:nvPr/>
        </p:nvCxnSpPr>
        <p:spPr>
          <a:xfrm flipV="1">
            <a:off x="3182848" y="1610686"/>
            <a:ext cx="1884102" cy="30535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CDB6C27-4278-4138-B383-9647099373D8}"/>
              </a:ext>
            </a:extLst>
          </p:cNvPr>
          <p:cNvSpPr txBox="1"/>
          <p:nvPr/>
        </p:nvSpPr>
        <p:spPr>
          <a:xfrm>
            <a:off x="536138" y="1105749"/>
            <a:ext cx="1271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i="1" dirty="0">
                <a:solidFill>
                  <a:prstClr val="black"/>
                </a:solidFill>
                <a:latin typeface="Cambria"/>
              </a:rPr>
              <a:t>Phase dispersée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A72EC53-52E1-4EE7-93B9-2A8E964311E3}"/>
              </a:ext>
            </a:extLst>
          </p:cNvPr>
          <p:cNvSpPr txBox="1"/>
          <p:nvPr/>
        </p:nvSpPr>
        <p:spPr>
          <a:xfrm>
            <a:off x="2025593" y="1105749"/>
            <a:ext cx="1615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i="1" dirty="0">
                <a:solidFill>
                  <a:prstClr val="black"/>
                </a:solidFill>
                <a:latin typeface="Cambria"/>
              </a:rPr>
              <a:t>Phase dispersante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47B05CC0-67E8-4ABF-82CE-E555EC28A3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6556">
            <a:off x="4726971" y="2252236"/>
            <a:ext cx="1527822" cy="814623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03B379E4-645E-4895-B9B8-21816FD5C098}"/>
              </a:ext>
            </a:extLst>
          </p:cNvPr>
          <p:cNvSpPr txBox="1"/>
          <p:nvPr/>
        </p:nvSpPr>
        <p:spPr>
          <a:xfrm>
            <a:off x="1079165" y="4997520"/>
            <a:ext cx="6893221" cy="83099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Diamètre &lt; 100 nm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Stable sous forme de poudre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Reconstitution par addition d’eau : pas de changement notable des caractéristiques physico-chimiques </a:t>
            </a:r>
            <a:r>
              <a:rPr lang="fr-FR" sz="1600" baseline="30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(1) </a:t>
            </a:r>
            <a:endParaRPr lang="fr-FR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itre 1">
            <a:extLst>
              <a:ext uri="{FF2B5EF4-FFF2-40B4-BE49-F238E27FC236}">
                <a16:creationId xmlns:a16="http://schemas.microsoft.com/office/drawing/2014/main" id="{3C0A50EF-A54A-4195-9CE6-8CF84CED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243393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Synthèse/Caractérisation des nanogouttes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B8AFB4F-6EC5-47D8-983F-C2DC1AED3DF1}"/>
              </a:ext>
            </a:extLst>
          </p:cNvPr>
          <p:cNvSpPr/>
          <p:nvPr/>
        </p:nvSpPr>
        <p:spPr>
          <a:xfrm>
            <a:off x="7734650" y="6569779"/>
            <a:ext cx="4457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sz="1100" b="1" i="1" baseline="30000" dirty="0">
                <a:solidFill>
                  <a:srgbClr val="000000"/>
                </a:solidFill>
                <a:latin typeface="Cambria"/>
              </a:rPr>
              <a:t>(1) </a:t>
            </a:r>
            <a:r>
              <a:rPr lang="fr-FR" sz="1100" b="1" i="1" dirty="0">
                <a:solidFill>
                  <a:srgbClr val="000000"/>
                </a:solidFill>
                <a:latin typeface="Cambria"/>
              </a:rPr>
              <a:t>WO 2016/185425 A1, « </a:t>
            </a:r>
            <a:r>
              <a:rPr lang="fr-FR" sz="1100" b="1" i="1" dirty="0" err="1">
                <a:solidFill>
                  <a:srgbClr val="000000"/>
                </a:solidFill>
                <a:latin typeface="Cambria"/>
              </a:rPr>
              <a:t>DendriTAC</a:t>
            </a:r>
            <a:r>
              <a:rPr lang="fr-FR" sz="1100" b="1" i="1" dirty="0">
                <a:solidFill>
                  <a:srgbClr val="000000"/>
                </a:solidFill>
                <a:latin typeface="Cambria"/>
              </a:rPr>
              <a:t> and </a:t>
            </a:r>
            <a:r>
              <a:rPr lang="fr-FR" sz="1100" b="1" i="1" dirty="0" err="1">
                <a:solidFill>
                  <a:srgbClr val="000000"/>
                </a:solidFill>
                <a:latin typeface="Cambria"/>
              </a:rPr>
              <a:t>their</a:t>
            </a:r>
            <a:r>
              <a:rPr lang="fr-FR" sz="1100" b="1" i="1" dirty="0">
                <a:solidFill>
                  <a:srgbClr val="000000"/>
                </a:solidFill>
                <a:latin typeface="Cambria"/>
              </a:rPr>
              <a:t> use as </a:t>
            </a:r>
            <a:r>
              <a:rPr lang="fr-FR" sz="1100" b="1" i="1" dirty="0" err="1">
                <a:solidFill>
                  <a:srgbClr val="000000"/>
                </a:solidFill>
                <a:latin typeface="Cambria"/>
              </a:rPr>
              <a:t>theranostics</a:t>
            </a:r>
            <a:r>
              <a:rPr lang="fr-FR" sz="1100" b="1" i="1" dirty="0">
                <a:solidFill>
                  <a:srgbClr val="000000"/>
                </a:solidFill>
                <a:latin typeface="Cambria"/>
              </a:rPr>
              <a:t> »</a:t>
            </a:r>
            <a:endParaRPr lang="fr-FR" sz="1000" b="1" i="1" dirty="0"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F86EC4-5C55-4A38-87D8-16932BB4F274}"/>
              </a:ext>
            </a:extLst>
          </p:cNvPr>
          <p:cNvGrpSpPr/>
          <p:nvPr/>
        </p:nvGrpSpPr>
        <p:grpSpPr>
          <a:xfrm>
            <a:off x="6090841" y="1208020"/>
            <a:ext cx="5972565" cy="4800450"/>
            <a:chOff x="6660031" y="1856590"/>
            <a:chExt cx="5685551" cy="4333396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37D9E40-08FE-44C6-8E4A-ECEB00043180}"/>
                </a:ext>
              </a:extLst>
            </p:cNvPr>
            <p:cNvGrpSpPr/>
            <p:nvPr/>
          </p:nvGrpSpPr>
          <p:grpSpPr>
            <a:xfrm>
              <a:off x="6660031" y="1856590"/>
              <a:ext cx="5685551" cy="4333396"/>
              <a:chOff x="296286" y="2721809"/>
              <a:chExt cx="5685551" cy="4333396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D1AE9337-66E7-430E-B9A3-8D02AA331575}"/>
                  </a:ext>
                </a:extLst>
              </p:cNvPr>
              <p:cNvGrpSpPr/>
              <p:nvPr/>
            </p:nvGrpSpPr>
            <p:grpSpPr>
              <a:xfrm>
                <a:off x="2577655" y="2721809"/>
                <a:ext cx="3404182" cy="4333396"/>
                <a:chOff x="2266302" y="2723231"/>
                <a:chExt cx="2858968" cy="4024518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C360D4D-491C-485C-A953-E97E806058FD}"/>
                    </a:ext>
                  </a:extLst>
                </p:cNvPr>
                <p:cNvSpPr/>
                <p:nvPr/>
              </p:nvSpPr>
              <p:spPr>
                <a:xfrm>
                  <a:off x="2266302" y="2723231"/>
                  <a:ext cx="2858968" cy="4024518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DFFCC1B3-5F13-4FEB-9A04-AA81703439AB}"/>
                    </a:ext>
                  </a:extLst>
                </p:cNvPr>
                <p:cNvSpPr txBox="1"/>
                <p:nvPr/>
              </p:nvSpPr>
              <p:spPr>
                <a:xfrm>
                  <a:off x="4035649" y="3318239"/>
                  <a:ext cx="1089621" cy="387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Nanoémulsion</a:t>
                  </a:r>
                  <a:endParaRPr lang="fr-FR" sz="12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algn="ctr"/>
                  <a:r>
                    <a:rPr lang="fr-FR" sz="1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(TEM)</a:t>
                  </a:r>
                </a:p>
              </p:txBody>
            </p:sp>
          </p:grpSp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63CBAFB1-0D85-4598-BBBE-FDF5844FD726}"/>
                  </a:ext>
                </a:extLst>
              </p:cNvPr>
              <p:cNvGrpSpPr/>
              <p:nvPr/>
            </p:nvGrpSpPr>
            <p:grpSpPr>
              <a:xfrm>
                <a:off x="296286" y="2850084"/>
                <a:ext cx="4478684" cy="3059532"/>
                <a:chOff x="296286" y="2838052"/>
                <a:chExt cx="4478684" cy="3059532"/>
              </a:xfrm>
            </p:grpSpPr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EBC842D9-418C-4D22-99EF-83F399213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41133" y="4381840"/>
                  <a:ext cx="1892637" cy="1286438"/>
                </a:xfrm>
                <a:prstGeom prst="rect">
                  <a:avLst/>
                </a:prstGeom>
              </p:spPr>
            </p:pic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CFC5586F-084A-4FF0-B273-E568ADE01189}"/>
                    </a:ext>
                  </a:extLst>
                </p:cNvPr>
                <p:cNvSpPr txBox="1"/>
                <p:nvPr/>
              </p:nvSpPr>
              <p:spPr>
                <a:xfrm>
                  <a:off x="296286" y="5647535"/>
                  <a:ext cx="706346" cy="250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Poudre</a:t>
                  </a:r>
                </a:p>
              </p:txBody>
            </p:sp>
            <p:cxnSp>
              <p:nvCxnSpPr>
                <p:cNvPr id="9" name="Connecteur droit avec flèche 8">
                  <a:extLst>
                    <a:ext uri="{FF2B5EF4-FFF2-40B4-BE49-F238E27FC236}">
                      <a16:creationId xmlns:a16="http://schemas.microsoft.com/office/drawing/2014/main" id="{C7A7675F-8846-45EF-BFBA-4E3129B26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3543" y="5142406"/>
                  <a:ext cx="390154" cy="0"/>
                </a:xfrm>
                <a:prstGeom prst="straightConnector1">
                  <a:avLst/>
                </a:prstGeom>
                <a:ln w="19050"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38CBA06A-0EE6-4EB8-A874-869A6B9B3535}"/>
                    </a:ext>
                  </a:extLst>
                </p:cNvPr>
                <p:cNvSpPr txBox="1"/>
                <p:nvPr/>
              </p:nvSpPr>
              <p:spPr>
                <a:xfrm>
                  <a:off x="1163112" y="5647535"/>
                  <a:ext cx="1302594" cy="250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Nanoémulsion</a:t>
                  </a:r>
                  <a:endParaRPr lang="fr-FR" sz="12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9FF49159-ADF8-4ADC-992C-63A8139354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14806" y="2838052"/>
                  <a:ext cx="2060164" cy="1540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14858A2F-530D-45C9-8BD7-171B737E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5160" y="3952351"/>
              <a:ext cx="3276661" cy="1540601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1EADB51-404F-4181-99B5-4A9B35458004}"/>
                </a:ext>
              </a:extLst>
            </p:cNvPr>
            <p:cNvSpPr/>
            <p:nvPr/>
          </p:nvSpPr>
          <p:spPr>
            <a:xfrm>
              <a:off x="10195490" y="5499556"/>
              <a:ext cx="1150887" cy="416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Nanoémulsion</a:t>
              </a:r>
              <a:endParaRPr lang="fr-FR" sz="1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fr-FR" sz="1200" b="1" dirty="0">
                  <a:latin typeface="Cambria" panose="02040503050406030204" pitchFamily="18" charset="0"/>
                  <a:ea typeface="Cambria" panose="02040503050406030204" pitchFamily="18" charset="0"/>
                </a:rPr>
                <a:t>(DLS)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173494" y="6314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43C565EF-259B-45B0-97F2-78C2A3A46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3760" y="75448"/>
            <a:ext cx="1077178" cy="4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5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ABBF60B-D7AA-4F4D-A3D8-A43DD785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12876029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Innocuité/toxicité des composants des nanogouttes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7463FDB-8BE7-45EE-88E2-C1BEC13D6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813001"/>
              </p:ext>
            </p:extLst>
          </p:nvPr>
        </p:nvGraphicFramePr>
        <p:xfrm>
          <a:off x="806487" y="1059749"/>
          <a:ext cx="4722444" cy="271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8B75ACE-A1F2-4310-BEFA-3B22010F4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807125"/>
              </p:ext>
            </p:extLst>
          </p:nvPr>
        </p:nvGraphicFramePr>
        <p:xfrm>
          <a:off x="6904087" y="1059749"/>
          <a:ext cx="4722444" cy="271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8156C13-1C27-4635-A9A4-E491B0410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052951"/>
              </p:ext>
            </p:extLst>
          </p:nvPr>
        </p:nvGraphicFramePr>
        <p:xfrm>
          <a:off x="3883454" y="3880883"/>
          <a:ext cx="4722444" cy="271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necteur droit 2"/>
          <p:cNvCxnSpPr/>
          <p:nvPr/>
        </p:nvCxnSpPr>
        <p:spPr>
          <a:xfrm flipV="1">
            <a:off x="3248263" y="1510018"/>
            <a:ext cx="0" cy="1795244"/>
          </a:xfrm>
          <a:prstGeom prst="line">
            <a:avLst/>
          </a:prstGeom>
          <a:ln w="28575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284753" y="4328719"/>
            <a:ext cx="0" cy="1795244"/>
          </a:xfrm>
          <a:prstGeom prst="line">
            <a:avLst/>
          </a:prstGeom>
          <a:ln w="28575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8796786" y="1510018"/>
            <a:ext cx="0" cy="1795244"/>
          </a:xfrm>
          <a:prstGeom prst="line">
            <a:avLst/>
          </a:prstGeom>
          <a:ln w="28575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D18A2E17-F827-48E7-87E3-1F8E291F179B}"/>
              </a:ext>
            </a:extLst>
          </p:cNvPr>
          <p:cNvGrpSpPr/>
          <p:nvPr/>
        </p:nvGrpSpPr>
        <p:grpSpPr>
          <a:xfrm>
            <a:off x="7138216" y="141666"/>
            <a:ext cx="4802193" cy="1074907"/>
            <a:chOff x="-465394" y="1333045"/>
            <a:chExt cx="4802193" cy="1074907"/>
          </a:xfrm>
        </p:grpSpPr>
        <p:grpSp>
          <p:nvGrpSpPr>
            <p:cNvPr id="13" name="Grouper 54">
              <a:extLst>
                <a:ext uri="{FF2B5EF4-FFF2-40B4-BE49-F238E27FC236}">
                  <a16:creationId xmlns:a16="http://schemas.microsoft.com/office/drawing/2014/main" id="{E9281DB2-7BE8-41CB-84E5-1629B5389543}"/>
                </a:ext>
              </a:extLst>
            </p:cNvPr>
            <p:cNvGrpSpPr/>
            <p:nvPr/>
          </p:nvGrpSpPr>
          <p:grpSpPr>
            <a:xfrm>
              <a:off x="3224554" y="1408732"/>
              <a:ext cx="1112245" cy="999220"/>
              <a:chOff x="3613749" y="1882218"/>
              <a:chExt cx="2222684" cy="1995604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890F734-8DDC-4B34-B72C-078A8E3FC0A9}"/>
                  </a:ext>
                </a:extLst>
              </p:cNvPr>
              <p:cNvSpPr/>
              <p:nvPr/>
            </p:nvSpPr>
            <p:spPr>
              <a:xfrm>
                <a:off x="3613749" y="1882218"/>
                <a:ext cx="2222684" cy="1995604"/>
              </a:xfrm>
              <a:prstGeom prst="ellipse">
                <a:avLst/>
              </a:prstGeom>
              <a:solidFill>
                <a:srgbClr val="0070C0"/>
              </a:solidFill>
              <a:ln w="762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A000AADB-2A69-4E18-A74E-C23DF6B60E3D}"/>
                  </a:ext>
                </a:extLst>
              </p:cNvPr>
              <p:cNvSpPr/>
              <p:nvPr/>
            </p:nvSpPr>
            <p:spPr>
              <a:xfrm>
                <a:off x="3855674" y="2086314"/>
                <a:ext cx="1738835" cy="1587412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PFC</a:t>
                </a:r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2DCEF50-2FCC-4E8E-8720-284B1B7C72A9}"/>
                </a:ext>
              </a:extLst>
            </p:cNvPr>
            <p:cNvSpPr txBox="1"/>
            <p:nvPr/>
          </p:nvSpPr>
          <p:spPr>
            <a:xfrm>
              <a:off x="-312518" y="1333045"/>
              <a:ext cx="28180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Times New Roman"/>
                </a:rPr>
                <a:t>Greffage covalent de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/>
                  <a:cs typeface="Times New Roman"/>
                </a:rPr>
                <a:t> FITC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Times New Roman"/>
                </a:rPr>
                <a:t>au tensioactif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250E0F9-2650-4AFD-936E-9253DA7DE1EA}"/>
                </a:ext>
              </a:extLst>
            </p:cNvPr>
            <p:cNvSpPr txBox="1"/>
            <p:nvPr/>
          </p:nvSpPr>
          <p:spPr>
            <a:xfrm>
              <a:off x="-465394" y="1927660"/>
              <a:ext cx="3506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/>
                  <a:cs typeface="Times New Roman"/>
                </a:rPr>
                <a:t>DiD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/>
                  <a:cs typeface="Times New Roman"/>
                </a:rPr>
                <a:t>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Times New Roman"/>
                </a:rPr>
                <a:t>solubilisé dans l’huile (ATBC)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D80B4740-877C-4B4F-B47F-B51BA100454A}"/>
                </a:ext>
              </a:extLst>
            </p:cNvPr>
            <p:cNvCxnSpPr/>
            <p:nvPr/>
          </p:nvCxnSpPr>
          <p:spPr>
            <a:xfrm>
              <a:off x="2484124" y="1608173"/>
              <a:ext cx="851501" cy="331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35E96CC9-AAAF-4C52-AE62-5048970EB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754" y="2140338"/>
              <a:ext cx="5179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CF4ED0D1-2F4B-42A3-8C04-E751D309C396}"/>
              </a:ext>
            </a:extLst>
          </p:cNvPr>
          <p:cNvSpPr txBox="1"/>
          <p:nvPr/>
        </p:nvSpPr>
        <p:spPr>
          <a:xfrm>
            <a:off x="9056301" y="1897747"/>
            <a:ext cx="30669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b="1" dirty="0">
                <a:solidFill>
                  <a:srgbClr val="FF0000"/>
                </a:solidFill>
                <a:latin typeface="Cambria"/>
              </a:rPr>
              <a:t>Cellules humaines de glioblastome fluorescentes (U87-MG DsRed)</a:t>
            </a:r>
          </a:p>
          <a:p>
            <a:pPr algn="ctr" defTabSz="457200"/>
            <a:endParaRPr lang="fr-FR" sz="1100" b="1" dirty="0">
              <a:solidFill>
                <a:srgbClr val="FF0000"/>
              </a:solidFill>
              <a:latin typeface="Cambria"/>
            </a:endParaRPr>
          </a:p>
          <a:p>
            <a:pPr algn="ctr" defTabSz="457200"/>
            <a:r>
              <a:rPr lang="fr-FR" sz="1600" u="sng" dirty="0">
                <a:solidFill>
                  <a:prstClr val="black"/>
                </a:solidFill>
                <a:latin typeface="Cambria"/>
              </a:rPr>
              <a:t>Temps de traitement</a:t>
            </a:r>
            <a:r>
              <a:rPr lang="fr-FR" sz="1600" dirty="0">
                <a:solidFill>
                  <a:prstClr val="black"/>
                </a:solidFill>
                <a:latin typeface="Cambria"/>
              </a:rPr>
              <a:t> : </a:t>
            </a:r>
          </a:p>
          <a:p>
            <a:pPr algn="ctr" defTabSz="457200"/>
            <a:r>
              <a:rPr lang="fr-FR" sz="1600" dirty="0">
                <a:solidFill>
                  <a:prstClr val="black"/>
                </a:solidFill>
                <a:latin typeface="Cambria"/>
              </a:rPr>
              <a:t>30 min, 1h, 2h, 3h, 4h, 10h et 24h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C83D61B9-F0B6-433A-8C52-A0711E03F135}"/>
              </a:ext>
            </a:extLst>
          </p:cNvPr>
          <p:cNvSpPr/>
          <p:nvPr/>
        </p:nvSpPr>
        <p:spPr>
          <a:xfrm>
            <a:off x="10461482" y="1401871"/>
            <a:ext cx="233107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1FEDCF92-0EC9-4BFE-A8DC-D593C946EBE5}"/>
              </a:ext>
            </a:extLst>
          </p:cNvPr>
          <p:cNvSpPr/>
          <p:nvPr/>
        </p:nvSpPr>
        <p:spPr>
          <a:xfrm>
            <a:off x="10461482" y="3410183"/>
            <a:ext cx="233107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C13C55-5D01-46B6-9E77-B245E40D7F20}"/>
              </a:ext>
            </a:extLst>
          </p:cNvPr>
          <p:cNvSpPr txBox="1"/>
          <p:nvPr/>
        </p:nvSpPr>
        <p:spPr>
          <a:xfrm>
            <a:off x="9337813" y="3858092"/>
            <a:ext cx="24804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b="1" dirty="0">
                <a:solidFill>
                  <a:prstClr val="black"/>
                </a:solidFill>
                <a:latin typeface="Cambria"/>
              </a:rPr>
              <a:t>Microscopie confocale (grossissement x63)</a:t>
            </a:r>
          </a:p>
        </p:txBody>
      </p:sp>
      <p:sp>
        <p:nvSpPr>
          <p:cNvPr id="54" name="Flèche : courbe vers le haut 53">
            <a:extLst>
              <a:ext uri="{FF2B5EF4-FFF2-40B4-BE49-F238E27FC236}">
                <a16:creationId xmlns:a16="http://schemas.microsoft.com/office/drawing/2014/main" id="{00222F19-EB0F-4ED6-B410-C0AB1F14EBCA}"/>
              </a:ext>
            </a:extLst>
          </p:cNvPr>
          <p:cNvSpPr/>
          <p:nvPr/>
        </p:nvSpPr>
        <p:spPr>
          <a:xfrm>
            <a:off x="2656114" y="5329646"/>
            <a:ext cx="3922822" cy="4048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9F60909A-7DC1-44F0-B584-790E5BA5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450" y="5827884"/>
            <a:ext cx="824947" cy="744977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D707DC2A-EBAF-4EE4-BCEA-9579AAB5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243393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Internalisation cellulaire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BAB7DE40-D6FA-4201-A829-3200BCB7DB07}"/>
              </a:ext>
            </a:extLst>
          </p:cNvPr>
          <p:cNvGrpSpPr/>
          <p:nvPr/>
        </p:nvGrpSpPr>
        <p:grpSpPr>
          <a:xfrm>
            <a:off x="9698534" y="4398369"/>
            <a:ext cx="1646459" cy="1568576"/>
            <a:chOff x="6839908" y="2484660"/>
            <a:chExt cx="1646459" cy="1951210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E5634599-A0DC-42E0-9D00-9A7CB34FB2D9}"/>
                </a:ext>
              </a:extLst>
            </p:cNvPr>
            <p:cNvGrpSpPr/>
            <p:nvPr/>
          </p:nvGrpSpPr>
          <p:grpSpPr>
            <a:xfrm>
              <a:off x="6839908" y="2820607"/>
              <a:ext cx="1542538" cy="1615263"/>
              <a:chOff x="6839908" y="2820607"/>
              <a:chExt cx="1542538" cy="1615263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8327FADB-2525-45D5-B548-D59DDE76A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736342" y="2820609"/>
                <a:ext cx="646104" cy="1615261"/>
              </a:xfrm>
              <a:prstGeom prst="rect">
                <a:avLst/>
              </a:prstGeom>
            </p:spPr>
          </p:pic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18BBABF6-9D7B-4A6B-9485-25BD18911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281937" y="2820608"/>
                <a:ext cx="646104" cy="1615261"/>
              </a:xfrm>
              <a:prstGeom prst="rect">
                <a:avLst/>
              </a:prstGeom>
            </p:spPr>
          </p:pic>
          <p:pic>
            <p:nvPicPr>
              <p:cNvPr id="74" name="Image 73">
                <a:extLst>
                  <a:ext uri="{FF2B5EF4-FFF2-40B4-BE49-F238E27FC236}">
                    <a16:creationId xmlns:a16="http://schemas.microsoft.com/office/drawing/2014/main" id="{89AB0D7A-E5CA-4E0A-9F78-ED7486E70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39908" y="2820607"/>
                <a:ext cx="646104" cy="1615261"/>
              </a:xfrm>
              <a:prstGeom prst="rect">
                <a:avLst/>
              </a:prstGeom>
            </p:spPr>
          </p:pic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E172204-A135-4A4C-A929-740C1B600E14}"/>
                </a:ext>
              </a:extLst>
            </p:cNvPr>
            <p:cNvSpPr txBox="1"/>
            <p:nvPr/>
          </p:nvSpPr>
          <p:spPr>
            <a:xfrm>
              <a:off x="6966630" y="2484660"/>
              <a:ext cx="1519737" cy="344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FR" sz="1200" b="1" dirty="0" err="1">
                  <a:solidFill>
                    <a:srgbClr val="FF0000"/>
                  </a:solidFill>
                  <a:latin typeface="Cambria"/>
                </a:rPr>
                <a:t>DsRed</a:t>
              </a:r>
              <a:r>
                <a:rPr lang="fr-FR" sz="1200" b="1" dirty="0">
                  <a:solidFill>
                    <a:prstClr val="black"/>
                  </a:solidFill>
                  <a:latin typeface="Cambria"/>
                </a:rPr>
                <a:t>   </a:t>
              </a:r>
              <a:r>
                <a:rPr lang="fr-FR" sz="1200" b="1" dirty="0">
                  <a:solidFill>
                    <a:srgbClr val="008000"/>
                  </a:solidFill>
                  <a:latin typeface="Cambria"/>
                </a:rPr>
                <a:t>FITC</a:t>
              </a:r>
              <a:r>
                <a:rPr lang="fr-FR" sz="1200" b="1" dirty="0">
                  <a:solidFill>
                    <a:prstClr val="black"/>
                  </a:solidFill>
                  <a:latin typeface="Cambria"/>
                </a:rPr>
                <a:t>    </a:t>
              </a:r>
              <a:r>
                <a:rPr lang="fr-FR" sz="1200" b="1" dirty="0" err="1">
                  <a:solidFill>
                    <a:srgbClr val="0000FF"/>
                  </a:solidFill>
                  <a:latin typeface="Cambria"/>
                </a:rPr>
                <a:t>DiD</a:t>
              </a:r>
              <a:endParaRPr lang="fr-FR" sz="1200" b="1" dirty="0">
                <a:solidFill>
                  <a:srgbClr val="0000FF"/>
                </a:solidFill>
                <a:latin typeface="Cambria"/>
              </a:endParaRP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7F60C1F1-1048-4353-A337-626711DAB322}"/>
              </a:ext>
            </a:extLst>
          </p:cNvPr>
          <p:cNvSpPr txBox="1"/>
          <p:nvPr/>
        </p:nvSpPr>
        <p:spPr>
          <a:xfrm>
            <a:off x="3569995" y="5280725"/>
            <a:ext cx="2043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24h de traitement</a:t>
            </a:r>
          </a:p>
        </p:txBody>
      </p:sp>
      <p:pic>
        <p:nvPicPr>
          <p:cNvPr id="7" name="Image 6" descr="Une image contenant sombre, assis, lumière, regardant&#10;&#10;Description générée automatiquement">
            <a:extLst>
              <a:ext uri="{FF2B5EF4-FFF2-40B4-BE49-F238E27FC236}">
                <a16:creationId xmlns:a16="http://schemas.microsoft.com/office/drawing/2014/main" id="{EF947334-07AE-4515-8A07-FEC5ECC85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261" y="1159218"/>
            <a:ext cx="4340728" cy="3974937"/>
          </a:xfrm>
          <a:prstGeom prst="rect">
            <a:avLst/>
          </a:prstGeom>
        </p:spPr>
      </p:pic>
      <p:pic>
        <p:nvPicPr>
          <p:cNvPr id="9" name="Image 8" descr="Une image contenant sombre, assis, rouge, étoile&#10;&#10;Description générée automatiquement">
            <a:extLst>
              <a:ext uri="{FF2B5EF4-FFF2-40B4-BE49-F238E27FC236}">
                <a16:creationId xmlns:a16="http://schemas.microsoft.com/office/drawing/2014/main" id="{95AFAE5D-F941-4741-8E19-9B94B7C6C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877" y="1165315"/>
            <a:ext cx="4334632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2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C8E5211-2113-4B4D-B496-1F219D5A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243393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Cinétique d’internalisation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FCB1DD-C12B-4FC2-B144-2405916E6E63}"/>
              </a:ext>
            </a:extLst>
          </p:cNvPr>
          <p:cNvSpPr txBox="1"/>
          <p:nvPr/>
        </p:nvSpPr>
        <p:spPr>
          <a:xfrm>
            <a:off x="8687480" y="1693961"/>
            <a:ext cx="30669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b="1" dirty="0">
                <a:latin typeface="Cambria"/>
              </a:rPr>
              <a:t>Cellules humaines de glioblastome (U87-MG)</a:t>
            </a:r>
          </a:p>
          <a:p>
            <a:pPr algn="ctr" defTabSz="457200"/>
            <a:endParaRPr lang="fr-FR" sz="1100" b="1" dirty="0">
              <a:solidFill>
                <a:srgbClr val="FF0000"/>
              </a:solidFill>
              <a:latin typeface="Cambria"/>
            </a:endParaRPr>
          </a:p>
          <a:p>
            <a:pPr algn="ctr" defTabSz="457200"/>
            <a:r>
              <a:rPr lang="fr-FR" sz="1600" u="sng" dirty="0">
                <a:solidFill>
                  <a:prstClr val="black"/>
                </a:solidFill>
                <a:latin typeface="Cambria"/>
              </a:rPr>
              <a:t>Temps de traitement</a:t>
            </a:r>
            <a:r>
              <a:rPr lang="fr-FR" sz="1600" dirty="0">
                <a:solidFill>
                  <a:prstClr val="black"/>
                </a:solidFill>
                <a:latin typeface="Cambria"/>
              </a:rPr>
              <a:t> : </a:t>
            </a:r>
          </a:p>
          <a:p>
            <a:pPr algn="ctr" defTabSz="457200"/>
            <a:r>
              <a:rPr lang="fr-FR" sz="1600" dirty="0">
                <a:solidFill>
                  <a:prstClr val="black"/>
                </a:solidFill>
                <a:latin typeface="Cambria"/>
              </a:rPr>
              <a:t>30 min, 1h, 2h, 3h, 4h, 10h et 24h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CA3E4A00-BD21-42E2-B527-CB3486E64FC7}"/>
              </a:ext>
            </a:extLst>
          </p:cNvPr>
          <p:cNvSpPr/>
          <p:nvPr/>
        </p:nvSpPr>
        <p:spPr>
          <a:xfrm>
            <a:off x="10104421" y="1188511"/>
            <a:ext cx="233107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1891B6C7-F7F9-42D3-9F62-CF9AD02D475F}"/>
              </a:ext>
            </a:extLst>
          </p:cNvPr>
          <p:cNvSpPr/>
          <p:nvPr/>
        </p:nvSpPr>
        <p:spPr>
          <a:xfrm>
            <a:off x="10104420" y="2993109"/>
            <a:ext cx="233107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EA74A5-4482-447E-B12A-28CD89FD2935}"/>
              </a:ext>
            </a:extLst>
          </p:cNvPr>
          <p:cNvSpPr txBox="1"/>
          <p:nvPr/>
        </p:nvSpPr>
        <p:spPr>
          <a:xfrm>
            <a:off x="8980752" y="3520351"/>
            <a:ext cx="248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b="1" dirty="0" err="1">
                <a:solidFill>
                  <a:prstClr val="black"/>
                </a:solidFill>
                <a:latin typeface="Cambria"/>
              </a:rPr>
              <a:t>Cytométrie</a:t>
            </a:r>
            <a:r>
              <a:rPr lang="fr-FR" sz="1600" b="1" dirty="0">
                <a:solidFill>
                  <a:prstClr val="black"/>
                </a:solidFill>
                <a:latin typeface="Cambria"/>
              </a:rPr>
              <a:t> en flux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8C1576C-B091-4D40-B1D5-43FDF5A6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61" y="3912696"/>
            <a:ext cx="4517355" cy="283854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6FF51A3-22E6-4ED3-BCC2-8078C2FC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947" y="1055005"/>
            <a:ext cx="3986253" cy="239599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46718CB-12F6-4D25-9606-4DF508343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946" y="3609329"/>
            <a:ext cx="3986254" cy="239599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BE2A355-89C3-435E-AC0E-64E33262A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47" y="1030885"/>
            <a:ext cx="2912128" cy="244423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82227B7-A6D8-4046-91E9-AD669ACF9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006" y="3552674"/>
            <a:ext cx="2949768" cy="250930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11E5AB4-A221-4219-805F-A3788D93530D}"/>
              </a:ext>
            </a:extLst>
          </p:cNvPr>
          <p:cNvSpPr txBox="1"/>
          <p:nvPr/>
        </p:nvSpPr>
        <p:spPr>
          <a:xfrm>
            <a:off x="3373946" y="6170625"/>
            <a:ext cx="44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457200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Cambria"/>
                <a:sym typeface="Wingdings" panose="05000000000000000000" pitchFamily="2" charset="2"/>
              </a:rPr>
              <a:t>Internalisation temps-dépendante </a:t>
            </a:r>
          </a:p>
          <a:p>
            <a:pPr algn="ctr" defTabSz="457200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Cambria"/>
                <a:sym typeface="Wingdings" panose="05000000000000000000" pitchFamily="2" charset="2"/>
              </a:rPr>
              <a:t>et non saturable</a:t>
            </a:r>
          </a:p>
        </p:txBody>
      </p:sp>
      <p:grpSp>
        <p:nvGrpSpPr>
          <p:cNvPr id="21" name="Groupe 11">
            <a:extLst>
              <a:ext uri="{FF2B5EF4-FFF2-40B4-BE49-F238E27FC236}">
                <a16:creationId xmlns:a16="http://schemas.microsoft.com/office/drawing/2014/main" id="{D18A2E17-F827-48E7-87E3-1F8E291F179B}"/>
              </a:ext>
            </a:extLst>
          </p:cNvPr>
          <p:cNvGrpSpPr/>
          <p:nvPr/>
        </p:nvGrpSpPr>
        <p:grpSpPr>
          <a:xfrm>
            <a:off x="7138216" y="141666"/>
            <a:ext cx="4802193" cy="1074907"/>
            <a:chOff x="-465394" y="1333045"/>
            <a:chExt cx="4802193" cy="1074907"/>
          </a:xfrm>
        </p:grpSpPr>
        <p:grpSp>
          <p:nvGrpSpPr>
            <p:cNvPr id="22" name="Grouper 54">
              <a:extLst>
                <a:ext uri="{FF2B5EF4-FFF2-40B4-BE49-F238E27FC236}">
                  <a16:creationId xmlns:a16="http://schemas.microsoft.com/office/drawing/2014/main" id="{E9281DB2-7BE8-41CB-84E5-1629B5389543}"/>
                </a:ext>
              </a:extLst>
            </p:cNvPr>
            <p:cNvGrpSpPr/>
            <p:nvPr/>
          </p:nvGrpSpPr>
          <p:grpSpPr>
            <a:xfrm>
              <a:off x="3224554" y="1408732"/>
              <a:ext cx="1112245" cy="999220"/>
              <a:chOff x="3613749" y="1882218"/>
              <a:chExt cx="2222684" cy="1995604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C890F734-8DDC-4B34-B72C-078A8E3FC0A9}"/>
                  </a:ext>
                </a:extLst>
              </p:cNvPr>
              <p:cNvSpPr/>
              <p:nvPr/>
            </p:nvSpPr>
            <p:spPr>
              <a:xfrm>
                <a:off x="3613749" y="1882218"/>
                <a:ext cx="2222684" cy="1995604"/>
              </a:xfrm>
              <a:prstGeom prst="ellipse">
                <a:avLst/>
              </a:prstGeom>
              <a:solidFill>
                <a:srgbClr val="0070C0"/>
              </a:solidFill>
              <a:ln w="762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A000AADB-2A69-4E18-A74E-C23DF6B60E3D}"/>
                  </a:ext>
                </a:extLst>
              </p:cNvPr>
              <p:cNvSpPr/>
              <p:nvPr/>
            </p:nvSpPr>
            <p:spPr>
              <a:xfrm>
                <a:off x="3855674" y="2086314"/>
                <a:ext cx="1738835" cy="1587412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rPr>
                  <a:t>PFC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2DCEF50-2FCC-4E8E-8720-284B1B7C72A9}"/>
                </a:ext>
              </a:extLst>
            </p:cNvPr>
            <p:cNvSpPr txBox="1"/>
            <p:nvPr/>
          </p:nvSpPr>
          <p:spPr>
            <a:xfrm>
              <a:off x="-312518" y="1333045"/>
              <a:ext cx="28180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Times New Roman"/>
                </a:rPr>
                <a:t>Greffage covalent de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/>
                  <a:cs typeface="Times New Roman"/>
                </a:rPr>
                <a:t> FITC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Times New Roman"/>
                </a:rPr>
                <a:t>au tensioactif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250E0F9-2650-4AFD-936E-9253DA7DE1EA}"/>
                </a:ext>
              </a:extLst>
            </p:cNvPr>
            <p:cNvSpPr txBox="1"/>
            <p:nvPr/>
          </p:nvSpPr>
          <p:spPr>
            <a:xfrm>
              <a:off x="-465394" y="1927660"/>
              <a:ext cx="3506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/>
                  <a:cs typeface="Times New Roman"/>
                </a:rPr>
                <a:t>DiD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/>
                  <a:cs typeface="Times New Roman"/>
                </a:rPr>
                <a:t> 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Times New Roman"/>
                </a:rPr>
                <a:t>solubilisé dans l’huile (ATBC)</a:t>
              </a: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D80B4740-877C-4B4F-B47F-B51BA100454A}"/>
                </a:ext>
              </a:extLst>
            </p:cNvPr>
            <p:cNvCxnSpPr/>
            <p:nvPr/>
          </p:nvCxnSpPr>
          <p:spPr>
            <a:xfrm>
              <a:off x="2484124" y="1608173"/>
              <a:ext cx="851501" cy="331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35E96CC9-AAAF-4C52-AE62-5048970EB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754" y="2140338"/>
              <a:ext cx="5179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6568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9A31EAF-A665-4DE5-AEB4-1E8369CB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243393" cy="1325563"/>
          </a:xfrm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Conclusion/Perspectives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5E7968-1EAF-4D45-AD3C-94ACFF440A0F}"/>
              </a:ext>
            </a:extLst>
          </p:cNvPr>
          <p:cNvSpPr txBox="1"/>
          <p:nvPr/>
        </p:nvSpPr>
        <p:spPr>
          <a:xfrm>
            <a:off x="348343" y="1294493"/>
            <a:ext cx="114953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Preuve de concept </a:t>
            </a:r>
            <a:r>
              <a:rPr lang="fr-FR" sz="2000" i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in vitro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Nanovecteurs biocompatibles de principes actifs, agents d’imagerie ou encore agents de ciblage hydrophobes</a:t>
            </a: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		</a:t>
            </a:r>
          </a:p>
          <a:p>
            <a:pPr lvl="7"/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Nouvelle approche dans le diagnostic et le traitement ciblé en oncologie ?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Preuve de concept </a:t>
            </a:r>
            <a:r>
              <a:rPr lang="fr-FR" sz="2000" i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in vivo </a:t>
            </a:r>
            <a:r>
              <a:rPr lang="fr-FR" sz="2000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à démontrer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: innocuité, biodistribution et accumulation intracérébrale (ouverture BHE par ultrasons) 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Bons candidats pour la prise en charge de tumeurs cérébrales ?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Evaluation pharmacologique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in vitro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et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in vivo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des nanogouttes chargées avec une molécule hydrophobe (i.e. docétaxel)</a:t>
            </a:r>
          </a:p>
        </p:txBody>
      </p:sp>
      <p:sp>
        <p:nvSpPr>
          <p:cNvPr id="2" name="Flèche : courbe vers la droite 1">
            <a:extLst>
              <a:ext uri="{FF2B5EF4-FFF2-40B4-BE49-F238E27FC236}">
                <a16:creationId xmlns:a16="http://schemas.microsoft.com/office/drawing/2014/main" id="{3FF3B422-0E01-427F-A237-B76D3C3ED91E}"/>
              </a:ext>
            </a:extLst>
          </p:cNvPr>
          <p:cNvSpPr/>
          <p:nvPr/>
        </p:nvSpPr>
        <p:spPr>
          <a:xfrm>
            <a:off x="3039625" y="2018710"/>
            <a:ext cx="446809" cy="5299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 descr="neurospin.jpg">
            <a:extLst>
              <a:ext uri="{FF2B5EF4-FFF2-40B4-BE49-F238E27FC236}">
                <a16:creationId xmlns:a16="http://schemas.microsoft.com/office/drawing/2014/main" id="{3DCDEDB7-01FA-439F-B27F-BCF937DC8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28" y="3838368"/>
            <a:ext cx="1690113" cy="2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Ã©sultat de recherche d'images pour &quot;INSERM&quot;">
            <a:extLst>
              <a:ext uri="{FF2B5EF4-FFF2-40B4-BE49-F238E27FC236}">
                <a16:creationId xmlns:a16="http://schemas.microsoft.com/office/drawing/2014/main" id="{D4184097-FB89-4B40-B07D-02A148B67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20776" r="-1" b="27271"/>
          <a:stretch/>
        </p:blipFill>
        <p:spPr bwMode="auto">
          <a:xfrm>
            <a:off x="6941177" y="5662482"/>
            <a:ext cx="2149169" cy="618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associÃ©e">
            <a:extLst>
              <a:ext uri="{FF2B5EF4-FFF2-40B4-BE49-F238E27FC236}">
                <a16:creationId xmlns:a16="http://schemas.microsoft.com/office/drawing/2014/main" id="{920824E6-C010-4BA2-B6CB-BECF03233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4476" r="13064" b="9950"/>
          <a:stretch/>
        </p:blipFill>
        <p:spPr bwMode="auto">
          <a:xfrm>
            <a:off x="4880088" y="5262937"/>
            <a:ext cx="2110495" cy="1018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5CCAEF-661F-4C24-8E68-F0979DC3097B}"/>
              </a:ext>
            </a:extLst>
          </p:cNvPr>
          <p:cNvSpPr txBox="1"/>
          <p:nvPr/>
        </p:nvSpPr>
        <p:spPr>
          <a:xfrm>
            <a:off x="914400" y="190729"/>
            <a:ext cx="676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Merci pour votre attention</a:t>
            </a:r>
          </a:p>
        </p:txBody>
      </p:sp>
      <p:pic>
        <p:nvPicPr>
          <p:cNvPr id="7" name="Image 6" descr="Afficher l'image d'origine">
            <a:extLst>
              <a:ext uri="{FF2B5EF4-FFF2-40B4-BE49-F238E27FC236}">
                <a16:creationId xmlns:a16="http://schemas.microsoft.com/office/drawing/2014/main" id="{4A209888-B0D9-4DE1-B77E-61BD82A9E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6" y="1284630"/>
            <a:ext cx="1770320" cy="6064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C5DB6B-85AB-4643-A5F8-7937E531F8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38" y="1187020"/>
            <a:ext cx="1303344" cy="1650906"/>
          </a:xfrm>
          <a:prstGeom prst="rect">
            <a:avLst/>
          </a:prstGeom>
          <a:noFill/>
        </p:spPr>
      </p:pic>
      <p:pic>
        <p:nvPicPr>
          <p:cNvPr id="9" name="Picture 2" descr="Résultat de recherche d'images pour &quot;AP-HM logo&quot;">
            <a:extLst>
              <a:ext uri="{FF2B5EF4-FFF2-40B4-BE49-F238E27FC236}">
                <a16:creationId xmlns:a16="http://schemas.microsoft.com/office/drawing/2014/main" id="{0EC689F8-8E08-437C-AE17-720513AE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66" y="1849408"/>
            <a:ext cx="850709" cy="1070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28BAE4-0320-421C-B202-E149D4B468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2737" r="28716" b="8100"/>
          <a:stretch/>
        </p:blipFill>
        <p:spPr>
          <a:xfrm>
            <a:off x="3412031" y="1239752"/>
            <a:ext cx="968340" cy="10258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65B1A7-A269-47EE-9E89-B68FB265B4EE}"/>
              </a:ext>
            </a:extLst>
          </p:cNvPr>
          <p:cNvSpPr txBox="1"/>
          <p:nvPr/>
        </p:nvSpPr>
        <p:spPr>
          <a:xfrm>
            <a:off x="1309593" y="3093402"/>
            <a:ext cx="2953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Figarella-Branger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D. Braguer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M.-A. Estève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F. Correard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C. Berard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843CD4-E010-4FB3-B62A-8ED4FE11D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794" y="2319898"/>
            <a:ext cx="2341578" cy="1003533"/>
          </a:xfrm>
          <a:prstGeom prst="rect">
            <a:avLst/>
          </a:prstGeom>
        </p:spPr>
      </p:pic>
      <p:pic>
        <p:nvPicPr>
          <p:cNvPr id="13" name="Picture 8" descr="RÃ©sultat de recherche d'images pour &quot;universitÃ© d'avignon&quot;">
            <a:extLst>
              <a:ext uri="{FF2B5EF4-FFF2-40B4-BE49-F238E27FC236}">
                <a16:creationId xmlns:a16="http://schemas.microsoft.com/office/drawing/2014/main" id="{066C68DE-FDE1-442D-B52D-33EC62CE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83" y="2319896"/>
            <a:ext cx="809797" cy="1003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6733E50-CBC1-4C84-BB94-E53C8354E315}"/>
              </a:ext>
            </a:extLst>
          </p:cNvPr>
          <p:cNvSpPr txBox="1"/>
          <p:nvPr/>
        </p:nvSpPr>
        <p:spPr>
          <a:xfrm>
            <a:off x="5344378" y="3642455"/>
            <a:ext cx="2170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Contino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-Pépin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S. Desgranges</a:t>
            </a:r>
          </a:p>
        </p:txBody>
      </p:sp>
      <p:pic>
        <p:nvPicPr>
          <p:cNvPr id="15" name="Image 14" descr="LIB.png">
            <a:extLst>
              <a:ext uri="{FF2B5EF4-FFF2-40B4-BE49-F238E27FC236}">
                <a16:creationId xmlns:a16="http://schemas.microsoft.com/office/drawing/2014/main" id="{E7269749-CE0A-49F2-B955-E6ADCDAE0F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24" y="761034"/>
            <a:ext cx="1013626" cy="101362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48D6351-763A-4046-AD0E-DC336FC37FED}"/>
              </a:ext>
            </a:extLst>
          </p:cNvPr>
          <p:cNvSpPr txBox="1"/>
          <p:nvPr/>
        </p:nvSpPr>
        <p:spPr>
          <a:xfrm>
            <a:off x="9090346" y="2052292"/>
            <a:ext cx="1998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N. Taulier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W.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Urbach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N.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Alrifai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75FD518-1276-41E0-AC16-2120F569A01B}"/>
              </a:ext>
            </a:extLst>
          </p:cNvPr>
          <p:cNvSpPr txBox="1"/>
          <p:nvPr/>
        </p:nvSpPr>
        <p:spPr>
          <a:xfrm>
            <a:off x="5689360" y="6314110"/>
            <a:ext cx="263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Projet BubDrop4Glio</a:t>
            </a:r>
          </a:p>
        </p:txBody>
      </p:sp>
      <p:pic>
        <p:nvPicPr>
          <p:cNvPr id="16" name="Image 15" descr="neurospin.jpg">
            <a:extLst>
              <a:ext uri="{FF2B5EF4-FFF2-40B4-BE49-F238E27FC236}">
                <a16:creationId xmlns:a16="http://schemas.microsoft.com/office/drawing/2014/main" id="{B5DB41F4-B167-4F48-B174-76594A3EF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69" y="3966080"/>
            <a:ext cx="2689533" cy="43507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3903" y="3795539"/>
            <a:ext cx="2471666" cy="93099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6733E50-CBC1-4C84-BB94-E53C8354E315}"/>
              </a:ext>
            </a:extLst>
          </p:cNvPr>
          <p:cNvSpPr txBox="1"/>
          <p:nvPr/>
        </p:nvSpPr>
        <p:spPr>
          <a:xfrm>
            <a:off x="8890754" y="4690086"/>
            <a:ext cx="2170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Larrat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A. Novell</a:t>
            </a:r>
          </a:p>
        </p:txBody>
      </p:sp>
    </p:spTree>
    <p:extLst>
      <p:ext uri="{BB962C8B-B14F-4D97-AF65-F5344CB8AC3E}">
        <p14:creationId xmlns:p14="http://schemas.microsoft.com/office/powerpoint/2010/main" val="2038840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9D27E2C6-1A97-1B49-80DF-D880740280A2}" vid="{8A76BB03-172B-CA4F-BD24-FEB8FF3C4E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1103</TotalTime>
  <Words>543</Words>
  <Application>Microsoft Office PowerPoint</Application>
  <PresentationFormat>Grand écran</PresentationFormat>
  <Paragraphs>128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Century</vt:lpstr>
      <vt:lpstr>Wingdings</vt:lpstr>
      <vt:lpstr>Thème Office</vt:lpstr>
      <vt:lpstr>INTERNALISATION CELLULAIRE DE NANOGOUTTES DE PERFLUOROCARBURE : VECTEURS POTENTIELS DE PRINCIPES ACTIFS ACTIVABLES PAR ULTRASONS</vt:lpstr>
      <vt:lpstr>Nanotechnologie &amp; Cancer</vt:lpstr>
      <vt:lpstr>Nanogouttes de perfluoro-octyl-bromide</vt:lpstr>
      <vt:lpstr>Synthèse/Caractérisation des nanogouttes</vt:lpstr>
      <vt:lpstr>Innocuité/toxicité des composants des nanogouttes</vt:lpstr>
      <vt:lpstr>Internalisation cellulaire</vt:lpstr>
      <vt:lpstr>Cinétique d’internalisation</vt:lpstr>
      <vt:lpstr>Conclusion/Perspectives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TOURNAMILLE Jean-Francois</dc:creator>
  <cp:keywords/>
  <dc:description/>
  <cp:lastModifiedBy>MONTALEYTANG Maeva</cp:lastModifiedBy>
  <cp:revision>62</cp:revision>
  <dcterms:created xsi:type="dcterms:W3CDTF">2019-09-26T16:47:05Z</dcterms:created>
  <dcterms:modified xsi:type="dcterms:W3CDTF">2019-10-07T07:03:14Z</dcterms:modified>
  <cp:category/>
</cp:coreProperties>
</file>