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7" r:id="rId4"/>
    <p:sldId id="261" r:id="rId5"/>
    <p:sldId id="263" r:id="rId6"/>
    <p:sldId id="265" r:id="rId7"/>
    <p:sldId id="267" r:id="rId8"/>
    <p:sldId id="274" r:id="rId9"/>
    <p:sldId id="276" r:id="rId10"/>
    <p:sldId id="275" r:id="rId11"/>
    <p:sldId id="277" r:id="rId12"/>
    <p:sldId id="272" r:id="rId13"/>
    <p:sldId id="278" r:id="rId1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/>
    <p:restoredTop sz="94671"/>
  </p:normalViewPr>
  <p:slideViewPr>
    <p:cSldViewPr snapToGrid="0" snapToObjects="1"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BC777-C916-4E65-A613-8E9C966B8CC2}" type="datetimeFigureOut">
              <a:rPr lang="fr-FR" smtClean="0"/>
              <a:t>10/10/2019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A0ECC-637B-4196-B299-DA04B38A3F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24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A0ECC-637B-4196-B299-DA04B38A3FF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754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799" y="1833446"/>
            <a:ext cx="8156575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r">
              <a:defRPr sz="3200" b="1" i="0">
                <a:solidFill>
                  <a:srgbClr val="004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730750"/>
            <a:ext cx="7470774" cy="908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400" b="1">
                <a:solidFill>
                  <a:srgbClr val="00436B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182C-97FC-EC4B-B320-80EC4C75CCEE}" type="datetimeFigureOut">
              <a:rPr lang="fr-FR" smtClean="0"/>
              <a:t>10/10/2019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CE4DD-CFC8-0B44-BE97-AD7EB23932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5651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5750" y="947663"/>
            <a:ext cx="8172450" cy="1814513"/>
          </a:xfrm>
          <a:prstGeom prst="rect">
            <a:avLst/>
          </a:prstGeom>
        </p:spPr>
        <p:txBody>
          <a:bodyPr lIns="180000" anchor="t" anchorCtr="0"/>
          <a:lstStyle>
            <a:lvl1pPr algn="l">
              <a:defRPr sz="2400" b="1">
                <a:solidFill>
                  <a:srgbClr val="00436B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E3E6-13F6-BA42-9725-0B176E1BF438}" type="datetimeFigureOut">
              <a:rPr lang="fr-FR" smtClean="0"/>
              <a:t>10/10/2019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2106-CE43-434A-AF0D-927DD12760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464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50" y="830298"/>
            <a:ext cx="8401050" cy="1143000"/>
          </a:xfrm>
          <a:prstGeom prst="rect">
            <a:avLst/>
          </a:prstGeom>
        </p:spPr>
        <p:txBody>
          <a:bodyPr lIns="180000" anchor="t" anchorCtr="0">
            <a:normAutofit/>
          </a:bodyPr>
          <a:lstStyle>
            <a:lvl1pPr algn="l">
              <a:defRPr sz="2400" b="1" i="0">
                <a:solidFill>
                  <a:srgbClr val="00436B"/>
                </a:solidFill>
                <a:latin typeface="Helvetica"/>
                <a:cs typeface="Helvetica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50" y="2452725"/>
            <a:ext cx="8401050" cy="4268788"/>
          </a:xfrm>
          <a:prstGeom prst="rect">
            <a:avLst/>
          </a:prstGeom>
        </p:spPr>
        <p:txBody>
          <a:bodyPr lIns="180000"/>
          <a:lstStyle>
            <a:lvl1pPr>
              <a:defRPr sz="2200" b="1">
                <a:solidFill>
                  <a:srgbClr val="00436B"/>
                </a:solidFill>
                <a:latin typeface="Helvetica"/>
                <a:cs typeface="Helvetica"/>
              </a:defRPr>
            </a:lvl1pPr>
            <a:lvl2pPr>
              <a:defRPr sz="2000">
                <a:solidFill>
                  <a:srgbClr val="00436B"/>
                </a:solidFill>
                <a:latin typeface="Helvetica"/>
                <a:cs typeface="Helvetica"/>
              </a:defRPr>
            </a:lvl2pPr>
            <a:lvl3pPr>
              <a:defRPr sz="1800">
                <a:solidFill>
                  <a:srgbClr val="00436B"/>
                </a:solidFill>
                <a:latin typeface="Helvetica"/>
                <a:cs typeface="Helvetica"/>
              </a:defRPr>
            </a:lvl3pPr>
            <a:lvl4pPr>
              <a:defRPr sz="1600">
                <a:solidFill>
                  <a:srgbClr val="00436B"/>
                </a:solidFill>
                <a:latin typeface="Helvetica"/>
                <a:cs typeface="Helvetica"/>
              </a:defRPr>
            </a:lvl4pPr>
            <a:lvl5pPr>
              <a:defRPr sz="1400">
                <a:solidFill>
                  <a:srgbClr val="00436B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E3E6-13F6-BA42-9725-0B176E1BF438}" type="datetimeFigureOut">
              <a:rPr lang="fr-FR" smtClean="0"/>
              <a:t>10/10/2019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2106-CE43-434A-AF0D-927DD12760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121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E3E6-13F6-BA42-9725-0B176E1BF438}" type="datetimeFigureOut">
              <a:rPr lang="fr-FR" smtClean="0"/>
              <a:t>10/10/2019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2106-CE43-434A-AF0D-927DD12760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00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solidFill>
                  <a:srgbClr val="00436B"/>
                </a:solidFill>
                <a:latin typeface="Helvetica"/>
                <a:cs typeface="Helvetica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436B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E3E6-13F6-BA42-9725-0B176E1BF438}" type="datetimeFigureOut">
              <a:rPr lang="fr-FR" smtClean="0"/>
              <a:t>10/10/2019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2106-CE43-434A-AF0D-927DD12760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6971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9B75A30-1FDA-7142-ACEA-06780EB23C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182C-97FC-EC4B-B320-80EC4C75CCEE}" type="datetimeFigureOut">
              <a:rPr lang="fr-FR" smtClean="0"/>
              <a:t>10/10/2019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CE4DD-CFC8-0B44-BE97-AD7EB23932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46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nd Powerpoint CRCM-INTER-blanc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7E3E6-13F6-BA42-9725-0B176E1BF438}" type="datetimeFigureOut">
              <a:rPr lang="fr-FR" smtClean="0"/>
              <a:t>10/10/2019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72106-CE43-434A-AF0D-927DD12760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05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9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microsoft.com/office/2007/relationships/hdphoto" Target="../media/hdphoto1.wdp"/><Relationship Id="rId17" Type="http://schemas.openxmlformats.org/officeDocument/2006/relationships/image" Target="../media/image21.png"/><Relationship Id="rId2" Type="http://schemas.openxmlformats.org/officeDocument/2006/relationships/image" Target="../media/image5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9.png"/><Relationship Id="rId5" Type="http://schemas.openxmlformats.org/officeDocument/2006/relationships/image" Target="../media/image11.png"/><Relationship Id="rId10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18" Type="http://schemas.openxmlformats.org/officeDocument/2006/relationships/image" Target="../media/image4.png"/><Relationship Id="rId3" Type="http://schemas.openxmlformats.org/officeDocument/2006/relationships/image" Target="../media/image23.png"/><Relationship Id="rId7" Type="http://schemas.openxmlformats.org/officeDocument/2006/relationships/image" Target="../media/image26.jpeg"/><Relationship Id="rId12" Type="http://schemas.microsoft.com/office/2007/relationships/hdphoto" Target="../media/hdphoto2.wdp"/><Relationship Id="rId1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5" Type="http://schemas.openxmlformats.org/officeDocument/2006/relationships/image" Target="../media/image33.png"/><Relationship Id="rId10" Type="http://schemas.openxmlformats.org/officeDocument/2006/relationships/image" Target="../media/image29.png"/><Relationship Id="rId4" Type="http://schemas.openxmlformats.org/officeDocument/2006/relationships/image" Target="../media/image22.png"/><Relationship Id="rId9" Type="http://schemas.openxmlformats.org/officeDocument/2006/relationships/image" Target="../media/image28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91256" y="2364489"/>
            <a:ext cx="5651118" cy="2010194"/>
          </a:xfrm>
        </p:spPr>
        <p:txBody>
          <a:bodyPr rIns="180000">
            <a:normAutofit/>
          </a:bodyPr>
          <a:lstStyle/>
          <a:p>
            <a:r>
              <a:rPr lang="en-US" dirty="0"/>
              <a:t>Expression and Functions of BTLA-HVEM couple in lung cancer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079766" y="4648259"/>
            <a:ext cx="3762608" cy="1331246"/>
          </a:xfrm>
        </p:spPr>
        <p:txBody>
          <a:bodyPr lIns="108000" rIns="180000" anchor="ctr" anchorCtr="0">
            <a:normAutofit fontScale="77500" lnSpcReduction="20000"/>
          </a:bodyPr>
          <a:lstStyle/>
          <a:p>
            <a:r>
              <a:rPr lang="fr-FR" dirty="0"/>
              <a:t>Clémence Demerlé</a:t>
            </a:r>
          </a:p>
          <a:p>
            <a:r>
              <a:rPr lang="fr-FR" b="0" dirty="0"/>
              <a:t>2</a:t>
            </a:r>
            <a:r>
              <a:rPr lang="fr-FR" b="0" baseline="30000" dirty="0"/>
              <a:t>nd</a:t>
            </a:r>
            <a:r>
              <a:rPr lang="fr-FR" b="0" dirty="0"/>
              <a:t> </a:t>
            </a:r>
            <a:r>
              <a:rPr lang="fr-FR" b="0" dirty="0" err="1"/>
              <a:t>Year</a:t>
            </a:r>
            <a:r>
              <a:rPr lang="fr-FR" b="0" dirty="0"/>
              <a:t> </a:t>
            </a:r>
            <a:r>
              <a:rPr lang="fr-FR" b="0" dirty="0" err="1"/>
              <a:t>Ph.D</a:t>
            </a:r>
            <a:r>
              <a:rPr lang="fr-FR" b="0" dirty="0"/>
              <a:t> </a:t>
            </a:r>
          </a:p>
          <a:p>
            <a:r>
              <a:rPr lang="fr-FR" b="0" dirty="0" err="1"/>
              <a:t>Director</a:t>
            </a:r>
            <a:r>
              <a:rPr lang="fr-FR" b="0" dirty="0"/>
              <a:t> : Pr D. Olive </a:t>
            </a:r>
          </a:p>
          <a:p>
            <a:r>
              <a:rPr lang="fr-FR" b="0" dirty="0" err="1"/>
              <a:t>Immunity</a:t>
            </a:r>
            <a:r>
              <a:rPr lang="fr-FR" b="0" dirty="0"/>
              <a:t> and Cancer Team, CRCM</a:t>
            </a:r>
          </a:p>
          <a:p>
            <a:endParaRPr lang="fr-FR" b="0" dirty="0"/>
          </a:p>
          <a:p>
            <a:r>
              <a:rPr lang="fr-FR" b="0" dirty="0" err="1"/>
              <a:t>Resident</a:t>
            </a:r>
            <a:r>
              <a:rPr lang="fr-FR" b="0" dirty="0"/>
              <a:t> </a:t>
            </a:r>
            <a:r>
              <a:rPr lang="fr-FR" b="0" dirty="0" err="1"/>
              <a:t>Pharmacist</a:t>
            </a:r>
            <a:r>
              <a:rPr lang="fr-FR" b="0" dirty="0"/>
              <a:t> in </a:t>
            </a:r>
            <a:r>
              <a:rPr lang="fr-FR" b="0" dirty="0" err="1"/>
              <a:t>medical</a:t>
            </a:r>
            <a:r>
              <a:rPr lang="fr-FR" b="0" dirty="0"/>
              <a:t> </a:t>
            </a:r>
            <a:r>
              <a:rPr lang="fr-FR" b="0" dirty="0" err="1"/>
              <a:t>biology</a:t>
            </a:r>
            <a:endParaRPr lang="fr-FR" b="0" dirty="0"/>
          </a:p>
          <a:p>
            <a:r>
              <a:rPr lang="fr-FR" b="0" dirty="0" err="1"/>
              <a:t>Immunology</a:t>
            </a:r>
            <a:r>
              <a:rPr lang="fr-FR" b="0" dirty="0"/>
              <a:t> </a:t>
            </a:r>
            <a:r>
              <a:rPr lang="fr-FR" b="0" dirty="0" err="1"/>
              <a:t>Laboratory</a:t>
            </a:r>
            <a:r>
              <a:rPr lang="fr-FR" b="0" dirty="0"/>
              <a:t> (Pr JL. </a:t>
            </a:r>
            <a:r>
              <a:rPr lang="fr-FR" b="0" dirty="0" err="1"/>
              <a:t>Mège</a:t>
            </a:r>
            <a:r>
              <a:rPr lang="fr-FR" b="0" dirty="0"/>
              <a:t>, APHM) </a:t>
            </a:r>
          </a:p>
          <a:p>
            <a:endParaRPr lang="fr-FR" b="0" dirty="0"/>
          </a:p>
        </p:txBody>
      </p:sp>
      <p:cxnSp>
        <p:nvCxnSpPr>
          <p:cNvPr id="4" name="Connecteur droit 3"/>
          <p:cNvCxnSpPr/>
          <p:nvPr/>
        </p:nvCxnSpPr>
        <p:spPr bwMode="auto">
          <a:xfrm>
            <a:off x="2627312" y="2364489"/>
            <a:ext cx="65166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436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" name="Connecteur droit 4"/>
          <p:cNvCxnSpPr/>
          <p:nvPr/>
        </p:nvCxnSpPr>
        <p:spPr bwMode="auto">
          <a:xfrm>
            <a:off x="2627312" y="4374683"/>
            <a:ext cx="65166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436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" name="Connecteur droit 6"/>
          <p:cNvCxnSpPr/>
          <p:nvPr/>
        </p:nvCxnSpPr>
        <p:spPr bwMode="auto">
          <a:xfrm>
            <a:off x="7106961" y="5979506"/>
            <a:ext cx="2037039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436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Sous-titre 2"/>
          <p:cNvSpPr txBox="1">
            <a:spLocks/>
          </p:cNvSpPr>
          <p:nvPr/>
        </p:nvSpPr>
        <p:spPr>
          <a:xfrm>
            <a:off x="5381392" y="1986305"/>
            <a:ext cx="3762608" cy="378184"/>
          </a:xfrm>
          <a:prstGeom prst="rect">
            <a:avLst/>
          </a:prstGeom>
        </p:spPr>
        <p:txBody>
          <a:bodyPr lIns="108000" rIns="180000" anchor="ctr" anchorCtr="0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400" b="1" kern="1200">
                <a:solidFill>
                  <a:srgbClr val="00436B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Congrès SFPO 2019 – Prix E. </a:t>
            </a:r>
            <a:r>
              <a:rPr lang="fr-FR" dirty="0" err="1"/>
              <a:t>Bzoura</a:t>
            </a:r>
            <a:endParaRPr lang="fr-FR" b="0" dirty="0"/>
          </a:p>
        </p:txBody>
      </p:sp>
      <p:pic>
        <p:nvPicPr>
          <p:cNvPr id="11" name="Picture 4" descr="RÃ©sultat de recherche d'images pour &quot;aphm&quot;">
            <a:extLst>
              <a:ext uri="{FF2B5EF4-FFF2-40B4-BE49-F238E27FC236}">
                <a16:creationId xmlns:a16="http://schemas.microsoft.com/office/drawing/2014/main" id="{371CA8B3-101D-483B-A37C-A1BB8FA78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248" y="5917466"/>
            <a:ext cx="398164" cy="46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88" y="494752"/>
            <a:ext cx="3012524" cy="720162"/>
          </a:xfrm>
          <a:prstGeom prst="rect">
            <a:avLst/>
          </a:prstGeom>
          <a:ln>
            <a:noFill/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" b="8706"/>
          <a:stretch/>
        </p:blipFill>
        <p:spPr>
          <a:xfrm>
            <a:off x="3344448" y="494752"/>
            <a:ext cx="2758561" cy="71040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9441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0"/>
            <a:ext cx="8401050" cy="1054065"/>
          </a:xfrm>
        </p:spPr>
        <p:txBody>
          <a:bodyPr anchor="ctr">
            <a:normAutofit/>
          </a:bodyPr>
          <a:lstStyle/>
          <a:p>
            <a:r>
              <a:rPr lang="fr-FR" sz="2625" dirty="0" err="1"/>
              <a:t>Preliminary</a:t>
            </a:r>
            <a:r>
              <a:rPr lang="fr-FR" sz="2625" dirty="0"/>
              <a:t> </a:t>
            </a:r>
            <a:r>
              <a:rPr lang="fr-FR" sz="2625" dirty="0" err="1"/>
              <a:t>Results</a:t>
            </a:r>
            <a:r>
              <a:rPr lang="fr-FR" sz="2625" dirty="0"/>
              <a:t> – Part I </a:t>
            </a:r>
          </a:p>
        </p:txBody>
      </p:sp>
      <p:cxnSp>
        <p:nvCxnSpPr>
          <p:cNvPr id="10" name="Connecteur droit 9"/>
          <p:cNvCxnSpPr/>
          <p:nvPr/>
        </p:nvCxnSpPr>
        <p:spPr bwMode="auto">
          <a:xfrm>
            <a:off x="0" y="1054065"/>
            <a:ext cx="634149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436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008" y="66327"/>
            <a:ext cx="1464552" cy="1124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3776388" y="1963159"/>
            <a:ext cx="20987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b="1" dirty="0"/>
              <a:t>Manip N°8 / 20 Septembre</a:t>
            </a:r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932187"/>
              </p:ext>
            </p:extLst>
          </p:nvPr>
        </p:nvGraphicFramePr>
        <p:xfrm>
          <a:off x="2456402" y="2344774"/>
          <a:ext cx="4738688" cy="2696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Prism 5" r:id="rId4" imgW="6318360" imgH="3596400" progId="Prism5.Document">
                  <p:embed/>
                </p:oleObj>
              </mc:Choice>
              <mc:Fallback>
                <p:oleObj name="Prism 5" r:id="rId4" imgW="6318360" imgH="3596400" progId="Prism5.Document">
                  <p:embed/>
                  <p:pic>
                    <p:nvPicPr>
                      <p:cNvPr id="12" name="Obje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56402" y="2344774"/>
                        <a:ext cx="4738688" cy="2696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3749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0"/>
            <a:ext cx="8401050" cy="1054065"/>
          </a:xfrm>
        </p:spPr>
        <p:txBody>
          <a:bodyPr anchor="ctr">
            <a:normAutofit/>
          </a:bodyPr>
          <a:lstStyle/>
          <a:p>
            <a:r>
              <a:rPr lang="fr-FR" sz="2625" dirty="0"/>
              <a:t>Cancer Associated </a:t>
            </a:r>
            <a:r>
              <a:rPr lang="fr-FR" sz="2625" dirty="0" err="1"/>
              <a:t>Fibroblasts</a:t>
            </a:r>
            <a:r>
              <a:rPr lang="fr-FR" sz="2625" dirty="0"/>
              <a:t> </a:t>
            </a:r>
            <a:r>
              <a:rPr lang="fr-FR" sz="2625" dirty="0" err="1"/>
              <a:t>CAFs</a:t>
            </a:r>
            <a:endParaRPr lang="fr-FR" sz="2625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13889" r="16667"/>
          <a:stretch/>
        </p:blipFill>
        <p:spPr>
          <a:xfrm>
            <a:off x="2706623" y="1719871"/>
            <a:ext cx="4126350" cy="3961296"/>
          </a:xfrm>
          <a:prstGeom prst="rect">
            <a:avLst/>
          </a:prstGeom>
        </p:spPr>
      </p:pic>
      <p:sp>
        <p:nvSpPr>
          <p:cNvPr id="7" name="Espace réservé du contenu 1"/>
          <p:cNvSpPr txBox="1">
            <a:spLocks/>
          </p:cNvSpPr>
          <p:nvPr/>
        </p:nvSpPr>
        <p:spPr>
          <a:xfrm>
            <a:off x="6832973" y="2345872"/>
            <a:ext cx="1963555" cy="206153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en-US" sz="1125" b="1" dirty="0"/>
              <a:t>PDGFR-</a:t>
            </a:r>
            <a:r>
              <a:rPr lang="el-GR" sz="1125" b="1" dirty="0"/>
              <a:t>α/β+ </a:t>
            </a:r>
            <a:r>
              <a:rPr lang="en-US" sz="1125" b="1" dirty="0"/>
              <a:t>CAFs are associated with a better prognosis  </a:t>
            </a:r>
          </a:p>
          <a:p>
            <a:pPr marL="0" indent="0">
              <a:buNone/>
            </a:pPr>
            <a:endParaRPr lang="fr-FR" sz="900" b="1" dirty="0"/>
          </a:p>
          <a:p>
            <a:pPr marL="0" indent="0" algn="just">
              <a:buNone/>
            </a:pPr>
            <a:r>
              <a:rPr lang="fr-FR" sz="900" b="1" dirty="0" err="1"/>
              <a:t>Prognostic</a:t>
            </a:r>
            <a:r>
              <a:rPr lang="fr-FR" sz="900" b="1" dirty="0"/>
              <a:t> impact of </a:t>
            </a:r>
            <a:r>
              <a:rPr lang="fr-FR" sz="900" b="1" dirty="0" err="1"/>
              <a:t>platelet-derived</a:t>
            </a:r>
            <a:r>
              <a:rPr lang="fr-FR" sz="900" b="1" dirty="0"/>
              <a:t> </a:t>
            </a:r>
            <a:r>
              <a:rPr lang="fr-FR" sz="900" b="1" dirty="0" err="1"/>
              <a:t>growth</a:t>
            </a:r>
            <a:r>
              <a:rPr lang="fr-FR" sz="900" b="1" dirty="0"/>
              <a:t> </a:t>
            </a:r>
            <a:r>
              <a:rPr lang="fr-FR" sz="900" b="1" dirty="0" err="1"/>
              <a:t>factors</a:t>
            </a:r>
            <a:r>
              <a:rPr lang="fr-FR" sz="900" b="1" dirty="0"/>
              <a:t> in non-</a:t>
            </a:r>
            <a:r>
              <a:rPr lang="fr-FR" sz="900" b="1" dirty="0" err="1"/>
              <a:t>small</a:t>
            </a:r>
            <a:r>
              <a:rPr lang="fr-FR" sz="900" b="1" dirty="0"/>
              <a:t> </a:t>
            </a:r>
            <a:r>
              <a:rPr lang="fr-FR" sz="900" b="1" dirty="0" err="1"/>
              <a:t>cell</a:t>
            </a:r>
            <a:r>
              <a:rPr lang="fr-FR" sz="900" b="1" dirty="0"/>
              <a:t> </a:t>
            </a:r>
            <a:r>
              <a:rPr lang="fr-FR" sz="900" b="1" dirty="0" err="1"/>
              <a:t>lung</a:t>
            </a:r>
            <a:r>
              <a:rPr lang="fr-FR" sz="900" b="1" dirty="0"/>
              <a:t> cancer </a:t>
            </a:r>
            <a:r>
              <a:rPr lang="fr-FR" sz="900" b="1" dirty="0" err="1"/>
              <a:t>tumor</a:t>
            </a:r>
            <a:r>
              <a:rPr lang="fr-FR" sz="900" b="1" dirty="0"/>
              <a:t> and </a:t>
            </a:r>
            <a:r>
              <a:rPr lang="fr-FR" sz="900" b="1" dirty="0" err="1"/>
              <a:t>stromal</a:t>
            </a:r>
            <a:r>
              <a:rPr lang="fr-FR" sz="900" b="1" dirty="0"/>
              <a:t> </a:t>
            </a:r>
            <a:r>
              <a:rPr lang="fr-FR" sz="900" b="1" dirty="0" err="1"/>
              <a:t>cells</a:t>
            </a:r>
            <a:r>
              <a:rPr lang="fr-FR" sz="900" b="1" dirty="0"/>
              <a:t>. </a:t>
            </a:r>
            <a:r>
              <a:rPr lang="fr-FR" sz="900" dirty="0" err="1"/>
              <a:t>Donnem</a:t>
            </a:r>
            <a:r>
              <a:rPr lang="fr-FR" sz="900" dirty="0"/>
              <a:t> T </a:t>
            </a:r>
            <a:r>
              <a:rPr lang="fr-FR" sz="900" i="1" dirty="0"/>
              <a:t>et al</a:t>
            </a:r>
            <a:r>
              <a:rPr lang="fr-FR" sz="900" dirty="0"/>
              <a:t>. J </a:t>
            </a:r>
            <a:r>
              <a:rPr lang="fr-FR" sz="900" dirty="0" err="1"/>
              <a:t>Thorac</a:t>
            </a:r>
            <a:r>
              <a:rPr lang="fr-FR" sz="900" dirty="0"/>
              <a:t> </a:t>
            </a:r>
            <a:r>
              <a:rPr lang="fr-FR" sz="900" dirty="0" err="1"/>
              <a:t>Oncol</a:t>
            </a:r>
            <a:r>
              <a:rPr lang="fr-FR" sz="900" dirty="0"/>
              <a:t>. 2008 Sep</a:t>
            </a:r>
            <a:endParaRPr lang="en-US" sz="1800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-49090" y="1947970"/>
            <a:ext cx="2706623" cy="395905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975" dirty="0">
                <a:solidFill>
                  <a:srgbClr val="C00000"/>
                </a:solidFill>
              </a:rPr>
              <a:t>Activated </a:t>
            </a:r>
            <a:r>
              <a:rPr lang="en-US" sz="975" dirty="0" err="1">
                <a:solidFill>
                  <a:srgbClr val="C00000"/>
                </a:solidFill>
              </a:rPr>
              <a:t>myofibroblast</a:t>
            </a:r>
            <a:r>
              <a:rPr lang="en-US" sz="975" dirty="0">
                <a:solidFill>
                  <a:srgbClr val="C00000"/>
                </a:solidFill>
              </a:rPr>
              <a:t> phenotype (Thy-1, αSMA and FAP positive, CD45 and CD11b negative) =&gt; suppression of tumor-associated T cell activation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975" dirty="0">
              <a:solidFill>
                <a:srgbClr val="C0000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975" dirty="0">
                <a:solidFill>
                  <a:srgbClr val="C00000"/>
                </a:solidFill>
              </a:rPr>
              <a:t>Factors secreted by CAFs enhance tumor proliferation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975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fr-FR" sz="750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fr-FR" sz="750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fr-FR" sz="750" dirty="0">
                <a:solidFill>
                  <a:srgbClr val="C00000"/>
                </a:solidFill>
              </a:rPr>
              <a:t>Thy-1</a:t>
            </a:r>
            <a:r>
              <a:rPr lang="fr-FR" sz="750" baseline="30000" dirty="0">
                <a:solidFill>
                  <a:srgbClr val="C00000"/>
                </a:solidFill>
              </a:rPr>
              <a:t>+</a:t>
            </a:r>
            <a:r>
              <a:rPr lang="fr-FR" sz="750" dirty="0">
                <a:solidFill>
                  <a:srgbClr val="C00000"/>
                </a:solidFill>
              </a:rPr>
              <a:t> Cancer-</a:t>
            </a:r>
            <a:r>
              <a:rPr lang="fr-FR" sz="750" dirty="0" err="1">
                <a:solidFill>
                  <a:srgbClr val="C00000"/>
                </a:solidFill>
              </a:rPr>
              <a:t>associated</a:t>
            </a:r>
            <a:r>
              <a:rPr lang="fr-FR" sz="750" dirty="0">
                <a:solidFill>
                  <a:srgbClr val="C00000"/>
                </a:solidFill>
              </a:rPr>
              <a:t> </a:t>
            </a:r>
            <a:r>
              <a:rPr lang="fr-FR" sz="750" dirty="0" err="1">
                <a:solidFill>
                  <a:srgbClr val="C00000"/>
                </a:solidFill>
              </a:rPr>
              <a:t>fibroblasts</a:t>
            </a:r>
            <a:r>
              <a:rPr lang="fr-FR" sz="750" dirty="0">
                <a:solidFill>
                  <a:srgbClr val="C00000"/>
                </a:solidFill>
              </a:rPr>
              <a:t> </a:t>
            </a:r>
            <a:r>
              <a:rPr lang="fr-FR" sz="750" dirty="0" err="1">
                <a:solidFill>
                  <a:srgbClr val="C00000"/>
                </a:solidFill>
              </a:rPr>
              <a:t>adversely</a:t>
            </a:r>
            <a:r>
              <a:rPr lang="fr-FR" sz="750" dirty="0">
                <a:solidFill>
                  <a:srgbClr val="C00000"/>
                </a:solidFill>
              </a:rPr>
              <a:t> impact </a:t>
            </a:r>
            <a:r>
              <a:rPr lang="fr-FR" sz="750" dirty="0" err="1">
                <a:solidFill>
                  <a:srgbClr val="C00000"/>
                </a:solidFill>
              </a:rPr>
              <a:t>lung</a:t>
            </a:r>
            <a:r>
              <a:rPr lang="fr-FR" sz="750" dirty="0">
                <a:solidFill>
                  <a:srgbClr val="C00000"/>
                </a:solidFill>
              </a:rPr>
              <a:t> cancer </a:t>
            </a:r>
            <a:r>
              <a:rPr lang="fr-FR" sz="750" dirty="0" err="1">
                <a:solidFill>
                  <a:srgbClr val="C00000"/>
                </a:solidFill>
              </a:rPr>
              <a:t>prognosis</a:t>
            </a:r>
            <a:r>
              <a:rPr lang="fr-FR" sz="750" dirty="0">
                <a:solidFill>
                  <a:srgbClr val="C00000"/>
                </a:solidFill>
              </a:rPr>
              <a:t>. </a:t>
            </a:r>
            <a:r>
              <a:rPr lang="fr-FR" sz="750" dirty="0" err="1">
                <a:solidFill>
                  <a:srgbClr val="C00000"/>
                </a:solidFill>
              </a:rPr>
              <a:t>Schliekelman</a:t>
            </a:r>
            <a:r>
              <a:rPr lang="fr-FR" sz="750" dirty="0">
                <a:solidFill>
                  <a:srgbClr val="C00000"/>
                </a:solidFill>
              </a:rPr>
              <a:t> MJ </a:t>
            </a:r>
            <a:r>
              <a:rPr lang="fr-FR" sz="750" i="1" dirty="0">
                <a:solidFill>
                  <a:srgbClr val="C00000"/>
                </a:solidFill>
              </a:rPr>
              <a:t>et al</a:t>
            </a:r>
            <a:r>
              <a:rPr lang="fr-FR" sz="750" dirty="0">
                <a:solidFill>
                  <a:srgbClr val="C00000"/>
                </a:solidFill>
              </a:rPr>
              <a:t>, Sci </a:t>
            </a:r>
            <a:r>
              <a:rPr lang="fr-FR" sz="750" dirty="0" err="1">
                <a:solidFill>
                  <a:srgbClr val="C00000"/>
                </a:solidFill>
              </a:rPr>
              <a:t>Rep</a:t>
            </a:r>
            <a:r>
              <a:rPr lang="fr-FR" sz="750" dirty="0">
                <a:solidFill>
                  <a:srgbClr val="C00000"/>
                </a:solidFill>
              </a:rPr>
              <a:t>. 2017 July </a:t>
            </a:r>
          </a:p>
          <a:p>
            <a:pPr marL="0" indent="0" algn="just">
              <a:buNone/>
            </a:pPr>
            <a:endParaRPr lang="en-US" sz="750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en-US" sz="750" dirty="0">
                <a:solidFill>
                  <a:srgbClr val="C00000"/>
                </a:solidFill>
              </a:rPr>
              <a:t>Characterization of human lung tumor-associated fibroblasts and their ability to modulate the activation of tumor-associated T cells. Nazareth MR </a:t>
            </a:r>
            <a:r>
              <a:rPr lang="en-US" sz="750" i="1" dirty="0">
                <a:solidFill>
                  <a:srgbClr val="C00000"/>
                </a:solidFill>
              </a:rPr>
              <a:t>et al</a:t>
            </a:r>
            <a:r>
              <a:rPr lang="en-US" sz="750" dirty="0">
                <a:solidFill>
                  <a:srgbClr val="C00000"/>
                </a:solidFill>
              </a:rPr>
              <a:t>, J </a:t>
            </a:r>
            <a:r>
              <a:rPr lang="en-US" sz="750" dirty="0" err="1">
                <a:solidFill>
                  <a:srgbClr val="C00000"/>
                </a:solidFill>
              </a:rPr>
              <a:t>Immunol</a:t>
            </a:r>
            <a:r>
              <a:rPr lang="en-US" sz="750" dirty="0">
                <a:solidFill>
                  <a:srgbClr val="C00000"/>
                </a:solidFill>
              </a:rPr>
              <a:t>. 2007 May </a:t>
            </a:r>
          </a:p>
        </p:txBody>
      </p:sp>
      <p:sp>
        <p:nvSpPr>
          <p:cNvPr id="9" name="Rectangle 8"/>
          <p:cNvSpPr/>
          <p:nvPr/>
        </p:nvSpPr>
        <p:spPr>
          <a:xfrm>
            <a:off x="2777370" y="1760193"/>
            <a:ext cx="1251140" cy="39241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975" b="1" dirty="0">
                <a:solidFill>
                  <a:srgbClr val="C00000"/>
                </a:solidFill>
              </a:rPr>
              <a:t>Thy-1, αSMA and FAP</a:t>
            </a:r>
            <a:endParaRPr lang="fr-FR" sz="1350" b="1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72056" y="2352583"/>
            <a:ext cx="862737" cy="26545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sz="1125" b="1" dirty="0">
                <a:solidFill>
                  <a:schemeClr val="tx2"/>
                </a:solidFill>
              </a:rPr>
              <a:t>PDGFR-</a:t>
            </a:r>
            <a:r>
              <a:rPr lang="el-GR" sz="1125" b="1" dirty="0">
                <a:solidFill>
                  <a:schemeClr val="tx2"/>
                </a:solidFill>
              </a:rPr>
              <a:t>α/β</a:t>
            </a:r>
            <a:endParaRPr lang="fr-FR" sz="1350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38054" y="5743389"/>
            <a:ext cx="126348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" dirty="0" err="1"/>
              <a:t>Credits</a:t>
            </a:r>
            <a:r>
              <a:rPr lang="fr-FR" sz="600" dirty="0"/>
              <a:t> : Dimitri Otis/Getty Images</a:t>
            </a:r>
          </a:p>
        </p:txBody>
      </p:sp>
      <p:cxnSp>
        <p:nvCxnSpPr>
          <p:cNvPr id="10" name="Connecteur droit 9"/>
          <p:cNvCxnSpPr/>
          <p:nvPr/>
        </p:nvCxnSpPr>
        <p:spPr bwMode="auto">
          <a:xfrm>
            <a:off x="0" y="1054065"/>
            <a:ext cx="634149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436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2" name="Espace réservé du contenu 3">
            <a:extLst>
              <a:ext uri="{FF2B5EF4-FFF2-40B4-BE49-F238E27FC236}">
                <a16:creationId xmlns:a16="http://schemas.microsoft.com/office/drawing/2014/main" id="{9B1EE949-1EDD-4FFC-ABA6-E96992EF3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0207" y="27432"/>
            <a:ext cx="1246361" cy="838050"/>
          </a:xfrm>
          <a:prstGeom prst="rect">
            <a:avLst/>
          </a:prstGeom>
          <a:ln>
            <a:solidFill>
              <a:srgbClr val="00436B"/>
            </a:solidFill>
          </a:ln>
        </p:spPr>
      </p:pic>
    </p:spTree>
    <p:extLst>
      <p:ext uri="{BB962C8B-B14F-4D97-AF65-F5344CB8AC3E}">
        <p14:creationId xmlns:p14="http://schemas.microsoft.com/office/powerpoint/2010/main" val="2449750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0"/>
            <a:ext cx="7314463" cy="1054065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fr-FR" dirty="0"/>
              <a:t>Part II : mass </a:t>
            </a:r>
            <a:r>
              <a:rPr lang="fr-FR" dirty="0" err="1"/>
              <a:t>cytometry</a:t>
            </a:r>
            <a:r>
              <a:rPr lang="fr-FR" dirty="0"/>
              <a:t> </a:t>
            </a:r>
            <a:r>
              <a:rPr lang="en-US" dirty="0"/>
              <a:t>panels</a:t>
            </a:r>
          </a:p>
        </p:txBody>
      </p:sp>
      <p:cxnSp>
        <p:nvCxnSpPr>
          <p:cNvPr id="4" name="Connecteur droit 3"/>
          <p:cNvCxnSpPr/>
          <p:nvPr/>
        </p:nvCxnSpPr>
        <p:spPr bwMode="auto">
          <a:xfrm>
            <a:off x="0" y="1054065"/>
            <a:ext cx="634149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436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58" name="Espace réservé du conten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207" y="27432"/>
            <a:ext cx="1246361" cy="838050"/>
          </a:xfrm>
          <a:prstGeom prst="rect">
            <a:avLst/>
          </a:prstGeom>
          <a:ln>
            <a:solidFill>
              <a:srgbClr val="00436B"/>
            </a:solidFill>
          </a:ln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785392"/>
              </p:ext>
            </p:extLst>
          </p:nvPr>
        </p:nvGraphicFramePr>
        <p:xfrm>
          <a:off x="474980" y="1894205"/>
          <a:ext cx="2908300" cy="364014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454150">
                  <a:extLst>
                    <a:ext uri="{9D8B030D-6E8A-4147-A177-3AD203B41FA5}">
                      <a16:colId xmlns:a16="http://schemas.microsoft.com/office/drawing/2014/main" val="2083750296"/>
                    </a:ext>
                  </a:extLst>
                </a:gridCol>
                <a:gridCol w="1454150">
                  <a:extLst>
                    <a:ext uri="{9D8B030D-6E8A-4147-A177-3AD203B41FA5}">
                      <a16:colId xmlns:a16="http://schemas.microsoft.com/office/drawing/2014/main" val="124495547"/>
                    </a:ext>
                  </a:extLst>
                </a:gridCol>
              </a:tblGrid>
              <a:tr h="1239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CD45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CD272 (BTLA)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0" anchor="b"/>
                </a:tc>
                <a:extLst>
                  <a:ext uri="{0D108BD9-81ED-4DB2-BD59-A6C34878D82A}">
                    <a16:rowId xmlns:a16="http://schemas.microsoft.com/office/drawing/2014/main" val="1281334023"/>
                  </a:ext>
                </a:extLst>
              </a:tr>
              <a:tr h="1239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CD3 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>
                          <a:effectLst/>
                        </a:rPr>
                        <a:t>CD95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0" anchor="b"/>
                </a:tc>
                <a:extLst>
                  <a:ext uri="{0D108BD9-81ED-4DB2-BD59-A6C34878D82A}">
                    <a16:rowId xmlns:a16="http://schemas.microsoft.com/office/drawing/2014/main" val="394611622"/>
                  </a:ext>
                </a:extLst>
              </a:tr>
              <a:tr h="12888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CD45RA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CD127 (IL-7R)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0" anchor="b"/>
                </a:tc>
                <a:extLst>
                  <a:ext uri="{0D108BD9-81ED-4DB2-BD59-A6C34878D82A}">
                    <a16:rowId xmlns:a16="http://schemas.microsoft.com/office/drawing/2014/main" val="4092677364"/>
                  </a:ext>
                </a:extLst>
              </a:tr>
              <a:tr h="12888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CD270 (HVEM, TR2)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CD44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0" anchor="b"/>
                </a:tc>
                <a:extLst>
                  <a:ext uri="{0D108BD9-81ED-4DB2-BD59-A6C34878D82A}">
                    <a16:rowId xmlns:a16="http://schemas.microsoft.com/office/drawing/2014/main" val="2764196066"/>
                  </a:ext>
                </a:extLst>
              </a:tr>
              <a:tr h="12888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CD8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CD27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0" anchor="b"/>
                </a:tc>
                <a:extLst>
                  <a:ext uri="{0D108BD9-81ED-4DB2-BD59-A6C34878D82A}">
                    <a16:rowId xmlns:a16="http://schemas.microsoft.com/office/drawing/2014/main" val="3863388590"/>
                  </a:ext>
                </a:extLst>
              </a:tr>
              <a:tr h="1239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>
                          <a:effectLst/>
                        </a:rPr>
                        <a:t>CD278 (ICOS)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CD69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0" anchor="b"/>
                </a:tc>
                <a:extLst>
                  <a:ext uri="{0D108BD9-81ED-4DB2-BD59-A6C34878D82A}">
                    <a16:rowId xmlns:a16="http://schemas.microsoft.com/office/drawing/2014/main" val="3130513528"/>
                  </a:ext>
                </a:extLst>
              </a:tr>
              <a:tr h="12888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CD25 (IL-2R)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TCRVd2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0" anchor="b"/>
                </a:tc>
                <a:extLst>
                  <a:ext uri="{0D108BD9-81ED-4DB2-BD59-A6C34878D82A}">
                    <a16:rowId xmlns:a16="http://schemas.microsoft.com/office/drawing/2014/main" val="901857918"/>
                  </a:ext>
                </a:extLst>
              </a:tr>
              <a:tr h="1239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OX 40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CD226 (DNAM-1)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0" anchor="b"/>
                </a:tc>
                <a:extLst>
                  <a:ext uri="{0D108BD9-81ED-4DB2-BD59-A6C34878D82A}">
                    <a16:rowId xmlns:a16="http://schemas.microsoft.com/office/drawing/2014/main" val="4135580446"/>
                  </a:ext>
                </a:extLst>
              </a:tr>
              <a:tr h="1239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>
                          <a:effectLst/>
                        </a:rPr>
                        <a:t>CD103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CD57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0" anchor="b"/>
                </a:tc>
                <a:extLst>
                  <a:ext uri="{0D108BD9-81ED-4DB2-BD59-A6C34878D82A}">
                    <a16:rowId xmlns:a16="http://schemas.microsoft.com/office/drawing/2014/main" val="2085422529"/>
                  </a:ext>
                </a:extLst>
              </a:tr>
              <a:tr h="1239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TIM-3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CD4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0" anchor="b"/>
                </a:tc>
                <a:extLst>
                  <a:ext uri="{0D108BD9-81ED-4DB2-BD59-A6C34878D82A}">
                    <a16:rowId xmlns:a16="http://schemas.microsoft.com/office/drawing/2014/main" val="1238180400"/>
                  </a:ext>
                </a:extLst>
              </a:tr>
              <a:tr h="1239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TIGIT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LAG3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0" anchor="b"/>
                </a:tc>
                <a:extLst>
                  <a:ext uri="{0D108BD9-81ED-4DB2-BD59-A6C34878D82A}">
                    <a16:rowId xmlns:a16="http://schemas.microsoft.com/office/drawing/2014/main" val="3327882649"/>
                  </a:ext>
                </a:extLst>
              </a:tr>
              <a:tr h="12888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CD279 (PD-1)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CD56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0" anchor="b"/>
                </a:tc>
                <a:extLst>
                  <a:ext uri="{0D108BD9-81ED-4DB2-BD59-A6C34878D82A}">
                    <a16:rowId xmlns:a16="http://schemas.microsoft.com/office/drawing/2014/main" val="1661653867"/>
                  </a:ext>
                </a:extLst>
              </a:tr>
              <a:tr h="12888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>
                          <a:effectLst/>
                        </a:rPr>
                        <a:t>CD274 (PD-L1)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CD16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0" anchor="b"/>
                </a:tc>
                <a:extLst>
                  <a:ext uri="{0D108BD9-81ED-4DB2-BD59-A6C34878D82A}">
                    <a16:rowId xmlns:a16="http://schemas.microsoft.com/office/drawing/2014/main" val="1044022659"/>
                  </a:ext>
                </a:extLst>
              </a:tr>
              <a:tr h="12888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4-1BB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CD13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0" anchor="b"/>
                </a:tc>
                <a:extLst>
                  <a:ext uri="{0D108BD9-81ED-4DB2-BD59-A6C34878D82A}">
                    <a16:rowId xmlns:a16="http://schemas.microsoft.com/office/drawing/2014/main" val="1734053147"/>
                  </a:ext>
                </a:extLst>
              </a:tr>
              <a:tr h="1239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CD197 (CCR7)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CD33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0" anchor="b"/>
                </a:tc>
                <a:extLst>
                  <a:ext uri="{0D108BD9-81ED-4DB2-BD59-A6C34878D82A}">
                    <a16:rowId xmlns:a16="http://schemas.microsoft.com/office/drawing/2014/main" val="635690963"/>
                  </a:ext>
                </a:extLst>
              </a:tr>
              <a:tr h="1239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>
                          <a:effectLst/>
                        </a:rPr>
                        <a:t>CD28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CD34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0" anchor="b"/>
                </a:tc>
                <a:extLst>
                  <a:ext uri="{0D108BD9-81ED-4DB2-BD59-A6C34878D82A}">
                    <a16:rowId xmlns:a16="http://schemas.microsoft.com/office/drawing/2014/main" val="877397674"/>
                  </a:ext>
                </a:extLst>
              </a:tr>
              <a:tr h="1239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 err="1">
                          <a:effectLst/>
                        </a:rPr>
                        <a:t>Helios</a:t>
                      </a:r>
                      <a:r>
                        <a:rPr lang="fr-FR" sz="1300" u="none" strike="noStrike" dirty="0">
                          <a:effectLst/>
                        </a:rPr>
                        <a:t>-APC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u="none" strike="noStrike" dirty="0">
                          <a:effectLst/>
                        </a:rPr>
                        <a:t>CD152 (CTLA-4)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0" anchor="b"/>
                </a:tc>
                <a:extLst>
                  <a:ext uri="{0D108BD9-81ED-4DB2-BD59-A6C34878D82A}">
                    <a16:rowId xmlns:a16="http://schemas.microsoft.com/office/drawing/2014/main" val="2027827994"/>
                  </a:ext>
                </a:extLst>
              </a:tr>
              <a:tr h="123927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u="none" strike="noStrike" dirty="0">
                          <a:effectLst/>
                        </a:rPr>
                        <a:t>Ki67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Foxp3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0" anchor="b"/>
                </a:tc>
                <a:extLst>
                  <a:ext uri="{0D108BD9-81ED-4DB2-BD59-A6C34878D82A}">
                    <a16:rowId xmlns:a16="http://schemas.microsoft.com/office/drawing/2014/main" val="3256568131"/>
                  </a:ext>
                </a:extLst>
              </a:tr>
            </a:tbl>
          </a:graphicData>
        </a:graphic>
      </p:graphicFrame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521948"/>
              </p:ext>
            </p:extLst>
          </p:nvPr>
        </p:nvGraphicFramePr>
        <p:xfrm>
          <a:off x="4552200" y="1875917"/>
          <a:ext cx="3578590" cy="3945255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420607">
                  <a:extLst>
                    <a:ext uri="{9D8B030D-6E8A-4147-A177-3AD203B41FA5}">
                      <a16:colId xmlns:a16="http://schemas.microsoft.com/office/drawing/2014/main" val="2083750296"/>
                    </a:ext>
                  </a:extLst>
                </a:gridCol>
                <a:gridCol w="2157983">
                  <a:extLst>
                    <a:ext uri="{9D8B030D-6E8A-4147-A177-3AD203B41FA5}">
                      <a16:colId xmlns:a16="http://schemas.microsoft.com/office/drawing/2014/main" val="124495547"/>
                    </a:ext>
                  </a:extLst>
                </a:gridCol>
              </a:tblGrid>
              <a:tr h="123927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CD326 (</a:t>
                      </a:r>
                      <a:r>
                        <a:rPr lang="fr-FR" sz="13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EpCAM</a:t>
                      </a:r>
                      <a:r>
                        <a:rPr lang="fr-F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CD163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1334023"/>
                  </a:ext>
                </a:extLst>
              </a:tr>
              <a:tr h="123927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CD90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CD80 (B7-1)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1374546"/>
                  </a:ext>
                </a:extLst>
              </a:tr>
              <a:tr h="123927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CD68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Fibroblast</a:t>
                      </a:r>
                      <a:r>
                        <a:rPr lang="fr-F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3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specific</a:t>
                      </a:r>
                      <a:r>
                        <a:rPr lang="fr-F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3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protein</a:t>
                      </a:r>
                      <a:endParaRPr lang="fr-FR" sz="13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1088086"/>
                  </a:ext>
                </a:extLst>
              </a:tr>
              <a:tr h="123927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CD195 (CCR5)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CD33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1170656"/>
                  </a:ext>
                </a:extLst>
              </a:tr>
              <a:tr h="123927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CD16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CD31/CD144 (maison)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3187752"/>
                  </a:ext>
                </a:extLst>
              </a:tr>
              <a:tr h="123927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CD64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CD40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0152297"/>
                  </a:ext>
                </a:extLst>
              </a:tr>
              <a:tr h="123927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Podoplanin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CD140b (</a:t>
                      </a:r>
                      <a:r>
                        <a:rPr lang="fr-FR" sz="13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PDGFRb</a:t>
                      </a:r>
                      <a:r>
                        <a:rPr lang="fr-F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)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1047823"/>
                  </a:ext>
                </a:extLst>
              </a:tr>
              <a:tr h="123927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CD14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OX40 L (CD252)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5875696"/>
                  </a:ext>
                </a:extLst>
              </a:tr>
              <a:tr h="123927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CD141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CD206 (MMR)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8374987"/>
                  </a:ext>
                </a:extLst>
              </a:tr>
              <a:tr h="123927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CD86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CAV-1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6828207"/>
                  </a:ext>
                </a:extLst>
              </a:tr>
              <a:tr h="123927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CD29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CD3 / CD19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2654000"/>
                  </a:ext>
                </a:extLst>
              </a:tr>
              <a:tr h="123927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CD36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LILRB2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1921169"/>
                  </a:ext>
                </a:extLst>
              </a:tr>
              <a:tr h="123927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CD192 (CCR2)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CD273 (PD-L2)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7242664"/>
                  </a:ext>
                </a:extLst>
              </a:tr>
              <a:tr h="123927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CD270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HLA-DR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8244812"/>
                  </a:ext>
                </a:extLst>
              </a:tr>
              <a:tr h="123927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CD1c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Fibroblast</a:t>
                      </a:r>
                      <a:r>
                        <a:rPr lang="fr-F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3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associated</a:t>
                      </a:r>
                      <a:r>
                        <a:rPr lang="fr-F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3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protein</a:t>
                      </a:r>
                      <a:endParaRPr lang="fr-FR" sz="13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2197834"/>
                  </a:ext>
                </a:extLst>
              </a:tr>
              <a:tr h="123927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CD184 (CXCR4)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CD274 (PD-L1)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0870662"/>
                  </a:ext>
                </a:extLst>
              </a:tr>
              <a:tr h="123927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CD10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aSMA</a:t>
                      </a:r>
                      <a:endParaRPr lang="fr-FR" sz="13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9628516"/>
                  </a:ext>
                </a:extLst>
              </a:tr>
              <a:tr h="123927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CD11c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CD11b (Mac-1)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3722303"/>
                  </a:ext>
                </a:extLst>
              </a:tr>
              <a:tr h="123927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CD45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3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957" marR="4957" marT="4957" marB="0" anchor="b"/>
                </a:tc>
                <a:extLst>
                  <a:ext uri="{0D108BD9-81ED-4DB2-BD59-A6C34878D82A}">
                    <a16:rowId xmlns:a16="http://schemas.microsoft.com/office/drawing/2014/main" val="877397674"/>
                  </a:ext>
                </a:extLst>
              </a:tr>
            </a:tbl>
          </a:graphicData>
        </a:graphic>
      </p:graphicFrame>
      <p:sp>
        <p:nvSpPr>
          <p:cNvPr id="71" name="ZoneTexte 70"/>
          <p:cNvSpPr txBox="1"/>
          <p:nvPr/>
        </p:nvSpPr>
        <p:spPr>
          <a:xfrm>
            <a:off x="1504243" y="1479600"/>
            <a:ext cx="849773" cy="3231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1500" b="1" dirty="0">
                <a:solidFill>
                  <a:schemeClr val="tx2"/>
                </a:solidFill>
              </a:rPr>
              <a:t>Panel T </a:t>
            </a:r>
            <a:endParaRPr lang="fr-FR" sz="1500" dirty="0">
              <a:solidFill>
                <a:schemeClr val="tx2"/>
              </a:solidFill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5281011" y="1463428"/>
            <a:ext cx="2120968" cy="3231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1500" b="1" dirty="0" err="1">
                <a:solidFill>
                  <a:schemeClr val="tx2"/>
                </a:solidFill>
              </a:rPr>
              <a:t>Myeloïd</a:t>
            </a:r>
            <a:r>
              <a:rPr lang="fr-FR" sz="1500" b="1" dirty="0">
                <a:solidFill>
                  <a:schemeClr val="tx2"/>
                </a:solidFill>
              </a:rPr>
              <a:t> and </a:t>
            </a:r>
            <a:r>
              <a:rPr lang="fr-FR" sz="1500" b="1" dirty="0" err="1">
                <a:solidFill>
                  <a:schemeClr val="tx2"/>
                </a:solidFill>
              </a:rPr>
              <a:t>CAFs</a:t>
            </a:r>
            <a:r>
              <a:rPr lang="fr-FR" sz="1500" b="1" dirty="0">
                <a:solidFill>
                  <a:schemeClr val="tx2"/>
                </a:solidFill>
              </a:rPr>
              <a:t> Panel </a:t>
            </a:r>
            <a:endParaRPr lang="fr-FR" sz="1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306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806"/>
            <a:ext cx="8401050" cy="1055871"/>
          </a:xfrm>
        </p:spPr>
        <p:txBody>
          <a:bodyPr anchor="ctr">
            <a:normAutofit/>
          </a:bodyPr>
          <a:lstStyle/>
          <a:p>
            <a:r>
              <a:rPr lang="fr-FR" dirty="0"/>
              <a:t>Major </a:t>
            </a:r>
            <a:r>
              <a:rPr lang="fr-FR" dirty="0" err="1"/>
              <a:t>players</a:t>
            </a:r>
            <a:r>
              <a:rPr lang="fr-FR" dirty="0"/>
              <a:t> in tumoral </a:t>
            </a:r>
            <a:r>
              <a:rPr lang="fr-FR" dirty="0" err="1"/>
              <a:t>environment</a:t>
            </a:r>
            <a:r>
              <a:rPr lang="fr-FR" dirty="0"/>
              <a:t> </a:t>
            </a:r>
          </a:p>
        </p:txBody>
      </p:sp>
      <p:cxnSp>
        <p:nvCxnSpPr>
          <p:cNvPr id="4" name="Connecteur droit 3"/>
          <p:cNvCxnSpPr/>
          <p:nvPr/>
        </p:nvCxnSpPr>
        <p:spPr bwMode="auto">
          <a:xfrm>
            <a:off x="0" y="1054065"/>
            <a:ext cx="634149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436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5391" y="1595083"/>
            <a:ext cx="6348609" cy="42687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80301" y="6404890"/>
            <a:ext cx="3112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Yan Cui and Gang Guo </a:t>
            </a:r>
            <a:r>
              <a:rPr lang="en-US" sz="1200" dirty="0">
                <a:latin typeface="URWPalladioL-Ital"/>
              </a:rPr>
              <a:t>Int. J. Mol. Sci. </a:t>
            </a:r>
            <a:r>
              <a:rPr lang="en-US" sz="1200" dirty="0">
                <a:latin typeface="URWPalladioL-Bold"/>
              </a:rPr>
              <a:t>2016</a:t>
            </a:r>
            <a:endParaRPr lang="fr-FR" sz="1200" dirty="0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128835" y="1312307"/>
            <a:ext cx="3061720" cy="2263712"/>
          </a:xfrm>
          <a:prstGeom prst="rect">
            <a:avLst/>
          </a:prstGeom>
        </p:spPr>
        <p:txBody>
          <a:bodyPr lIns="18000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b="1" kern="1200">
                <a:solidFill>
                  <a:srgbClr val="00436B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36B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436B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436B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00436B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fr-FR" sz="1800" b="0" u="sng" dirty="0"/>
              <a:t>Immune </a:t>
            </a:r>
            <a:r>
              <a:rPr lang="fr-FR" sz="1800" b="0" u="sng" dirty="0" err="1"/>
              <a:t>Cells</a:t>
            </a:r>
            <a:r>
              <a:rPr lang="fr-FR" sz="1800" b="0" u="sng" dirty="0"/>
              <a:t> :</a:t>
            </a:r>
          </a:p>
          <a:p>
            <a:pPr>
              <a:lnSpc>
                <a:spcPct val="150000"/>
              </a:lnSpc>
            </a:pPr>
            <a:r>
              <a:rPr lang="fr-FR" sz="1800" b="0" dirty="0" err="1"/>
              <a:t>Lymphoïd</a:t>
            </a:r>
            <a:r>
              <a:rPr lang="fr-FR" sz="1800" b="0" dirty="0"/>
              <a:t> </a:t>
            </a:r>
            <a:r>
              <a:rPr lang="fr-FR" sz="1800" b="0" dirty="0" err="1"/>
              <a:t>Cells</a:t>
            </a:r>
            <a:endParaRPr lang="fr-FR" sz="1800" b="0" dirty="0"/>
          </a:p>
          <a:p>
            <a:pPr>
              <a:lnSpc>
                <a:spcPct val="150000"/>
              </a:lnSpc>
            </a:pPr>
            <a:r>
              <a:rPr lang="fr-FR" sz="1800" b="0" dirty="0" err="1"/>
              <a:t>Myeloïd</a:t>
            </a:r>
            <a:r>
              <a:rPr lang="fr-FR" sz="1800" b="0" dirty="0"/>
              <a:t> </a:t>
            </a:r>
            <a:r>
              <a:rPr lang="fr-FR" sz="1800" b="0" dirty="0" err="1"/>
              <a:t>Cells</a:t>
            </a:r>
            <a:r>
              <a:rPr lang="fr-FR" sz="1800" b="0" dirty="0"/>
              <a:t> 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fr-FR" sz="1800" b="0" u="sng" dirty="0"/>
              <a:t>Tumoral stroma</a:t>
            </a:r>
            <a:endParaRPr lang="fr-FR" sz="1700" b="0" u="sng" dirty="0"/>
          </a:p>
          <a:p>
            <a:pPr marL="0" indent="0" algn="just">
              <a:lnSpc>
                <a:spcPct val="150000"/>
              </a:lnSpc>
              <a:buFont typeface="Arial"/>
              <a:buNone/>
            </a:pPr>
            <a:endParaRPr lang="fr-FR" sz="1700" b="0" dirty="0"/>
          </a:p>
          <a:p>
            <a:pPr marL="0" indent="0">
              <a:buFont typeface="Arial"/>
              <a:buNone/>
            </a:pPr>
            <a:endParaRPr lang="fr-FR" sz="1800" b="0" dirty="0"/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105340" y="3847101"/>
            <a:ext cx="2869696" cy="1500891"/>
          </a:xfrm>
          <a:prstGeom prst="rect">
            <a:avLst/>
          </a:prstGeom>
        </p:spPr>
        <p:txBody>
          <a:bodyPr lIns="18000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b="1" kern="1200">
                <a:solidFill>
                  <a:srgbClr val="00436B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36B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436B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436B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00436B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fr-FR" sz="1800" b="0" u="sng" dirty="0"/>
              <a:t>Multiple interactions : </a:t>
            </a:r>
          </a:p>
          <a:p>
            <a:pPr>
              <a:lnSpc>
                <a:spcPct val="150000"/>
              </a:lnSpc>
            </a:pPr>
            <a:r>
              <a:rPr lang="fr-FR" sz="1800" b="0" dirty="0"/>
              <a:t>Soluble </a:t>
            </a:r>
            <a:r>
              <a:rPr lang="fr-FR" sz="1800" b="0" dirty="0" err="1"/>
              <a:t>mediators</a:t>
            </a:r>
            <a:endParaRPr lang="fr-FR" sz="1800" b="0" dirty="0"/>
          </a:p>
          <a:p>
            <a:pPr>
              <a:lnSpc>
                <a:spcPct val="150000"/>
              </a:lnSpc>
            </a:pPr>
            <a:r>
              <a:rPr lang="fr-FR" sz="1800" b="0" dirty="0" err="1"/>
              <a:t>Cell</a:t>
            </a:r>
            <a:r>
              <a:rPr lang="fr-FR" sz="1800" b="0" dirty="0"/>
              <a:t> to </a:t>
            </a:r>
            <a:r>
              <a:rPr lang="fr-FR" sz="1800" b="0" dirty="0" err="1"/>
              <a:t>cell</a:t>
            </a:r>
            <a:r>
              <a:rPr lang="fr-FR" sz="1800" b="0" dirty="0"/>
              <a:t> contacts</a:t>
            </a:r>
            <a:endParaRPr lang="fr-FR" sz="1700" b="0" dirty="0"/>
          </a:p>
        </p:txBody>
      </p:sp>
    </p:spTree>
    <p:extLst>
      <p:ext uri="{BB962C8B-B14F-4D97-AF65-F5344CB8AC3E}">
        <p14:creationId xmlns:p14="http://schemas.microsoft.com/office/powerpoint/2010/main" val="1371437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31949"/>
          </a:xfrm>
        </p:spPr>
        <p:txBody>
          <a:bodyPr anchor="ctr">
            <a:norm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HVEM – BTLA Axis in </a:t>
            </a:r>
            <a:r>
              <a:rPr lang="fr-FR" dirty="0" err="1">
                <a:solidFill>
                  <a:schemeClr val="tx2"/>
                </a:solidFill>
              </a:rPr>
              <a:t>lung</a:t>
            </a:r>
            <a:r>
              <a:rPr lang="fr-FR" dirty="0">
                <a:solidFill>
                  <a:schemeClr val="tx2"/>
                </a:solidFill>
              </a:rPr>
              <a:t> cancer : </a:t>
            </a:r>
            <a:br>
              <a:rPr lang="fr-FR" dirty="0">
                <a:solidFill>
                  <a:schemeClr val="tx2"/>
                </a:solidFill>
              </a:rPr>
            </a:br>
            <a:r>
              <a:rPr lang="fr-FR" sz="2000" dirty="0">
                <a:solidFill>
                  <a:schemeClr val="tx2"/>
                </a:solidFill>
              </a:rPr>
              <a:t>a </a:t>
            </a:r>
            <a:r>
              <a:rPr lang="fr-FR" sz="2000" dirty="0" err="1">
                <a:solidFill>
                  <a:schemeClr val="tx2"/>
                </a:solidFill>
              </a:rPr>
              <a:t>promising</a:t>
            </a:r>
            <a:r>
              <a:rPr lang="fr-FR" sz="2000" dirty="0">
                <a:solidFill>
                  <a:schemeClr val="tx2"/>
                </a:solidFill>
              </a:rPr>
              <a:t> candidate as </a:t>
            </a:r>
            <a:r>
              <a:rPr lang="fr-FR" sz="2000" dirty="0" err="1">
                <a:solidFill>
                  <a:schemeClr val="tx2"/>
                </a:solidFill>
              </a:rPr>
              <a:t>immunotherapy</a:t>
            </a:r>
            <a:r>
              <a:rPr lang="fr-FR" sz="2000" dirty="0">
                <a:solidFill>
                  <a:schemeClr val="tx2"/>
                </a:solidFill>
              </a:rPr>
              <a:t> </a:t>
            </a:r>
            <a:r>
              <a:rPr lang="fr-FR" sz="2000" dirty="0" err="1">
                <a:solidFill>
                  <a:schemeClr val="tx2"/>
                </a:solidFill>
              </a:rPr>
              <a:t>target</a:t>
            </a:r>
            <a:endParaRPr lang="fr-FR" sz="2000" dirty="0">
              <a:solidFill>
                <a:schemeClr val="tx2"/>
              </a:solidFill>
            </a:endParaRPr>
          </a:p>
        </p:txBody>
      </p:sp>
      <p:cxnSp>
        <p:nvCxnSpPr>
          <p:cNvPr id="4" name="Connecteur droit 3"/>
          <p:cNvCxnSpPr/>
          <p:nvPr/>
        </p:nvCxnSpPr>
        <p:spPr bwMode="auto">
          <a:xfrm>
            <a:off x="0" y="1054065"/>
            <a:ext cx="634149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436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Espace réservé du contenu 1"/>
          <p:cNvSpPr txBox="1">
            <a:spLocks/>
          </p:cNvSpPr>
          <p:nvPr/>
        </p:nvSpPr>
        <p:spPr>
          <a:xfrm>
            <a:off x="4352544" y="1902447"/>
            <a:ext cx="4242816" cy="3701080"/>
          </a:xfrm>
          <a:prstGeom prst="rect">
            <a:avLst/>
          </a:prstGeom>
        </p:spPr>
        <p:txBody>
          <a:bodyPr lIns="18000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b="1" kern="1200">
                <a:solidFill>
                  <a:srgbClr val="00436B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36B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436B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436B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00436B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fr-FR" sz="1800" b="0" dirty="0"/>
          </a:p>
          <a:p>
            <a:pPr algn="just"/>
            <a:r>
              <a:rPr lang="fr-FR" sz="1700" dirty="0"/>
              <a:t>BTLA </a:t>
            </a:r>
            <a:r>
              <a:rPr lang="fr-FR" sz="1700" dirty="0" err="1"/>
              <a:t>is</a:t>
            </a:r>
            <a:r>
              <a:rPr lang="fr-FR" sz="1700" dirty="0"/>
              <a:t> a </a:t>
            </a:r>
            <a:r>
              <a:rPr lang="fr-FR" sz="1700" dirty="0" err="1"/>
              <a:t>co-inhibitory</a:t>
            </a:r>
            <a:r>
              <a:rPr lang="fr-FR" sz="1700" dirty="0"/>
              <a:t> </a:t>
            </a:r>
            <a:r>
              <a:rPr lang="fr-FR" sz="1700" dirty="0" err="1"/>
              <a:t>receptor</a:t>
            </a:r>
            <a:r>
              <a:rPr lang="fr-FR" sz="1700" dirty="0"/>
              <a:t> </a:t>
            </a:r>
            <a:r>
              <a:rPr lang="fr-FR" sz="1700" dirty="0" err="1"/>
              <a:t>expressed</a:t>
            </a:r>
            <a:r>
              <a:rPr lang="fr-FR" sz="1700" dirty="0"/>
              <a:t> by T and B </a:t>
            </a:r>
            <a:r>
              <a:rPr lang="fr-FR" sz="1700" dirty="0" err="1"/>
              <a:t>cells</a:t>
            </a:r>
            <a:endParaRPr lang="fr-FR" sz="1700" dirty="0"/>
          </a:p>
          <a:p>
            <a:pPr algn="just"/>
            <a:endParaRPr lang="fr-FR" sz="1700" dirty="0"/>
          </a:p>
          <a:p>
            <a:pPr algn="just"/>
            <a:r>
              <a:rPr lang="fr-FR" sz="1700" dirty="0"/>
              <a:t>BTLA </a:t>
            </a:r>
            <a:r>
              <a:rPr lang="fr-FR" sz="1700" dirty="0" err="1"/>
              <a:t>shares</a:t>
            </a:r>
            <a:r>
              <a:rPr lang="fr-FR" sz="1700" dirty="0"/>
              <a:t> </a:t>
            </a:r>
            <a:r>
              <a:rPr lang="fr-FR" sz="1700" dirty="0" err="1"/>
              <a:t>similarities</a:t>
            </a:r>
            <a:r>
              <a:rPr lang="fr-FR" sz="1700" dirty="0"/>
              <a:t> </a:t>
            </a:r>
            <a:r>
              <a:rPr lang="fr-FR" sz="1700" dirty="0" err="1"/>
              <a:t>with</a:t>
            </a:r>
            <a:r>
              <a:rPr lang="fr-FR" sz="1700" dirty="0"/>
              <a:t> PD-1 </a:t>
            </a:r>
            <a:r>
              <a:rPr lang="fr-FR" sz="1700" b="0" dirty="0"/>
              <a:t>and CTLA-4 but </a:t>
            </a:r>
            <a:r>
              <a:rPr lang="fr-FR" sz="1700" b="0" dirty="0" err="1"/>
              <a:t>seems</a:t>
            </a:r>
            <a:r>
              <a:rPr lang="fr-FR" sz="1700" b="0" dirty="0"/>
              <a:t> to </a:t>
            </a:r>
            <a:r>
              <a:rPr lang="fr-FR" sz="1700" b="0" dirty="0" err="1"/>
              <a:t>be</a:t>
            </a:r>
            <a:r>
              <a:rPr lang="fr-FR" sz="1700" b="0" dirty="0"/>
              <a:t> </a:t>
            </a:r>
            <a:r>
              <a:rPr lang="fr-FR" sz="1700" b="0" dirty="0" err="1"/>
              <a:t>associated</a:t>
            </a:r>
            <a:r>
              <a:rPr lang="fr-FR" sz="1700" b="0" dirty="0"/>
              <a:t> </a:t>
            </a:r>
            <a:r>
              <a:rPr lang="fr-FR" sz="1700" b="0" dirty="0" err="1"/>
              <a:t>with</a:t>
            </a:r>
            <a:r>
              <a:rPr lang="fr-FR" sz="1700" b="0" dirty="0"/>
              <a:t> a terminal </a:t>
            </a:r>
            <a:r>
              <a:rPr lang="fr-FR" sz="1700" b="0" dirty="0" err="1"/>
              <a:t>exhausted</a:t>
            </a:r>
            <a:r>
              <a:rPr lang="fr-FR" sz="1700" b="0" dirty="0"/>
              <a:t> T state. </a:t>
            </a:r>
          </a:p>
          <a:p>
            <a:pPr algn="just"/>
            <a:endParaRPr lang="fr-FR" sz="1700" b="0" dirty="0"/>
          </a:p>
          <a:p>
            <a:pPr algn="just"/>
            <a:r>
              <a:rPr lang="en-US" sz="1700" b="0" dirty="0"/>
              <a:t>The immune checkpoint, </a:t>
            </a:r>
            <a:r>
              <a:rPr lang="en-US" sz="1700" dirty="0"/>
              <a:t>HVEM may contribute to immune escape</a:t>
            </a:r>
            <a:r>
              <a:rPr lang="en-US" sz="1700" b="0" dirty="0"/>
              <a:t> in non small cell lung cancer (NSCLC) lacking PD-L1 expression</a:t>
            </a:r>
            <a:endParaRPr lang="fr-FR" sz="1700" b="0" dirty="0"/>
          </a:p>
          <a:p>
            <a:pPr marL="0" indent="0" algn="just">
              <a:buFont typeface="Arial"/>
              <a:buNone/>
            </a:pPr>
            <a:endParaRPr lang="fr-FR" sz="1700" b="0" dirty="0"/>
          </a:p>
          <a:p>
            <a:pPr marL="0" indent="0">
              <a:buFont typeface="Arial"/>
              <a:buNone/>
            </a:pPr>
            <a:endParaRPr lang="fr-FR" sz="1800" b="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"/>
          <a:stretch/>
        </p:blipFill>
        <p:spPr bwMode="auto">
          <a:xfrm>
            <a:off x="116106" y="2240947"/>
            <a:ext cx="4263870" cy="325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98648" y="5426425"/>
            <a:ext cx="15819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 err="1"/>
              <a:t>Penafuerte</a:t>
            </a:r>
            <a:r>
              <a:rPr lang="fr-FR" sz="1000" dirty="0"/>
              <a:t> C </a:t>
            </a:r>
            <a:r>
              <a:rPr lang="fr-FR" sz="1000" i="1" dirty="0"/>
              <a:t>et al </a:t>
            </a:r>
            <a:r>
              <a:rPr lang="fr-FR" sz="1000" dirty="0"/>
              <a:t>2017</a:t>
            </a:r>
            <a:endParaRPr lang="en-US" sz="1000" b="1" dirty="0"/>
          </a:p>
        </p:txBody>
      </p:sp>
      <p:sp>
        <p:nvSpPr>
          <p:cNvPr id="8" name="Rectangle 7"/>
          <p:cNvSpPr/>
          <p:nvPr/>
        </p:nvSpPr>
        <p:spPr>
          <a:xfrm>
            <a:off x="2907792" y="2239358"/>
            <a:ext cx="594360" cy="2524409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16106" y="6366043"/>
            <a:ext cx="8479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200" dirty="0"/>
              <a:t>D. </a:t>
            </a:r>
            <a:r>
              <a:rPr lang="fr-FR" sz="1200" dirty="0" err="1"/>
              <a:t>Thommen</a:t>
            </a:r>
            <a:r>
              <a:rPr lang="fr-FR" sz="1200" dirty="0"/>
              <a:t> </a:t>
            </a:r>
            <a:r>
              <a:rPr lang="fr-FR" sz="1200" i="1" dirty="0"/>
              <a:t>et al</a:t>
            </a:r>
            <a:r>
              <a:rPr lang="fr-FR" sz="1200" dirty="0"/>
              <a:t>, Cancer </a:t>
            </a:r>
            <a:r>
              <a:rPr lang="fr-FR" sz="1200" dirty="0" err="1"/>
              <a:t>Immunology</a:t>
            </a:r>
            <a:r>
              <a:rPr lang="fr-FR" sz="1200" dirty="0"/>
              <a:t> </a:t>
            </a:r>
            <a:r>
              <a:rPr lang="fr-FR" sz="1200" dirty="0" err="1"/>
              <a:t>Research</a:t>
            </a:r>
            <a:r>
              <a:rPr lang="fr-FR" sz="1200" dirty="0"/>
              <a:t>, 2015</a:t>
            </a:r>
          </a:p>
          <a:p>
            <a:pPr algn="r"/>
            <a:r>
              <a:rPr lang="fr-FR" sz="1200" dirty="0" err="1"/>
              <a:t>Shengxiang</a:t>
            </a:r>
            <a:r>
              <a:rPr lang="fr-FR" sz="1200" dirty="0"/>
              <a:t> R </a:t>
            </a:r>
            <a:r>
              <a:rPr lang="fr-FR" sz="1200" i="1" dirty="0"/>
              <a:t>et al</a:t>
            </a:r>
            <a:r>
              <a:rPr lang="fr-FR" sz="1200" dirty="0"/>
              <a:t>, Lung Cancer, 2018</a:t>
            </a:r>
          </a:p>
        </p:txBody>
      </p:sp>
    </p:spTree>
    <p:extLst>
      <p:ext uri="{BB962C8B-B14F-4D97-AF65-F5344CB8AC3E}">
        <p14:creationId xmlns:p14="http://schemas.microsoft.com/office/powerpoint/2010/main" val="2823562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920240" y="2197065"/>
            <a:ext cx="6506488" cy="258802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/>
              <a:t>Part I : </a:t>
            </a:r>
            <a:r>
              <a:rPr lang="fr-FR" i="1" dirty="0"/>
              <a:t>In vitro </a:t>
            </a:r>
            <a:r>
              <a:rPr lang="fr-FR" dirty="0" err="1"/>
              <a:t>functional</a:t>
            </a:r>
            <a:r>
              <a:rPr lang="fr-FR" dirty="0"/>
              <a:t> </a:t>
            </a:r>
            <a:r>
              <a:rPr lang="fr-FR" dirty="0" err="1"/>
              <a:t>assays</a:t>
            </a:r>
            <a:r>
              <a:rPr lang="fr-FR" dirty="0"/>
              <a:t> to test anti-BTLA or anti-HVEM antibodies. </a:t>
            </a:r>
          </a:p>
          <a:p>
            <a:pPr>
              <a:lnSpc>
                <a:spcPct val="150000"/>
              </a:lnSpc>
            </a:pPr>
            <a:endParaRPr lang="fr-FR" dirty="0"/>
          </a:p>
          <a:p>
            <a:pPr>
              <a:lnSpc>
                <a:spcPct val="150000"/>
              </a:lnSpc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Part II : </a:t>
            </a:r>
            <a:r>
              <a:rPr lang="en-US" dirty="0"/>
              <a:t>Characterize cellular environment in lung cancer by mass cytometry</a:t>
            </a:r>
          </a:p>
          <a:p>
            <a:pPr marL="0" indent="0">
              <a:lnSpc>
                <a:spcPct val="150000"/>
              </a:lnSpc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0"/>
            <a:ext cx="8401050" cy="1054065"/>
          </a:xfrm>
        </p:spPr>
        <p:txBody>
          <a:bodyPr anchor="ctr"/>
          <a:lstStyle/>
          <a:p>
            <a:r>
              <a:rPr lang="fr-FR" dirty="0" err="1"/>
              <a:t>Experimental</a:t>
            </a:r>
            <a:r>
              <a:rPr lang="fr-FR" dirty="0"/>
              <a:t> Project</a:t>
            </a:r>
          </a:p>
        </p:txBody>
      </p:sp>
      <p:cxnSp>
        <p:nvCxnSpPr>
          <p:cNvPr id="4" name="Connecteur droit 3"/>
          <p:cNvCxnSpPr/>
          <p:nvPr/>
        </p:nvCxnSpPr>
        <p:spPr bwMode="auto">
          <a:xfrm>
            <a:off x="0" y="1054065"/>
            <a:ext cx="634149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436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00" y="2108131"/>
            <a:ext cx="1829536" cy="14050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97" y="4387016"/>
            <a:ext cx="1829537" cy="1230176"/>
          </a:xfrm>
          <a:prstGeom prst="rect">
            <a:avLst/>
          </a:prstGeom>
          <a:ln>
            <a:solidFill>
              <a:srgbClr val="00436B"/>
            </a:solidFill>
          </a:ln>
        </p:spPr>
      </p:pic>
    </p:spTree>
    <p:extLst>
      <p:ext uri="{BB962C8B-B14F-4D97-AF65-F5344CB8AC3E}">
        <p14:creationId xmlns:p14="http://schemas.microsoft.com/office/powerpoint/2010/main" val="2255167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0"/>
            <a:ext cx="8401050" cy="1054065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fr-FR" dirty="0"/>
              <a:t>Part I : </a:t>
            </a:r>
            <a:r>
              <a:rPr lang="fr-FR" i="1" dirty="0"/>
              <a:t>In vitro </a:t>
            </a:r>
            <a:r>
              <a:rPr lang="fr-FR" dirty="0" err="1"/>
              <a:t>functional</a:t>
            </a:r>
            <a:r>
              <a:rPr lang="fr-FR" dirty="0"/>
              <a:t> </a:t>
            </a:r>
            <a:r>
              <a:rPr lang="fr-FR" dirty="0" err="1"/>
              <a:t>Assay</a:t>
            </a:r>
            <a:r>
              <a:rPr lang="fr-FR" dirty="0"/>
              <a:t> </a:t>
            </a:r>
          </a:p>
        </p:txBody>
      </p:sp>
      <p:cxnSp>
        <p:nvCxnSpPr>
          <p:cNvPr id="4" name="Connecteur droit 3"/>
          <p:cNvCxnSpPr/>
          <p:nvPr/>
        </p:nvCxnSpPr>
        <p:spPr bwMode="auto">
          <a:xfrm>
            <a:off x="0" y="1054065"/>
            <a:ext cx="634149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436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862" y="2795981"/>
            <a:ext cx="4071375" cy="312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854731" y="5734782"/>
            <a:ext cx="119149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50" dirty="0" err="1"/>
              <a:t>Penafuerte</a:t>
            </a:r>
            <a:r>
              <a:rPr lang="fr-FR" sz="750" dirty="0"/>
              <a:t> C </a:t>
            </a:r>
            <a:r>
              <a:rPr lang="fr-FR" sz="750" i="1" dirty="0"/>
              <a:t>et al </a:t>
            </a:r>
            <a:r>
              <a:rPr lang="fr-FR" sz="750" dirty="0"/>
              <a:t>2017</a:t>
            </a:r>
            <a:endParaRPr lang="en-US" sz="750" b="1" dirty="0"/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5071662" y="1963499"/>
            <a:ext cx="3409152" cy="106383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fr-FR" sz="1050" b="1" dirty="0"/>
              <a:t>Second signal </a:t>
            </a:r>
            <a:r>
              <a:rPr lang="fr-FR" sz="1050" dirty="0"/>
              <a:t>= Co-signalisation </a:t>
            </a:r>
          </a:p>
          <a:p>
            <a:pPr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050" dirty="0"/>
              <a:t>Block the </a:t>
            </a:r>
            <a:r>
              <a:rPr lang="fr-FR" sz="1050" dirty="0" err="1"/>
              <a:t>co-inhibitory</a:t>
            </a:r>
            <a:r>
              <a:rPr lang="fr-FR" sz="1050" dirty="0"/>
              <a:t> signal </a:t>
            </a:r>
            <a:r>
              <a:rPr lang="fr-FR" sz="1050" dirty="0" err="1"/>
              <a:t>with</a:t>
            </a:r>
            <a:r>
              <a:rPr lang="fr-FR" sz="1050" dirty="0"/>
              <a:t> anti-BTLA antibodies</a:t>
            </a:r>
          </a:p>
        </p:txBody>
      </p:sp>
      <p:sp>
        <p:nvSpPr>
          <p:cNvPr id="10" name="Flèche droite 9"/>
          <p:cNvSpPr/>
          <p:nvPr/>
        </p:nvSpPr>
        <p:spPr>
          <a:xfrm rot="5400000">
            <a:off x="3016790" y="3117031"/>
            <a:ext cx="1184278" cy="679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1" name="Flèche droite 10"/>
          <p:cNvSpPr/>
          <p:nvPr/>
        </p:nvSpPr>
        <p:spPr>
          <a:xfrm rot="6648842">
            <a:off x="4925871" y="3188499"/>
            <a:ext cx="1447974" cy="694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2" name="Espace réservé du contenu 1"/>
          <p:cNvSpPr>
            <a:spLocks noGrp="1"/>
          </p:cNvSpPr>
          <p:nvPr>
            <p:ph idx="1"/>
          </p:nvPr>
        </p:nvSpPr>
        <p:spPr>
          <a:xfrm>
            <a:off x="2414756" y="1963499"/>
            <a:ext cx="2150602" cy="524420"/>
          </a:xfrm>
        </p:spPr>
        <p:txBody>
          <a:bodyPr>
            <a:noAutofit/>
          </a:bodyPr>
          <a:lstStyle/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fr-FR" sz="1050" dirty="0">
                <a:latin typeface="+mj-lt"/>
              </a:rPr>
              <a:t>First signal = PBMC </a:t>
            </a:r>
            <a:r>
              <a:rPr lang="fr-FR" sz="1050" dirty="0" err="1">
                <a:latin typeface="+mj-lt"/>
              </a:rPr>
              <a:t>pre</a:t>
            </a:r>
            <a:r>
              <a:rPr lang="fr-FR" sz="1050" dirty="0">
                <a:latin typeface="+mj-lt"/>
              </a:rPr>
              <a:t>-activation </a:t>
            </a:r>
          </a:p>
          <a:p>
            <a:pPr algn="ctr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050" b="0" dirty="0">
                <a:latin typeface="+mj-lt"/>
              </a:rPr>
              <a:t>CD3 stimulation (OKT3)</a:t>
            </a:r>
          </a:p>
        </p:txBody>
      </p:sp>
      <p:sp>
        <p:nvSpPr>
          <p:cNvPr id="16" name="Espace réservé du contenu 1"/>
          <p:cNvSpPr txBox="1">
            <a:spLocks/>
          </p:cNvSpPr>
          <p:nvPr/>
        </p:nvSpPr>
        <p:spPr>
          <a:xfrm>
            <a:off x="203876" y="1211779"/>
            <a:ext cx="6506488" cy="1071488"/>
          </a:xfrm>
          <a:prstGeom prst="rect">
            <a:avLst/>
          </a:prstGeom>
        </p:spPr>
        <p:txBody>
          <a:bodyPr lIns="18000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b="1" kern="1200">
                <a:solidFill>
                  <a:srgbClr val="00436B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36B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436B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436B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00436B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1500" b="0" dirty="0" err="1"/>
              <a:t>Mimicking</a:t>
            </a:r>
            <a:r>
              <a:rPr lang="fr-FR" sz="1500" b="0" dirty="0"/>
              <a:t> T </a:t>
            </a:r>
            <a:r>
              <a:rPr lang="fr-FR" sz="1500" b="0" dirty="0" err="1"/>
              <a:t>cell</a:t>
            </a:r>
            <a:r>
              <a:rPr lang="fr-FR" sz="1500" b="0" dirty="0"/>
              <a:t> activation </a:t>
            </a:r>
            <a:r>
              <a:rPr lang="fr-FR" sz="1500" b="0" i="1" dirty="0"/>
              <a:t>in vitro </a:t>
            </a:r>
            <a:r>
              <a:rPr lang="fr-FR" sz="1500" b="0" dirty="0"/>
              <a:t>on </a:t>
            </a:r>
            <a:r>
              <a:rPr lang="fr-FR" sz="1500" b="0" dirty="0" err="1"/>
              <a:t>healthy</a:t>
            </a:r>
            <a:r>
              <a:rPr lang="fr-FR" sz="1500" b="0" dirty="0"/>
              <a:t> </a:t>
            </a:r>
            <a:r>
              <a:rPr lang="fr-FR" sz="1500" b="0" dirty="0" err="1"/>
              <a:t>human</a:t>
            </a:r>
            <a:r>
              <a:rPr lang="fr-FR" sz="1500" b="0" dirty="0"/>
              <a:t> PBMC </a:t>
            </a:r>
            <a:endParaRPr lang="fr-FR" b="0" dirty="0"/>
          </a:p>
          <a:p>
            <a:pPr>
              <a:lnSpc>
                <a:spcPct val="150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0309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0"/>
            <a:ext cx="8401050" cy="1054065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fr-FR" dirty="0"/>
              <a:t>Part I : </a:t>
            </a:r>
            <a:r>
              <a:rPr lang="fr-FR" i="1" dirty="0"/>
              <a:t>In vitro </a:t>
            </a:r>
            <a:r>
              <a:rPr lang="fr-FR" dirty="0" err="1"/>
              <a:t>functional</a:t>
            </a:r>
            <a:r>
              <a:rPr lang="fr-FR" dirty="0"/>
              <a:t> </a:t>
            </a:r>
            <a:r>
              <a:rPr lang="fr-FR" dirty="0" err="1"/>
              <a:t>Assay</a:t>
            </a:r>
            <a:r>
              <a:rPr lang="fr-FR" dirty="0"/>
              <a:t> </a:t>
            </a:r>
          </a:p>
        </p:txBody>
      </p:sp>
      <p:cxnSp>
        <p:nvCxnSpPr>
          <p:cNvPr id="4" name="Connecteur droit 3"/>
          <p:cNvCxnSpPr/>
          <p:nvPr/>
        </p:nvCxnSpPr>
        <p:spPr bwMode="auto">
          <a:xfrm>
            <a:off x="0" y="1054065"/>
            <a:ext cx="634149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436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Espace réservé du contenu 1"/>
          <p:cNvSpPr txBox="1">
            <a:spLocks/>
          </p:cNvSpPr>
          <p:nvPr/>
        </p:nvSpPr>
        <p:spPr>
          <a:xfrm>
            <a:off x="6943319" y="2256396"/>
            <a:ext cx="1668336" cy="182355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68580" tIns="34290" rIns="68580" bIns="34290" rtlCol="0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1125" u="sng" dirty="0" err="1"/>
              <a:t>With</a:t>
            </a:r>
            <a:r>
              <a:rPr lang="fr-FR" sz="1125" u="sng" dirty="0"/>
              <a:t> </a:t>
            </a:r>
            <a:r>
              <a:rPr lang="fr-FR" sz="1125" u="sng" dirty="0" err="1"/>
              <a:t>different</a:t>
            </a:r>
            <a:r>
              <a:rPr lang="fr-FR" sz="1125" u="sng" dirty="0"/>
              <a:t> culture conditions : </a:t>
            </a:r>
          </a:p>
          <a:p>
            <a:pPr>
              <a:lnSpc>
                <a:spcPct val="150000"/>
              </a:lnSpc>
            </a:pPr>
            <a:r>
              <a:rPr lang="fr-FR" sz="1125" dirty="0" err="1"/>
              <a:t>Tumor</a:t>
            </a:r>
            <a:r>
              <a:rPr lang="fr-FR" sz="1125" dirty="0"/>
              <a:t> dissociation </a:t>
            </a:r>
            <a:r>
              <a:rPr lang="fr-FR" sz="1125" b="1" dirty="0" err="1"/>
              <a:t>supernatant</a:t>
            </a:r>
            <a:r>
              <a:rPr lang="fr-FR" sz="1125" dirty="0"/>
              <a:t> </a:t>
            </a:r>
          </a:p>
          <a:p>
            <a:pPr>
              <a:lnSpc>
                <a:spcPct val="150000"/>
              </a:lnSpc>
            </a:pPr>
            <a:r>
              <a:rPr lang="fr-FR" sz="1125" b="1" dirty="0"/>
              <a:t>Co-culture </a:t>
            </a:r>
            <a:r>
              <a:rPr lang="fr-FR" sz="1125" dirty="0" err="1"/>
              <a:t>with</a:t>
            </a:r>
            <a:r>
              <a:rPr lang="fr-FR" sz="1125" dirty="0"/>
              <a:t> tumoral </a:t>
            </a:r>
            <a:r>
              <a:rPr lang="fr-FR" sz="1125" dirty="0" err="1"/>
              <a:t>cell</a:t>
            </a:r>
            <a:r>
              <a:rPr lang="fr-FR" sz="1125" dirty="0"/>
              <a:t> </a:t>
            </a:r>
            <a:r>
              <a:rPr lang="fr-FR" sz="1125" dirty="0" err="1"/>
              <a:t>lines</a:t>
            </a:r>
            <a:r>
              <a:rPr lang="fr-FR" sz="1125" dirty="0"/>
              <a:t> </a:t>
            </a:r>
            <a:r>
              <a:rPr lang="fr-FR" sz="1125" dirty="0" err="1"/>
              <a:t>expressing</a:t>
            </a:r>
            <a:r>
              <a:rPr lang="fr-FR" sz="1125" dirty="0"/>
              <a:t> HVEM and/or PDL1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fr-FR" sz="1125" dirty="0"/>
          </a:p>
        </p:txBody>
      </p:sp>
      <p:sp>
        <p:nvSpPr>
          <p:cNvPr id="16" name="Espace réservé du contenu 1"/>
          <p:cNvSpPr txBox="1">
            <a:spLocks/>
          </p:cNvSpPr>
          <p:nvPr/>
        </p:nvSpPr>
        <p:spPr>
          <a:xfrm>
            <a:off x="194732" y="1211779"/>
            <a:ext cx="6506488" cy="896351"/>
          </a:xfrm>
          <a:prstGeom prst="rect">
            <a:avLst/>
          </a:prstGeom>
        </p:spPr>
        <p:txBody>
          <a:bodyPr lIns="18000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b="1" kern="1200">
                <a:solidFill>
                  <a:srgbClr val="00436B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36B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436B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436B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00436B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1500" b="0" dirty="0" err="1"/>
              <a:t>Mimicking</a:t>
            </a:r>
            <a:r>
              <a:rPr lang="fr-FR" sz="1500" b="0" dirty="0"/>
              <a:t> T </a:t>
            </a:r>
            <a:r>
              <a:rPr lang="fr-FR" sz="1500" b="0" dirty="0" err="1"/>
              <a:t>cell</a:t>
            </a:r>
            <a:r>
              <a:rPr lang="fr-FR" sz="1500" b="0" dirty="0"/>
              <a:t> activation </a:t>
            </a:r>
            <a:r>
              <a:rPr lang="fr-FR" sz="1500" b="0" i="1" dirty="0"/>
              <a:t>in vitro </a:t>
            </a:r>
            <a:r>
              <a:rPr lang="fr-FR" sz="1500" b="0" dirty="0"/>
              <a:t>on </a:t>
            </a:r>
            <a:r>
              <a:rPr lang="fr-FR" sz="1500" b="0" dirty="0" err="1"/>
              <a:t>healthy</a:t>
            </a:r>
            <a:r>
              <a:rPr lang="fr-FR" sz="1500" b="0" dirty="0"/>
              <a:t> </a:t>
            </a:r>
            <a:r>
              <a:rPr lang="fr-FR" sz="1500" b="0" dirty="0" err="1"/>
              <a:t>human</a:t>
            </a:r>
            <a:r>
              <a:rPr lang="fr-FR" sz="1500" b="0" dirty="0"/>
              <a:t> PBMC</a:t>
            </a:r>
          </a:p>
          <a:p>
            <a:pPr marL="0" indent="0">
              <a:lnSpc>
                <a:spcPct val="150000"/>
              </a:lnSpc>
              <a:buNone/>
            </a:pPr>
            <a:endParaRPr lang="fr-FR" sz="800" dirty="0"/>
          </a:p>
          <a:p>
            <a:pPr marL="0" indent="0">
              <a:lnSpc>
                <a:spcPct val="150000"/>
              </a:lnSpc>
              <a:buNone/>
            </a:pPr>
            <a:r>
              <a:rPr lang="fr-FR" sz="1500" dirty="0"/>
              <a:t>Workflow</a:t>
            </a:r>
            <a:r>
              <a:rPr lang="fr-FR" sz="1500" b="0" dirty="0"/>
              <a:t> </a:t>
            </a:r>
            <a:endParaRPr lang="fr-FR" b="0" dirty="0"/>
          </a:p>
        </p:txBody>
      </p:sp>
      <p:sp>
        <p:nvSpPr>
          <p:cNvPr id="17" name="Rectangle 16"/>
          <p:cNvSpPr/>
          <p:nvPr/>
        </p:nvSpPr>
        <p:spPr>
          <a:xfrm>
            <a:off x="4171313" y="2260530"/>
            <a:ext cx="2668399" cy="3904146"/>
          </a:xfrm>
          <a:prstGeom prst="rect">
            <a:avLst/>
          </a:prstGeom>
          <a:ln>
            <a:solidFill>
              <a:srgbClr val="00436B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en-US" sz="1125" b="1" dirty="0">
                <a:solidFill>
                  <a:srgbClr val="073E87"/>
                </a:solidFill>
                <a:latin typeface="+mj-lt"/>
              </a:rPr>
              <a:t>Process : </a:t>
            </a:r>
            <a:r>
              <a:rPr lang="fr-FR" sz="1125" b="1" dirty="0">
                <a:solidFill>
                  <a:srgbClr val="073E87"/>
                </a:solidFill>
                <a:latin typeface="+mj-lt"/>
              </a:rPr>
              <a:t>3-days incubation </a:t>
            </a:r>
            <a:r>
              <a:rPr lang="fr-FR" sz="800" dirty="0">
                <a:solidFill>
                  <a:srgbClr val="073E87"/>
                </a:solidFill>
                <a:latin typeface="+mj-lt"/>
              </a:rPr>
              <a:t>(37°C, 5% CO</a:t>
            </a:r>
            <a:r>
              <a:rPr lang="fr-FR" sz="800" baseline="-25000" dirty="0">
                <a:solidFill>
                  <a:srgbClr val="073E87"/>
                </a:solidFill>
                <a:latin typeface="+mj-lt"/>
              </a:rPr>
              <a:t>2</a:t>
            </a:r>
            <a:r>
              <a:rPr lang="fr-FR" sz="800" dirty="0">
                <a:solidFill>
                  <a:srgbClr val="073E87"/>
                </a:solidFill>
                <a:latin typeface="+mj-lt"/>
              </a:rPr>
              <a:t>) </a:t>
            </a:r>
            <a:endParaRPr lang="en-US" sz="800" b="1" dirty="0">
              <a:solidFill>
                <a:srgbClr val="073E87"/>
              </a:solidFill>
              <a:latin typeface="+mj-lt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en-US" sz="1125" b="1" dirty="0">
                <a:solidFill>
                  <a:srgbClr val="073E87"/>
                </a:solidFill>
                <a:latin typeface="+mj-lt"/>
              </a:rPr>
              <a:t>Day 0 </a:t>
            </a:r>
            <a:r>
              <a:rPr lang="en-US" sz="1125" dirty="0">
                <a:solidFill>
                  <a:srgbClr val="073E87"/>
                </a:solidFill>
                <a:latin typeface="+mj-lt"/>
              </a:rPr>
              <a:t>:  cells labeling (CTV) to trace cells proliferation using dye dilution.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</a:pPr>
            <a:endParaRPr lang="fr-FR" sz="1125" dirty="0">
              <a:solidFill>
                <a:srgbClr val="073E87"/>
              </a:solidFill>
              <a:latin typeface="+mj-lt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</a:pPr>
            <a:endParaRPr lang="fr-FR" sz="1125" dirty="0">
              <a:solidFill>
                <a:srgbClr val="073E87"/>
              </a:solidFill>
              <a:latin typeface="+mj-lt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</a:pPr>
            <a:endParaRPr lang="fr-FR" sz="1125" dirty="0">
              <a:solidFill>
                <a:srgbClr val="073E87"/>
              </a:solidFill>
              <a:latin typeface="+mj-lt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</a:pPr>
            <a:endParaRPr lang="fr-FR" sz="1600" dirty="0">
              <a:solidFill>
                <a:srgbClr val="073E87"/>
              </a:solidFill>
              <a:latin typeface="+mj-lt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fr-FR" sz="1125" b="1" dirty="0">
                <a:solidFill>
                  <a:srgbClr val="073E87"/>
                </a:solidFill>
                <a:latin typeface="+mj-lt"/>
              </a:rPr>
              <a:t>Day 3 : Multi-</a:t>
            </a:r>
            <a:r>
              <a:rPr lang="fr-FR" sz="1125" b="1" dirty="0" err="1">
                <a:solidFill>
                  <a:srgbClr val="073E87"/>
                </a:solidFill>
                <a:latin typeface="+mj-lt"/>
              </a:rPr>
              <a:t>parametric</a:t>
            </a:r>
            <a:r>
              <a:rPr lang="fr-FR" sz="1125" b="1" dirty="0">
                <a:solidFill>
                  <a:srgbClr val="073E87"/>
                </a:solidFill>
                <a:latin typeface="+mj-lt"/>
              </a:rPr>
              <a:t> Flow </a:t>
            </a:r>
            <a:r>
              <a:rPr lang="fr-FR" sz="1125" b="1" dirty="0" err="1">
                <a:solidFill>
                  <a:srgbClr val="073E87"/>
                </a:solidFill>
                <a:latin typeface="+mj-lt"/>
              </a:rPr>
              <a:t>Cytometry</a:t>
            </a:r>
            <a:r>
              <a:rPr lang="fr-FR" sz="1125" b="1" dirty="0">
                <a:solidFill>
                  <a:srgbClr val="073E87"/>
                </a:solidFill>
                <a:latin typeface="+mj-lt"/>
              </a:rPr>
              <a:t> </a:t>
            </a:r>
            <a:r>
              <a:rPr lang="fr-FR" sz="1125" b="1" dirty="0" err="1">
                <a:solidFill>
                  <a:srgbClr val="073E87"/>
                </a:solidFill>
                <a:latin typeface="+mj-lt"/>
              </a:rPr>
              <a:t>Assay</a:t>
            </a:r>
            <a:endParaRPr lang="fr-FR" sz="1125" b="1" dirty="0">
              <a:solidFill>
                <a:srgbClr val="073E87"/>
              </a:solidFill>
              <a:latin typeface="+mj-lt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fr-FR" sz="1125" dirty="0">
                <a:solidFill>
                  <a:srgbClr val="073E87"/>
                </a:solidFill>
                <a:latin typeface="+mj-lt"/>
              </a:rPr>
              <a:t>-</a:t>
            </a:r>
            <a:r>
              <a:rPr lang="fr-FR" sz="1125" dirty="0" err="1">
                <a:solidFill>
                  <a:srgbClr val="073E87"/>
                </a:solidFill>
                <a:latin typeface="+mj-lt"/>
              </a:rPr>
              <a:t>Proliferation</a:t>
            </a:r>
            <a:endParaRPr lang="fr-FR" sz="1125" dirty="0">
              <a:solidFill>
                <a:srgbClr val="073E87"/>
              </a:solidFill>
              <a:latin typeface="+mj-lt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fr-FR" sz="1125" dirty="0">
                <a:solidFill>
                  <a:srgbClr val="073E87"/>
                </a:solidFill>
                <a:latin typeface="+mj-lt"/>
              </a:rPr>
              <a:t>-Expression of activation and maturation markers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fr-FR" sz="1125" dirty="0">
                <a:solidFill>
                  <a:srgbClr val="073E87"/>
                </a:solidFill>
                <a:latin typeface="+mj-lt"/>
              </a:rPr>
              <a:t>-Cytokines </a:t>
            </a:r>
            <a:r>
              <a:rPr lang="fr-FR" sz="1125" dirty="0" err="1">
                <a:solidFill>
                  <a:srgbClr val="073E87"/>
                </a:solidFill>
                <a:latin typeface="+mj-lt"/>
              </a:rPr>
              <a:t>synthesis</a:t>
            </a:r>
            <a:endParaRPr lang="fr-FR" sz="1125" dirty="0">
              <a:solidFill>
                <a:srgbClr val="073E87"/>
              </a:solidFill>
              <a:latin typeface="+mj-lt"/>
            </a:endParaRPr>
          </a:p>
        </p:txBody>
      </p:sp>
      <p:pic>
        <p:nvPicPr>
          <p:cNvPr id="27" name="Picture 2" descr="RÃ©sultat de recherche d'images pour &quot;cell trace violet staining cells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7" b="49753"/>
          <a:stretch/>
        </p:blipFill>
        <p:spPr bwMode="auto">
          <a:xfrm rot="16200000">
            <a:off x="4937246" y="3262931"/>
            <a:ext cx="1178243" cy="99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76" y="3001805"/>
            <a:ext cx="3323410" cy="255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3018525" y="5346289"/>
            <a:ext cx="119149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50" dirty="0" err="1"/>
              <a:t>Penafuerte</a:t>
            </a:r>
            <a:r>
              <a:rPr lang="fr-FR" sz="750" dirty="0"/>
              <a:t> C </a:t>
            </a:r>
            <a:r>
              <a:rPr lang="fr-FR" sz="750" i="1" dirty="0"/>
              <a:t>et al </a:t>
            </a:r>
            <a:r>
              <a:rPr lang="fr-FR" sz="750" dirty="0"/>
              <a:t>2017</a:t>
            </a:r>
            <a:endParaRPr lang="en-US" sz="750" b="1" dirty="0"/>
          </a:p>
        </p:txBody>
      </p:sp>
      <p:sp>
        <p:nvSpPr>
          <p:cNvPr id="35" name="Espace réservé du contenu 1"/>
          <p:cNvSpPr txBox="1">
            <a:spLocks/>
          </p:cNvSpPr>
          <p:nvPr/>
        </p:nvSpPr>
        <p:spPr>
          <a:xfrm>
            <a:off x="2115152" y="2188788"/>
            <a:ext cx="2134147" cy="106383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fr-FR" sz="1050" b="1" dirty="0"/>
              <a:t>Second signal </a:t>
            </a:r>
            <a:r>
              <a:rPr lang="fr-FR" sz="1050" dirty="0"/>
              <a:t>= Co-signalisation </a:t>
            </a:r>
          </a:p>
          <a:p>
            <a:pPr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050" dirty="0"/>
              <a:t>Block the </a:t>
            </a:r>
            <a:r>
              <a:rPr lang="fr-FR" sz="1050" dirty="0" err="1"/>
              <a:t>co-inhibitory</a:t>
            </a:r>
            <a:r>
              <a:rPr lang="fr-FR" sz="1050" dirty="0"/>
              <a:t> signal </a:t>
            </a:r>
            <a:r>
              <a:rPr lang="fr-FR" sz="1050" dirty="0" err="1"/>
              <a:t>with</a:t>
            </a:r>
            <a:r>
              <a:rPr lang="fr-FR" sz="1050" dirty="0"/>
              <a:t> anti-BTLA antibodies</a:t>
            </a:r>
          </a:p>
        </p:txBody>
      </p:sp>
      <p:sp>
        <p:nvSpPr>
          <p:cNvPr id="36" name="Flèche droite 35"/>
          <p:cNvSpPr/>
          <p:nvPr/>
        </p:nvSpPr>
        <p:spPr>
          <a:xfrm rot="5400000">
            <a:off x="393987" y="3309475"/>
            <a:ext cx="1184278" cy="67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7" name="Flèche droite 36"/>
          <p:cNvSpPr/>
          <p:nvPr/>
        </p:nvSpPr>
        <p:spPr>
          <a:xfrm rot="7031859">
            <a:off x="2320019" y="3467660"/>
            <a:ext cx="1055723" cy="86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8" name="Espace réservé du contenu 1"/>
          <p:cNvSpPr>
            <a:spLocks noGrp="1"/>
          </p:cNvSpPr>
          <p:nvPr>
            <p:ph idx="1"/>
          </p:nvPr>
        </p:nvSpPr>
        <p:spPr>
          <a:xfrm>
            <a:off x="-72450" y="2178172"/>
            <a:ext cx="2150602" cy="524420"/>
          </a:xfrm>
        </p:spPr>
        <p:txBody>
          <a:bodyPr>
            <a:noAutofit/>
          </a:bodyPr>
          <a:lstStyle/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fr-FR" sz="1050" dirty="0">
                <a:latin typeface="+mj-lt"/>
              </a:rPr>
              <a:t>First signal = PBMC </a:t>
            </a:r>
            <a:r>
              <a:rPr lang="fr-FR" sz="1050" dirty="0" err="1">
                <a:latin typeface="+mj-lt"/>
              </a:rPr>
              <a:t>pre</a:t>
            </a:r>
            <a:r>
              <a:rPr lang="fr-FR" sz="1050" dirty="0">
                <a:latin typeface="+mj-lt"/>
              </a:rPr>
              <a:t>-activation </a:t>
            </a:r>
          </a:p>
          <a:p>
            <a:pPr algn="ctr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050" b="0" dirty="0">
                <a:latin typeface="+mj-lt"/>
              </a:rPr>
              <a:t>CD3 stimulation (OKT3)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9502" y="2256396"/>
            <a:ext cx="3993220" cy="3297642"/>
          </a:xfrm>
          <a:prstGeom prst="rect">
            <a:avLst/>
          </a:prstGeom>
          <a:noFill/>
          <a:ln w="12700">
            <a:solidFill>
              <a:srgbClr val="004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365523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0"/>
            <a:ext cx="7314463" cy="1054065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r-FR" dirty="0"/>
              <a:t>Part II : </a:t>
            </a:r>
            <a:r>
              <a:rPr lang="en-US" dirty="0"/>
              <a:t>Characterize cellular environment in lung cancer by mass cytometry</a:t>
            </a:r>
          </a:p>
        </p:txBody>
      </p:sp>
      <p:cxnSp>
        <p:nvCxnSpPr>
          <p:cNvPr id="4" name="Connecteur droit 3"/>
          <p:cNvCxnSpPr/>
          <p:nvPr/>
        </p:nvCxnSpPr>
        <p:spPr bwMode="auto">
          <a:xfrm>
            <a:off x="0" y="1054065"/>
            <a:ext cx="634149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436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207" y="27432"/>
            <a:ext cx="1246361" cy="838050"/>
          </a:xfrm>
          <a:prstGeom prst="rect">
            <a:avLst/>
          </a:prstGeom>
          <a:ln>
            <a:solidFill>
              <a:srgbClr val="00436B"/>
            </a:solidFill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DB99019-B972-454D-BC10-4F32223B86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" t="50333" r="83591" b="31930"/>
          <a:stretch/>
        </p:blipFill>
        <p:spPr bwMode="auto">
          <a:xfrm>
            <a:off x="188931" y="2344185"/>
            <a:ext cx="619970" cy="116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1343423-CD08-484D-A3B5-0D000FA9D8BC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681241" y="2897653"/>
            <a:ext cx="390286" cy="2314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B74FF64-EEC6-40AD-9D4D-0870ECA0E8B7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78326" y="2997647"/>
            <a:ext cx="593416" cy="69209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7A40D801-A89F-4AD3-848C-62956539AC9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742" y="3474508"/>
            <a:ext cx="478805" cy="43047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FD0970F-52FC-46F6-8CA5-AFD426638D65}"/>
              </a:ext>
            </a:extLst>
          </p:cNvPr>
          <p:cNvSpPr/>
          <p:nvPr/>
        </p:nvSpPr>
        <p:spPr>
          <a:xfrm>
            <a:off x="1866500" y="2861567"/>
            <a:ext cx="53447" cy="960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  <a:latin typeface="Candara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3C99574-0831-422B-B356-0C9BC797767D}"/>
              </a:ext>
            </a:extLst>
          </p:cNvPr>
          <p:cNvSpPr txBox="1"/>
          <p:nvPr/>
        </p:nvSpPr>
        <p:spPr>
          <a:xfrm>
            <a:off x="978379" y="3845261"/>
            <a:ext cx="6313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 err="1">
                <a:solidFill>
                  <a:prstClr val="black"/>
                </a:solidFill>
                <a:latin typeface="Candara"/>
                <a:cs typeface="Times New Roman" panose="02020603050405020304" pitchFamily="18" charset="0"/>
              </a:rPr>
              <a:t>Peripheral</a:t>
            </a:r>
            <a:endParaRPr lang="fr-FR" sz="750" b="1" dirty="0">
              <a:solidFill>
                <a:prstClr val="black"/>
              </a:solidFill>
              <a:latin typeface="Candara"/>
              <a:cs typeface="Times New Roman" panose="02020603050405020304" pitchFamily="18" charset="0"/>
            </a:endParaRPr>
          </a:p>
          <a:p>
            <a:pPr algn="ctr"/>
            <a:r>
              <a:rPr lang="fr-FR" sz="750" b="1" dirty="0" err="1">
                <a:solidFill>
                  <a:prstClr val="black"/>
                </a:solidFill>
                <a:latin typeface="Candara"/>
                <a:cs typeface="Times New Roman" panose="02020603050405020304" pitchFamily="18" charset="0"/>
              </a:rPr>
              <a:t>blood</a:t>
            </a:r>
            <a:endParaRPr lang="fr-FR" sz="750" b="1" dirty="0">
              <a:solidFill>
                <a:prstClr val="black"/>
              </a:solidFill>
              <a:latin typeface="Candara"/>
              <a:cs typeface="Times New Roman" panose="02020603050405020304" pitchFamily="18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3147C15-5134-46E0-AD24-D8F668FEA7D1}"/>
              </a:ext>
            </a:extLst>
          </p:cNvPr>
          <p:cNvSpPr txBox="1"/>
          <p:nvPr/>
        </p:nvSpPr>
        <p:spPr>
          <a:xfrm>
            <a:off x="782984" y="3085084"/>
            <a:ext cx="100200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 err="1">
                <a:solidFill>
                  <a:prstClr val="black"/>
                </a:solidFill>
                <a:latin typeface="Candara"/>
                <a:cs typeface="Times New Roman" panose="02020603050405020304" pitchFamily="18" charset="0"/>
              </a:rPr>
              <a:t>Tumor</a:t>
            </a:r>
            <a:r>
              <a:rPr lang="fr-FR" sz="750" b="1" dirty="0">
                <a:solidFill>
                  <a:prstClr val="black"/>
                </a:solidFill>
                <a:latin typeface="Candar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9D8C3EC2-C589-46BA-AEE9-BE1A842FF26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15134" y="2687809"/>
            <a:ext cx="406415" cy="53828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1A731C9-B9FC-4176-9BB7-A75D68CAD01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15134" y="3490516"/>
            <a:ext cx="406415" cy="538286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EDDF1754-4A6C-4C4E-BB69-2AA29B60AFFB}"/>
              </a:ext>
            </a:extLst>
          </p:cNvPr>
          <p:cNvSpPr txBox="1"/>
          <p:nvPr/>
        </p:nvSpPr>
        <p:spPr>
          <a:xfrm>
            <a:off x="2094572" y="3960731"/>
            <a:ext cx="84715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>
                <a:solidFill>
                  <a:prstClr val="black"/>
                </a:solidFill>
                <a:latin typeface="Candara"/>
              </a:rPr>
              <a:t>PBMC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75007C83-C8D1-438E-A1A4-3FBEAA916FE8}"/>
              </a:ext>
            </a:extLst>
          </p:cNvPr>
          <p:cNvCxnSpPr>
            <a:cxnSpLocks/>
          </p:cNvCxnSpPr>
          <p:nvPr/>
        </p:nvCxnSpPr>
        <p:spPr>
          <a:xfrm flipV="1">
            <a:off x="1560344" y="3726321"/>
            <a:ext cx="641435" cy="21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id="{45E274D3-9280-4F2E-9455-5CF517D9BDD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1527" y="2733821"/>
            <a:ext cx="398557" cy="327664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95515C4B-7A04-44C5-95DE-F1F2120414AE}"/>
              </a:ext>
            </a:extLst>
          </p:cNvPr>
          <p:cNvSpPr txBox="1"/>
          <p:nvPr/>
        </p:nvSpPr>
        <p:spPr>
          <a:xfrm>
            <a:off x="1387122" y="4143153"/>
            <a:ext cx="106564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50" dirty="0" err="1">
                <a:solidFill>
                  <a:prstClr val="black"/>
                </a:solidFill>
                <a:latin typeface="Candara"/>
              </a:rPr>
              <a:t>Tumor</a:t>
            </a:r>
            <a:r>
              <a:rPr lang="fr-FR" sz="750" dirty="0">
                <a:solidFill>
                  <a:prstClr val="black"/>
                </a:solidFill>
                <a:latin typeface="Candara"/>
              </a:rPr>
              <a:t> Dissociation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DC5E0BC-3A77-4873-BB75-D942E66F5240}"/>
              </a:ext>
            </a:extLst>
          </p:cNvPr>
          <p:cNvSpPr txBox="1"/>
          <p:nvPr/>
        </p:nvSpPr>
        <p:spPr>
          <a:xfrm>
            <a:off x="4773207" y="2178308"/>
            <a:ext cx="7104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50" dirty="0" err="1">
                <a:solidFill>
                  <a:prstClr val="black"/>
                </a:solidFill>
                <a:latin typeface="Candara"/>
              </a:rPr>
              <a:t>Extracellular</a:t>
            </a:r>
            <a:r>
              <a:rPr lang="fr-FR" sz="750" dirty="0">
                <a:solidFill>
                  <a:prstClr val="black"/>
                </a:solidFill>
                <a:latin typeface="Candara"/>
              </a:rPr>
              <a:t> </a:t>
            </a:r>
          </a:p>
          <a:p>
            <a:r>
              <a:rPr lang="fr-FR" sz="750" dirty="0" err="1">
                <a:solidFill>
                  <a:prstClr val="black"/>
                </a:solidFill>
                <a:latin typeface="Candara"/>
              </a:rPr>
              <a:t>staining</a:t>
            </a:r>
            <a:endParaRPr lang="fr-FR" sz="75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8C57754-7126-48BA-9D6B-0BD7EC772DC4}"/>
              </a:ext>
            </a:extLst>
          </p:cNvPr>
          <p:cNvSpPr txBox="1"/>
          <p:nvPr/>
        </p:nvSpPr>
        <p:spPr>
          <a:xfrm>
            <a:off x="5627611" y="2178308"/>
            <a:ext cx="52129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50" dirty="0" err="1">
                <a:solidFill>
                  <a:prstClr val="black"/>
                </a:solidFill>
                <a:latin typeface="Candara"/>
              </a:rPr>
              <a:t>Barcode</a:t>
            </a:r>
            <a:endParaRPr lang="fr-FR" sz="750" dirty="0">
              <a:solidFill>
                <a:prstClr val="black"/>
              </a:solidFill>
              <a:latin typeface="Candara"/>
            </a:endParaRPr>
          </a:p>
          <a:p>
            <a:r>
              <a:rPr lang="fr-FR" sz="750" dirty="0">
                <a:solidFill>
                  <a:prstClr val="black"/>
                </a:solidFill>
                <a:latin typeface="Candara"/>
              </a:rPr>
              <a:t>/pool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CBB46AA-2618-4204-AF2D-D10BBC0B06E7}"/>
              </a:ext>
            </a:extLst>
          </p:cNvPr>
          <p:cNvSpPr txBox="1"/>
          <p:nvPr/>
        </p:nvSpPr>
        <p:spPr>
          <a:xfrm>
            <a:off x="6219121" y="2178308"/>
            <a:ext cx="8123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50" dirty="0" err="1">
                <a:solidFill>
                  <a:prstClr val="black"/>
                </a:solidFill>
                <a:latin typeface="Candara"/>
              </a:rPr>
              <a:t>Intracellular</a:t>
            </a:r>
            <a:r>
              <a:rPr lang="fr-FR" sz="750" dirty="0">
                <a:solidFill>
                  <a:prstClr val="black"/>
                </a:solidFill>
                <a:latin typeface="Candara"/>
              </a:rPr>
              <a:t> </a:t>
            </a:r>
          </a:p>
          <a:p>
            <a:r>
              <a:rPr lang="fr-FR" sz="750" dirty="0" err="1">
                <a:solidFill>
                  <a:prstClr val="black"/>
                </a:solidFill>
                <a:latin typeface="Candara"/>
              </a:rPr>
              <a:t>staining</a:t>
            </a:r>
            <a:r>
              <a:rPr lang="fr-FR" sz="750" dirty="0">
                <a:solidFill>
                  <a:prstClr val="black"/>
                </a:solidFill>
                <a:latin typeface="Candara"/>
              </a:rPr>
              <a:t>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1805C76-C2B2-402E-BE10-544D811B4CC5}"/>
              </a:ext>
            </a:extLst>
          </p:cNvPr>
          <p:cNvSpPr txBox="1"/>
          <p:nvPr/>
        </p:nvSpPr>
        <p:spPr>
          <a:xfrm>
            <a:off x="5366620" y="4547070"/>
            <a:ext cx="8915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750" dirty="0" err="1">
                <a:solidFill>
                  <a:prstClr val="black"/>
                </a:solidFill>
                <a:latin typeface="Candara"/>
              </a:rPr>
              <a:t>Cell</a:t>
            </a:r>
            <a:r>
              <a:rPr lang="fr-FR" sz="750" dirty="0">
                <a:solidFill>
                  <a:prstClr val="black"/>
                </a:solidFill>
                <a:latin typeface="Candara"/>
              </a:rPr>
              <a:t> </a:t>
            </a:r>
            <a:r>
              <a:rPr lang="fr-FR" sz="750" dirty="0" err="1">
                <a:solidFill>
                  <a:prstClr val="black"/>
                </a:solidFill>
                <a:latin typeface="Candara"/>
              </a:rPr>
              <a:t>clustering</a:t>
            </a:r>
            <a:r>
              <a:rPr lang="fr-FR" sz="750" dirty="0">
                <a:solidFill>
                  <a:prstClr val="black"/>
                </a:solidFill>
                <a:latin typeface="Candara"/>
              </a:rPr>
              <a:t> </a:t>
            </a:r>
          </a:p>
          <a:p>
            <a:pPr algn="ctr"/>
            <a:r>
              <a:rPr lang="fr-FR" sz="750" dirty="0">
                <a:solidFill>
                  <a:prstClr val="black"/>
                </a:solidFill>
                <a:latin typeface="Candara"/>
              </a:rPr>
              <a:t>and identification</a:t>
            </a:r>
          </a:p>
        </p:txBody>
      </p:sp>
      <p:pic>
        <p:nvPicPr>
          <p:cNvPr id="26" name="Picture 4">
            <a:extLst>
              <a:ext uri="{FF2B5EF4-FFF2-40B4-BE49-F238E27FC236}">
                <a16:creationId xmlns:a16="http://schemas.microsoft.com/office/drawing/2014/main" id="{E4C4F80C-0E21-4CAE-B4EC-82D29A552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770" y="2619984"/>
            <a:ext cx="636722" cy="42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7D7B281B-0D6E-411E-92BC-55943298B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679" y="2570357"/>
            <a:ext cx="636722" cy="42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415DC94F-3DCD-4D94-A549-13EE65C74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68" y="2501490"/>
            <a:ext cx="487345" cy="604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>
            <a:extLst>
              <a:ext uri="{FF2B5EF4-FFF2-40B4-BE49-F238E27FC236}">
                <a16:creationId xmlns:a16="http://schemas.microsoft.com/office/drawing/2014/main" id="{6F511991-8641-422E-960F-5D680796C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10" y="4858399"/>
            <a:ext cx="1846104" cy="108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82359205-3742-451C-A8F6-4265420AFFBC}"/>
              </a:ext>
            </a:extLst>
          </p:cNvPr>
          <p:cNvSpPr txBox="1"/>
          <p:nvPr/>
        </p:nvSpPr>
        <p:spPr>
          <a:xfrm>
            <a:off x="6860595" y="4527509"/>
            <a:ext cx="78579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750" dirty="0" err="1">
                <a:solidFill>
                  <a:prstClr val="black"/>
                </a:solidFill>
                <a:latin typeface="Candara"/>
              </a:rPr>
              <a:t>Algorithms</a:t>
            </a:r>
            <a:endParaRPr lang="fr-FR" sz="750" dirty="0">
              <a:solidFill>
                <a:prstClr val="black"/>
              </a:solidFill>
              <a:latin typeface="Candara"/>
            </a:endParaRPr>
          </a:p>
          <a:p>
            <a:pPr algn="ctr"/>
            <a:r>
              <a:rPr lang="fr-FR" sz="750" dirty="0">
                <a:solidFill>
                  <a:prstClr val="black"/>
                </a:solidFill>
                <a:latin typeface="Candara"/>
              </a:rPr>
              <a:t>(Citrus, </a:t>
            </a:r>
            <a:r>
              <a:rPr lang="fr-FR" sz="750" dirty="0" err="1">
                <a:solidFill>
                  <a:prstClr val="black"/>
                </a:solidFill>
                <a:latin typeface="Candara"/>
              </a:rPr>
              <a:t>Hclust</a:t>
            </a:r>
            <a:r>
              <a:rPr lang="fr-FR" sz="750" dirty="0">
                <a:solidFill>
                  <a:prstClr val="black"/>
                </a:solidFill>
                <a:latin typeface="Candara"/>
              </a:rPr>
              <a:t>)</a:t>
            </a: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EE36AEF4-62B3-4AFF-9BBC-14C8E12F5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344" y="2550885"/>
            <a:ext cx="1117298" cy="55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EE004D68-28D9-4E36-87D2-365EF89B7D29}"/>
              </a:ext>
            </a:extLst>
          </p:cNvPr>
          <p:cNvSpPr txBox="1"/>
          <p:nvPr/>
        </p:nvSpPr>
        <p:spPr>
          <a:xfrm>
            <a:off x="7073526" y="2178308"/>
            <a:ext cx="4924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50" dirty="0" err="1">
                <a:solidFill>
                  <a:prstClr val="black"/>
                </a:solidFill>
                <a:latin typeface="Candara"/>
              </a:rPr>
              <a:t>Run</a:t>
            </a:r>
            <a:r>
              <a:rPr lang="fr-FR" sz="750" dirty="0">
                <a:solidFill>
                  <a:prstClr val="black"/>
                </a:solidFill>
                <a:latin typeface="Candara"/>
              </a:rPr>
              <a:t> on </a:t>
            </a:r>
          </a:p>
          <a:p>
            <a:r>
              <a:rPr lang="fr-FR" sz="750" dirty="0" err="1">
                <a:solidFill>
                  <a:prstClr val="black"/>
                </a:solidFill>
                <a:latin typeface="Candara"/>
              </a:rPr>
              <a:t>Helios</a:t>
            </a:r>
            <a:endParaRPr lang="fr-FR" sz="75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5636D17-648B-42F2-9FB8-33A5BB993C55}"/>
              </a:ext>
            </a:extLst>
          </p:cNvPr>
          <p:cNvSpPr txBox="1"/>
          <p:nvPr/>
        </p:nvSpPr>
        <p:spPr>
          <a:xfrm>
            <a:off x="7491049" y="2178309"/>
            <a:ext cx="75693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50" dirty="0" err="1">
                <a:solidFill>
                  <a:prstClr val="black"/>
                </a:solidFill>
                <a:latin typeface="Candara"/>
              </a:rPr>
              <a:t>Normalization</a:t>
            </a:r>
            <a:endParaRPr lang="fr-FR" sz="750" dirty="0">
              <a:solidFill>
                <a:prstClr val="black"/>
              </a:solidFill>
              <a:latin typeface="Candara"/>
            </a:endParaRP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982E145E-AA93-4F48-AD42-346CEC7BEDD6}"/>
              </a:ext>
            </a:extLst>
          </p:cNvPr>
          <p:cNvGrpSpPr/>
          <p:nvPr/>
        </p:nvGrpSpPr>
        <p:grpSpPr>
          <a:xfrm>
            <a:off x="5113323" y="4950433"/>
            <a:ext cx="1201806" cy="1152375"/>
            <a:chOff x="-619590" y="3790131"/>
            <a:chExt cx="1590003" cy="1280518"/>
          </a:xfrm>
        </p:grpSpPr>
        <p:pic>
          <p:nvPicPr>
            <p:cNvPr id="35" name="Picture 7">
              <a:extLst>
                <a:ext uri="{FF2B5EF4-FFF2-40B4-BE49-F238E27FC236}">
                  <a16:creationId xmlns:a16="http://schemas.microsoft.com/office/drawing/2014/main" id="{2181611E-E592-41C2-BBC2-D4FB14ABB9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1666" y="3790131"/>
              <a:ext cx="1512079" cy="1280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9FA0E343-8236-476A-AEE7-780D6375902F}"/>
                </a:ext>
              </a:extLst>
            </p:cNvPr>
            <p:cNvSpPr txBox="1"/>
            <p:nvPr/>
          </p:nvSpPr>
          <p:spPr>
            <a:xfrm rot="16200000">
              <a:off x="-696350" y="4557160"/>
              <a:ext cx="367296" cy="213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450" dirty="0">
                  <a:solidFill>
                    <a:prstClr val="black"/>
                  </a:solidFill>
                  <a:latin typeface="Candara"/>
                </a:rPr>
                <a:t>tSNE2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E8357331-DA09-44D4-987A-93522F442346}"/>
                </a:ext>
              </a:extLst>
            </p:cNvPr>
            <p:cNvSpPr txBox="1"/>
            <p:nvPr/>
          </p:nvSpPr>
          <p:spPr>
            <a:xfrm>
              <a:off x="-387424" y="4688314"/>
              <a:ext cx="428825" cy="17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450" dirty="0">
                  <a:solidFill>
                    <a:prstClr val="black"/>
                  </a:solidFill>
                  <a:latin typeface="Candara"/>
                </a:rPr>
                <a:t>tSNE1</a:t>
              </a:r>
            </a:p>
          </p:txBody>
        </p:sp>
        <p:cxnSp>
          <p:nvCxnSpPr>
            <p:cNvPr id="38" name="Connecteur droit avec flèche 37">
              <a:extLst>
                <a:ext uri="{FF2B5EF4-FFF2-40B4-BE49-F238E27FC236}">
                  <a16:creationId xmlns:a16="http://schemas.microsoft.com/office/drawing/2014/main" id="{84915ABE-C57B-4C1A-B439-CFEAFA542C40}"/>
                </a:ext>
              </a:extLst>
            </p:cNvPr>
            <p:cNvCxnSpPr/>
            <p:nvPr/>
          </p:nvCxnSpPr>
          <p:spPr>
            <a:xfrm flipV="1">
              <a:off x="-469060" y="3848435"/>
              <a:ext cx="2" cy="49319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>
              <a:extLst>
                <a:ext uri="{FF2B5EF4-FFF2-40B4-BE49-F238E27FC236}">
                  <a16:creationId xmlns:a16="http://schemas.microsoft.com/office/drawing/2014/main" id="{CAFE0827-F0E0-4493-8FA9-EC7472D208AC}"/>
                </a:ext>
              </a:extLst>
            </p:cNvPr>
            <p:cNvCxnSpPr/>
            <p:nvPr/>
          </p:nvCxnSpPr>
          <p:spPr>
            <a:xfrm>
              <a:off x="116632" y="4814215"/>
              <a:ext cx="30374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D4E77B00-13EA-4344-9692-8ED1A777D504}"/>
              </a:ext>
            </a:extLst>
          </p:cNvPr>
          <p:cNvCxnSpPr>
            <a:cxnSpLocks/>
            <a:endCxn id="44" idx="1"/>
          </p:cNvCxnSpPr>
          <p:nvPr/>
        </p:nvCxnSpPr>
        <p:spPr>
          <a:xfrm flipV="1">
            <a:off x="680535" y="2174470"/>
            <a:ext cx="374429" cy="68654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Image 40">
            <a:extLst>
              <a:ext uri="{FF2B5EF4-FFF2-40B4-BE49-F238E27FC236}">
                <a16:creationId xmlns:a16="http://schemas.microsoft.com/office/drawing/2014/main" id="{6E40981E-55A7-4B57-B4CD-97CC4FC4D8E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15134" y="1845617"/>
            <a:ext cx="406415" cy="538286"/>
          </a:xfrm>
          <a:prstGeom prst="rect">
            <a:avLst/>
          </a:prstGeom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247D6AF4-EA0E-4015-BCB5-A18BC819CDA7}"/>
              </a:ext>
            </a:extLst>
          </p:cNvPr>
          <p:cNvSpPr txBox="1"/>
          <p:nvPr/>
        </p:nvSpPr>
        <p:spPr>
          <a:xfrm>
            <a:off x="797137" y="2240115"/>
            <a:ext cx="10020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>
                <a:solidFill>
                  <a:prstClr val="black"/>
                </a:solidFill>
                <a:latin typeface="Candara"/>
                <a:cs typeface="Times New Roman" panose="02020603050405020304" pitchFamily="18" charset="0"/>
              </a:rPr>
              <a:t>Adjacent </a:t>
            </a:r>
          </a:p>
          <a:p>
            <a:pPr algn="ctr"/>
            <a:r>
              <a:rPr lang="fr-FR" sz="750" b="1" dirty="0">
                <a:solidFill>
                  <a:prstClr val="black"/>
                </a:solidFill>
                <a:latin typeface="Candara"/>
                <a:cs typeface="Times New Roman" panose="02020603050405020304" pitchFamily="18" charset="0"/>
              </a:rPr>
              <a:t>tissue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E85563FA-4695-449C-B41C-16C7A176C6C1}"/>
              </a:ext>
            </a:extLst>
          </p:cNvPr>
          <p:cNvSpPr txBox="1"/>
          <p:nvPr/>
        </p:nvSpPr>
        <p:spPr>
          <a:xfrm>
            <a:off x="5856994" y="4227845"/>
            <a:ext cx="135204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dirty="0">
                <a:solidFill>
                  <a:srgbClr val="FF0000"/>
                </a:solidFill>
                <a:latin typeface="Candara"/>
              </a:rPr>
              <a:t>One Panel : 2</a:t>
            </a:r>
            <a:r>
              <a:rPr lang="fr-FR" sz="750" baseline="30000" dirty="0">
                <a:solidFill>
                  <a:srgbClr val="FF0000"/>
                </a:solidFill>
                <a:latin typeface="Candara"/>
              </a:rPr>
              <a:t>35</a:t>
            </a:r>
            <a:r>
              <a:rPr lang="fr-FR" sz="750" dirty="0">
                <a:solidFill>
                  <a:srgbClr val="FF0000"/>
                </a:solidFill>
                <a:latin typeface="Candara"/>
              </a:rPr>
              <a:t> </a:t>
            </a:r>
            <a:r>
              <a:rPr lang="fr-FR" sz="750" dirty="0" err="1">
                <a:solidFill>
                  <a:srgbClr val="FF0000"/>
                </a:solidFill>
                <a:latin typeface="Candara"/>
              </a:rPr>
              <a:t>theorical</a:t>
            </a:r>
            <a:r>
              <a:rPr lang="fr-FR" sz="750" baseline="30000" dirty="0">
                <a:solidFill>
                  <a:srgbClr val="FF0000"/>
                </a:solidFill>
                <a:latin typeface="Candara"/>
              </a:rPr>
              <a:t> </a:t>
            </a:r>
            <a:r>
              <a:rPr lang="fr-FR" sz="750" dirty="0">
                <a:solidFill>
                  <a:srgbClr val="FF0000"/>
                </a:solidFill>
                <a:latin typeface="Candara"/>
              </a:rPr>
              <a:t>populations to explore (2D)</a:t>
            </a:r>
          </a:p>
        </p:txBody>
      </p:sp>
      <p:pic>
        <p:nvPicPr>
          <p:cNvPr id="44" name="Image 43" descr="Capture d’écran 2019-04-20 à 17.41.33.png">
            <a:extLst>
              <a:ext uri="{FF2B5EF4-FFF2-40B4-BE49-F238E27FC236}">
                <a16:creationId xmlns:a16="http://schemas.microsoft.com/office/drawing/2014/main" id="{851B910E-0120-43D0-AEA1-A55D86CD6C1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1" t="35856" r="34773" b="45826"/>
          <a:stretch/>
        </p:blipFill>
        <p:spPr>
          <a:xfrm rot="20087444">
            <a:off x="1033831" y="1939538"/>
            <a:ext cx="443777" cy="280847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AF70C1B8-67EC-46D6-B6F6-0F9BE1BD769A}"/>
              </a:ext>
            </a:extLst>
          </p:cNvPr>
          <p:cNvSpPr txBox="1"/>
          <p:nvPr/>
        </p:nvSpPr>
        <p:spPr>
          <a:xfrm>
            <a:off x="1665641" y="2333667"/>
            <a:ext cx="22382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>
                <a:solidFill>
                  <a:prstClr val="black"/>
                </a:solidFill>
                <a:latin typeface="Candara"/>
              </a:rPr>
              <a:t>Tissue infiltrating </a:t>
            </a:r>
            <a:r>
              <a:rPr lang="fr-FR" sz="750" b="1" dirty="0" err="1">
                <a:solidFill>
                  <a:prstClr val="black"/>
                </a:solidFill>
                <a:latin typeface="Candara"/>
              </a:rPr>
              <a:t>Lymphoïd</a:t>
            </a:r>
            <a:r>
              <a:rPr lang="fr-FR" sz="750" b="1" dirty="0">
                <a:solidFill>
                  <a:prstClr val="black"/>
                </a:solidFill>
                <a:latin typeface="Candara"/>
              </a:rPr>
              <a:t> and </a:t>
            </a:r>
            <a:r>
              <a:rPr lang="fr-FR" sz="750" b="1" dirty="0" err="1">
                <a:solidFill>
                  <a:prstClr val="black"/>
                </a:solidFill>
                <a:latin typeface="Candara"/>
              </a:rPr>
              <a:t>myeloïd</a:t>
            </a:r>
            <a:r>
              <a:rPr lang="fr-FR" sz="750" b="1" dirty="0">
                <a:solidFill>
                  <a:prstClr val="black"/>
                </a:solidFill>
                <a:latin typeface="Candara"/>
              </a:rPr>
              <a:t> </a:t>
            </a:r>
            <a:r>
              <a:rPr lang="fr-FR" sz="750" b="1" dirty="0" err="1">
                <a:solidFill>
                  <a:prstClr val="black"/>
                </a:solidFill>
                <a:latin typeface="Candara"/>
              </a:rPr>
              <a:t>cells</a:t>
            </a:r>
            <a:r>
              <a:rPr lang="fr-FR" sz="750" b="1" dirty="0">
                <a:solidFill>
                  <a:prstClr val="black"/>
                </a:solidFill>
                <a:latin typeface="Candara"/>
              </a:rPr>
              <a:t>, </a:t>
            </a:r>
            <a:r>
              <a:rPr lang="fr-FR" sz="750" b="1" dirty="0" err="1">
                <a:solidFill>
                  <a:prstClr val="black"/>
                </a:solidFill>
                <a:latin typeface="Candara"/>
              </a:rPr>
              <a:t>Fibroblasts</a:t>
            </a:r>
            <a:endParaRPr lang="fr-FR" sz="750" b="1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3B66FDA-8DB4-48DE-9360-560AD0348F7C}"/>
              </a:ext>
            </a:extLst>
          </p:cNvPr>
          <p:cNvSpPr/>
          <p:nvPr/>
        </p:nvSpPr>
        <p:spPr>
          <a:xfrm>
            <a:off x="212855" y="1831096"/>
            <a:ext cx="3696101" cy="2538282"/>
          </a:xfrm>
          <a:prstGeom prst="rect">
            <a:avLst/>
          </a:prstGeom>
          <a:noFill/>
          <a:ln w="12700">
            <a:solidFill>
              <a:srgbClr val="004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prstClr val="white"/>
              </a:solidFill>
              <a:latin typeface="Candara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43F175C-EF80-44C2-9893-5AFA5AAC1840}"/>
              </a:ext>
            </a:extLst>
          </p:cNvPr>
          <p:cNvSpPr/>
          <p:nvPr/>
        </p:nvSpPr>
        <p:spPr>
          <a:xfrm>
            <a:off x="4709779" y="1831096"/>
            <a:ext cx="3618711" cy="1392091"/>
          </a:xfrm>
          <a:prstGeom prst="rect">
            <a:avLst/>
          </a:prstGeom>
          <a:noFill/>
          <a:ln w="12700">
            <a:solidFill>
              <a:srgbClr val="004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prstClr val="white"/>
              </a:solidFill>
              <a:latin typeface="Candara"/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A9AD1853-1BDE-4389-BBC2-9DB6D49ADB58}"/>
              </a:ext>
            </a:extLst>
          </p:cNvPr>
          <p:cNvSpPr txBox="1"/>
          <p:nvPr/>
        </p:nvSpPr>
        <p:spPr>
          <a:xfrm>
            <a:off x="6068033" y="1869977"/>
            <a:ext cx="125386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50" dirty="0">
                <a:solidFill>
                  <a:prstClr val="black"/>
                </a:solidFill>
                <a:latin typeface="Candara"/>
              </a:rPr>
              <a:t>Mass </a:t>
            </a:r>
            <a:r>
              <a:rPr lang="fr-FR" sz="750" dirty="0" err="1">
                <a:solidFill>
                  <a:prstClr val="black"/>
                </a:solidFill>
                <a:latin typeface="Candara"/>
              </a:rPr>
              <a:t>Cytometry</a:t>
            </a:r>
            <a:r>
              <a:rPr lang="fr-FR" sz="750" dirty="0">
                <a:solidFill>
                  <a:prstClr val="black"/>
                </a:solidFill>
                <a:latin typeface="Candara"/>
              </a:rPr>
              <a:t> (</a:t>
            </a:r>
            <a:r>
              <a:rPr lang="fr-FR" sz="750" dirty="0" err="1">
                <a:solidFill>
                  <a:prstClr val="black"/>
                </a:solidFill>
                <a:latin typeface="Candara"/>
              </a:rPr>
              <a:t>CyTOF</a:t>
            </a:r>
            <a:r>
              <a:rPr lang="fr-FR" sz="750" dirty="0">
                <a:solidFill>
                  <a:prstClr val="black"/>
                </a:solidFill>
                <a:latin typeface="Candara"/>
              </a:rPr>
              <a:t>®)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A75F5C8-2190-4215-94ED-4FEE0027D02B}"/>
              </a:ext>
            </a:extLst>
          </p:cNvPr>
          <p:cNvSpPr/>
          <p:nvPr/>
        </p:nvSpPr>
        <p:spPr>
          <a:xfrm>
            <a:off x="4709780" y="4201366"/>
            <a:ext cx="3618710" cy="2034842"/>
          </a:xfrm>
          <a:prstGeom prst="rect">
            <a:avLst/>
          </a:prstGeom>
          <a:noFill/>
          <a:ln w="12700">
            <a:solidFill>
              <a:srgbClr val="004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prstClr val="white"/>
              </a:solidFill>
              <a:latin typeface="Candara"/>
            </a:endParaRPr>
          </a:p>
        </p:txBody>
      </p:sp>
      <p:sp>
        <p:nvSpPr>
          <p:cNvPr id="50" name="Flèche : droite 34">
            <a:extLst>
              <a:ext uri="{FF2B5EF4-FFF2-40B4-BE49-F238E27FC236}">
                <a16:creationId xmlns:a16="http://schemas.microsoft.com/office/drawing/2014/main" id="{7037CAD3-7A48-4DC3-88B9-BD17EF5B289B}"/>
              </a:ext>
            </a:extLst>
          </p:cNvPr>
          <p:cNvSpPr/>
          <p:nvPr/>
        </p:nvSpPr>
        <p:spPr>
          <a:xfrm>
            <a:off x="4115208" y="2232358"/>
            <a:ext cx="417524" cy="2026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  <a:latin typeface="Candara"/>
            </a:endParaRPr>
          </a:p>
        </p:txBody>
      </p:sp>
      <p:grpSp>
        <p:nvGrpSpPr>
          <p:cNvPr id="53" name="Groupe 52"/>
          <p:cNvGrpSpPr/>
          <p:nvPr/>
        </p:nvGrpSpPr>
        <p:grpSpPr>
          <a:xfrm>
            <a:off x="2774686" y="2765677"/>
            <a:ext cx="467792" cy="204159"/>
            <a:chOff x="2894996" y="2867568"/>
            <a:chExt cx="623723" cy="272212"/>
          </a:xfrm>
        </p:grpSpPr>
        <p:pic>
          <p:nvPicPr>
            <p:cNvPr id="54" name="Picture 2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67" t="57993" r="22299" b="13961"/>
            <a:stretch/>
          </p:blipFill>
          <p:spPr bwMode="auto">
            <a:xfrm>
              <a:off x="2894996" y="2867568"/>
              <a:ext cx="598268" cy="25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Rectangle 54"/>
            <p:cNvSpPr/>
            <p:nvPr/>
          </p:nvSpPr>
          <p:spPr>
            <a:xfrm>
              <a:off x="3400745" y="3024605"/>
              <a:ext cx="117974" cy="115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solidFill>
                  <a:prstClr val="white"/>
                </a:solidFill>
                <a:latin typeface="Candara"/>
              </a:endParaRPr>
            </a:p>
          </p:txBody>
        </p:sp>
      </p:grpSp>
      <p:pic>
        <p:nvPicPr>
          <p:cNvPr id="56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789" y="2952547"/>
            <a:ext cx="443819" cy="16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131" y="2106283"/>
            <a:ext cx="443819" cy="16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5495" y="1911080"/>
            <a:ext cx="529191" cy="529191"/>
          </a:xfrm>
          <a:prstGeom prst="rect">
            <a:avLst/>
          </a:prstGeom>
        </p:spPr>
      </p:pic>
      <p:pic>
        <p:nvPicPr>
          <p:cNvPr id="60" name="Picture 2" descr="RÃ©sultat de recherche d'images pour &quot;crcm logo&quot;">
            <a:extLst>
              <a:ext uri="{FF2B5EF4-FFF2-40B4-BE49-F238E27FC236}">
                <a16:creationId xmlns:a16="http://schemas.microsoft.com/office/drawing/2014/main" id="{9BA2DA2A-C68D-4222-B0F5-5F4E54A40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351" y="4013636"/>
            <a:ext cx="593529" cy="34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75007C83-C8D1-438E-A1A4-3FBEAA916FE8}"/>
              </a:ext>
            </a:extLst>
          </p:cNvPr>
          <p:cNvCxnSpPr>
            <a:cxnSpLocks/>
          </p:cNvCxnSpPr>
          <p:nvPr/>
        </p:nvCxnSpPr>
        <p:spPr>
          <a:xfrm flipV="1">
            <a:off x="1557336" y="2910696"/>
            <a:ext cx="641435" cy="21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75007C83-C8D1-438E-A1A4-3FBEAA916FE8}"/>
              </a:ext>
            </a:extLst>
          </p:cNvPr>
          <p:cNvCxnSpPr>
            <a:cxnSpLocks/>
          </p:cNvCxnSpPr>
          <p:nvPr/>
        </p:nvCxnSpPr>
        <p:spPr>
          <a:xfrm flipV="1">
            <a:off x="1572374" y="2093989"/>
            <a:ext cx="641435" cy="21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568" y="1968619"/>
            <a:ext cx="443819" cy="16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4" name="Groupe 63"/>
          <p:cNvGrpSpPr/>
          <p:nvPr/>
        </p:nvGrpSpPr>
        <p:grpSpPr>
          <a:xfrm>
            <a:off x="3111394" y="2942872"/>
            <a:ext cx="467792" cy="204159"/>
            <a:chOff x="2894996" y="2867568"/>
            <a:chExt cx="623723" cy="272212"/>
          </a:xfrm>
        </p:grpSpPr>
        <p:pic>
          <p:nvPicPr>
            <p:cNvPr id="65" name="Picture 2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67" t="57993" r="22299" b="13961"/>
            <a:stretch/>
          </p:blipFill>
          <p:spPr bwMode="auto">
            <a:xfrm>
              <a:off x="2894996" y="2867568"/>
              <a:ext cx="598268" cy="25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Rectangle 65"/>
            <p:cNvSpPr/>
            <p:nvPr/>
          </p:nvSpPr>
          <p:spPr>
            <a:xfrm>
              <a:off x="3400745" y="3024605"/>
              <a:ext cx="117974" cy="115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solidFill>
                  <a:prstClr val="white"/>
                </a:solidFill>
                <a:latin typeface="Candara"/>
              </a:endParaRPr>
            </a:p>
          </p:txBody>
        </p:sp>
      </p:grpSp>
      <p:pic>
        <p:nvPicPr>
          <p:cNvPr id="67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810" y="2779951"/>
            <a:ext cx="443819" cy="16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Espace réservé du contenu 1"/>
          <p:cNvSpPr txBox="1">
            <a:spLocks/>
          </p:cNvSpPr>
          <p:nvPr/>
        </p:nvSpPr>
        <p:spPr>
          <a:xfrm>
            <a:off x="232987" y="1393330"/>
            <a:ext cx="3672738" cy="434141"/>
          </a:xfrm>
          <a:prstGeom prst="rect">
            <a:avLst/>
          </a:prstGeom>
        </p:spPr>
        <p:txBody>
          <a:bodyPr lIns="18000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b="1" kern="1200">
                <a:solidFill>
                  <a:srgbClr val="00436B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36B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436B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436B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00436B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fr-FR" sz="1500" dirty="0"/>
              <a:t>1/ </a:t>
            </a:r>
            <a:r>
              <a:rPr lang="fr-FR" sz="1500" dirty="0" err="1"/>
              <a:t>Sample</a:t>
            </a:r>
            <a:r>
              <a:rPr lang="fr-FR" sz="1500" dirty="0"/>
              <a:t> </a:t>
            </a:r>
            <a:r>
              <a:rPr lang="fr-FR" sz="1500" dirty="0" err="1"/>
              <a:t>Processing</a:t>
            </a:r>
            <a:endParaRPr lang="fr-FR" dirty="0"/>
          </a:p>
        </p:txBody>
      </p:sp>
      <p:sp>
        <p:nvSpPr>
          <p:cNvPr id="69" name="Espace réservé du contenu 1"/>
          <p:cNvSpPr txBox="1">
            <a:spLocks/>
          </p:cNvSpPr>
          <p:nvPr/>
        </p:nvSpPr>
        <p:spPr>
          <a:xfrm>
            <a:off x="4709779" y="1393330"/>
            <a:ext cx="3637411" cy="434141"/>
          </a:xfrm>
          <a:prstGeom prst="rect">
            <a:avLst/>
          </a:prstGeom>
        </p:spPr>
        <p:txBody>
          <a:bodyPr lIns="18000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b="1" kern="1200">
                <a:solidFill>
                  <a:srgbClr val="00436B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36B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436B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436B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00436B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fr-FR" sz="1500" dirty="0"/>
              <a:t>2/ Mass </a:t>
            </a:r>
            <a:r>
              <a:rPr lang="fr-FR" sz="1500" dirty="0" err="1"/>
              <a:t>Cytometry</a:t>
            </a:r>
            <a:r>
              <a:rPr lang="fr-FR" sz="1500" dirty="0"/>
              <a:t> </a:t>
            </a:r>
            <a:r>
              <a:rPr lang="fr-FR" sz="1500" dirty="0" err="1"/>
              <a:t>Experiment</a:t>
            </a:r>
            <a:endParaRPr lang="fr-FR" dirty="0"/>
          </a:p>
        </p:txBody>
      </p:sp>
      <p:sp>
        <p:nvSpPr>
          <p:cNvPr id="70" name="Espace réservé du contenu 1"/>
          <p:cNvSpPr txBox="1">
            <a:spLocks/>
          </p:cNvSpPr>
          <p:nvPr/>
        </p:nvSpPr>
        <p:spPr>
          <a:xfrm>
            <a:off x="4703714" y="3751035"/>
            <a:ext cx="3628496" cy="434141"/>
          </a:xfrm>
          <a:prstGeom prst="rect">
            <a:avLst/>
          </a:prstGeom>
        </p:spPr>
        <p:txBody>
          <a:bodyPr lIns="18000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b="1" kern="1200">
                <a:solidFill>
                  <a:srgbClr val="00436B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36B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436B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436B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00436B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fr-FR" sz="1500" dirty="0"/>
              <a:t>3/ Multi-</a:t>
            </a:r>
            <a:r>
              <a:rPr lang="fr-FR" sz="1500" dirty="0" err="1"/>
              <a:t>dimensional</a:t>
            </a:r>
            <a:r>
              <a:rPr lang="fr-FR" sz="1500" dirty="0"/>
              <a:t> </a:t>
            </a:r>
            <a:r>
              <a:rPr lang="fr-FR" sz="1500" dirty="0" err="1"/>
              <a:t>dataset</a:t>
            </a:r>
            <a:r>
              <a:rPr lang="fr-FR" sz="1500" dirty="0"/>
              <a:t> </a:t>
            </a:r>
            <a:r>
              <a:rPr lang="fr-FR" sz="1500" dirty="0" err="1"/>
              <a:t>analysis</a:t>
            </a:r>
            <a:r>
              <a:rPr lang="fr-FR" sz="1500" dirty="0"/>
              <a:t> </a:t>
            </a:r>
            <a:endParaRPr lang="fr-FR" dirty="0"/>
          </a:p>
        </p:txBody>
      </p:sp>
      <p:sp>
        <p:nvSpPr>
          <p:cNvPr id="71" name="Flèche : droite 34">
            <a:extLst>
              <a:ext uri="{FF2B5EF4-FFF2-40B4-BE49-F238E27FC236}">
                <a16:creationId xmlns:a16="http://schemas.microsoft.com/office/drawing/2014/main" id="{7037CAD3-7A48-4DC3-88B9-BD17EF5B289B}"/>
              </a:ext>
            </a:extLst>
          </p:cNvPr>
          <p:cNvSpPr/>
          <p:nvPr/>
        </p:nvSpPr>
        <p:spPr>
          <a:xfrm rot="5400000">
            <a:off x="6319721" y="3427959"/>
            <a:ext cx="417524" cy="2026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  <a:latin typeface="Candara"/>
            </a:endParaRP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AF70C1B8-67EC-46D6-B6F6-0F9BE1BD769A}"/>
              </a:ext>
            </a:extLst>
          </p:cNvPr>
          <p:cNvSpPr txBox="1"/>
          <p:nvPr/>
        </p:nvSpPr>
        <p:spPr>
          <a:xfrm>
            <a:off x="1755207" y="3171161"/>
            <a:ext cx="21395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 err="1">
                <a:solidFill>
                  <a:prstClr val="black"/>
                </a:solidFill>
                <a:latin typeface="Candara"/>
              </a:rPr>
              <a:t>Tumor</a:t>
            </a:r>
            <a:r>
              <a:rPr lang="fr-FR" sz="750" b="1" dirty="0">
                <a:solidFill>
                  <a:prstClr val="black"/>
                </a:solidFill>
                <a:latin typeface="Candara"/>
              </a:rPr>
              <a:t> infiltrating </a:t>
            </a:r>
            <a:r>
              <a:rPr lang="fr-FR" sz="750" b="1" dirty="0" err="1">
                <a:solidFill>
                  <a:prstClr val="black"/>
                </a:solidFill>
                <a:latin typeface="Candara"/>
              </a:rPr>
              <a:t>Lymphoïd</a:t>
            </a:r>
            <a:r>
              <a:rPr lang="fr-FR" sz="750" b="1" dirty="0">
                <a:solidFill>
                  <a:prstClr val="black"/>
                </a:solidFill>
                <a:latin typeface="Candara"/>
              </a:rPr>
              <a:t> and </a:t>
            </a:r>
            <a:r>
              <a:rPr lang="fr-FR" sz="750" b="1" dirty="0" err="1">
                <a:solidFill>
                  <a:prstClr val="black"/>
                </a:solidFill>
                <a:latin typeface="Candara"/>
              </a:rPr>
              <a:t>myeloïd</a:t>
            </a:r>
            <a:r>
              <a:rPr lang="fr-FR" sz="750" b="1" dirty="0">
                <a:solidFill>
                  <a:prstClr val="black"/>
                </a:solidFill>
                <a:latin typeface="Candara"/>
              </a:rPr>
              <a:t> </a:t>
            </a:r>
            <a:r>
              <a:rPr lang="fr-FR" sz="750" b="1" dirty="0" err="1">
                <a:solidFill>
                  <a:prstClr val="black"/>
                </a:solidFill>
                <a:latin typeface="Candara"/>
              </a:rPr>
              <a:t>cells</a:t>
            </a:r>
            <a:r>
              <a:rPr lang="fr-FR" sz="750" b="1" dirty="0">
                <a:solidFill>
                  <a:prstClr val="black"/>
                </a:solidFill>
                <a:latin typeface="Candara"/>
              </a:rPr>
              <a:t>, Cancer Associated </a:t>
            </a:r>
            <a:r>
              <a:rPr lang="fr-FR" sz="750" b="1" dirty="0" err="1">
                <a:solidFill>
                  <a:prstClr val="black"/>
                </a:solidFill>
                <a:latin typeface="Candara"/>
              </a:rPr>
              <a:t>Fibroblasts</a:t>
            </a:r>
            <a:endParaRPr lang="fr-FR" sz="750" b="1" dirty="0">
              <a:solidFill>
                <a:prstClr val="black"/>
              </a:solidFill>
              <a:latin typeface="Candara"/>
            </a:endParaRPr>
          </a:p>
        </p:txBody>
      </p:sp>
      <p:pic>
        <p:nvPicPr>
          <p:cNvPr id="73" name="Picture 2" descr="http://cibi.marseille.inserm.fr/images/logo_cibi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548" y="5948515"/>
            <a:ext cx="903939" cy="24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RÃ©sultat de recherche d'images pour &quot;crcm logo&quot;">
            <a:extLst>
              <a:ext uri="{FF2B5EF4-FFF2-40B4-BE49-F238E27FC236}">
                <a16:creationId xmlns:a16="http://schemas.microsoft.com/office/drawing/2014/main" id="{9BA2DA2A-C68D-4222-B0F5-5F4E54A40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002" y="1809258"/>
            <a:ext cx="551390" cy="31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094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0"/>
            <a:ext cx="7314463" cy="1054065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r-FR" dirty="0"/>
              <a:t>Part II : </a:t>
            </a:r>
            <a:r>
              <a:rPr lang="en-US" dirty="0"/>
              <a:t>Characterize cellular environment in lung cancer by mass cytometry</a:t>
            </a:r>
          </a:p>
        </p:txBody>
      </p:sp>
      <p:cxnSp>
        <p:nvCxnSpPr>
          <p:cNvPr id="4" name="Connecteur droit 3"/>
          <p:cNvCxnSpPr/>
          <p:nvPr/>
        </p:nvCxnSpPr>
        <p:spPr bwMode="auto">
          <a:xfrm>
            <a:off x="0" y="1054065"/>
            <a:ext cx="634149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436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9DB99019-B972-454D-BC10-4F32223B86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" t="50333" r="83591" b="31930"/>
          <a:stretch/>
        </p:blipFill>
        <p:spPr bwMode="auto">
          <a:xfrm>
            <a:off x="188931" y="2344185"/>
            <a:ext cx="619970" cy="116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1343423-CD08-484D-A3B5-0D000FA9D8BC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681241" y="2897653"/>
            <a:ext cx="390286" cy="2314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B74FF64-EEC6-40AD-9D4D-0870ECA0E8B7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78326" y="2997647"/>
            <a:ext cx="593416" cy="69209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7A40D801-A89F-4AD3-848C-62956539AC9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742" y="3474508"/>
            <a:ext cx="478805" cy="43047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FD0970F-52FC-46F6-8CA5-AFD426638D65}"/>
              </a:ext>
            </a:extLst>
          </p:cNvPr>
          <p:cNvSpPr/>
          <p:nvPr/>
        </p:nvSpPr>
        <p:spPr>
          <a:xfrm>
            <a:off x="1866500" y="2861567"/>
            <a:ext cx="53447" cy="960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  <a:latin typeface="Candara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3C99574-0831-422B-B356-0C9BC797767D}"/>
              </a:ext>
            </a:extLst>
          </p:cNvPr>
          <p:cNvSpPr txBox="1"/>
          <p:nvPr/>
        </p:nvSpPr>
        <p:spPr>
          <a:xfrm>
            <a:off x="978379" y="3845261"/>
            <a:ext cx="6313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 err="1">
                <a:solidFill>
                  <a:prstClr val="black"/>
                </a:solidFill>
                <a:latin typeface="Candara"/>
                <a:cs typeface="Times New Roman" panose="02020603050405020304" pitchFamily="18" charset="0"/>
              </a:rPr>
              <a:t>Peripheral</a:t>
            </a:r>
            <a:endParaRPr lang="fr-FR" sz="750" b="1" dirty="0">
              <a:solidFill>
                <a:prstClr val="black"/>
              </a:solidFill>
              <a:latin typeface="Candara"/>
              <a:cs typeface="Times New Roman" panose="02020603050405020304" pitchFamily="18" charset="0"/>
            </a:endParaRPr>
          </a:p>
          <a:p>
            <a:pPr algn="ctr"/>
            <a:r>
              <a:rPr lang="fr-FR" sz="750" b="1" dirty="0" err="1">
                <a:solidFill>
                  <a:prstClr val="black"/>
                </a:solidFill>
                <a:latin typeface="Candara"/>
                <a:cs typeface="Times New Roman" panose="02020603050405020304" pitchFamily="18" charset="0"/>
              </a:rPr>
              <a:t>blood</a:t>
            </a:r>
            <a:endParaRPr lang="fr-FR" sz="750" b="1" dirty="0">
              <a:solidFill>
                <a:prstClr val="black"/>
              </a:solidFill>
              <a:latin typeface="Candara"/>
              <a:cs typeface="Times New Roman" panose="02020603050405020304" pitchFamily="18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3147C15-5134-46E0-AD24-D8F668FEA7D1}"/>
              </a:ext>
            </a:extLst>
          </p:cNvPr>
          <p:cNvSpPr txBox="1"/>
          <p:nvPr/>
        </p:nvSpPr>
        <p:spPr>
          <a:xfrm>
            <a:off x="782984" y="3085084"/>
            <a:ext cx="100200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 err="1">
                <a:solidFill>
                  <a:prstClr val="black"/>
                </a:solidFill>
                <a:latin typeface="Candara"/>
                <a:cs typeface="Times New Roman" panose="02020603050405020304" pitchFamily="18" charset="0"/>
              </a:rPr>
              <a:t>Tumor</a:t>
            </a:r>
            <a:r>
              <a:rPr lang="fr-FR" sz="750" b="1" dirty="0">
                <a:solidFill>
                  <a:prstClr val="black"/>
                </a:solidFill>
                <a:latin typeface="Candar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9D8C3EC2-C589-46BA-AEE9-BE1A842FF26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5134" y="2687809"/>
            <a:ext cx="406415" cy="53828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1A731C9-B9FC-4176-9BB7-A75D68CAD01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5134" y="3490516"/>
            <a:ext cx="406415" cy="538286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EDDF1754-4A6C-4C4E-BB69-2AA29B60AFFB}"/>
              </a:ext>
            </a:extLst>
          </p:cNvPr>
          <p:cNvSpPr txBox="1"/>
          <p:nvPr/>
        </p:nvSpPr>
        <p:spPr>
          <a:xfrm>
            <a:off x="2094572" y="3960731"/>
            <a:ext cx="84715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>
                <a:solidFill>
                  <a:prstClr val="black"/>
                </a:solidFill>
                <a:latin typeface="Candara"/>
              </a:rPr>
              <a:t>PBMC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75007C83-C8D1-438E-A1A4-3FBEAA916FE8}"/>
              </a:ext>
            </a:extLst>
          </p:cNvPr>
          <p:cNvCxnSpPr>
            <a:cxnSpLocks/>
          </p:cNvCxnSpPr>
          <p:nvPr/>
        </p:nvCxnSpPr>
        <p:spPr>
          <a:xfrm flipV="1">
            <a:off x="1560344" y="3726321"/>
            <a:ext cx="641435" cy="21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id="{45E274D3-9280-4F2E-9455-5CF517D9BDD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527" y="2733821"/>
            <a:ext cx="398557" cy="327664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95515C4B-7A04-44C5-95DE-F1F2120414AE}"/>
              </a:ext>
            </a:extLst>
          </p:cNvPr>
          <p:cNvSpPr txBox="1"/>
          <p:nvPr/>
        </p:nvSpPr>
        <p:spPr>
          <a:xfrm>
            <a:off x="1387122" y="4143153"/>
            <a:ext cx="106564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50" dirty="0" err="1">
                <a:solidFill>
                  <a:prstClr val="black"/>
                </a:solidFill>
                <a:latin typeface="Candara"/>
              </a:rPr>
              <a:t>Tumor</a:t>
            </a:r>
            <a:r>
              <a:rPr lang="fr-FR" sz="750" dirty="0">
                <a:solidFill>
                  <a:prstClr val="black"/>
                </a:solidFill>
                <a:latin typeface="Candara"/>
              </a:rPr>
              <a:t> Dissociation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DC5E0BC-3A77-4873-BB75-D942E66F5240}"/>
              </a:ext>
            </a:extLst>
          </p:cNvPr>
          <p:cNvSpPr txBox="1"/>
          <p:nvPr/>
        </p:nvSpPr>
        <p:spPr>
          <a:xfrm>
            <a:off x="4773207" y="2178308"/>
            <a:ext cx="7104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50" dirty="0" err="1">
                <a:solidFill>
                  <a:prstClr val="black"/>
                </a:solidFill>
                <a:latin typeface="Candara"/>
              </a:rPr>
              <a:t>Extracellular</a:t>
            </a:r>
            <a:r>
              <a:rPr lang="fr-FR" sz="750" dirty="0">
                <a:solidFill>
                  <a:prstClr val="black"/>
                </a:solidFill>
                <a:latin typeface="Candara"/>
              </a:rPr>
              <a:t> </a:t>
            </a:r>
          </a:p>
          <a:p>
            <a:r>
              <a:rPr lang="fr-FR" sz="750" dirty="0" err="1">
                <a:solidFill>
                  <a:prstClr val="black"/>
                </a:solidFill>
                <a:latin typeface="Candara"/>
              </a:rPr>
              <a:t>staining</a:t>
            </a:r>
            <a:endParaRPr lang="fr-FR" sz="75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8C57754-7126-48BA-9D6B-0BD7EC772DC4}"/>
              </a:ext>
            </a:extLst>
          </p:cNvPr>
          <p:cNvSpPr txBox="1"/>
          <p:nvPr/>
        </p:nvSpPr>
        <p:spPr>
          <a:xfrm>
            <a:off x="5627611" y="2178308"/>
            <a:ext cx="52129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50" dirty="0" err="1">
                <a:solidFill>
                  <a:prstClr val="black"/>
                </a:solidFill>
                <a:latin typeface="Candara"/>
              </a:rPr>
              <a:t>Barcode</a:t>
            </a:r>
            <a:endParaRPr lang="fr-FR" sz="750" dirty="0">
              <a:solidFill>
                <a:prstClr val="black"/>
              </a:solidFill>
              <a:latin typeface="Candara"/>
            </a:endParaRPr>
          </a:p>
          <a:p>
            <a:r>
              <a:rPr lang="fr-FR" sz="750" dirty="0">
                <a:solidFill>
                  <a:prstClr val="black"/>
                </a:solidFill>
                <a:latin typeface="Candara"/>
              </a:rPr>
              <a:t>/pool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CBB46AA-2618-4204-AF2D-D10BBC0B06E7}"/>
              </a:ext>
            </a:extLst>
          </p:cNvPr>
          <p:cNvSpPr txBox="1"/>
          <p:nvPr/>
        </p:nvSpPr>
        <p:spPr>
          <a:xfrm>
            <a:off x="6219121" y="2178308"/>
            <a:ext cx="8123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50" dirty="0" err="1">
                <a:solidFill>
                  <a:prstClr val="black"/>
                </a:solidFill>
                <a:latin typeface="Candara"/>
              </a:rPr>
              <a:t>Intracellular</a:t>
            </a:r>
            <a:r>
              <a:rPr lang="fr-FR" sz="750" dirty="0">
                <a:solidFill>
                  <a:prstClr val="black"/>
                </a:solidFill>
                <a:latin typeface="Candara"/>
              </a:rPr>
              <a:t> </a:t>
            </a:r>
          </a:p>
          <a:p>
            <a:r>
              <a:rPr lang="fr-FR" sz="750" dirty="0" err="1">
                <a:solidFill>
                  <a:prstClr val="black"/>
                </a:solidFill>
                <a:latin typeface="Candara"/>
              </a:rPr>
              <a:t>staining</a:t>
            </a:r>
            <a:r>
              <a:rPr lang="fr-FR" sz="750" dirty="0">
                <a:solidFill>
                  <a:prstClr val="black"/>
                </a:solidFill>
                <a:latin typeface="Candara"/>
              </a:rPr>
              <a:t> </a:t>
            </a:r>
          </a:p>
        </p:txBody>
      </p:sp>
      <p:pic>
        <p:nvPicPr>
          <p:cNvPr id="26" name="Picture 4">
            <a:extLst>
              <a:ext uri="{FF2B5EF4-FFF2-40B4-BE49-F238E27FC236}">
                <a16:creationId xmlns:a16="http://schemas.microsoft.com/office/drawing/2014/main" id="{E4C4F80C-0E21-4CAE-B4EC-82D29A552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770" y="2619984"/>
            <a:ext cx="636722" cy="42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7D7B281B-0D6E-411E-92BC-55943298B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679" y="2570357"/>
            <a:ext cx="636722" cy="42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415DC94F-3DCD-4D94-A549-13EE65C74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68" y="2501490"/>
            <a:ext cx="487345" cy="604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EE36AEF4-62B3-4AFF-9BBC-14C8E12F5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344" y="2550885"/>
            <a:ext cx="1117298" cy="55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EE004D68-28D9-4E36-87D2-365EF89B7D29}"/>
              </a:ext>
            </a:extLst>
          </p:cNvPr>
          <p:cNvSpPr txBox="1"/>
          <p:nvPr/>
        </p:nvSpPr>
        <p:spPr>
          <a:xfrm>
            <a:off x="7073526" y="2178308"/>
            <a:ext cx="4924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50" dirty="0" err="1">
                <a:solidFill>
                  <a:prstClr val="black"/>
                </a:solidFill>
                <a:latin typeface="Candara"/>
              </a:rPr>
              <a:t>Run</a:t>
            </a:r>
            <a:r>
              <a:rPr lang="fr-FR" sz="750" dirty="0">
                <a:solidFill>
                  <a:prstClr val="black"/>
                </a:solidFill>
                <a:latin typeface="Candara"/>
              </a:rPr>
              <a:t> on </a:t>
            </a:r>
          </a:p>
          <a:p>
            <a:r>
              <a:rPr lang="fr-FR" sz="750" dirty="0" err="1">
                <a:solidFill>
                  <a:prstClr val="black"/>
                </a:solidFill>
                <a:latin typeface="Candara"/>
              </a:rPr>
              <a:t>Helios</a:t>
            </a:r>
            <a:endParaRPr lang="fr-FR" sz="75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5636D17-648B-42F2-9FB8-33A5BB993C55}"/>
              </a:ext>
            </a:extLst>
          </p:cNvPr>
          <p:cNvSpPr txBox="1"/>
          <p:nvPr/>
        </p:nvSpPr>
        <p:spPr>
          <a:xfrm>
            <a:off x="7491049" y="2178309"/>
            <a:ext cx="75693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50" dirty="0" err="1">
                <a:solidFill>
                  <a:prstClr val="black"/>
                </a:solidFill>
                <a:latin typeface="Candara"/>
              </a:rPr>
              <a:t>Normalization</a:t>
            </a:r>
            <a:endParaRPr lang="fr-FR" sz="750" dirty="0">
              <a:solidFill>
                <a:prstClr val="black"/>
              </a:solidFill>
              <a:latin typeface="Candara"/>
            </a:endParaRPr>
          </a:p>
        </p:txBody>
      </p: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D4E77B00-13EA-4344-9692-8ED1A777D504}"/>
              </a:ext>
            </a:extLst>
          </p:cNvPr>
          <p:cNvCxnSpPr>
            <a:cxnSpLocks/>
            <a:endCxn id="44" idx="1"/>
          </p:cNvCxnSpPr>
          <p:nvPr/>
        </p:nvCxnSpPr>
        <p:spPr>
          <a:xfrm flipV="1">
            <a:off x="680535" y="2174470"/>
            <a:ext cx="374429" cy="68654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Image 40">
            <a:extLst>
              <a:ext uri="{FF2B5EF4-FFF2-40B4-BE49-F238E27FC236}">
                <a16:creationId xmlns:a16="http://schemas.microsoft.com/office/drawing/2014/main" id="{6E40981E-55A7-4B57-B4CD-97CC4FC4D8E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5134" y="1845617"/>
            <a:ext cx="406415" cy="538286"/>
          </a:xfrm>
          <a:prstGeom prst="rect">
            <a:avLst/>
          </a:prstGeom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247D6AF4-EA0E-4015-BCB5-A18BC819CDA7}"/>
              </a:ext>
            </a:extLst>
          </p:cNvPr>
          <p:cNvSpPr txBox="1"/>
          <p:nvPr/>
        </p:nvSpPr>
        <p:spPr>
          <a:xfrm>
            <a:off x="797137" y="2240115"/>
            <a:ext cx="10020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>
                <a:solidFill>
                  <a:prstClr val="black"/>
                </a:solidFill>
                <a:latin typeface="Candara"/>
                <a:cs typeface="Times New Roman" panose="02020603050405020304" pitchFamily="18" charset="0"/>
              </a:rPr>
              <a:t>Adjacent </a:t>
            </a:r>
          </a:p>
          <a:p>
            <a:pPr algn="ctr"/>
            <a:r>
              <a:rPr lang="fr-FR" sz="750" b="1" dirty="0">
                <a:solidFill>
                  <a:prstClr val="black"/>
                </a:solidFill>
                <a:latin typeface="Candara"/>
                <a:cs typeface="Times New Roman" panose="02020603050405020304" pitchFamily="18" charset="0"/>
              </a:rPr>
              <a:t>tissue</a:t>
            </a:r>
          </a:p>
        </p:txBody>
      </p:sp>
      <p:pic>
        <p:nvPicPr>
          <p:cNvPr id="44" name="Image 43" descr="Capture d’écran 2019-04-20 à 17.41.33.png">
            <a:extLst>
              <a:ext uri="{FF2B5EF4-FFF2-40B4-BE49-F238E27FC236}">
                <a16:creationId xmlns:a16="http://schemas.microsoft.com/office/drawing/2014/main" id="{851B910E-0120-43D0-AEA1-A55D86CD6C1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1" t="35856" r="34773" b="45826"/>
          <a:stretch/>
        </p:blipFill>
        <p:spPr>
          <a:xfrm rot="20087444">
            <a:off x="1033831" y="1939538"/>
            <a:ext cx="443777" cy="280847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AF70C1B8-67EC-46D6-B6F6-0F9BE1BD769A}"/>
              </a:ext>
            </a:extLst>
          </p:cNvPr>
          <p:cNvSpPr txBox="1"/>
          <p:nvPr/>
        </p:nvSpPr>
        <p:spPr>
          <a:xfrm>
            <a:off x="1665641" y="2333667"/>
            <a:ext cx="22382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>
                <a:solidFill>
                  <a:prstClr val="black"/>
                </a:solidFill>
                <a:latin typeface="Candara"/>
              </a:rPr>
              <a:t>Tissue infiltrating </a:t>
            </a:r>
            <a:r>
              <a:rPr lang="fr-FR" sz="750" b="1" dirty="0" err="1">
                <a:solidFill>
                  <a:prstClr val="black"/>
                </a:solidFill>
                <a:latin typeface="Candara"/>
              </a:rPr>
              <a:t>Lymphoïd</a:t>
            </a:r>
            <a:r>
              <a:rPr lang="fr-FR" sz="750" b="1" dirty="0">
                <a:solidFill>
                  <a:prstClr val="black"/>
                </a:solidFill>
                <a:latin typeface="Candara"/>
              </a:rPr>
              <a:t> and </a:t>
            </a:r>
            <a:r>
              <a:rPr lang="fr-FR" sz="750" b="1" dirty="0" err="1">
                <a:solidFill>
                  <a:prstClr val="black"/>
                </a:solidFill>
                <a:latin typeface="Candara"/>
              </a:rPr>
              <a:t>myeloïd</a:t>
            </a:r>
            <a:r>
              <a:rPr lang="fr-FR" sz="750" b="1" dirty="0">
                <a:solidFill>
                  <a:prstClr val="black"/>
                </a:solidFill>
                <a:latin typeface="Candara"/>
              </a:rPr>
              <a:t> </a:t>
            </a:r>
            <a:r>
              <a:rPr lang="fr-FR" sz="750" b="1" dirty="0" err="1">
                <a:solidFill>
                  <a:prstClr val="black"/>
                </a:solidFill>
                <a:latin typeface="Candara"/>
              </a:rPr>
              <a:t>cells</a:t>
            </a:r>
            <a:r>
              <a:rPr lang="fr-FR" sz="750" b="1" dirty="0">
                <a:solidFill>
                  <a:prstClr val="black"/>
                </a:solidFill>
                <a:latin typeface="Candara"/>
              </a:rPr>
              <a:t>, </a:t>
            </a:r>
            <a:r>
              <a:rPr lang="fr-FR" sz="750" b="1" dirty="0" err="1">
                <a:solidFill>
                  <a:prstClr val="black"/>
                </a:solidFill>
                <a:latin typeface="Candara"/>
              </a:rPr>
              <a:t>Fibroblasts</a:t>
            </a:r>
            <a:endParaRPr lang="fr-FR" sz="750" b="1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3B66FDA-8DB4-48DE-9360-560AD0348F7C}"/>
              </a:ext>
            </a:extLst>
          </p:cNvPr>
          <p:cNvSpPr/>
          <p:nvPr/>
        </p:nvSpPr>
        <p:spPr>
          <a:xfrm>
            <a:off x="212855" y="1831096"/>
            <a:ext cx="3696101" cy="2538282"/>
          </a:xfrm>
          <a:prstGeom prst="rect">
            <a:avLst/>
          </a:prstGeom>
          <a:noFill/>
          <a:ln w="12700">
            <a:solidFill>
              <a:srgbClr val="004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prstClr val="white"/>
              </a:solidFill>
              <a:latin typeface="Candara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43F175C-EF80-44C2-9893-5AFA5AAC1840}"/>
              </a:ext>
            </a:extLst>
          </p:cNvPr>
          <p:cNvSpPr/>
          <p:nvPr/>
        </p:nvSpPr>
        <p:spPr>
          <a:xfrm>
            <a:off x="4709779" y="1831096"/>
            <a:ext cx="3618711" cy="1392091"/>
          </a:xfrm>
          <a:prstGeom prst="rect">
            <a:avLst/>
          </a:prstGeom>
          <a:noFill/>
          <a:ln w="12700">
            <a:solidFill>
              <a:srgbClr val="004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prstClr val="white"/>
              </a:solidFill>
              <a:latin typeface="Candara"/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A9AD1853-1BDE-4389-BBC2-9DB6D49ADB58}"/>
              </a:ext>
            </a:extLst>
          </p:cNvPr>
          <p:cNvSpPr txBox="1"/>
          <p:nvPr/>
        </p:nvSpPr>
        <p:spPr>
          <a:xfrm>
            <a:off x="6068033" y="1869977"/>
            <a:ext cx="125386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50" dirty="0">
                <a:solidFill>
                  <a:prstClr val="black"/>
                </a:solidFill>
                <a:latin typeface="Candara"/>
              </a:rPr>
              <a:t>Mass </a:t>
            </a:r>
            <a:r>
              <a:rPr lang="fr-FR" sz="750" dirty="0" err="1">
                <a:solidFill>
                  <a:prstClr val="black"/>
                </a:solidFill>
                <a:latin typeface="Candara"/>
              </a:rPr>
              <a:t>Cytometry</a:t>
            </a:r>
            <a:r>
              <a:rPr lang="fr-FR" sz="750" dirty="0">
                <a:solidFill>
                  <a:prstClr val="black"/>
                </a:solidFill>
                <a:latin typeface="Candara"/>
              </a:rPr>
              <a:t> (</a:t>
            </a:r>
            <a:r>
              <a:rPr lang="fr-FR" sz="750" dirty="0" err="1">
                <a:solidFill>
                  <a:prstClr val="black"/>
                </a:solidFill>
                <a:latin typeface="Candara"/>
              </a:rPr>
              <a:t>CyTOF</a:t>
            </a:r>
            <a:r>
              <a:rPr lang="fr-FR" sz="750" dirty="0">
                <a:solidFill>
                  <a:prstClr val="black"/>
                </a:solidFill>
                <a:latin typeface="Candara"/>
              </a:rPr>
              <a:t>®)</a:t>
            </a:r>
          </a:p>
        </p:txBody>
      </p:sp>
      <p:sp>
        <p:nvSpPr>
          <p:cNvPr id="50" name="Flèche : droite 34">
            <a:extLst>
              <a:ext uri="{FF2B5EF4-FFF2-40B4-BE49-F238E27FC236}">
                <a16:creationId xmlns:a16="http://schemas.microsoft.com/office/drawing/2014/main" id="{7037CAD3-7A48-4DC3-88B9-BD17EF5B289B}"/>
              </a:ext>
            </a:extLst>
          </p:cNvPr>
          <p:cNvSpPr/>
          <p:nvPr/>
        </p:nvSpPr>
        <p:spPr>
          <a:xfrm>
            <a:off x="4115208" y="2232358"/>
            <a:ext cx="417524" cy="2026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  <a:latin typeface="Candara"/>
            </a:endParaRPr>
          </a:p>
        </p:txBody>
      </p:sp>
      <p:grpSp>
        <p:nvGrpSpPr>
          <p:cNvPr id="53" name="Groupe 52"/>
          <p:cNvGrpSpPr/>
          <p:nvPr/>
        </p:nvGrpSpPr>
        <p:grpSpPr>
          <a:xfrm>
            <a:off x="2774686" y="2765677"/>
            <a:ext cx="467792" cy="204159"/>
            <a:chOff x="2894996" y="2867568"/>
            <a:chExt cx="623723" cy="272212"/>
          </a:xfrm>
        </p:grpSpPr>
        <p:pic>
          <p:nvPicPr>
            <p:cNvPr id="54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67" t="57993" r="22299" b="13961"/>
            <a:stretch/>
          </p:blipFill>
          <p:spPr bwMode="auto">
            <a:xfrm>
              <a:off x="2894996" y="2867568"/>
              <a:ext cx="598268" cy="25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Rectangle 54"/>
            <p:cNvSpPr/>
            <p:nvPr/>
          </p:nvSpPr>
          <p:spPr>
            <a:xfrm>
              <a:off x="3400745" y="3024605"/>
              <a:ext cx="117974" cy="115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solidFill>
                  <a:prstClr val="white"/>
                </a:solidFill>
                <a:latin typeface="Candara"/>
              </a:endParaRPr>
            </a:p>
          </p:txBody>
        </p:sp>
      </p:grpSp>
      <p:pic>
        <p:nvPicPr>
          <p:cNvPr id="56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789" y="2952547"/>
            <a:ext cx="443819" cy="16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131" y="2106283"/>
            <a:ext cx="443819" cy="16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5495" y="1911080"/>
            <a:ext cx="529191" cy="529191"/>
          </a:xfrm>
          <a:prstGeom prst="rect">
            <a:avLst/>
          </a:prstGeom>
        </p:spPr>
      </p:pic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75007C83-C8D1-438E-A1A4-3FBEAA916FE8}"/>
              </a:ext>
            </a:extLst>
          </p:cNvPr>
          <p:cNvCxnSpPr>
            <a:cxnSpLocks/>
          </p:cNvCxnSpPr>
          <p:nvPr/>
        </p:nvCxnSpPr>
        <p:spPr>
          <a:xfrm flipV="1">
            <a:off x="1557336" y="2910696"/>
            <a:ext cx="641435" cy="21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75007C83-C8D1-438E-A1A4-3FBEAA916FE8}"/>
              </a:ext>
            </a:extLst>
          </p:cNvPr>
          <p:cNvCxnSpPr>
            <a:cxnSpLocks/>
          </p:cNvCxnSpPr>
          <p:nvPr/>
        </p:nvCxnSpPr>
        <p:spPr>
          <a:xfrm flipV="1">
            <a:off x="1572374" y="2093989"/>
            <a:ext cx="641435" cy="21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568" y="1968619"/>
            <a:ext cx="443819" cy="16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4" name="Groupe 63"/>
          <p:cNvGrpSpPr/>
          <p:nvPr/>
        </p:nvGrpSpPr>
        <p:grpSpPr>
          <a:xfrm>
            <a:off x="3111394" y="2942872"/>
            <a:ext cx="467792" cy="204159"/>
            <a:chOff x="2894996" y="2867568"/>
            <a:chExt cx="623723" cy="272212"/>
          </a:xfrm>
        </p:grpSpPr>
        <p:pic>
          <p:nvPicPr>
            <p:cNvPr id="65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67" t="57993" r="22299" b="13961"/>
            <a:stretch/>
          </p:blipFill>
          <p:spPr bwMode="auto">
            <a:xfrm>
              <a:off x="2894996" y="2867568"/>
              <a:ext cx="598268" cy="25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Rectangle 65"/>
            <p:cNvSpPr/>
            <p:nvPr/>
          </p:nvSpPr>
          <p:spPr>
            <a:xfrm>
              <a:off x="3400745" y="3024605"/>
              <a:ext cx="117974" cy="115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solidFill>
                  <a:prstClr val="white"/>
                </a:solidFill>
                <a:latin typeface="Candara"/>
              </a:endParaRPr>
            </a:p>
          </p:txBody>
        </p:sp>
      </p:grpSp>
      <p:pic>
        <p:nvPicPr>
          <p:cNvPr id="67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810" y="2779951"/>
            <a:ext cx="443819" cy="16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Espace réservé du contenu 1"/>
          <p:cNvSpPr txBox="1">
            <a:spLocks/>
          </p:cNvSpPr>
          <p:nvPr/>
        </p:nvSpPr>
        <p:spPr>
          <a:xfrm>
            <a:off x="232987" y="1393330"/>
            <a:ext cx="3672738" cy="434141"/>
          </a:xfrm>
          <a:prstGeom prst="rect">
            <a:avLst/>
          </a:prstGeom>
        </p:spPr>
        <p:txBody>
          <a:bodyPr lIns="18000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b="1" kern="1200">
                <a:solidFill>
                  <a:srgbClr val="00436B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36B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436B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436B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00436B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fr-FR" sz="1500" dirty="0"/>
              <a:t>1/ </a:t>
            </a:r>
            <a:r>
              <a:rPr lang="fr-FR" sz="1500" dirty="0" err="1"/>
              <a:t>Sample</a:t>
            </a:r>
            <a:r>
              <a:rPr lang="fr-FR" sz="1500" dirty="0"/>
              <a:t> </a:t>
            </a:r>
            <a:r>
              <a:rPr lang="fr-FR" sz="1500" dirty="0" err="1"/>
              <a:t>Processing</a:t>
            </a:r>
            <a:endParaRPr lang="fr-FR" dirty="0"/>
          </a:p>
        </p:txBody>
      </p:sp>
      <p:sp>
        <p:nvSpPr>
          <p:cNvPr id="69" name="Espace réservé du contenu 1"/>
          <p:cNvSpPr txBox="1">
            <a:spLocks/>
          </p:cNvSpPr>
          <p:nvPr/>
        </p:nvSpPr>
        <p:spPr>
          <a:xfrm>
            <a:off x="4709779" y="1393330"/>
            <a:ext cx="3637411" cy="434141"/>
          </a:xfrm>
          <a:prstGeom prst="rect">
            <a:avLst/>
          </a:prstGeom>
        </p:spPr>
        <p:txBody>
          <a:bodyPr lIns="18000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b="1" kern="1200">
                <a:solidFill>
                  <a:srgbClr val="00436B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36B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436B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436B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00436B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fr-FR" sz="1500" dirty="0"/>
              <a:t>2/ Mass </a:t>
            </a:r>
            <a:r>
              <a:rPr lang="fr-FR" sz="1500" dirty="0" err="1"/>
              <a:t>Cytometry</a:t>
            </a:r>
            <a:r>
              <a:rPr lang="fr-FR" sz="1500" dirty="0"/>
              <a:t> </a:t>
            </a:r>
            <a:r>
              <a:rPr lang="fr-FR" sz="1500" dirty="0" err="1"/>
              <a:t>Experiment</a:t>
            </a:r>
            <a:endParaRPr lang="fr-FR" dirty="0"/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AF70C1B8-67EC-46D6-B6F6-0F9BE1BD769A}"/>
              </a:ext>
            </a:extLst>
          </p:cNvPr>
          <p:cNvSpPr txBox="1"/>
          <p:nvPr/>
        </p:nvSpPr>
        <p:spPr>
          <a:xfrm>
            <a:off x="1755207" y="3171161"/>
            <a:ext cx="21395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 err="1">
                <a:solidFill>
                  <a:prstClr val="black"/>
                </a:solidFill>
                <a:latin typeface="Candara"/>
              </a:rPr>
              <a:t>Tumor</a:t>
            </a:r>
            <a:r>
              <a:rPr lang="fr-FR" sz="750" b="1" dirty="0">
                <a:solidFill>
                  <a:prstClr val="black"/>
                </a:solidFill>
                <a:latin typeface="Candara"/>
              </a:rPr>
              <a:t> infiltrating </a:t>
            </a:r>
            <a:r>
              <a:rPr lang="fr-FR" sz="750" b="1" dirty="0" err="1">
                <a:solidFill>
                  <a:prstClr val="black"/>
                </a:solidFill>
                <a:latin typeface="Candara"/>
              </a:rPr>
              <a:t>Lymphoïd</a:t>
            </a:r>
            <a:r>
              <a:rPr lang="fr-FR" sz="750" b="1" dirty="0">
                <a:solidFill>
                  <a:prstClr val="black"/>
                </a:solidFill>
                <a:latin typeface="Candara"/>
              </a:rPr>
              <a:t> and </a:t>
            </a:r>
            <a:r>
              <a:rPr lang="fr-FR" sz="750" b="1" dirty="0" err="1">
                <a:solidFill>
                  <a:prstClr val="black"/>
                </a:solidFill>
                <a:latin typeface="Candara"/>
              </a:rPr>
              <a:t>myeloïd</a:t>
            </a:r>
            <a:r>
              <a:rPr lang="fr-FR" sz="750" b="1" dirty="0">
                <a:solidFill>
                  <a:prstClr val="black"/>
                </a:solidFill>
                <a:latin typeface="Candara"/>
              </a:rPr>
              <a:t> </a:t>
            </a:r>
            <a:r>
              <a:rPr lang="fr-FR" sz="750" b="1" dirty="0" err="1">
                <a:solidFill>
                  <a:prstClr val="black"/>
                </a:solidFill>
                <a:latin typeface="Candara"/>
              </a:rPr>
              <a:t>cells</a:t>
            </a:r>
            <a:r>
              <a:rPr lang="fr-FR" sz="750" b="1" dirty="0">
                <a:solidFill>
                  <a:prstClr val="black"/>
                </a:solidFill>
                <a:latin typeface="Candara"/>
              </a:rPr>
              <a:t>, Cancer Associated </a:t>
            </a:r>
            <a:r>
              <a:rPr lang="fr-FR" sz="750" b="1" dirty="0" err="1">
                <a:solidFill>
                  <a:prstClr val="black"/>
                </a:solidFill>
                <a:latin typeface="Candara"/>
              </a:rPr>
              <a:t>Fibroblasts</a:t>
            </a:r>
            <a:endParaRPr lang="fr-FR" sz="750" b="1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4718923" y="4267034"/>
            <a:ext cx="3615635" cy="101566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1500" b="1" dirty="0">
                <a:solidFill>
                  <a:schemeClr val="tx2"/>
                </a:solidFill>
              </a:rPr>
              <a:t>JUNE 2019 : Proof of Concept</a:t>
            </a:r>
          </a:p>
          <a:p>
            <a:r>
              <a:rPr lang="fr-FR" sz="1500" dirty="0">
                <a:solidFill>
                  <a:schemeClr val="tx2"/>
                </a:solidFill>
              </a:rPr>
              <a:t>10 </a:t>
            </a:r>
            <a:r>
              <a:rPr lang="fr-FR" sz="1500" dirty="0" err="1">
                <a:solidFill>
                  <a:schemeClr val="tx2"/>
                </a:solidFill>
              </a:rPr>
              <a:t>samples</a:t>
            </a:r>
            <a:r>
              <a:rPr lang="fr-FR" sz="1500" dirty="0">
                <a:solidFill>
                  <a:schemeClr val="tx2"/>
                </a:solidFill>
              </a:rPr>
              <a:t> for the « proof of concept » </a:t>
            </a:r>
          </a:p>
          <a:p>
            <a:r>
              <a:rPr lang="fr-FR" sz="1500" dirty="0">
                <a:solidFill>
                  <a:schemeClr val="tx2"/>
                </a:solidFill>
              </a:rPr>
              <a:t>and workflow + mass </a:t>
            </a:r>
            <a:r>
              <a:rPr lang="fr-FR" sz="1500" dirty="0" err="1">
                <a:solidFill>
                  <a:schemeClr val="tx2"/>
                </a:solidFill>
              </a:rPr>
              <a:t>cytometry</a:t>
            </a:r>
            <a:r>
              <a:rPr lang="fr-FR" sz="1500" dirty="0">
                <a:solidFill>
                  <a:schemeClr val="tx2"/>
                </a:solidFill>
              </a:rPr>
              <a:t> </a:t>
            </a:r>
            <a:r>
              <a:rPr lang="fr-FR" sz="1500" dirty="0" err="1">
                <a:solidFill>
                  <a:schemeClr val="tx2"/>
                </a:solidFill>
              </a:rPr>
              <a:t>optimization</a:t>
            </a:r>
            <a:r>
              <a:rPr lang="fr-FR" sz="15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4718923" y="5448545"/>
            <a:ext cx="3615635" cy="7848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1500" b="1" dirty="0" err="1">
                <a:solidFill>
                  <a:schemeClr val="tx2"/>
                </a:solidFill>
              </a:rPr>
              <a:t>Starting</a:t>
            </a:r>
            <a:r>
              <a:rPr lang="fr-FR" sz="1500" b="1" dirty="0">
                <a:solidFill>
                  <a:schemeClr val="tx2"/>
                </a:solidFill>
              </a:rPr>
              <a:t> in Novembre 2019 (</a:t>
            </a:r>
            <a:r>
              <a:rPr lang="fr-FR" sz="1500" b="1" dirty="0" err="1">
                <a:solidFill>
                  <a:schemeClr val="tx2"/>
                </a:solidFill>
              </a:rPr>
              <a:t>expected</a:t>
            </a:r>
            <a:r>
              <a:rPr lang="fr-FR" sz="1500" b="1" dirty="0">
                <a:solidFill>
                  <a:schemeClr val="tx2"/>
                </a:solidFill>
              </a:rPr>
              <a:t>) : </a:t>
            </a:r>
          </a:p>
          <a:p>
            <a:r>
              <a:rPr lang="fr-FR" sz="1500" dirty="0">
                <a:solidFill>
                  <a:schemeClr val="tx2"/>
                </a:solidFill>
              </a:rPr>
              <a:t>40- 50 </a:t>
            </a:r>
            <a:r>
              <a:rPr lang="fr-FR" sz="1500" dirty="0" err="1">
                <a:solidFill>
                  <a:schemeClr val="tx2"/>
                </a:solidFill>
              </a:rPr>
              <a:t>samples</a:t>
            </a:r>
            <a:r>
              <a:rPr lang="fr-FR" sz="1500" dirty="0">
                <a:solidFill>
                  <a:schemeClr val="tx2"/>
                </a:solidFill>
              </a:rPr>
              <a:t> to </a:t>
            </a:r>
            <a:r>
              <a:rPr lang="fr-FR" sz="1500" dirty="0" err="1">
                <a:solidFill>
                  <a:schemeClr val="tx2"/>
                </a:solidFill>
              </a:rPr>
              <a:t>process</a:t>
            </a:r>
            <a:r>
              <a:rPr lang="fr-FR" sz="1500" dirty="0">
                <a:solidFill>
                  <a:schemeClr val="tx2"/>
                </a:solidFill>
              </a:rPr>
              <a:t> </a:t>
            </a:r>
            <a:r>
              <a:rPr lang="fr-FR" sz="1500" dirty="0" err="1">
                <a:solidFill>
                  <a:schemeClr val="tx2"/>
                </a:solidFill>
              </a:rPr>
              <a:t>with</a:t>
            </a:r>
            <a:r>
              <a:rPr lang="fr-FR" sz="1500" dirty="0">
                <a:solidFill>
                  <a:schemeClr val="tx2"/>
                </a:solidFill>
              </a:rPr>
              <a:t> the </a:t>
            </a:r>
            <a:r>
              <a:rPr lang="fr-FR" sz="1500" dirty="0" err="1">
                <a:solidFill>
                  <a:schemeClr val="tx2"/>
                </a:solidFill>
              </a:rPr>
              <a:t>validated</a:t>
            </a:r>
            <a:r>
              <a:rPr lang="fr-FR" sz="1500" dirty="0">
                <a:solidFill>
                  <a:schemeClr val="tx2"/>
                </a:solidFill>
              </a:rPr>
              <a:t> workflow</a:t>
            </a:r>
          </a:p>
        </p:txBody>
      </p:sp>
      <p:sp>
        <p:nvSpPr>
          <p:cNvPr id="75" name="Rectangle 74"/>
          <p:cNvSpPr/>
          <p:nvPr/>
        </p:nvSpPr>
        <p:spPr>
          <a:xfrm>
            <a:off x="188931" y="4795345"/>
            <a:ext cx="3708839" cy="115416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fr-FR" sz="1500" b="1" u="sng" dirty="0">
                <a:solidFill>
                  <a:srgbClr val="073E87"/>
                </a:solidFill>
              </a:rPr>
              <a:t>Workflow </a:t>
            </a:r>
            <a:r>
              <a:rPr lang="fr-FR" sz="1500" b="1" u="sng" dirty="0" err="1">
                <a:solidFill>
                  <a:srgbClr val="073E87"/>
                </a:solidFill>
              </a:rPr>
              <a:t>Optimization</a:t>
            </a:r>
            <a:r>
              <a:rPr lang="fr-FR" sz="1500" b="1" u="sng" dirty="0">
                <a:solidFill>
                  <a:srgbClr val="073E87"/>
                </a:solidFill>
              </a:rPr>
              <a:t> : </a:t>
            </a:r>
          </a:p>
          <a:p>
            <a:pPr marL="205740" indent="-20574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fr-FR" sz="1500" dirty="0">
                <a:solidFill>
                  <a:srgbClr val="073E87"/>
                </a:solidFill>
              </a:rPr>
              <a:t>Dissociation </a:t>
            </a:r>
            <a:r>
              <a:rPr lang="fr-FR" sz="1500" dirty="0" err="1">
                <a:solidFill>
                  <a:srgbClr val="073E87"/>
                </a:solidFill>
              </a:rPr>
              <a:t>process</a:t>
            </a:r>
            <a:r>
              <a:rPr lang="fr-FR" sz="1500" dirty="0">
                <a:solidFill>
                  <a:srgbClr val="073E87"/>
                </a:solidFill>
              </a:rPr>
              <a:t> : </a:t>
            </a:r>
            <a:r>
              <a:rPr lang="fr-FR" sz="1500" dirty="0" err="1">
                <a:solidFill>
                  <a:srgbClr val="073E87"/>
                </a:solidFill>
              </a:rPr>
              <a:t>enzymatic</a:t>
            </a:r>
            <a:r>
              <a:rPr lang="fr-FR" sz="1500" dirty="0">
                <a:solidFill>
                  <a:srgbClr val="073E87"/>
                </a:solidFill>
              </a:rPr>
              <a:t> or not ?</a:t>
            </a:r>
          </a:p>
          <a:p>
            <a:pPr marL="205740" indent="-20574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fr-FR" sz="1500" dirty="0">
                <a:solidFill>
                  <a:srgbClr val="073E87"/>
                </a:solidFill>
              </a:rPr>
              <a:t>Dissociation </a:t>
            </a:r>
            <a:r>
              <a:rPr lang="fr-FR" sz="1500" dirty="0" err="1">
                <a:solidFill>
                  <a:srgbClr val="073E87"/>
                </a:solidFill>
              </a:rPr>
              <a:t>yield</a:t>
            </a:r>
            <a:r>
              <a:rPr lang="fr-FR" sz="1500" dirty="0">
                <a:solidFill>
                  <a:srgbClr val="073E87"/>
                </a:solidFill>
              </a:rPr>
              <a:t> / size of the biopsies </a:t>
            </a:r>
          </a:p>
          <a:p>
            <a:pPr marL="205740" indent="-20574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fr-FR" sz="1500" dirty="0" err="1">
                <a:solidFill>
                  <a:srgbClr val="073E87"/>
                </a:solidFill>
              </a:rPr>
              <a:t>Cell</a:t>
            </a:r>
            <a:r>
              <a:rPr lang="fr-FR" sz="1500" dirty="0">
                <a:solidFill>
                  <a:srgbClr val="073E87"/>
                </a:solidFill>
              </a:rPr>
              <a:t> </a:t>
            </a:r>
            <a:r>
              <a:rPr lang="fr-FR" sz="1500" dirty="0" err="1">
                <a:solidFill>
                  <a:srgbClr val="073E87"/>
                </a:solidFill>
              </a:rPr>
              <a:t>preservation</a:t>
            </a:r>
            <a:endParaRPr lang="fr-FR" sz="1500" dirty="0">
              <a:solidFill>
                <a:srgbClr val="073E87"/>
              </a:solidFill>
            </a:endParaRPr>
          </a:p>
        </p:txBody>
      </p:sp>
      <p:sp>
        <p:nvSpPr>
          <p:cNvPr id="76" name="Flèche courbée vers le haut 75"/>
          <p:cNvSpPr/>
          <p:nvPr/>
        </p:nvSpPr>
        <p:spPr>
          <a:xfrm rot="5400000">
            <a:off x="3673016" y="5098526"/>
            <a:ext cx="1298449" cy="611164"/>
          </a:xfrm>
          <a:prstGeom prst="curvedUpArrow">
            <a:avLst>
              <a:gd name="adj1" fmla="val 18434"/>
              <a:gd name="adj2" fmla="val 4838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chemeClr val="tx1"/>
              </a:solidFill>
            </a:endParaRPr>
          </a:p>
        </p:txBody>
      </p:sp>
      <p:pic>
        <p:nvPicPr>
          <p:cNvPr id="58" name="Espace réservé du contenu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70207" y="27432"/>
            <a:ext cx="1246361" cy="838050"/>
          </a:xfrm>
          <a:prstGeom prst="rect">
            <a:avLst/>
          </a:prstGeom>
          <a:ln>
            <a:solidFill>
              <a:srgbClr val="00436B"/>
            </a:solidFill>
          </a:ln>
        </p:spPr>
      </p:pic>
      <p:pic>
        <p:nvPicPr>
          <p:cNvPr id="71" name="Picture 2" descr="RÃ©sultat de recherche d'images pour &quot;crcm logo&quot;">
            <a:extLst>
              <a:ext uri="{FF2B5EF4-FFF2-40B4-BE49-F238E27FC236}">
                <a16:creationId xmlns:a16="http://schemas.microsoft.com/office/drawing/2014/main" id="{9BA2DA2A-C68D-4222-B0F5-5F4E54A40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002" y="1809258"/>
            <a:ext cx="551390" cy="31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RÃ©sultat de recherche d'images pour &quot;crcm logo&quot;">
            <a:extLst>
              <a:ext uri="{FF2B5EF4-FFF2-40B4-BE49-F238E27FC236}">
                <a16:creationId xmlns:a16="http://schemas.microsoft.com/office/drawing/2014/main" id="{9BA2DA2A-C68D-4222-B0F5-5F4E54A40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351" y="4013636"/>
            <a:ext cx="593529" cy="34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655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0"/>
            <a:ext cx="8401050" cy="1054065"/>
          </a:xfrm>
        </p:spPr>
        <p:txBody>
          <a:bodyPr anchor="ctr"/>
          <a:lstStyle/>
          <a:p>
            <a:r>
              <a:rPr lang="fr-FR" dirty="0" err="1"/>
              <a:t>Aknowledgments</a:t>
            </a:r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 bwMode="auto">
          <a:xfrm>
            <a:off x="0" y="1054065"/>
            <a:ext cx="634149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436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ZoneTexte 7"/>
          <p:cNvSpPr txBox="1"/>
          <p:nvPr/>
        </p:nvSpPr>
        <p:spPr>
          <a:xfrm>
            <a:off x="103419" y="3563511"/>
            <a:ext cx="4267412" cy="82586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ts val="1425"/>
              </a:lnSpc>
            </a:pPr>
            <a:r>
              <a:rPr lang="fr-FR" sz="1200" b="1" i="1" dirty="0">
                <a:solidFill>
                  <a:srgbClr val="002060"/>
                </a:solidFill>
              </a:rPr>
              <a:t>Equipes cliniques </a:t>
            </a:r>
          </a:p>
          <a:p>
            <a:r>
              <a:rPr lang="fr-FR" sz="1200" b="1" i="1" dirty="0">
                <a:solidFill>
                  <a:srgbClr val="002060"/>
                </a:solidFill>
              </a:rPr>
              <a:t>APHM		</a:t>
            </a:r>
            <a:r>
              <a:rPr lang="fr-FR" sz="1200" i="1" dirty="0">
                <a:solidFill>
                  <a:srgbClr val="002060"/>
                </a:solidFill>
              </a:rPr>
              <a:t>Pr  P. Thomas, Dr J. </a:t>
            </a:r>
            <a:r>
              <a:rPr lang="fr-FR" sz="1200" i="1" dirty="0" err="1">
                <a:solidFill>
                  <a:srgbClr val="002060"/>
                </a:solidFill>
              </a:rPr>
              <a:t>Chenesseau</a:t>
            </a:r>
            <a:r>
              <a:rPr lang="fr-FR" sz="1200" i="1" dirty="0">
                <a:solidFill>
                  <a:srgbClr val="002060"/>
                </a:solidFill>
              </a:rPr>
              <a:t> </a:t>
            </a:r>
          </a:p>
          <a:p>
            <a:r>
              <a:rPr lang="fr-FR" sz="1200" b="1" i="1" dirty="0">
                <a:solidFill>
                  <a:srgbClr val="002060"/>
                </a:solidFill>
              </a:rPr>
              <a:t>		</a:t>
            </a:r>
            <a:r>
              <a:rPr lang="fr-FR" sz="1200" i="1" dirty="0">
                <a:solidFill>
                  <a:srgbClr val="002060"/>
                </a:solidFill>
              </a:rPr>
              <a:t>Dr N. </a:t>
            </a:r>
            <a:r>
              <a:rPr lang="fr-FR" sz="1200" i="1" dirty="0" err="1">
                <a:solidFill>
                  <a:srgbClr val="002060"/>
                </a:solidFill>
              </a:rPr>
              <a:t>Malissen</a:t>
            </a:r>
            <a:r>
              <a:rPr lang="fr-FR" sz="1200" i="1" dirty="0">
                <a:solidFill>
                  <a:srgbClr val="002060"/>
                </a:solidFill>
              </a:rPr>
              <a:t>, Dr F. </a:t>
            </a:r>
            <a:r>
              <a:rPr lang="fr-FR" sz="1200" i="1" dirty="0" err="1">
                <a:solidFill>
                  <a:srgbClr val="002060"/>
                </a:solidFill>
              </a:rPr>
              <a:t>Amatore</a:t>
            </a:r>
            <a:endParaRPr lang="fr-FR" sz="1200" i="1" dirty="0">
              <a:solidFill>
                <a:srgbClr val="002060"/>
              </a:solidFill>
            </a:endParaRPr>
          </a:p>
          <a:p>
            <a:r>
              <a:rPr lang="fr-FR" sz="1200" b="1" i="1" dirty="0">
                <a:solidFill>
                  <a:srgbClr val="002060"/>
                </a:solidFill>
              </a:rPr>
              <a:t>IPC		</a:t>
            </a:r>
            <a:r>
              <a:rPr lang="fr-FR" sz="1200" i="1" dirty="0">
                <a:solidFill>
                  <a:srgbClr val="002060"/>
                </a:solidFill>
              </a:rPr>
              <a:t>Pr N. </a:t>
            </a:r>
            <a:r>
              <a:rPr lang="fr-FR" sz="1200" i="1" dirty="0" err="1">
                <a:solidFill>
                  <a:srgbClr val="002060"/>
                </a:solidFill>
              </a:rPr>
              <a:t>Vey</a:t>
            </a:r>
            <a:r>
              <a:rPr lang="fr-FR" sz="1200" i="1" dirty="0">
                <a:solidFill>
                  <a:srgbClr val="002060"/>
                </a:solidFill>
              </a:rPr>
              <a:t>, Dr R. </a:t>
            </a:r>
            <a:r>
              <a:rPr lang="fr-FR" sz="1200" i="1" dirty="0" err="1">
                <a:solidFill>
                  <a:srgbClr val="002060"/>
                </a:solidFill>
              </a:rPr>
              <a:t>Devillier</a:t>
            </a:r>
            <a:r>
              <a:rPr lang="fr-FR" sz="1200" i="1" dirty="0">
                <a:solidFill>
                  <a:srgbClr val="002060"/>
                </a:solidFill>
              </a:rPr>
              <a:t>, Dr P. </a:t>
            </a:r>
            <a:r>
              <a:rPr lang="fr-FR" sz="1200" i="1" dirty="0" err="1">
                <a:solidFill>
                  <a:srgbClr val="002060"/>
                </a:solidFill>
              </a:rPr>
              <a:t>Rochigneux</a:t>
            </a:r>
            <a:endParaRPr lang="fr-FR" sz="1200" i="1" dirty="0">
              <a:solidFill>
                <a:srgbClr val="00206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3418" y="1188952"/>
            <a:ext cx="4267413" cy="229293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ts val="1425"/>
              </a:lnSpc>
            </a:pPr>
            <a:r>
              <a:rPr lang="fr-FR" sz="1200" b="1" i="1" dirty="0">
                <a:solidFill>
                  <a:srgbClr val="002060"/>
                </a:solidFill>
              </a:rPr>
              <a:t>Equipe Immunité et Cancer		</a:t>
            </a:r>
            <a:r>
              <a:rPr lang="fr-FR" sz="1200" i="1" dirty="0">
                <a:solidFill>
                  <a:srgbClr val="002060"/>
                </a:solidFill>
              </a:rPr>
              <a:t>Pr. D Olive, Dr. J Nunes</a:t>
            </a:r>
          </a:p>
          <a:p>
            <a:pPr>
              <a:lnSpc>
                <a:spcPts val="1425"/>
              </a:lnSpc>
            </a:pPr>
            <a:r>
              <a:rPr lang="fr-FR" sz="1200" b="1" i="1" dirty="0">
                <a:solidFill>
                  <a:srgbClr val="002060"/>
                </a:solidFill>
              </a:rPr>
              <a:t>Plateforme d’immunomonitoring 	</a:t>
            </a:r>
            <a:r>
              <a:rPr lang="fr-FR" sz="1200" i="1" dirty="0">
                <a:solidFill>
                  <a:srgbClr val="002060"/>
                </a:solidFill>
              </a:rPr>
              <a:t>Pr. D Olive</a:t>
            </a:r>
          </a:p>
          <a:p>
            <a:pPr>
              <a:lnSpc>
                <a:spcPts val="1425"/>
              </a:lnSpc>
            </a:pPr>
            <a:endParaRPr lang="fr-FR" sz="900" i="1" dirty="0">
              <a:solidFill>
                <a:srgbClr val="002060"/>
              </a:solidFill>
            </a:endParaRPr>
          </a:p>
          <a:p>
            <a:pPr algn="just"/>
            <a:r>
              <a:rPr lang="fr-FR" sz="1200" i="1" dirty="0">
                <a:solidFill>
                  <a:srgbClr val="002060"/>
                </a:solidFill>
              </a:rPr>
              <a:t>Anne-Sophie Chrétien, Cyril </a:t>
            </a:r>
            <a:r>
              <a:rPr lang="fr-FR" sz="1200" i="1" dirty="0" err="1">
                <a:solidFill>
                  <a:srgbClr val="002060"/>
                </a:solidFill>
              </a:rPr>
              <a:t>Fauriat</a:t>
            </a:r>
            <a:r>
              <a:rPr lang="fr-FR" sz="1200" i="1" dirty="0">
                <a:solidFill>
                  <a:srgbClr val="002060"/>
                </a:solidFill>
              </a:rPr>
              <a:t>, </a:t>
            </a:r>
            <a:r>
              <a:rPr lang="fr-FR" sz="1200" i="1" dirty="0" err="1">
                <a:solidFill>
                  <a:srgbClr val="002060"/>
                </a:solidFill>
              </a:rPr>
              <a:t>Raynier</a:t>
            </a:r>
            <a:r>
              <a:rPr lang="fr-FR" sz="1200" i="1" dirty="0">
                <a:solidFill>
                  <a:srgbClr val="002060"/>
                </a:solidFill>
              </a:rPr>
              <a:t> </a:t>
            </a:r>
            <a:r>
              <a:rPr lang="fr-FR" sz="1200" i="1" dirty="0" err="1">
                <a:solidFill>
                  <a:srgbClr val="002060"/>
                </a:solidFill>
              </a:rPr>
              <a:t>Devillier</a:t>
            </a:r>
            <a:r>
              <a:rPr lang="fr-FR" sz="1200" i="1" dirty="0">
                <a:solidFill>
                  <a:srgbClr val="002060"/>
                </a:solidFill>
              </a:rPr>
              <a:t>, </a:t>
            </a:r>
          </a:p>
          <a:p>
            <a:pPr algn="just"/>
            <a:r>
              <a:rPr lang="fr-FR" sz="1200" i="1" dirty="0">
                <a:solidFill>
                  <a:srgbClr val="002060"/>
                </a:solidFill>
              </a:rPr>
              <a:t>Françoise Rey, Geoffrey </a:t>
            </a:r>
            <a:r>
              <a:rPr lang="fr-FR" sz="1200" i="1" dirty="0" err="1">
                <a:solidFill>
                  <a:srgbClr val="002060"/>
                </a:solidFill>
              </a:rPr>
              <a:t>Guittard</a:t>
            </a:r>
            <a:r>
              <a:rPr lang="fr-FR" sz="1200" i="1" dirty="0">
                <a:solidFill>
                  <a:srgbClr val="002060"/>
                </a:solidFill>
              </a:rPr>
              <a:t>, </a:t>
            </a:r>
            <a:r>
              <a:rPr lang="fr-FR" sz="1200" i="1" dirty="0" err="1">
                <a:solidFill>
                  <a:srgbClr val="002060"/>
                </a:solidFill>
              </a:rPr>
              <a:t>Esma</a:t>
            </a:r>
            <a:r>
              <a:rPr lang="fr-FR" sz="1200" i="1" dirty="0">
                <a:solidFill>
                  <a:srgbClr val="002060"/>
                </a:solidFill>
              </a:rPr>
              <a:t> </a:t>
            </a:r>
            <a:r>
              <a:rPr lang="fr-FR" sz="1200" i="1" dirty="0" err="1">
                <a:solidFill>
                  <a:srgbClr val="002060"/>
                </a:solidFill>
              </a:rPr>
              <a:t>Karkeni</a:t>
            </a:r>
            <a:r>
              <a:rPr lang="fr-FR" sz="1200" i="1" dirty="0">
                <a:solidFill>
                  <a:srgbClr val="002060"/>
                </a:solidFill>
              </a:rPr>
              <a:t>, </a:t>
            </a:r>
          </a:p>
          <a:p>
            <a:pPr algn="just"/>
            <a:r>
              <a:rPr lang="fr-FR" sz="1200" i="1" dirty="0">
                <a:solidFill>
                  <a:srgbClr val="002060"/>
                </a:solidFill>
              </a:rPr>
              <a:t>Clara </a:t>
            </a:r>
            <a:r>
              <a:rPr lang="fr-FR" sz="1200" i="1" dirty="0" err="1">
                <a:solidFill>
                  <a:srgbClr val="002060"/>
                </a:solidFill>
              </a:rPr>
              <a:t>Degos</a:t>
            </a:r>
            <a:r>
              <a:rPr lang="fr-FR" sz="1200" i="1" dirty="0">
                <a:solidFill>
                  <a:srgbClr val="002060"/>
                </a:solidFill>
              </a:rPr>
              <a:t>, Aude Le Roy</a:t>
            </a:r>
          </a:p>
          <a:p>
            <a:pPr algn="just"/>
            <a:r>
              <a:rPr lang="fr-FR" sz="1200" i="1" dirty="0">
                <a:solidFill>
                  <a:srgbClr val="002060"/>
                </a:solidFill>
              </a:rPr>
              <a:t>Bernadette </a:t>
            </a:r>
            <a:r>
              <a:rPr lang="fr-FR" sz="1200" i="1" dirty="0" err="1">
                <a:solidFill>
                  <a:srgbClr val="002060"/>
                </a:solidFill>
              </a:rPr>
              <a:t>Barbarat</a:t>
            </a:r>
            <a:r>
              <a:rPr lang="fr-FR" sz="1200" i="1" dirty="0">
                <a:solidFill>
                  <a:srgbClr val="002060"/>
                </a:solidFill>
              </a:rPr>
              <a:t>, Philippe </a:t>
            </a:r>
            <a:r>
              <a:rPr lang="fr-FR" sz="1200" i="1" dirty="0" err="1">
                <a:solidFill>
                  <a:srgbClr val="002060"/>
                </a:solidFill>
              </a:rPr>
              <a:t>Livrati</a:t>
            </a:r>
            <a:r>
              <a:rPr lang="fr-FR" sz="1200" i="1" dirty="0">
                <a:solidFill>
                  <a:srgbClr val="002060"/>
                </a:solidFill>
              </a:rPr>
              <a:t>, </a:t>
            </a:r>
          </a:p>
          <a:p>
            <a:pPr algn="just"/>
            <a:r>
              <a:rPr lang="fr-FR" sz="1200" i="1" dirty="0">
                <a:solidFill>
                  <a:srgbClr val="002060"/>
                </a:solidFill>
              </a:rPr>
              <a:t>Florence </a:t>
            </a:r>
            <a:r>
              <a:rPr lang="fr-FR" sz="1200" i="1" dirty="0" err="1">
                <a:solidFill>
                  <a:srgbClr val="002060"/>
                </a:solidFill>
              </a:rPr>
              <a:t>Orlanducci</a:t>
            </a:r>
            <a:r>
              <a:rPr lang="fr-FR" sz="1200" i="1" dirty="0">
                <a:solidFill>
                  <a:srgbClr val="002060"/>
                </a:solidFill>
              </a:rPr>
              <a:t>, Sylvaine Just-</a:t>
            </a:r>
            <a:r>
              <a:rPr lang="fr-FR" sz="1200" i="1" dirty="0" err="1">
                <a:solidFill>
                  <a:srgbClr val="002060"/>
                </a:solidFill>
              </a:rPr>
              <a:t>Landi</a:t>
            </a:r>
            <a:r>
              <a:rPr lang="fr-FR" sz="1200" i="1" dirty="0">
                <a:solidFill>
                  <a:srgbClr val="002060"/>
                </a:solidFill>
              </a:rPr>
              <a:t>, Sonia </a:t>
            </a:r>
            <a:r>
              <a:rPr lang="fr-FR" sz="1200" i="1" dirty="0" err="1">
                <a:solidFill>
                  <a:srgbClr val="002060"/>
                </a:solidFill>
              </a:rPr>
              <a:t>Pastor</a:t>
            </a:r>
            <a:endParaRPr lang="fr-FR" sz="1200" i="1" dirty="0">
              <a:solidFill>
                <a:srgbClr val="002060"/>
              </a:solidFill>
            </a:endParaRPr>
          </a:p>
          <a:p>
            <a:pPr algn="just"/>
            <a:r>
              <a:rPr lang="fr-FR" sz="1200" i="1" dirty="0">
                <a:solidFill>
                  <a:srgbClr val="002060"/>
                </a:solidFill>
              </a:rPr>
              <a:t>Laurent </a:t>
            </a:r>
            <a:r>
              <a:rPr lang="fr-FR" sz="1200" i="1" dirty="0" err="1">
                <a:solidFill>
                  <a:srgbClr val="002060"/>
                </a:solidFill>
              </a:rPr>
              <a:t>Gorvel</a:t>
            </a:r>
            <a:r>
              <a:rPr lang="fr-FR" sz="1200" i="1" dirty="0">
                <a:solidFill>
                  <a:srgbClr val="002060"/>
                </a:solidFill>
              </a:rPr>
              <a:t>, </a:t>
            </a:r>
            <a:r>
              <a:rPr lang="fr-FR" sz="1200" i="1" dirty="0" err="1">
                <a:solidFill>
                  <a:srgbClr val="002060"/>
                </a:solidFill>
              </a:rPr>
              <a:t>Amira</a:t>
            </a:r>
            <a:r>
              <a:rPr lang="fr-FR" sz="1200" i="1" dirty="0">
                <a:solidFill>
                  <a:srgbClr val="002060"/>
                </a:solidFill>
              </a:rPr>
              <a:t> Ben Amara, </a:t>
            </a:r>
          </a:p>
          <a:p>
            <a:pPr algn="just"/>
            <a:r>
              <a:rPr lang="fr-FR" sz="1200" i="1" dirty="0">
                <a:solidFill>
                  <a:srgbClr val="002060"/>
                </a:solidFill>
              </a:rPr>
              <a:t>Nicolas </a:t>
            </a:r>
            <a:r>
              <a:rPr lang="fr-FR" sz="1200" i="1" dirty="0" err="1">
                <a:solidFill>
                  <a:srgbClr val="002060"/>
                </a:solidFill>
              </a:rPr>
              <a:t>Boucherit</a:t>
            </a:r>
            <a:r>
              <a:rPr lang="fr-FR" sz="1200" i="1" dirty="0">
                <a:solidFill>
                  <a:srgbClr val="002060"/>
                </a:solidFill>
              </a:rPr>
              <a:t>, Marie Sarah </a:t>
            </a:r>
            <a:r>
              <a:rPr lang="fr-FR" sz="1200" i="1" dirty="0" err="1">
                <a:solidFill>
                  <a:srgbClr val="002060"/>
                </a:solidFill>
              </a:rPr>
              <a:t>Rouvière</a:t>
            </a:r>
            <a:endParaRPr lang="fr-FR" sz="1200" i="1" dirty="0">
              <a:solidFill>
                <a:srgbClr val="002060"/>
              </a:solidFill>
            </a:endParaRPr>
          </a:p>
          <a:p>
            <a:pPr algn="just"/>
            <a:r>
              <a:rPr lang="fr-FR" sz="1200" i="1" dirty="0">
                <a:solidFill>
                  <a:srgbClr val="002060"/>
                </a:solidFill>
              </a:rPr>
              <a:t>Berna Bou-</a:t>
            </a:r>
            <a:r>
              <a:rPr lang="fr-FR" sz="1200" i="1" dirty="0" err="1">
                <a:solidFill>
                  <a:srgbClr val="002060"/>
                </a:solidFill>
              </a:rPr>
              <a:t>Tayeh</a:t>
            </a:r>
            <a:r>
              <a:rPr lang="fr-FR" sz="1200" i="1" dirty="0">
                <a:solidFill>
                  <a:srgbClr val="002060"/>
                </a:solidFill>
              </a:rPr>
              <a:t>, Dounia </a:t>
            </a:r>
            <a:r>
              <a:rPr lang="fr-FR" sz="1200" i="1" dirty="0" err="1">
                <a:solidFill>
                  <a:srgbClr val="002060"/>
                </a:solidFill>
              </a:rPr>
              <a:t>Chraa</a:t>
            </a:r>
            <a:r>
              <a:rPr lang="fr-FR" sz="1200" i="1" dirty="0">
                <a:solidFill>
                  <a:srgbClr val="002060"/>
                </a:solidFill>
              </a:rPr>
              <a:t>, Stéphane </a:t>
            </a:r>
            <a:r>
              <a:rPr lang="fr-FR" sz="1200" i="1" dirty="0" err="1">
                <a:solidFill>
                  <a:srgbClr val="002060"/>
                </a:solidFill>
              </a:rPr>
              <a:t>Fattori</a:t>
            </a:r>
            <a:endParaRPr lang="fr-FR" sz="1200" i="1" dirty="0">
              <a:solidFill>
                <a:srgbClr val="002060"/>
              </a:solidFill>
            </a:endParaRPr>
          </a:p>
          <a:p>
            <a:pPr algn="just"/>
            <a:r>
              <a:rPr lang="fr-FR" sz="1200" i="1" dirty="0">
                <a:solidFill>
                  <a:srgbClr val="002060"/>
                </a:solidFill>
              </a:rPr>
              <a:t>Florent </a:t>
            </a:r>
            <a:r>
              <a:rPr lang="fr-FR" sz="1200" i="1" dirty="0" err="1">
                <a:solidFill>
                  <a:srgbClr val="002060"/>
                </a:solidFill>
              </a:rPr>
              <a:t>Amatore</a:t>
            </a:r>
            <a:r>
              <a:rPr lang="fr-FR" sz="1200" i="1" dirty="0">
                <a:solidFill>
                  <a:srgbClr val="002060"/>
                </a:solidFill>
              </a:rPr>
              <a:t>, Philippe </a:t>
            </a:r>
            <a:r>
              <a:rPr lang="fr-FR" sz="1200" i="1" dirty="0" err="1">
                <a:solidFill>
                  <a:srgbClr val="002060"/>
                </a:solidFill>
              </a:rPr>
              <a:t>Rochigneux</a:t>
            </a:r>
            <a:r>
              <a:rPr lang="fr-FR" sz="1200" i="1" dirty="0">
                <a:solidFill>
                  <a:srgbClr val="002060"/>
                </a:solidFill>
              </a:rPr>
              <a:t>, Vladimir </a:t>
            </a:r>
            <a:r>
              <a:rPr lang="fr-FR" sz="1200" i="1" dirty="0" err="1">
                <a:solidFill>
                  <a:srgbClr val="002060"/>
                </a:solidFill>
              </a:rPr>
              <a:t>Laletin</a:t>
            </a:r>
            <a:r>
              <a:rPr lang="fr-FR" sz="1200" i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3419" y="4467027"/>
            <a:ext cx="4267412" cy="45140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ts val="1425"/>
              </a:lnSpc>
            </a:pPr>
            <a:r>
              <a:rPr lang="fr-FR" sz="1200" b="1" i="1" dirty="0">
                <a:solidFill>
                  <a:srgbClr val="002060"/>
                </a:solidFill>
              </a:rPr>
              <a:t>Plateforme d’informatique intégrative</a:t>
            </a:r>
          </a:p>
          <a:p>
            <a:pPr>
              <a:lnSpc>
                <a:spcPts val="1425"/>
              </a:lnSpc>
            </a:pPr>
            <a:r>
              <a:rPr lang="fr-FR" sz="1200" b="1" i="1" dirty="0">
                <a:solidFill>
                  <a:srgbClr val="002060"/>
                </a:solidFill>
              </a:rPr>
              <a:t>CRCM, Inserm U1068	</a:t>
            </a:r>
            <a:r>
              <a:rPr lang="fr-FR" sz="1200" i="1" dirty="0">
                <a:solidFill>
                  <a:srgbClr val="002060"/>
                </a:solidFill>
              </a:rPr>
              <a:t>Dr. S </a:t>
            </a:r>
            <a:r>
              <a:rPr lang="fr-FR" sz="1200" i="1" dirty="0" err="1">
                <a:solidFill>
                  <a:srgbClr val="002060"/>
                </a:solidFill>
              </a:rPr>
              <a:t>Granjeaud</a:t>
            </a:r>
            <a:r>
              <a:rPr lang="fr-FR" sz="1200" i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3068"/>
            <a:ext cx="688872" cy="54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http://cibi.marseille.inserm.fr/images/logo_cib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427" y="6441363"/>
            <a:ext cx="1123670" cy="29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matwin.org/images/upload/agenda/fiche/cpaca_400x28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7" b="16318"/>
          <a:stretch/>
        </p:blipFill>
        <p:spPr bwMode="auto">
          <a:xfrm>
            <a:off x="3337179" y="6265677"/>
            <a:ext cx="855109" cy="53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cancer-lyric.com/wp-content/uploads/2014/03/Marseille-300x1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223" y="6418652"/>
            <a:ext cx="1025728" cy="34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ésultat de recherche d'images pour &quot;fonds europeen feder recherche PACA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80" y="6299438"/>
            <a:ext cx="1520493" cy="51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564" y="6330339"/>
            <a:ext cx="896869" cy="466880"/>
          </a:xfrm>
          <a:prstGeom prst="rect">
            <a:avLst/>
          </a:prstGeom>
          <a:noFill/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778" y="6487281"/>
            <a:ext cx="921186" cy="27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438" y="6394495"/>
            <a:ext cx="402245" cy="40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RÃ©sultat de recherche d'images pour &quot;crcm logo&quot;">
            <a:extLst>
              <a:ext uri="{FF2B5EF4-FFF2-40B4-BE49-F238E27FC236}">
                <a16:creationId xmlns:a16="http://schemas.microsoft.com/office/drawing/2014/main" id="{9BA2DA2A-C68D-4222-B0F5-5F4E54A40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664" y="5153598"/>
            <a:ext cx="1512168" cy="87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RÃ©sultat de recherche d'images pour &quot;aphm&quot;">
            <a:extLst>
              <a:ext uri="{FF2B5EF4-FFF2-40B4-BE49-F238E27FC236}">
                <a16:creationId xmlns:a16="http://schemas.microsoft.com/office/drawing/2014/main" id="{371CA8B3-101D-483B-A37C-A1BB8FA78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517" y="5131857"/>
            <a:ext cx="781631" cy="91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9" t="11188" r="8854" b="3014"/>
          <a:stretch/>
        </p:blipFill>
        <p:spPr bwMode="auto">
          <a:xfrm>
            <a:off x="4590288" y="1188952"/>
            <a:ext cx="3822864" cy="318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 descr="I:\Fonctionnement\Logos _entetes\IPC (2)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157" y="6393584"/>
            <a:ext cx="703748" cy="39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04" y="5235834"/>
            <a:ext cx="1857375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680" y="229800"/>
            <a:ext cx="2618697" cy="626015"/>
          </a:xfrm>
          <a:prstGeom prst="rect">
            <a:avLst/>
          </a:prstGeom>
          <a:ln>
            <a:noFill/>
          </a:ln>
        </p:spPr>
      </p:pic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" b="8706"/>
          <a:stretch/>
        </p:blipFill>
        <p:spPr>
          <a:xfrm>
            <a:off x="2972979" y="171829"/>
            <a:ext cx="2758561" cy="71040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1730925"/>
      </p:ext>
    </p:extLst>
  </p:cSld>
  <p:clrMapOvr>
    <a:masterClrMapping/>
  </p:clrMapOvr>
</p:sld>
</file>

<file path=ppt/theme/theme1.xml><?xml version="1.0" encoding="utf-8"?>
<a:theme xmlns:a="http://schemas.openxmlformats.org/drawingml/2006/main" name="Diapo Titr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apos intérieure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</TotalTime>
  <Words>838</Words>
  <Application>Microsoft Office PowerPoint</Application>
  <PresentationFormat>Affichage à l'écran (4:3)</PresentationFormat>
  <Paragraphs>237</Paragraphs>
  <Slides>12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Candara</vt:lpstr>
      <vt:lpstr>Helvetica</vt:lpstr>
      <vt:lpstr>Symbol</vt:lpstr>
      <vt:lpstr>URWPalladioL-Bold</vt:lpstr>
      <vt:lpstr>URWPalladioL-Ital</vt:lpstr>
      <vt:lpstr>Wingdings</vt:lpstr>
      <vt:lpstr>Diapo Titre</vt:lpstr>
      <vt:lpstr>Diapos intérieures</vt:lpstr>
      <vt:lpstr>Prism 5</vt:lpstr>
      <vt:lpstr>Expression and Functions of BTLA-HVEM couple in lung cancer</vt:lpstr>
      <vt:lpstr>Major players in tumoral environment </vt:lpstr>
      <vt:lpstr>HVEM – BTLA Axis in lung cancer :  a promising candidate as immunotherapy target</vt:lpstr>
      <vt:lpstr>Experimental Project</vt:lpstr>
      <vt:lpstr>Part I : In vitro functional Assay </vt:lpstr>
      <vt:lpstr>Part I : In vitro functional Assay </vt:lpstr>
      <vt:lpstr>Part II : Characterize cellular environment in lung cancer by mass cytometry</vt:lpstr>
      <vt:lpstr>Part II : Characterize cellular environment in lung cancer by mass cytometry</vt:lpstr>
      <vt:lpstr>Aknowledgments</vt:lpstr>
      <vt:lpstr>Preliminary Results – Part I </vt:lpstr>
      <vt:lpstr>Cancer Associated Fibroblasts CAFs</vt:lpstr>
      <vt:lpstr>Part II : mass cytometry panels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Michel Gélabert</dc:creator>
  <cp:lastModifiedBy>DEMERLE Clemence</cp:lastModifiedBy>
  <cp:revision>47</cp:revision>
  <dcterms:created xsi:type="dcterms:W3CDTF">2012-11-07T14:13:39Z</dcterms:created>
  <dcterms:modified xsi:type="dcterms:W3CDTF">2019-10-10T15:24:46Z</dcterms:modified>
</cp:coreProperties>
</file>