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14" r:id="rId2"/>
    <p:sldId id="408" r:id="rId3"/>
    <p:sldId id="409" r:id="rId4"/>
    <p:sldId id="410" r:id="rId5"/>
    <p:sldId id="411" r:id="rId6"/>
    <p:sldId id="412" r:id="rId7"/>
    <p:sldId id="415" r:id="rId8"/>
  </p:sldIdLst>
  <p:sldSz cx="10080625" cy="7200900"/>
  <p:notesSz cx="6745288" cy="9882188"/>
  <p:defaultTextStyle>
    <a:defPPr>
      <a:defRPr lang="fr-FR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0066"/>
    <a:srgbClr val="000099"/>
    <a:srgbClr val="990033"/>
    <a:srgbClr val="CC0066"/>
    <a:srgbClr val="0000FF"/>
    <a:srgbClr val="800080"/>
    <a:srgbClr val="66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1" autoAdjust="0"/>
    <p:restoredTop sz="91620" autoAdjust="0"/>
  </p:normalViewPr>
  <p:slideViewPr>
    <p:cSldViewPr>
      <p:cViewPr>
        <p:scale>
          <a:sx n="60" d="100"/>
          <a:sy n="60" d="100"/>
        </p:scale>
        <p:origin x="-1662" y="-270"/>
      </p:cViewPr>
      <p:guideLst>
        <p:guide orient="horz" pos="2268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0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3693" cy="494663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0020" y="0"/>
            <a:ext cx="2923693" cy="494663"/>
          </a:xfrm>
          <a:prstGeom prst="rect">
            <a:avLst/>
          </a:prstGeom>
        </p:spPr>
        <p:txBody>
          <a:bodyPr vert="horz" lIns="90910" tIns="45455" rIns="90910" bIns="45455" rtlCol="0"/>
          <a:lstStyle>
            <a:lvl1pPr algn="r">
              <a:defRPr sz="1200"/>
            </a:lvl1pPr>
          </a:lstStyle>
          <a:p>
            <a:fld id="{615473B7-F36F-4F7B-9388-C46640ABD0F2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5946"/>
            <a:ext cx="2923693" cy="494662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0020" y="9385946"/>
            <a:ext cx="2923693" cy="494662"/>
          </a:xfrm>
          <a:prstGeom prst="rect">
            <a:avLst/>
          </a:prstGeom>
        </p:spPr>
        <p:txBody>
          <a:bodyPr vert="horz" lIns="90910" tIns="45455" rIns="90910" bIns="45455" rtlCol="0" anchor="b"/>
          <a:lstStyle>
            <a:lvl1pPr algn="r">
              <a:defRPr sz="1200"/>
            </a:lvl1pPr>
          </a:lstStyle>
          <a:p>
            <a:fld id="{B781E28B-77BB-4A60-B370-15904D1A48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76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958" cy="494109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0770" y="1"/>
            <a:ext cx="2922958" cy="494109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5646F963-196A-4615-B34B-056BC7832B44}" type="datetimeFigureOut">
              <a:rPr lang="fr-FR" smtClean="0"/>
              <a:pPr/>
              <a:t>12/10/2017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41363"/>
            <a:ext cx="5186362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529" y="4694039"/>
            <a:ext cx="5396230" cy="4446985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6365"/>
            <a:ext cx="2922958" cy="494109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0770" y="9386365"/>
            <a:ext cx="2922958" cy="494109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497EE469-643D-4620-9FEB-997E0C9B3A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9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EE469-643D-4620-9FEB-997E0C9B3A8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94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344083" y="4080510"/>
            <a:ext cx="7560469" cy="1040130"/>
          </a:xfrm>
        </p:spPr>
        <p:txBody>
          <a:bodyPr anchor="t" anchorCtr="0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44083" y="5380673"/>
            <a:ext cx="7560469" cy="56007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93730" indent="0" algn="ctr">
              <a:buNone/>
            </a:lvl2pPr>
            <a:lvl3pPr marL="987461" indent="0" algn="ctr">
              <a:buNone/>
            </a:lvl3pPr>
            <a:lvl4pPr marL="1481191" indent="0" algn="ctr">
              <a:buNone/>
            </a:lvl4pPr>
            <a:lvl5pPr marL="1974921" indent="0" algn="ctr">
              <a:buNone/>
            </a:lvl5pPr>
            <a:lvl6pPr marL="2468651" indent="0" algn="ctr">
              <a:buNone/>
            </a:lvl6pPr>
            <a:lvl7pPr marL="2962382" indent="0" algn="ctr">
              <a:buNone/>
            </a:lvl7pPr>
            <a:lvl8pPr marL="3456112" indent="0" algn="ctr">
              <a:buNone/>
            </a:lvl8pPr>
            <a:lvl9pPr marL="3949842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056438" y="6672834"/>
            <a:ext cx="2520156" cy="384048"/>
          </a:xfrm>
        </p:spPr>
        <p:txBody>
          <a:bodyPr/>
          <a:lstStyle>
            <a:lvl1pPr>
              <a:defRPr sz="1500"/>
            </a:lvl1pPr>
          </a:lstStyle>
          <a:p>
            <a:fld id="{9CA5F289-A181-43BF-AC40-691D623585F0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3195558" y="6672834"/>
            <a:ext cx="3830638" cy="384048"/>
          </a:xfrm>
        </p:spPr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340723" y="6672834"/>
            <a:ext cx="1344083" cy="384048"/>
          </a:xfrm>
        </p:spPr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97562" y="3830479"/>
            <a:ext cx="8064500" cy="134416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008063" y="5300663"/>
            <a:ext cx="8064500" cy="72009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97562" y="3830479"/>
            <a:ext cx="252016" cy="134416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008062" y="5300663"/>
            <a:ext cx="252016" cy="72009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FE880-5303-49BC-8347-A2A9CE286CF9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3" y="288371"/>
            <a:ext cx="2268141" cy="6144101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288371"/>
            <a:ext cx="6636411" cy="61441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B25D-6AED-4799-86E8-F6B157F7FE2F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04031" y="6670834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67033" y="6787695"/>
            <a:ext cx="200391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4154806" y="3362050"/>
            <a:ext cx="6144768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F9436-5048-4BAA-BD79-AAE43AC9785D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504031" y="1280160"/>
            <a:ext cx="9072563" cy="5184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083" y="3120390"/>
            <a:ext cx="7560469" cy="1120140"/>
          </a:xfrm>
        </p:spPr>
        <p:txBody>
          <a:bodyPr anchor="t" anchorCtr="0"/>
          <a:lstStyle>
            <a:lvl1pPr algn="r">
              <a:buNone/>
              <a:defRPr sz="3500" b="0" cap="none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28088" y="4480560"/>
            <a:ext cx="7476464" cy="120015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056438" y="6672834"/>
            <a:ext cx="2520156" cy="384048"/>
          </a:xfrm>
        </p:spPr>
        <p:txBody>
          <a:bodyPr/>
          <a:lstStyle/>
          <a:p>
            <a:fld id="{13EE51F6-193B-4395-A8F2-0122279E5AE7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95558" y="6672834"/>
            <a:ext cx="3830638" cy="384048"/>
          </a:xfrm>
        </p:spPr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9433" y="6672834"/>
            <a:ext cx="1676744" cy="384048"/>
          </a:xfrm>
        </p:spPr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08063" y="2960370"/>
            <a:ext cx="8064500" cy="1344168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008062" y="2960370"/>
            <a:ext cx="252016" cy="1344168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240030"/>
            <a:ext cx="9072563" cy="9601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5272-04FA-424C-B032-AA988441409B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504031" y="1280160"/>
            <a:ext cx="4455636" cy="5184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106677" y="1276960"/>
            <a:ext cx="4455636" cy="5184648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240030"/>
            <a:ext cx="9072563" cy="96012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350169"/>
            <a:ext cx="4454027" cy="720090"/>
          </a:xfrm>
          <a:noFill/>
          <a:ln>
            <a:noFill/>
          </a:ln>
        </p:spPr>
        <p:txBody>
          <a:bodyPr lIns="98746" anchor="b" anchorCtr="0">
            <a:noAutofit/>
          </a:bodyPr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124318" y="1360170"/>
            <a:ext cx="4455776" cy="720090"/>
          </a:xfrm>
          <a:noFill/>
          <a:ln>
            <a:noFill/>
          </a:ln>
        </p:spPr>
        <p:txBody>
          <a:bodyPr lIns="98746" anchor="b" anchorCtr="0"/>
          <a:lstStyle>
            <a:lvl1pPr marL="0" indent="0">
              <a:buNone/>
              <a:defRPr sz="26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4948-A419-484E-B05E-9B20A17C6493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04031" y="2240280"/>
            <a:ext cx="4452276" cy="424053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5124318" y="2240280"/>
            <a:ext cx="4452276" cy="424053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240030"/>
            <a:ext cx="9072563" cy="96012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3E192-E34E-4A58-A669-E74B1D70ED64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67033" y="6787695"/>
            <a:ext cx="200391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6EE-B6C9-4CBF-B487-9790D6994BDB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504031" y="6670834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67033" y="6787695"/>
            <a:ext cx="200391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72432" y="320040"/>
            <a:ext cx="2772172" cy="88011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972432" y="1280161"/>
            <a:ext cx="2772172" cy="5085636"/>
          </a:xfrm>
        </p:spPr>
        <p:txBody>
          <a:bodyPr/>
          <a:lstStyle>
            <a:lvl1pPr marL="0" indent="0">
              <a:lnSpc>
                <a:spcPts val="2376"/>
              </a:lnSpc>
              <a:spcAft>
                <a:spcPts val="1080"/>
              </a:spcAft>
              <a:buNone/>
              <a:defRPr sz="17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5733-8253-4261-BB94-E03DD3B8A113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04031" y="6670834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642602" y="3490436"/>
            <a:ext cx="6336792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67033" y="6787695"/>
            <a:ext cx="200391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36021" y="320040"/>
            <a:ext cx="6300391" cy="6000750"/>
          </a:xfrm>
        </p:spPr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1" y="525899"/>
            <a:ext cx="9072563" cy="708422"/>
          </a:xfrm>
          <a:ln>
            <a:solidFill>
              <a:schemeClr val="accent1"/>
            </a:solidFill>
          </a:ln>
        </p:spPr>
        <p:txBody>
          <a:bodyPr lIns="296238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04031" y="2000250"/>
            <a:ext cx="9072563" cy="4483760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48"/>
              </a:spcBef>
              <a:buNone/>
              <a:defRPr sz="35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1" y="1280160"/>
            <a:ext cx="9072563" cy="560070"/>
          </a:xfrm>
        </p:spPr>
        <p:txBody>
          <a:bodyPr anchor="ctr" anchorCtr="0"/>
          <a:lstStyle>
            <a:lvl1pPr marL="0" indent="0" algn="l">
              <a:buFontTx/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133-E533-4ECF-9563-7182F9C16F91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ATELIERS SFPO - OCTOBRE 2017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04031" y="6670834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67033" y="6787695"/>
            <a:ext cx="200391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04031" y="525899"/>
            <a:ext cx="201613" cy="72009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504031" y="160020"/>
            <a:ext cx="9072563" cy="1040130"/>
          </a:xfrm>
          <a:prstGeom prst="rect">
            <a:avLst/>
          </a:prstGeom>
        </p:spPr>
        <p:txBody>
          <a:bodyPr vert="horz" lIns="98746" tIns="49373" rIns="98746" bIns="49373" anchor="b" anchorCtr="0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504031" y="1280160"/>
            <a:ext cx="9072563" cy="5155844"/>
          </a:xfrm>
          <a:prstGeom prst="rect">
            <a:avLst/>
          </a:prstGeom>
        </p:spPr>
        <p:txBody>
          <a:bodyPr vert="horz" lIns="98746" tIns="49373" rIns="98746" bIns="49373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7056438" y="6674168"/>
            <a:ext cx="2523516" cy="384048"/>
          </a:xfrm>
          <a:prstGeom prst="rect">
            <a:avLst/>
          </a:prstGeom>
        </p:spPr>
        <p:txBody>
          <a:bodyPr vert="horz" lIns="98746" tIns="49373" rIns="98746" bIns="49373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684B79FD-27CB-4A09-8F5C-D521A76A7225}" type="datetime1">
              <a:rPr lang="fr-FR" smtClean="0"/>
              <a:pPr/>
              <a:t>12/10/2017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95558" y="6674168"/>
            <a:ext cx="3864240" cy="384048"/>
          </a:xfrm>
          <a:prstGeom prst="rect">
            <a:avLst/>
          </a:prstGeom>
        </p:spPr>
        <p:txBody>
          <a:bodyPr vert="horz" lIns="98746" tIns="49373" rIns="98746" bIns="49373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fr-FR"/>
              <a:t>ATELIERS SFPO - OCTOBRE 2017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75402" y="6674168"/>
            <a:ext cx="2184135" cy="384048"/>
          </a:xfrm>
          <a:prstGeom prst="rect">
            <a:avLst/>
          </a:prstGeom>
        </p:spPr>
        <p:txBody>
          <a:bodyPr vert="horz" lIns="98746" tIns="49373" rIns="98746" bIns="49373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fld id="{BF68D176-D24A-441E-A30E-F6F33630B7A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504031" y="6670834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504031" y="1200150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67033" y="6787695"/>
            <a:ext cx="200391" cy="13263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96238" indent="-296238" algn="l" rtl="0" eaLnBrk="1" latinLnBrk="0" hangingPunct="1">
        <a:spcBef>
          <a:spcPts val="648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92476" indent="-296238" algn="l" rtl="0" eaLnBrk="1" latinLnBrk="0" hangingPunct="1">
        <a:spcBef>
          <a:spcPts val="540"/>
        </a:spcBef>
        <a:buClr>
          <a:schemeClr val="accent2"/>
        </a:buClr>
        <a:buSzPct val="76000"/>
        <a:buFont typeface="Wingdings 3"/>
        <a:buChar char="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888715" indent="-246865" algn="l" rtl="0" eaLnBrk="1" latinLnBrk="0" hangingPunct="1">
        <a:spcBef>
          <a:spcPts val="54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84953" indent="-246865" algn="l" rtl="0" eaLnBrk="1" latinLnBrk="0" hangingPunct="1">
        <a:spcBef>
          <a:spcPts val="432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91" indent="-246865" algn="l" rtl="0" eaLnBrk="1" latinLnBrk="0" hangingPunct="1">
        <a:spcBef>
          <a:spcPts val="324"/>
        </a:spcBef>
        <a:buClr>
          <a:schemeClr val="accent2"/>
        </a:buClr>
        <a:buSzPct val="70000"/>
        <a:buFont typeface="Wingdings"/>
        <a:buChar char="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9" indent="-197492" algn="l" rtl="0" eaLnBrk="1" latinLnBrk="0" hangingPunct="1">
        <a:spcBef>
          <a:spcPts val="324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974921" indent="-197492" algn="l" rtl="0" eaLnBrk="1" latinLnBrk="0" hangingPunct="1">
        <a:spcBef>
          <a:spcPts val="324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172413" indent="-197492" algn="l" rtl="0" eaLnBrk="1" latinLnBrk="0" hangingPunct="1">
        <a:spcBef>
          <a:spcPts val="324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369905" indent="-197492" algn="l" rtl="0" eaLnBrk="1" latinLnBrk="0" hangingPunct="1">
        <a:spcBef>
          <a:spcPts val="324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66938" t="18200" r="15739" b="55724"/>
          <a:stretch>
            <a:fillRect/>
          </a:stretch>
        </p:blipFill>
        <p:spPr bwMode="auto">
          <a:xfrm>
            <a:off x="7632600" y="54530"/>
            <a:ext cx="2222475" cy="17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00337" y="1944266"/>
            <a:ext cx="9092577" cy="1368152"/>
          </a:xfrm>
          <a:prstGeom prst="rect">
            <a:avLst/>
          </a:prstGeom>
        </p:spPr>
        <p:txBody>
          <a:bodyPr vert="horz" lIns="98746" tIns="49373" rIns="98746" bIns="49373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fr-FR" sz="5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DROP-SFPO-2016</a:t>
            </a:r>
            <a:r>
              <a:rPr lang="fr-FR" sz="5400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fr-FR" sz="5400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fr-FR" sz="54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9861" y="4680570"/>
            <a:ext cx="9092577" cy="1368152"/>
          </a:xfrm>
          <a:prstGeom prst="rect">
            <a:avLst/>
          </a:prstGeom>
        </p:spPr>
        <p:txBody>
          <a:bodyPr vert="horz" lIns="98746" tIns="49373" rIns="98746" bIns="49373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fr-FR" sz="3637" b="1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fr-FR" sz="3637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fr-FR" sz="3536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fr-FR" sz="3536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fr-FR" sz="3536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7" t="45000" r="60430" b="46084"/>
          <a:stretch/>
        </p:blipFill>
        <p:spPr bwMode="auto">
          <a:xfrm>
            <a:off x="161000" y="6408762"/>
            <a:ext cx="684751" cy="65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2737" y="3024386"/>
            <a:ext cx="9092577" cy="1368152"/>
          </a:xfrm>
          <a:prstGeom prst="rect">
            <a:avLst/>
          </a:prstGeom>
        </p:spPr>
        <p:txBody>
          <a:bodyPr vert="horz" lIns="98746" tIns="49373" rIns="98746" bIns="49373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fr-FR" sz="3637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Drug </a:t>
            </a:r>
            <a:r>
              <a:rPr lang="fr-FR" sz="3637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Related</a:t>
            </a:r>
            <a:r>
              <a:rPr lang="fr-FR" sz="3637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fr-FR" sz="3637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Problems</a:t>
            </a:r>
            <a:r>
              <a:rPr lang="fr-FR" sz="3637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in </a:t>
            </a:r>
            <a:r>
              <a:rPr lang="fr-FR" sz="3637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Oncology</a:t>
            </a:r>
            <a:r>
              <a:rPr lang="fr-FR" sz="3637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Practice</a:t>
            </a:r>
          </a:p>
          <a:p>
            <a:pPr algn="ctr" defTabSz="914400"/>
            <a:endParaRPr lang="fr-FR" sz="3637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ctr" defTabSz="914400"/>
            <a:r>
              <a:rPr lang="fr-FR" sz="3637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Une étude de la SFPO</a:t>
            </a:r>
            <a:r>
              <a:rPr lang="fr-FR" sz="3637" b="1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fr-FR" sz="3637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fr-FR" sz="3536" dirty="0">
                <a:solidFill>
                  <a:schemeClr val="accent1"/>
                </a:solidFill>
                <a:latin typeface="Calibri" panose="020F0502020204030204" pitchFamily="34" charset="0"/>
              </a:rPr>
              <a:t/>
            </a:r>
            <a:br>
              <a:rPr lang="fr-FR" sz="3536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fr-FR" sz="3536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504031" y="1296122"/>
            <a:ext cx="9360817" cy="5184648"/>
          </a:xfrm>
        </p:spPr>
        <p:txBody>
          <a:bodyPr/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Drug </a:t>
            </a:r>
            <a:r>
              <a:rPr lang="fr-FR" b="1" dirty="0" err="1" smtClean="0">
                <a:solidFill>
                  <a:srgbClr val="002060"/>
                </a:solidFill>
              </a:rPr>
              <a:t>Related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Problems</a:t>
            </a:r>
            <a:r>
              <a:rPr lang="fr-FR" b="1" dirty="0" smtClean="0">
                <a:solidFill>
                  <a:srgbClr val="002060"/>
                </a:solidFill>
              </a:rPr>
              <a:t> in </a:t>
            </a:r>
            <a:r>
              <a:rPr lang="fr-FR" b="1" dirty="0" err="1" smtClean="0">
                <a:solidFill>
                  <a:srgbClr val="002060"/>
                </a:solidFill>
              </a:rPr>
              <a:t>Oncology</a:t>
            </a:r>
            <a:r>
              <a:rPr lang="fr-FR" b="1" dirty="0" smtClean="0">
                <a:solidFill>
                  <a:srgbClr val="002060"/>
                </a:solidFill>
              </a:rPr>
              <a:t> Practice DROP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 &gt; 90 % des patients</a:t>
            </a:r>
            <a:r>
              <a:rPr lang="fr-FR" b="1" baseline="30000" dirty="0" smtClean="0">
                <a:solidFill>
                  <a:srgbClr val="0070C0"/>
                </a:solidFill>
              </a:rPr>
              <a:t>1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2 DRP [0-4] par patient²</a:t>
            </a:r>
          </a:p>
          <a:p>
            <a:pPr lvl="1"/>
            <a:r>
              <a:rPr lang="fr-FR" b="1" dirty="0">
                <a:solidFill>
                  <a:srgbClr val="0070C0"/>
                </a:solidFill>
              </a:rPr>
              <a:t>c</a:t>
            </a:r>
            <a:r>
              <a:rPr lang="fr-FR" b="1" dirty="0" smtClean="0">
                <a:solidFill>
                  <a:srgbClr val="0070C0"/>
                </a:solidFill>
              </a:rPr>
              <a:t>onséquences cliniques potentiellement graves</a:t>
            </a:r>
          </a:p>
          <a:p>
            <a:pPr marL="296238" lvl="1" indent="0">
              <a:buNone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Lien ville-hôpital</a:t>
            </a:r>
          </a:p>
          <a:p>
            <a:endParaRPr lang="fr-FR" b="1" dirty="0" smtClean="0">
              <a:solidFill>
                <a:srgbClr val="002060"/>
              </a:solidFill>
            </a:endParaRPr>
          </a:p>
          <a:p>
            <a:r>
              <a:rPr lang="fr-FR" b="1" dirty="0" smtClean="0">
                <a:solidFill>
                  <a:srgbClr val="002060"/>
                </a:solidFill>
              </a:rPr>
              <a:t>Consommation de soins et coût pour l’assurance maladie et la société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rgbClr val="002060"/>
              </a:solidFill>
            </a:endParaRPr>
          </a:p>
          <a:p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24576" r="80881" b="65883"/>
          <a:stretch>
            <a:fillRect/>
          </a:stretch>
        </p:blipFill>
        <p:spPr bwMode="auto">
          <a:xfrm>
            <a:off x="7149723" y="5819514"/>
            <a:ext cx="2274565" cy="130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16902" r="88000" b="73859"/>
          <a:stretch/>
        </p:blipFill>
        <p:spPr bwMode="auto">
          <a:xfrm>
            <a:off x="5328344" y="3910483"/>
            <a:ext cx="612546" cy="68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roix 7"/>
          <p:cNvSpPr/>
          <p:nvPr/>
        </p:nvSpPr>
        <p:spPr>
          <a:xfrm>
            <a:off x="5940890" y="4016626"/>
            <a:ext cx="539582" cy="525086"/>
          </a:xfrm>
          <a:prstGeom prst="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7" t="52558" r="6150" b="34281"/>
          <a:stretch/>
        </p:blipFill>
        <p:spPr bwMode="auto">
          <a:xfrm>
            <a:off x="4608399" y="4032498"/>
            <a:ext cx="67207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223888" y="6790288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Van Leeuwen 2013 </a:t>
            </a: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6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Ribed 2015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04031" y="160020"/>
            <a:ext cx="9072563" cy="104013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Virage de l’ambulatoire en cancérologie et DRP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DROP-SFPO-2016 : PREPS 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504031" y="1296194"/>
            <a:ext cx="9072563" cy="5184648"/>
          </a:xfrm>
        </p:spPr>
        <p:txBody>
          <a:bodyPr/>
          <a:lstStyle/>
          <a:p>
            <a:pPr algn="just"/>
            <a:endParaRPr lang="fr-FR" dirty="0" smtClean="0"/>
          </a:p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Impact du programme DROP d’</a:t>
            </a:r>
            <a:r>
              <a:rPr lang="fr-FR" b="1" dirty="0" smtClean="0">
                <a:solidFill>
                  <a:srgbClr val="0070C0"/>
                </a:solidFill>
              </a:rPr>
              <a:t>interventions pharmaceutiques ville/hôpital de la SFPO </a:t>
            </a:r>
            <a:r>
              <a:rPr lang="fr-FR" b="1" dirty="0" smtClean="0">
                <a:solidFill>
                  <a:srgbClr val="002060"/>
                </a:solidFill>
              </a:rPr>
              <a:t>versus prise en charge habituelle</a:t>
            </a:r>
          </a:p>
          <a:p>
            <a:pPr algn="just"/>
            <a:endParaRPr lang="fr-FR" b="1" dirty="0">
              <a:solidFill>
                <a:srgbClr val="002060"/>
              </a:solidFill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… sur les problèmes médicamenteux (Drug </a:t>
            </a:r>
            <a:r>
              <a:rPr lang="fr-FR" b="1" dirty="0" err="1" smtClean="0">
                <a:solidFill>
                  <a:srgbClr val="002060"/>
                </a:solidFill>
              </a:rPr>
              <a:t>Related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</a:rPr>
              <a:t>Problems</a:t>
            </a:r>
            <a:r>
              <a:rPr lang="fr-FR" b="1" dirty="0" smtClean="0">
                <a:solidFill>
                  <a:srgbClr val="002060"/>
                </a:solidFill>
              </a:rPr>
              <a:t> DRP) chez </a:t>
            </a:r>
            <a:r>
              <a:rPr lang="fr-FR" b="1" dirty="0" smtClean="0">
                <a:solidFill>
                  <a:srgbClr val="0070C0"/>
                </a:solidFill>
              </a:rPr>
              <a:t>les patients ambulatoires à risques sous anticancéreux oraux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10762" r="37801" b="82196"/>
          <a:stretch/>
        </p:blipFill>
        <p:spPr bwMode="auto">
          <a:xfrm>
            <a:off x="1511069" y="5502608"/>
            <a:ext cx="6697595" cy="102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13317" r="75849" b="67937"/>
          <a:stretch/>
        </p:blipFill>
        <p:spPr bwMode="auto">
          <a:xfrm>
            <a:off x="8424688" y="5502608"/>
            <a:ext cx="1129873" cy="10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0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26772" r="2448" b="17010"/>
          <a:stretch/>
        </p:blipFill>
        <p:spPr bwMode="auto">
          <a:xfrm>
            <a:off x="-23951" y="2474742"/>
            <a:ext cx="6737071" cy="371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t="10315" r="23310" b="6441"/>
          <a:stretch/>
        </p:blipFill>
        <p:spPr bwMode="auto">
          <a:xfrm>
            <a:off x="6624488" y="1552637"/>
            <a:ext cx="3284948" cy="464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12715" r="61132" b="75788"/>
          <a:stretch/>
        </p:blipFill>
        <p:spPr bwMode="auto">
          <a:xfrm>
            <a:off x="1439912" y="1237449"/>
            <a:ext cx="3098155" cy="128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04031" y="184056"/>
            <a:ext cx="9072563" cy="104013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ONCOLIEN.SFPO.com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t="31540" r="15843" b="34230"/>
          <a:stretch/>
        </p:blipFill>
        <p:spPr bwMode="auto">
          <a:xfrm>
            <a:off x="257341" y="2173929"/>
            <a:ext cx="9679515" cy="265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 telephon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779662"/>
            <a:ext cx="596652" cy="5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1295896" y="2448322"/>
            <a:ext cx="0" cy="67371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63847" y="5203790"/>
            <a:ext cx="3366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</a:rPr>
              <a:t>pharmacien hospitalier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544369" y="5203790"/>
            <a:ext cx="2376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</a:rPr>
              <a:t>pharmacien de ville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>
            <a:off x="3816175" y="5465530"/>
            <a:ext cx="1728193" cy="386332"/>
          </a:xfrm>
          <a:prstGeom prst="leftRight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5301" y="6264746"/>
            <a:ext cx="986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plan de prise - effets indésirables - interactions médicamenteuses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504031" y="184056"/>
            <a:ext cx="9072563" cy="104013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Schéma des interventions pharmaceutiques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28144" y="4896594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</a:rPr>
              <a:t>relais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72560" y="1224186"/>
            <a:ext cx="33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lien ville-</a:t>
            </a:r>
            <a:r>
              <a:rPr lang="fr-FR" sz="2000" b="1" dirty="0" smtClean="0">
                <a:solidFill>
                  <a:srgbClr val="00B0F0"/>
                </a:solidFill>
              </a:rPr>
              <a:t>h</a:t>
            </a:r>
            <a:r>
              <a:rPr lang="fr-FR" sz="2000" b="1" dirty="0" smtClean="0">
                <a:solidFill>
                  <a:srgbClr val="00B0F0"/>
                </a:solidFill>
              </a:rPr>
              <a:t>ôpital </a:t>
            </a:r>
          </a:p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              Mois 9</a:t>
            </a:r>
            <a:endParaRPr lang="fr-FR" sz="2000" b="1" dirty="0">
              <a:solidFill>
                <a:srgbClr val="00B0F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88280" y="1224186"/>
            <a:ext cx="237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év</a:t>
            </a:r>
            <a:r>
              <a:rPr lang="fr-FR" sz="2000" b="1" dirty="0" smtClean="0">
                <a:solidFill>
                  <a:srgbClr val="00B0F0"/>
                </a:solidFill>
              </a:rPr>
              <a:t>aluation</a:t>
            </a:r>
          </a:p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initiale</a:t>
            </a:r>
            <a:endParaRPr lang="fr-FR" sz="2000" b="1" dirty="0">
              <a:solidFill>
                <a:srgbClr val="00B0F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935856" y="1905873"/>
            <a:ext cx="0" cy="470441"/>
          </a:xfrm>
          <a:prstGeom prst="straightConnector1">
            <a:avLst/>
          </a:prstGeom>
          <a:ln w="571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9360792" y="1905873"/>
            <a:ext cx="0" cy="470441"/>
          </a:xfrm>
          <a:prstGeom prst="straightConnector1">
            <a:avLst/>
          </a:prstGeom>
          <a:ln w="571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184328" y="1224186"/>
            <a:ext cx="237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év</a:t>
            </a:r>
            <a:r>
              <a:rPr lang="fr-FR" sz="2000" b="1" dirty="0" smtClean="0">
                <a:solidFill>
                  <a:srgbClr val="00B0F0"/>
                </a:solidFill>
              </a:rPr>
              <a:t>aluation</a:t>
            </a:r>
          </a:p>
          <a:p>
            <a:pPr algn="ctr"/>
            <a:r>
              <a:rPr lang="fr-FR" sz="2000" b="1" dirty="0" smtClean="0">
                <a:solidFill>
                  <a:srgbClr val="00B0F0"/>
                </a:solidFill>
              </a:rPr>
              <a:t>Mois 6</a:t>
            </a:r>
            <a:endParaRPr lang="fr-FR" sz="2000" b="1" dirty="0">
              <a:solidFill>
                <a:srgbClr val="00B0F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408464" y="1905873"/>
            <a:ext cx="0" cy="470441"/>
          </a:xfrm>
          <a:prstGeom prst="straightConnector1">
            <a:avLst/>
          </a:prstGeom>
          <a:ln w="57150">
            <a:solidFill>
              <a:srgbClr val="FF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9311" r="13177" b="27221"/>
          <a:stretch/>
        </p:blipFill>
        <p:spPr bwMode="auto">
          <a:xfrm>
            <a:off x="411909" y="1241590"/>
            <a:ext cx="9524947" cy="473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79235" r="13591" b="14500"/>
          <a:stretch/>
        </p:blipFill>
        <p:spPr bwMode="auto">
          <a:xfrm>
            <a:off x="323941" y="6120730"/>
            <a:ext cx="8244763" cy="41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72747" r="42387" b="20987"/>
          <a:stretch/>
        </p:blipFill>
        <p:spPr bwMode="auto">
          <a:xfrm>
            <a:off x="354328" y="5760690"/>
            <a:ext cx="4820054" cy="41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04031" y="184056"/>
            <a:ext cx="9072563" cy="104013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de DROP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8D176-D24A-441E-A30E-F6F33630B7A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1</a:t>
            </a:r>
            <a:r>
              <a:rPr lang="fr-FR" b="1" baseline="30000" dirty="0" smtClean="0">
                <a:solidFill>
                  <a:srgbClr val="002060"/>
                </a:solidFill>
              </a:rPr>
              <a:t>ère</a:t>
            </a:r>
            <a:r>
              <a:rPr lang="fr-FR" b="1" dirty="0" smtClean="0">
                <a:solidFill>
                  <a:srgbClr val="002060"/>
                </a:solidFill>
              </a:rPr>
              <a:t> étude multicentrique randomisée évaluant l’impact de </a:t>
            </a:r>
            <a:r>
              <a:rPr lang="fr-FR" b="1" dirty="0" smtClean="0">
                <a:solidFill>
                  <a:srgbClr val="0070C0"/>
                </a:solidFill>
              </a:rPr>
              <a:t>l’intervention pharmaceutique en cancérologie</a:t>
            </a:r>
          </a:p>
          <a:p>
            <a:pPr algn="just"/>
            <a:endParaRPr lang="fr-FR" b="1" dirty="0" smtClean="0">
              <a:solidFill>
                <a:srgbClr val="002060"/>
              </a:solidFill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Centrée sur </a:t>
            </a:r>
            <a:r>
              <a:rPr lang="fr-FR" b="1" dirty="0" smtClean="0">
                <a:solidFill>
                  <a:srgbClr val="0070C0"/>
                </a:solidFill>
              </a:rPr>
              <a:t>l’anticancéreux oral</a:t>
            </a:r>
          </a:p>
          <a:p>
            <a:pPr algn="just"/>
            <a:endParaRPr lang="fr-FR" b="1" dirty="0" smtClean="0">
              <a:solidFill>
                <a:srgbClr val="002060"/>
              </a:solidFill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Articulation </a:t>
            </a:r>
            <a:r>
              <a:rPr lang="fr-FR" b="1" dirty="0" smtClean="0">
                <a:solidFill>
                  <a:srgbClr val="0070C0"/>
                </a:solidFill>
              </a:rPr>
              <a:t>ville-hôpital</a:t>
            </a:r>
          </a:p>
          <a:p>
            <a:pPr algn="just"/>
            <a:endParaRPr lang="fr-FR" b="1" dirty="0">
              <a:solidFill>
                <a:srgbClr val="002060"/>
              </a:solidFill>
            </a:endParaRPr>
          </a:p>
          <a:p>
            <a:pPr algn="just"/>
            <a:r>
              <a:rPr lang="fr-FR" b="1" dirty="0" smtClean="0">
                <a:solidFill>
                  <a:srgbClr val="002060"/>
                </a:solidFill>
              </a:rPr>
              <a:t>Outils créés, validés et partagés par la </a:t>
            </a:r>
            <a:r>
              <a:rPr lang="fr-FR" b="1" dirty="0" smtClean="0">
                <a:solidFill>
                  <a:srgbClr val="0070C0"/>
                </a:solidFill>
              </a:rPr>
              <a:t>SFPO</a:t>
            </a:r>
          </a:p>
          <a:p>
            <a:pPr algn="just"/>
            <a:endParaRPr lang="fr-FR" b="1" dirty="0">
              <a:solidFill>
                <a:srgbClr val="0070C0"/>
              </a:solidFill>
            </a:endParaRPr>
          </a:p>
          <a:p>
            <a:pPr algn="just"/>
            <a:r>
              <a:rPr lang="fr-FR" b="1" dirty="0" smtClean="0">
                <a:solidFill>
                  <a:srgbClr val="0070C0"/>
                </a:solidFill>
              </a:rPr>
              <a:t>Pharmacie Clinique Oncologique : soins et recherche</a:t>
            </a:r>
          </a:p>
          <a:p>
            <a:pPr algn="just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04031" y="184056"/>
            <a:ext cx="9072563" cy="104013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Forces de la DROP </a:t>
            </a:r>
            <a:r>
              <a:rPr lang="fr-FR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perspectives</a:t>
            </a:r>
            <a:endParaRPr lang="fr-F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Personnalisé 58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0070C0"/>
      </a:accent1>
      <a:accent2>
        <a:srgbClr val="00B0F0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3489</TotalTime>
  <Words>180</Words>
  <Application>Microsoft Office PowerPoint</Application>
  <PresentationFormat>Personnalisé</PresentationFormat>
  <Paragraphs>52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Origine</vt:lpstr>
      <vt:lpstr>Présentation PowerPoint</vt:lpstr>
      <vt:lpstr>Virage de l’ambulatoire en cancérologie et DRP</vt:lpstr>
      <vt:lpstr>DROP-SFPO-2016 : PREPS </vt:lpstr>
      <vt:lpstr>ONCOLIEN.SFPO.com</vt:lpstr>
      <vt:lpstr>Schéma des interventions pharmaceutiques</vt:lpstr>
      <vt:lpstr>Design de DROP</vt:lpstr>
      <vt:lpstr>Forces de la DROP study et perspectives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OBADIA Claire</dc:creator>
  <cp:lastModifiedBy>RIOUFOL, Catherine</cp:lastModifiedBy>
  <cp:revision>210</cp:revision>
  <cp:lastPrinted>2017-10-02T15:22:12Z</cp:lastPrinted>
  <dcterms:created xsi:type="dcterms:W3CDTF">2017-07-12T10:32:22Z</dcterms:created>
  <dcterms:modified xsi:type="dcterms:W3CDTF">2017-10-12T06:32:15Z</dcterms:modified>
</cp:coreProperties>
</file>