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58" r:id="rId1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665"/>
    <a:srgbClr val="3689DA"/>
    <a:srgbClr val="1F5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53" autoAdjust="0"/>
  </p:normalViewPr>
  <p:slideViewPr>
    <p:cSldViewPr>
      <p:cViewPr>
        <p:scale>
          <a:sx n="130" d="100"/>
          <a:sy n="130" d="100"/>
        </p:scale>
        <p:origin x="-3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171450"/>
            <a:ext cx="2057400" cy="1529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489472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123724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71450"/>
            <a:ext cx="3451225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8"/>
            <a:ext cx="4597399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4817689"/>
            <a:ext cx="3316941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3460658" cy="47589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3"/>
            <a:ext cx="3898272" cy="161091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005138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2528048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318061"/>
            <a:ext cx="6191157" cy="62528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637838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3943350"/>
            <a:ext cx="6191157" cy="6643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3474594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6387167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6179566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46481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401568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423545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928812"/>
            <a:ext cx="4016633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4015304" cy="179427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25907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73936"/>
            <a:ext cx="424011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005138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2528048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6"/>
            <a:ext cx="681318" cy="3878567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67"/>
            <a:ext cx="6858000" cy="388865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625725" y="352001"/>
            <a:ext cx="1956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847165"/>
            <a:ext cx="7558960" cy="58102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34621"/>
            <a:ext cx="3086100" cy="1530679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31109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171450"/>
            <a:ext cx="820093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4686581"/>
            <a:ext cx="147469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686581"/>
            <a:ext cx="5638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581"/>
            <a:ext cx="554038" cy="273844"/>
          </a:xfrm>
        </p:spPr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3" y="2333066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1" y="171450"/>
            <a:ext cx="212725" cy="4758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36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36"/>
            <a:ext cx="3657600" cy="24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123724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</p:spPr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17145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363070"/>
            <a:ext cx="7556313" cy="837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485901"/>
            <a:ext cx="755631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6E11C7-4AC3-4756-8E22-44FC0D9DF0FE}" type="datetimeFigureOut">
              <a:rPr lang="fr-FR" smtClean="0"/>
              <a:pPr/>
              <a:t>12/10/17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27ED357-71B3-480B-B4DE-64DC9F049BE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cran-2-titres-interventions-sans-tex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555526"/>
            <a:ext cx="5904656" cy="1102519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</a:rPr>
              <a:t>COMMISSION JUNIOR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sz="31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Benjamin Bertrand</a:t>
            </a:r>
            <a:endParaRPr lang="fr-FR" sz="3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629DD1"/>
                </a:solidFill>
              </a:rPr>
              <a:t>Historique</a:t>
            </a:r>
            <a:endParaRPr lang="fr-FR" b="1" dirty="0">
              <a:solidFill>
                <a:srgbClr val="629D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Lien fort SFPO / pharmaciens juniors : communications en congrès, prix, bourses, </a:t>
            </a:r>
            <a:r>
              <a:rPr lang="fr-FR" dirty="0" err="1" smtClean="0">
                <a:solidFill>
                  <a:schemeClr val="accent2"/>
                </a:solidFill>
              </a:rPr>
              <a:t>masterclass</a:t>
            </a:r>
            <a:endParaRPr lang="fr-FR" dirty="0" smtClean="0">
              <a:solidFill>
                <a:schemeClr val="accent2"/>
              </a:solidFill>
            </a:endParaRPr>
          </a:p>
          <a:p>
            <a:pPr>
              <a:spcBef>
                <a:spcPts val="1920"/>
              </a:spcBef>
            </a:pPr>
            <a:r>
              <a:rPr lang="fr-FR" dirty="0" smtClean="0">
                <a:solidFill>
                  <a:schemeClr val="accent2"/>
                </a:solidFill>
              </a:rPr>
              <a:t>2014 - 2015 : idée originale de réunir les pharmaciens « juniors » intéressés par la pharmacie oncologique autour de la SFPO</a:t>
            </a:r>
          </a:p>
          <a:p>
            <a:pPr>
              <a:spcBef>
                <a:spcPts val="1968"/>
              </a:spcBef>
            </a:pPr>
            <a:r>
              <a:rPr lang="fr-FR" dirty="0" smtClean="0">
                <a:solidFill>
                  <a:schemeClr val="accent2"/>
                </a:solidFill>
              </a:rPr>
              <a:t>Présentation officielle lors du Congrès 2015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629DD1"/>
                </a:solidFill>
              </a:rPr>
              <a:t>Objectifs de la CJ</a:t>
            </a:r>
            <a:endParaRPr lang="fr-FR" b="1" dirty="0">
              <a:solidFill>
                <a:srgbClr val="629D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297FD5"/>
                </a:solidFill>
              </a:rPr>
              <a:t>D</a:t>
            </a:r>
            <a:r>
              <a:rPr lang="fr-FR" dirty="0" smtClean="0">
                <a:solidFill>
                  <a:srgbClr val="297FD5"/>
                </a:solidFill>
              </a:rPr>
              <a:t>eux axes de travail 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297FD5"/>
                </a:solidFill>
              </a:rPr>
              <a:t>Renforcer le </a:t>
            </a:r>
            <a:r>
              <a:rPr lang="fr-FR" dirty="0">
                <a:solidFill>
                  <a:srgbClr val="CB2665"/>
                </a:solidFill>
              </a:rPr>
              <a:t>développement scientifique </a:t>
            </a:r>
            <a:r>
              <a:rPr lang="fr-FR" dirty="0">
                <a:solidFill>
                  <a:srgbClr val="297FD5"/>
                </a:solidFill>
              </a:rPr>
              <a:t>de la pharmacie oncologique chez les juniors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CB2665"/>
                </a:solidFill>
              </a:rPr>
              <a:t>Fédérer et promouvoir </a:t>
            </a:r>
            <a:r>
              <a:rPr lang="fr-FR" dirty="0">
                <a:solidFill>
                  <a:srgbClr val="297FD5"/>
                </a:solidFill>
              </a:rPr>
              <a:t>un exercice de la pharmacie oncologique de pointe et en réseau chez les </a:t>
            </a:r>
            <a:r>
              <a:rPr lang="fr-FR" dirty="0" smtClean="0">
                <a:solidFill>
                  <a:srgbClr val="297FD5"/>
                </a:solidFill>
              </a:rPr>
              <a:t>juniors</a:t>
            </a:r>
            <a:endParaRPr lang="fr-FR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8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629DD1"/>
                </a:solidFill>
              </a:rPr>
              <a:t>1. Développement scientifique</a:t>
            </a:r>
            <a:endParaRPr lang="fr-FR" b="1" dirty="0">
              <a:solidFill>
                <a:srgbClr val="629D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fr-FR" sz="2400" dirty="0">
                <a:solidFill>
                  <a:srgbClr val="297FD5"/>
                </a:solidFill>
              </a:rPr>
              <a:t>Suivi et analyse de la bibliographie : </a:t>
            </a:r>
            <a:r>
              <a:rPr lang="fr-FR" sz="2400" dirty="0" err="1" smtClean="0">
                <a:solidFill>
                  <a:srgbClr val="297FD5"/>
                </a:solidFill>
              </a:rPr>
              <a:t>OncoPharm’Actu</a:t>
            </a:r>
            <a:endParaRPr lang="fr-FR" sz="2400" dirty="0" smtClean="0">
              <a:solidFill>
                <a:srgbClr val="297FD5"/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rgbClr val="297FD5"/>
                </a:solidFill>
              </a:rPr>
              <a:t>Articles commentés et critiqués, format 1 page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rgbClr val="297FD5"/>
                </a:solidFill>
              </a:rPr>
              <a:t>Diffusion site internet SFPO : déjà 23 publications (merci !)</a:t>
            </a:r>
          </a:p>
          <a:p>
            <a:pPr>
              <a:spcBef>
                <a:spcPts val="1200"/>
              </a:spcBef>
            </a:pPr>
            <a:r>
              <a:rPr lang="fr-FR" sz="2400" dirty="0" smtClean="0">
                <a:solidFill>
                  <a:srgbClr val="297FD5"/>
                </a:solidFill>
              </a:rPr>
              <a:t>Evaluer les besoins en formation et proposer des actions de formation ciblées, « dans nos services »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rgbClr val="297FD5"/>
                </a:solidFill>
              </a:rPr>
              <a:t>Consultations pharmaceutiques en oncologie, en pratique </a:t>
            </a:r>
            <a:r>
              <a:rPr lang="fr-FR" sz="800" dirty="0" smtClean="0">
                <a:solidFill>
                  <a:srgbClr val="297FD5"/>
                </a:solidFill>
              </a:rPr>
              <a:t>[date en cours de validation]</a:t>
            </a:r>
            <a:endParaRPr lang="fr-FR" sz="2000" dirty="0" smtClean="0">
              <a:solidFill>
                <a:srgbClr val="297FD5"/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rgbClr val="297FD5"/>
                </a:solidFill>
              </a:rPr>
              <a:t>Projets pour 2018 : </a:t>
            </a:r>
            <a:r>
              <a:rPr lang="fr-FR" sz="2000" dirty="0" smtClean="0">
                <a:solidFill>
                  <a:srgbClr val="297FD5"/>
                </a:solidFill>
              </a:rPr>
              <a:t>robots de chimiothérapie, médicaments </a:t>
            </a:r>
            <a:r>
              <a:rPr lang="fr-FR" sz="2000" dirty="0" smtClean="0">
                <a:solidFill>
                  <a:srgbClr val="297FD5"/>
                </a:solidFill>
              </a:rPr>
              <a:t>thérapie innovante en pratique, loi </a:t>
            </a:r>
            <a:r>
              <a:rPr lang="fr-FR" sz="2000" dirty="0" err="1" smtClean="0">
                <a:solidFill>
                  <a:srgbClr val="297FD5"/>
                </a:solidFill>
              </a:rPr>
              <a:t>Jardé</a:t>
            </a:r>
            <a:r>
              <a:rPr lang="fr-FR" sz="2000" dirty="0" smtClean="0">
                <a:solidFill>
                  <a:srgbClr val="297FD5"/>
                </a:solidFill>
              </a:rPr>
              <a:t>, autre ?</a:t>
            </a:r>
            <a:endParaRPr lang="fr-FR" sz="2000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8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629DD1"/>
                </a:solidFill>
              </a:rPr>
              <a:t>2. Fédérer et promouvoir</a:t>
            </a:r>
            <a:endParaRPr lang="fr-FR" b="1" dirty="0">
              <a:solidFill>
                <a:srgbClr val="629D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fr-FR" sz="2400" dirty="0">
                <a:solidFill>
                  <a:srgbClr val="297FD5"/>
                </a:solidFill>
              </a:rPr>
              <a:t>Soutenir des travaux de recherche </a:t>
            </a:r>
            <a:r>
              <a:rPr lang="fr-FR" sz="2400" dirty="0" smtClean="0">
                <a:solidFill>
                  <a:srgbClr val="297FD5"/>
                </a:solidFill>
              </a:rPr>
              <a:t>multicentriques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rgbClr val="297FD5"/>
                </a:solidFill>
              </a:rPr>
              <a:t>Plusieurs études </a:t>
            </a:r>
            <a:r>
              <a:rPr lang="fr-FR" sz="2000" dirty="0" smtClean="0">
                <a:solidFill>
                  <a:srgbClr val="297FD5"/>
                </a:solidFill>
              </a:rPr>
              <a:t>cliniques / registres </a:t>
            </a:r>
            <a:r>
              <a:rPr lang="fr-FR" sz="2000" dirty="0" smtClean="0">
                <a:solidFill>
                  <a:srgbClr val="297FD5"/>
                </a:solidFill>
              </a:rPr>
              <a:t>en cours d’élaboration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rgbClr val="297FD5"/>
                </a:solidFill>
              </a:rPr>
              <a:t>Plusieurs communications présentées au congrès 2017</a:t>
            </a:r>
            <a:endParaRPr lang="fr-FR" sz="2000" dirty="0">
              <a:solidFill>
                <a:srgbClr val="297FD5"/>
              </a:solidFill>
            </a:endParaRPr>
          </a:p>
          <a:p>
            <a:pPr>
              <a:spcBef>
                <a:spcPts val="1200"/>
              </a:spcBef>
            </a:pPr>
            <a:r>
              <a:rPr lang="fr-FR" sz="2400" dirty="0">
                <a:solidFill>
                  <a:srgbClr val="297FD5"/>
                </a:solidFill>
              </a:rPr>
              <a:t>Participation aux groupes de travail de la </a:t>
            </a:r>
            <a:r>
              <a:rPr lang="fr-FR" sz="2400" dirty="0" smtClean="0">
                <a:solidFill>
                  <a:srgbClr val="297FD5"/>
                </a:solidFill>
              </a:rPr>
              <a:t>société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rgbClr val="297FD5"/>
                </a:solidFill>
              </a:rPr>
              <a:t>Co-leader et membre actifs de groupes de travail</a:t>
            </a:r>
            <a:endParaRPr lang="fr-FR" sz="2000" dirty="0">
              <a:solidFill>
                <a:srgbClr val="297FD5"/>
              </a:solidFill>
            </a:endParaRPr>
          </a:p>
          <a:p>
            <a:pPr>
              <a:spcBef>
                <a:spcPts val="1200"/>
              </a:spcBef>
            </a:pPr>
            <a:r>
              <a:rPr lang="fr-FR" sz="2400" dirty="0">
                <a:solidFill>
                  <a:srgbClr val="297FD5"/>
                </a:solidFill>
              </a:rPr>
              <a:t>Diffuser les informations : formations, congrès, retour d’information des </a:t>
            </a:r>
            <a:r>
              <a:rPr lang="fr-FR" sz="2400" dirty="0" smtClean="0">
                <a:solidFill>
                  <a:srgbClr val="297FD5"/>
                </a:solidFill>
              </a:rPr>
              <a:t>congrès, </a:t>
            </a:r>
            <a:r>
              <a:rPr lang="fr-FR" sz="2400" dirty="0">
                <a:solidFill>
                  <a:srgbClr val="297FD5"/>
                </a:solidFill>
              </a:rPr>
              <a:t>etc</a:t>
            </a:r>
            <a:r>
              <a:rPr lang="fr-FR" sz="2400" dirty="0" smtClean="0">
                <a:solidFill>
                  <a:srgbClr val="297FD5"/>
                </a:solidFill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rgbClr val="297FD5"/>
                </a:solidFill>
              </a:rPr>
              <a:t>Mailing </a:t>
            </a:r>
            <a:r>
              <a:rPr lang="fr-FR" sz="2000" dirty="0" err="1" smtClean="0">
                <a:solidFill>
                  <a:srgbClr val="297FD5"/>
                </a:solidFill>
              </a:rPr>
              <a:t>list</a:t>
            </a:r>
            <a:r>
              <a:rPr lang="fr-FR" sz="2000" dirty="0" smtClean="0">
                <a:solidFill>
                  <a:srgbClr val="297FD5"/>
                </a:solidFill>
              </a:rPr>
              <a:t>, @SFPO_CJ</a:t>
            </a:r>
            <a:endParaRPr lang="fr-FR" sz="2000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9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629DD1"/>
                </a:solidFill>
              </a:rPr>
              <a:t>Organisation actuelle</a:t>
            </a:r>
            <a:endParaRPr lang="fr-FR" b="1" dirty="0">
              <a:solidFill>
                <a:srgbClr val="629DD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297FD5"/>
                </a:solidFill>
              </a:rPr>
              <a:t>Fonctionnement au sein de la SFPO, selon une Charte validée</a:t>
            </a:r>
          </a:p>
          <a:p>
            <a:r>
              <a:rPr lang="fr-FR" dirty="0" smtClean="0">
                <a:solidFill>
                  <a:srgbClr val="297FD5"/>
                </a:solidFill>
              </a:rPr>
              <a:t>Tout </a:t>
            </a:r>
            <a:r>
              <a:rPr lang="fr-FR" dirty="0">
                <a:solidFill>
                  <a:srgbClr val="297FD5"/>
                </a:solidFill>
              </a:rPr>
              <a:t>pharmacien junior peut intégrer la CJ sur simple demande via le site ou par mail</a:t>
            </a:r>
          </a:p>
          <a:p>
            <a:pPr lvl="1"/>
            <a:r>
              <a:rPr lang="fr-FR" dirty="0">
                <a:solidFill>
                  <a:srgbClr val="297FD5"/>
                </a:solidFill>
              </a:rPr>
              <a:t>Interne, </a:t>
            </a:r>
            <a:r>
              <a:rPr lang="fr-FR" dirty="0" smtClean="0">
                <a:solidFill>
                  <a:srgbClr val="297FD5"/>
                </a:solidFill>
              </a:rPr>
              <a:t>Assistant, </a:t>
            </a:r>
            <a:r>
              <a:rPr lang="fr-FR" dirty="0">
                <a:solidFill>
                  <a:srgbClr val="297FD5"/>
                </a:solidFill>
              </a:rPr>
              <a:t>jeune PH</a:t>
            </a:r>
          </a:p>
          <a:p>
            <a:pPr>
              <a:spcBef>
                <a:spcPts val="1968"/>
              </a:spcBef>
            </a:pPr>
            <a:r>
              <a:rPr lang="fr-FR" dirty="0">
                <a:solidFill>
                  <a:srgbClr val="297FD5"/>
                </a:solidFill>
              </a:rPr>
              <a:t>Une seule condition : être </a:t>
            </a:r>
            <a:r>
              <a:rPr lang="fr-FR" dirty="0" smtClean="0">
                <a:solidFill>
                  <a:srgbClr val="297FD5"/>
                </a:solidFill>
              </a:rPr>
              <a:t>adhérant </a:t>
            </a:r>
            <a:r>
              <a:rPr lang="fr-FR" dirty="0">
                <a:solidFill>
                  <a:srgbClr val="297FD5"/>
                </a:solidFill>
              </a:rPr>
              <a:t>à la </a:t>
            </a:r>
            <a:r>
              <a:rPr lang="fr-FR" dirty="0" smtClean="0">
                <a:solidFill>
                  <a:srgbClr val="297FD5"/>
                </a:solidFill>
              </a:rPr>
              <a:t>SFPO</a:t>
            </a:r>
          </a:p>
          <a:p>
            <a:pPr>
              <a:spcBef>
                <a:spcPts val="1968"/>
              </a:spcBef>
            </a:pPr>
            <a:r>
              <a:rPr lang="fr-FR" dirty="0" smtClean="0">
                <a:solidFill>
                  <a:srgbClr val="297FD5"/>
                </a:solidFill>
              </a:rPr>
              <a:t>Une réunion annuelle en décembre</a:t>
            </a:r>
            <a:endParaRPr lang="fr-FR" dirty="0">
              <a:solidFill>
                <a:srgbClr val="297FD5"/>
              </a:solidFill>
            </a:endParaRPr>
          </a:p>
          <a:p>
            <a:pPr>
              <a:spcBef>
                <a:spcPts val="1968"/>
              </a:spcBef>
            </a:pPr>
            <a:r>
              <a:rPr lang="fr-FR" dirty="0">
                <a:solidFill>
                  <a:srgbClr val="297FD5"/>
                </a:solidFill>
              </a:rPr>
              <a:t>Un coordonnateur et des leaders par </a:t>
            </a:r>
            <a:r>
              <a:rPr lang="fr-FR" dirty="0" smtClean="0">
                <a:solidFill>
                  <a:srgbClr val="297FD5"/>
                </a:solidFill>
              </a:rPr>
              <a:t>projets</a:t>
            </a:r>
            <a:endParaRPr lang="fr-FR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3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10-12 à 10.39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6841" r="23185" b="9927"/>
          <a:stretch/>
        </p:blipFill>
        <p:spPr>
          <a:xfrm>
            <a:off x="1691680" y="96613"/>
            <a:ext cx="5692151" cy="50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Pour nous rejoindre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</a:pPr>
            <a:endParaRPr lang="fr-FR" dirty="0" smtClean="0">
              <a:solidFill>
                <a:srgbClr val="297FD5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fr-FR" dirty="0" smtClean="0">
              <a:solidFill>
                <a:srgbClr val="297FD5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fr-FR" dirty="0">
              <a:solidFill>
                <a:srgbClr val="297FD5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fr-FR" dirty="0">
              <a:solidFill>
                <a:srgbClr val="297FD5"/>
              </a:solidFill>
            </a:endParaRPr>
          </a:p>
          <a:p>
            <a:pPr>
              <a:spcBef>
                <a:spcPts val="800"/>
              </a:spcBef>
            </a:pPr>
            <a:endParaRPr lang="fr-FR" dirty="0" smtClean="0">
              <a:solidFill>
                <a:srgbClr val="297FD5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297FD5"/>
                </a:solidFill>
              </a:rPr>
              <a:t>Site internet : information, charte, formulaire à en ligne</a:t>
            </a:r>
            <a:endParaRPr lang="fr-FR" dirty="0">
              <a:solidFill>
                <a:srgbClr val="297FD5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297FD5"/>
                </a:solidFill>
              </a:rPr>
              <a:t>Si besoin : </a:t>
            </a:r>
            <a:r>
              <a:rPr lang="fr-FR" dirty="0" err="1" smtClean="0">
                <a:solidFill>
                  <a:srgbClr val="297FD5"/>
                </a:solidFill>
              </a:rPr>
              <a:t>ben.bertrand@ch-grasse.fr</a:t>
            </a:r>
            <a:r>
              <a:rPr lang="fr-FR" dirty="0" smtClean="0">
                <a:solidFill>
                  <a:srgbClr val="297FD5"/>
                </a:solidFill>
              </a:rPr>
              <a:t> / </a:t>
            </a:r>
            <a:r>
              <a:rPr lang="fr-FR" dirty="0" err="1" smtClean="0">
                <a:solidFill>
                  <a:srgbClr val="297FD5"/>
                </a:solidFill>
              </a:rPr>
              <a:t>benjamin.bertrand@gmail.com</a:t>
            </a:r>
            <a:endParaRPr lang="fr-FR" dirty="0">
              <a:solidFill>
                <a:srgbClr val="297FD5"/>
              </a:solidFill>
            </a:endParaRPr>
          </a:p>
        </p:txBody>
      </p:sp>
      <p:pic>
        <p:nvPicPr>
          <p:cNvPr id="4" name="Picture 2" descr="C:\Users\bertrand_ben\Desktop\Accueil sfp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3598"/>
            <a:ext cx="68519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3131840" y="2931790"/>
            <a:ext cx="914400" cy="338336"/>
          </a:xfrm>
          <a:prstGeom prst="ellipse">
            <a:avLst/>
          </a:prstGeom>
          <a:noFill/>
          <a:ln w="38100" cmpd="sng">
            <a:solidFill>
              <a:srgbClr val="CB26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0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39552" y="555526"/>
            <a:ext cx="5904656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bg1"/>
                </a:solidFill>
              </a:rPr>
              <a:t>Merci pour votre attention</a:t>
            </a:r>
            <a:endParaRPr lang="fr-FR" sz="3200" b="0" cap="non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vantag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205</TotalTime>
  <Words>262</Words>
  <Application>Microsoft Macintosh PowerPoint</Application>
  <PresentationFormat>Présentation à l'écran (16:9)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Avantage</vt:lpstr>
      <vt:lpstr>COMMISSION JUNIOR Benjamin Bertrand</vt:lpstr>
      <vt:lpstr>Historique</vt:lpstr>
      <vt:lpstr>Objectifs de la CJ</vt:lpstr>
      <vt:lpstr>1. Développement scientifique</vt:lpstr>
      <vt:lpstr>2. Fédérer et promouvoir</vt:lpstr>
      <vt:lpstr>Organisation actuelle</vt:lpstr>
      <vt:lpstr>Présentation PowerPoint</vt:lpstr>
      <vt:lpstr>Pour nous rejoindre</vt:lpstr>
      <vt:lpstr>Présentation PowerPoint</vt:lpstr>
    </vt:vector>
  </TitlesOfParts>
  <Company>By CAMP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Benjamin Bertrand</cp:lastModifiedBy>
  <cp:revision>36</cp:revision>
  <dcterms:created xsi:type="dcterms:W3CDTF">2015-10-05T09:07:06Z</dcterms:created>
  <dcterms:modified xsi:type="dcterms:W3CDTF">2017-10-12T11:25:47Z</dcterms:modified>
</cp:coreProperties>
</file>