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6" r:id="rId13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3124" autoAdjust="0"/>
  </p:normalViewPr>
  <p:slideViewPr>
    <p:cSldViewPr>
      <p:cViewPr varScale="1">
        <p:scale>
          <a:sx n="89" d="100"/>
          <a:sy n="89" d="100"/>
        </p:scale>
        <p:origin x="1272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401624975599143"/>
          <c:y val="0.18285075154876615"/>
          <c:w val="0.50681452318460196"/>
          <c:h val="0.7144523014175234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shade val="53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321-4E69-B9FC-90DCC9A22C90}"/>
              </c:ext>
            </c:extLst>
          </c:dPt>
          <c:dPt>
            <c:idx val="1"/>
            <c:bubble3D val="0"/>
            <c:spPr>
              <a:solidFill>
                <a:schemeClr val="accent2">
                  <a:shade val="7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321-4E69-B9FC-90DCC9A22C90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321-4E69-B9FC-90DCC9A22C90}"/>
              </c:ext>
            </c:extLst>
          </c:dPt>
          <c:dPt>
            <c:idx val="3"/>
            <c:bubble3D val="0"/>
            <c:spPr>
              <a:solidFill>
                <a:schemeClr val="accent2">
                  <a:tint val="77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321-4E69-B9FC-90DCC9A22C90}"/>
              </c:ext>
            </c:extLst>
          </c:dPt>
          <c:dPt>
            <c:idx val="4"/>
            <c:bubble3D val="0"/>
            <c:spPr>
              <a:solidFill>
                <a:schemeClr val="accent2">
                  <a:tint val="54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321-4E69-B9FC-90DCC9A22C9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5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321-4E69-B9FC-90DCC9A22C90}"/>
                </c:ext>
              </c:extLst>
            </c:dLbl>
            <c:dLbl>
              <c:idx val="1"/>
              <c:layout>
                <c:manualLayout>
                  <c:x val="-0.19528777794719446"/>
                  <c:y val="-2.47199179765871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5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21-4E69-B9FC-90DCC9A22C90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5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321-4E69-B9FC-90DCC9A22C90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5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321-4E69-B9FC-90DCC9A22C90}"/>
                </c:ext>
              </c:extLst>
            </c:dLbl>
            <c:dLbl>
              <c:idx val="4"/>
              <c:layout>
                <c:manualLayout>
                  <c:x val="3.7001894768942105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5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321-4E69-B9FC-90DCC9A22C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50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Feuil1!$A$11:$A$15</c:f>
              <c:strCache>
                <c:ptCount val="5"/>
                <c:pt idx="0">
                  <c:v>CHU</c:v>
                </c:pt>
                <c:pt idx="1">
                  <c:v>CLCC</c:v>
                </c:pt>
                <c:pt idx="2">
                  <c:v>CHG</c:v>
                </c:pt>
                <c:pt idx="3">
                  <c:v>Privé</c:v>
                </c:pt>
                <c:pt idx="4">
                  <c:v>ESPIC</c:v>
                </c:pt>
              </c:strCache>
            </c:strRef>
          </c:cat>
          <c:val>
            <c:numRef>
              <c:f>Feuil1!$C$11:$C$15</c:f>
              <c:numCache>
                <c:formatCode>0</c:formatCode>
                <c:ptCount val="5"/>
                <c:pt idx="0">
                  <c:v>36.170212765957444</c:v>
                </c:pt>
                <c:pt idx="1">
                  <c:v>31.914893617021278</c:v>
                </c:pt>
                <c:pt idx="2">
                  <c:v>21.276595744680851</c:v>
                </c:pt>
                <c:pt idx="3">
                  <c:v>6.3829787234042552</c:v>
                </c:pt>
                <c:pt idx="4">
                  <c:v>4.2553191489361701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321-4E69-B9FC-90DCC9A22C90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 sz="2500">
          <a:solidFill>
            <a:schemeClr val="tx1"/>
          </a:solidFill>
        </a:defRPr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CE594-4B91-4539-AC5E-142CB089B70C}" type="datetimeFigureOut">
              <a:rPr lang="fr-FR" smtClean="0"/>
              <a:t>10/10/2017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676D3-2ACD-4A08-BA9E-F5FA05CC8F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5800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676D3-2ACD-4A08-BA9E-F5FA05CC8FD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9102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11C7-4AC3-4756-8E22-44FC0D9DF0FE}" type="datetimeFigureOut">
              <a:rPr lang="fr-FR" smtClean="0"/>
              <a:pPr/>
              <a:t>10/10/2017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ED357-71B3-480B-B4DE-64DC9F049BE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11C7-4AC3-4756-8E22-44FC0D9DF0FE}" type="datetimeFigureOut">
              <a:rPr lang="fr-FR" smtClean="0"/>
              <a:pPr/>
              <a:t>10/10/2017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ED357-71B3-480B-B4DE-64DC9F049BE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11C7-4AC3-4756-8E22-44FC0D9DF0FE}" type="datetimeFigureOut">
              <a:rPr lang="fr-FR" smtClean="0"/>
              <a:pPr/>
              <a:t>10/10/2017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ED357-71B3-480B-B4DE-64DC9F049BE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11C7-4AC3-4756-8E22-44FC0D9DF0FE}" type="datetimeFigureOut">
              <a:rPr lang="fr-FR" smtClean="0"/>
              <a:pPr/>
              <a:t>10/10/2017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ED357-71B3-480B-B4DE-64DC9F049BE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11C7-4AC3-4756-8E22-44FC0D9DF0FE}" type="datetimeFigureOut">
              <a:rPr lang="fr-FR" smtClean="0"/>
              <a:pPr/>
              <a:t>10/10/2017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ED357-71B3-480B-B4DE-64DC9F049BE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11C7-4AC3-4756-8E22-44FC0D9DF0FE}" type="datetimeFigureOut">
              <a:rPr lang="fr-FR" smtClean="0"/>
              <a:pPr/>
              <a:t>10/10/2017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ED357-71B3-480B-B4DE-64DC9F049BE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11C7-4AC3-4756-8E22-44FC0D9DF0FE}" type="datetimeFigureOut">
              <a:rPr lang="fr-FR" smtClean="0"/>
              <a:pPr/>
              <a:t>10/10/2017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ED357-71B3-480B-B4DE-64DC9F049BE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11C7-4AC3-4756-8E22-44FC0D9DF0FE}" type="datetimeFigureOut">
              <a:rPr lang="fr-FR" smtClean="0"/>
              <a:pPr/>
              <a:t>10/10/2017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ED357-71B3-480B-B4DE-64DC9F049BE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11C7-4AC3-4756-8E22-44FC0D9DF0FE}" type="datetimeFigureOut">
              <a:rPr lang="fr-FR" smtClean="0"/>
              <a:pPr/>
              <a:t>10/10/2017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ED357-71B3-480B-B4DE-64DC9F049BE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11C7-4AC3-4756-8E22-44FC0D9DF0FE}" type="datetimeFigureOut">
              <a:rPr lang="fr-FR" smtClean="0"/>
              <a:pPr/>
              <a:t>10/10/2017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ED357-71B3-480B-B4DE-64DC9F049BE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11C7-4AC3-4756-8E22-44FC0D9DF0FE}" type="datetimeFigureOut">
              <a:rPr lang="fr-FR" smtClean="0"/>
              <a:pPr/>
              <a:t>10/10/2017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ED357-71B3-480B-B4DE-64DC9F049BE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E11C7-4AC3-4756-8E22-44FC0D9DF0FE}" type="datetimeFigureOut">
              <a:rPr lang="fr-FR" smtClean="0"/>
              <a:pPr/>
              <a:t>10/10/2017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ED357-71B3-480B-B4DE-64DC9F049BE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Ecran-1-SFPO-2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Ecran-1---sans-textes---SFPO-2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-1188640" y="-2629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500" b="1" dirty="0">
                <a:solidFill>
                  <a:schemeClr val="bg1">
                    <a:lumMod val="95000"/>
                  </a:schemeClr>
                </a:solidFill>
              </a:rPr>
              <a:t>RECOMMANDATIONS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215516" y="792162"/>
            <a:ext cx="8712968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700" b="1" cap="small" dirty="0">
                <a:solidFill>
                  <a:schemeClr val="bg1">
                    <a:lumMod val="95000"/>
                  </a:schemeClr>
                </a:solidFill>
              </a:rPr>
              <a:t>Calendrier</a:t>
            </a:r>
            <a:r>
              <a:rPr lang="fr-FR" sz="2700" b="1" cap="small" dirty="0"/>
              <a:t> </a:t>
            </a:r>
            <a:r>
              <a:rPr lang="fr-FR" sz="2700" b="1" cap="small" dirty="0">
                <a:solidFill>
                  <a:srgbClr val="FF0000"/>
                </a:solidFill>
              </a:rPr>
              <a:t>Recommandation  7</a:t>
            </a:r>
            <a:r>
              <a:rPr lang="fr-FR" sz="2700" b="1" cap="small" dirty="0"/>
              <a:t> </a:t>
            </a:r>
            <a:endParaRPr lang="fr-FR" sz="2700" dirty="0"/>
          </a:p>
          <a:p>
            <a:pPr marL="0" indent="0">
              <a:buNone/>
            </a:pPr>
            <a:r>
              <a:rPr lang="fr-FR" sz="2700" b="1" cap="small" dirty="0">
                <a:solidFill>
                  <a:schemeClr val="bg1">
                    <a:lumMod val="95000"/>
                  </a:schemeClr>
                </a:solidFill>
              </a:rPr>
              <a:t>Consultation initiale </a:t>
            </a:r>
            <a:r>
              <a:rPr lang="fr-FR" sz="2700" b="1" cap="small" dirty="0">
                <a:solidFill>
                  <a:srgbClr val="FF0000"/>
                </a:solidFill>
              </a:rPr>
              <a:t>Recommandations 8 et 9</a:t>
            </a:r>
            <a:r>
              <a:rPr lang="fr-FR" sz="2700" dirty="0"/>
              <a:t> </a:t>
            </a:r>
          </a:p>
          <a:p>
            <a:pPr marL="0" indent="0">
              <a:buNone/>
            </a:pPr>
            <a:r>
              <a:rPr lang="fr-FR" sz="2700" b="1" cap="small" dirty="0">
                <a:solidFill>
                  <a:schemeClr val="bg1">
                    <a:lumMod val="95000"/>
                  </a:schemeClr>
                </a:solidFill>
              </a:rPr>
              <a:t>Consultation de suivi </a:t>
            </a:r>
            <a:r>
              <a:rPr lang="fr-FR" sz="2700" b="1" cap="small" dirty="0">
                <a:solidFill>
                  <a:srgbClr val="FF0000"/>
                </a:solidFill>
              </a:rPr>
              <a:t>Recommandations 10 et 11</a:t>
            </a:r>
          </a:p>
          <a:p>
            <a:pPr marL="0" indent="0">
              <a:buNone/>
            </a:pPr>
            <a:r>
              <a:rPr lang="fr-FR" sz="2700" b="1" cap="small" dirty="0">
                <a:solidFill>
                  <a:schemeClr val="bg1">
                    <a:lumMod val="95000"/>
                  </a:schemeClr>
                </a:solidFill>
              </a:rPr>
              <a:t>Indicateurs</a:t>
            </a:r>
            <a:r>
              <a:rPr lang="fr-FR" sz="2700" b="1" cap="small" dirty="0"/>
              <a:t> </a:t>
            </a:r>
            <a:r>
              <a:rPr lang="fr-FR" sz="2700" b="1" cap="small" dirty="0">
                <a:solidFill>
                  <a:srgbClr val="FF0000"/>
                </a:solidFill>
              </a:rPr>
              <a:t>recommandation  12</a:t>
            </a:r>
            <a:endParaRPr lang="fr-FR" sz="2700" b="1" cap="small" dirty="0"/>
          </a:p>
          <a:p>
            <a:pPr marL="0" indent="0">
              <a:buNone/>
            </a:pPr>
            <a:r>
              <a:rPr lang="fr-FR" sz="2700" b="1" cap="small" dirty="0">
                <a:solidFill>
                  <a:schemeClr val="bg1">
                    <a:lumMod val="95000"/>
                  </a:schemeClr>
                </a:solidFill>
              </a:rPr>
              <a:t>Valorisation</a:t>
            </a:r>
            <a:r>
              <a:rPr lang="fr-FR" sz="2700" dirty="0">
                <a:solidFill>
                  <a:schemeClr val="bg1">
                    <a:lumMod val="95000"/>
                  </a:schemeClr>
                </a:solidFill>
              </a:rPr>
              <a:t> </a:t>
            </a:r>
          </a:p>
          <a:p>
            <a:pPr marL="0" indent="0">
              <a:buNone/>
            </a:pPr>
            <a:r>
              <a:rPr lang="fr-FR" sz="2700" b="1" cap="small" dirty="0">
                <a:solidFill>
                  <a:schemeClr val="bg1">
                    <a:lumMod val="95000"/>
                  </a:schemeClr>
                </a:solidFill>
              </a:rPr>
              <a:t>En plus de la consultation </a:t>
            </a:r>
          </a:p>
          <a:p>
            <a:pPr marL="0" indent="0">
              <a:buNone/>
            </a:pPr>
            <a:r>
              <a:rPr lang="fr-FR" sz="2700" b="1" cap="small" dirty="0">
                <a:solidFill>
                  <a:srgbClr val="FF0000"/>
                </a:solidFill>
              </a:rPr>
              <a:t>Recommandation  13</a:t>
            </a:r>
            <a:endParaRPr lang="fr-FR" sz="2700" dirty="0"/>
          </a:p>
          <a:p>
            <a:pPr marL="0" indent="0">
              <a:buNone/>
            </a:pPr>
            <a:r>
              <a:rPr lang="fr-FR" sz="2700" b="1" cap="small" dirty="0">
                <a:solidFill>
                  <a:schemeClr val="bg1">
                    <a:lumMod val="95000"/>
                  </a:schemeClr>
                </a:solidFill>
              </a:rPr>
              <a:t>Lien ville – </a:t>
            </a:r>
            <a:r>
              <a:rPr lang="fr-FR" sz="2700" b="1" cap="small" dirty="0" err="1">
                <a:solidFill>
                  <a:schemeClr val="bg1">
                    <a:lumMod val="95000"/>
                  </a:schemeClr>
                </a:solidFill>
              </a:rPr>
              <a:t>hopital</a:t>
            </a:r>
            <a:r>
              <a:rPr lang="fr-FR" sz="2700" b="1" cap="small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sz="2700" b="1" cap="small" dirty="0">
                <a:solidFill>
                  <a:srgbClr val="FF0000"/>
                </a:solidFill>
              </a:rPr>
              <a:t>Recommandation 14</a:t>
            </a:r>
            <a:endParaRPr lang="fr-FR" sz="2700" dirty="0"/>
          </a:p>
          <a:p>
            <a:pPr marL="0" indent="0">
              <a:buNone/>
            </a:pPr>
            <a:endParaRPr lang="fr-FR" sz="2700" dirty="0"/>
          </a:p>
        </p:txBody>
      </p:sp>
    </p:spTree>
    <p:extLst>
      <p:ext uri="{BB962C8B-B14F-4D97-AF65-F5344CB8AC3E}">
        <p14:creationId xmlns:p14="http://schemas.microsoft.com/office/powerpoint/2010/main" val="2015434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Ecran-1---sans-textes---SFPO-2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0538"/>
            <a:ext cx="9144000" cy="5143500"/>
          </a:xfrm>
        </p:spPr>
      </p:pic>
      <p:sp>
        <p:nvSpPr>
          <p:cNvPr id="4" name="Espace réservé du contenu 2"/>
          <p:cNvSpPr txBox="1">
            <a:spLocks/>
          </p:cNvSpPr>
          <p:nvPr/>
        </p:nvSpPr>
        <p:spPr>
          <a:xfrm>
            <a:off x="179512" y="656629"/>
            <a:ext cx="8856984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500" b="1" cap="small" dirty="0">
                <a:solidFill>
                  <a:schemeClr val="bg1">
                    <a:lumMod val="95000"/>
                  </a:schemeClr>
                </a:solidFill>
              </a:rPr>
              <a:t>OUTILS</a:t>
            </a:r>
            <a:endParaRPr lang="fr-FR" sz="2500" b="1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fr-FR" sz="2500" b="1" dirty="0">
                <a:solidFill>
                  <a:schemeClr val="bg1">
                    <a:lumMod val="95000"/>
                  </a:schemeClr>
                </a:solidFill>
              </a:rPr>
              <a:t>Modèle de </a:t>
            </a:r>
            <a:r>
              <a:rPr lang="fr-FR" sz="2500" b="1" dirty="0">
                <a:solidFill>
                  <a:srgbClr val="FF0000"/>
                </a:solidFill>
              </a:rPr>
              <a:t>Guide d’entretien en CP Initiale</a:t>
            </a:r>
          </a:p>
          <a:p>
            <a:pPr marL="0" indent="0">
              <a:buNone/>
            </a:pPr>
            <a:r>
              <a:rPr lang="fr-FR" sz="2500" b="1" dirty="0">
                <a:solidFill>
                  <a:schemeClr val="bg1">
                    <a:lumMod val="95000"/>
                  </a:schemeClr>
                </a:solidFill>
              </a:rPr>
              <a:t>Modèle de </a:t>
            </a:r>
            <a:r>
              <a:rPr lang="fr-FR" sz="2500" b="1" dirty="0">
                <a:solidFill>
                  <a:srgbClr val="FF0000"/>
                </a:solidFill>
              </a:rPr>
              <a:t>Guide de d’entretien en CP de suivi</a:t>
            </a:r>
          </a:p>
          <a:p>
            <a:pPr marL="0" indent="0">
              <a:buNone/>
            </a:pPr>
            <a:r>
              <a:rPr lang="fr-FR" sz="2500" b="1" dirty="0">
                <a:solidFill>
                  <a:schemeClr val="bg1">
                    <a:lumMod val="95000"/>
                  </a:schemeClr>
                </a:solidFill>
              </a:rPr>
              <a:t>Modèle de </a:t>
            </a:r>
            <a:r>
              <a:rPr lang="fr-FR" sz="2500" b="1" dirty="0">
                <a:solidFill>
                  <a:srgbClr val="FF0000"/>
                </a:solidFill>
              </a:rPr>
              <a:t>Compte Rendu de CP Initiale</a:t>
            </a:r>
          </a:p>
          <a:p>
            <a:pPr marL="0" indent="0">
              <a:buNone/>
            </a:pPr>
            <a:r>
              <a:rPr lang="fr-FR" sz="2500" b="1" dirty="0">
                <a:solidFill>
                  <a:schemeClr val="bg1">
                    <a:lumMod val="95000"/>
                  </a:schemeClr>
                </a:solidFill>
              </a:rPr>
              <a:t>Modèle de </a:t>
            </a:r>
            <a:r>
              <a:rPr lang="fr-FR" sz="2500" b="1" dirty="0">
                <a:solidFill>
                  <a:srgbClr val="FF0000"/>
                </a:solidFill>
              </a:rPr>
              <a:t>Compte Rendu de CP de suivi</a:t>
            </a:r>
          </a:p>
          <a:p>
            <a:pPr marL="0" indent="0">
              <a:buNone/>
            </a:pPr>
            <a:r>
              <a:rPr lang="fr-FR" sz="2500" b="1" dirty="0">
                <a:solidFill>
                  <a:schemeClr val="bg1">
                    <a:lumMod val="95000"/>
                  </a:schemeClr>
                </a:solidFill>
              </a:rPr>
              <a:t>Modèle de </a:t>
            </a:r>
            <a:r>
              <a:rPr lang="fr-FR" sz="2500" b="1" dirty="0">
                <a:solidFill>
                  <a:srgbClr val="FF0000"/>
                </a:solidFill>
              </a:rPr>
              <a:t>Compte Rendu à destination </a:t>
            </a:r>
          </a:p>
          <a:p>
            <a:pPr marL="0" indent="0">
              <a:buNone/>
            </a:pPr>
            <a:r>
              <a:rPr lang="fr-FR" sz="2500" b="1" dirty="0">
                <a:solidFill>
                  <a:srgbClr val="FF0000"/>
                </a:solidFill>
              </a:rPr>
              <a:t>des pharmaciens d’officine et médecins traitants</a:t>
            </a:r>
          </a:p>
          <a:p>
            <a:pPr marL="0" indent="0">
              <a:buNone/>
            </a:pPr>
            <a:r>
              <a:rPr lang="fr-FR" sz="2500" b="1" dirty="0">
                <a:solidFill>
                  <a:schemeClr val="bg1">
                    <a:lumMod val="95000"/>
                  </a:schemeClr>
                </a:solidFill>
              </a:rPr>
              <a:t>Outils </a:t>
            </a:r>
            <a:r>
              <a:rPr lang="fr-FR" sz="2500" b="1" dirty="0">
                <a:solidFill>
                  <a:srgbClr val="FF0000"/>
                </a:solidFill>
              </a:rPr>
              <a:t>de mesures d’Adhésion (</a:t>
            </a:r>
            <a:r>
              <a:rPr lang="fr-FR" sz="2500" b="1" dirty="0" err="1">
                <a:solidFill>
                  <a:srgbClr val="FF0000"/>
                </a:solidFill>
              </a:rPr>
              <a:t>Girerd</a:t>
            </a:r>
            <a:r>
              <a:rPr lang="fr-FR" sz="2500" b="1" dirty="0">
                <a:solidFill>
                  <a:srgbClr val="FF0000"/>
                </a:solidFill>
              </a:rPr>
              <a:t>, </a:t>
            </a:r>
            <a:r>
              <a:rPr lang="fr-FR" sz="2500" b="1" dirty="0" err="1">
                <a:solidFill>
                  <a:srgbClr val="FF0000"/>
                </a:solidFill>
              </a:rPr>
              <a:t>Morisky</a:t>
            </a:r>
            <a:r>
              <a:rPr lang="fr-FR" sz="2500" b="1" dirty="0">
                <a:solidFill>
                  <a:srgbClr val="FF0000"/>
                </a:solidFill>
              </a:rPr>
              <a:t>, </a:t>
            </a:r>
            <a:r>
              <a:rPr lang="fr-FR" sz="2500" b="1" dirty="0" err="1">
                <a:solidFill>
                  <a:srgbClr val="FF0000"/>
                </a:solidFill>
              </a:rPr>
              <a:t>Medication</a:t>
            </a:r>
            <a:r>
              <a:rPr lang="fr-FR" sz="2500" b="1" dirty="0">
                <a:solidFill>
                  <a:srgbClr val="FF0000"/>
                </a:solidFill>
              </a:rPr>
              <a:t> Possession Ratio)</a:t>
            </a:r>
          </a:p>
          <a:p>
            <a:pPr marL="0" indent="0">
              <a:buNone/>
            </a:pPr>
            <a:r>
              <a:rPr lang="fr-FR" sz="2500" b="1" dirty="0">
                <a:solidFill>
                  <a:srgbClr val="FF0000"/>
                </a:solidFill>
              </a:rPr>
              <a:t>	http://oncolien.sfpo.com/</a:t>
            </a:r>
          </a:p>
          <a:p>
            <a:pPr marL="0" indent="0">
              <a:buNone/>
            </a:pPr>
            <a:r>
              <a:rPr lang="fr-FR" sz="2500" b="1" dirty="0">
                <a:solidFill>
                  <a:schemeClr val="bg1">
                    <a:lumMod val="95000"/>
                  </a:schemeClr>
                </a:solidFill>
              </a:rPr>
              <a:t> </a:t>
            </a:r>
          </a:p>
          <a:p>
            <a:pPr marL="0" indent="0">
              <a:buNone/>
            </a:pPr>
            <a:endParaRPr lang="fr-FR" sz="25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-1188640" y="-2629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500" b="1" dirty="0">
                <a:solidFill>
                  <a:schemeClr val="bg1">
                    <a:lumMod val="95000"/>
                  </a:schemeClr>
                </a:solidFill>
              </a:rPr>
              <a:t>RECOMMANDATIONS</a:t>
            </a:r>
          </a:p>
        </p:txBody>
      </p:sp>
    </p:spTree>
    <p:extLst>
      <p:ext uri="{BB962C8B-B14F-4D97-AF65-F5344CB8AC3E}">
        <p14:creationId xmlns:p14="http://schemas.microsoft.com/office/powerpoint/2010/main" val="3770490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Ecran-2-titres-interventions-sans-tex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-1371600" y="163564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500" b="1" dirty="0">
                <a:solidFill>
                  <a:schemeClr val="bg1">
                    <a:lumMod val="95000"/>
                  </a:schemeClr>
                </a:solidFill>
              </a:rPr>
              <a:t>BIENTÔT DISPONIBLES SUR</a:t>
            </a:r>
          </a:p>
          <a:p>
            <a:endParaRPr lang="fr-FR" sz="35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fr-FR" sz="3500" b="1" dirty="0">
                <a:solidFill>
                  <a:schemeClr val="bg1">
                    <a:lumMod val="95000"/>
                  </a:schemeClr>
                </a:solidFill>
              </a:rPr>
              <a:t>www.sfpo.com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Ecran-1---sans-textes---SFPO-2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85" y="268898"/>
            <a:ext cx="6024291" cy="23134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2112" y="4587974"/>
            <a:ext cx="511398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10" algn="r">
              <a:spcAft>
                <a:spcPts val="0"/>
              </a:spcAft>
            </a:pPr>
            <a:r>
              <a:rPr lang="fr-FR" sz="24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Emilie Petit Jean  et </a:t>
            </a:r>
            <a:r>
              <a:rPr lang="fr-FR" sz="24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Bertrand</a:t>
            </a:r>
            <a:r>
              <a:rPr lang="fr-FR" sz="24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Pourroy</a:t>
            </a:r>
            <a:r>
              <a:rPr lang="fr-FR" sz="24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Ecran-1---sans-textes---SFPO-2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4" name="Rectangle 3"/>
          <p:cNvSpPr/>
          <p:nvPr/>
        </p:nvSpPr>
        <p:spPr>
          <a:xfrm>
            <a:off x="870515" y="4083918"/>
            <a:ext cx="45470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Selon Recommandations de la HAS concernant les recommandations de Bonnes Pratiques </a:t>
            </a:r>
            <a:endParaRPr lang="fr-FR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85" y="268898"/>
            <a:ext cx="6024291" cy="231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99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Ecran-1---sans-textes---SFPO-2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4" name="Espace réservé du contenu 2"/>
          <p:cNvSpPr txBox="1">
            <a:spLocks/>
          </p:cNvSpPr>
          <p:nvPr/>
        </p:nvSpPr>
        <p:spPr>
          <a:xfrm>
            <a:off x="-33028" y="184352"/>
            <a:ext cx="7341332" cy="5664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500" b="1" dirty="0">
                <a:solidFill>
                  <a:schemeClr val="bg1"/>
                </a:solidFill>
              </a:rPr>
              <a:t>Essor important de l’usage des Thérapies Orales . </a:t>
            </a:r>
          </a:p>
          <a:p>
            <a:r>
              <a:rPr lang="fr-FR" sz="2500" b="1" dirty="0">
                <a:solidFill>
                  <a:schemeClr val="bg1"/>
                </a:solidFill>
              </a:rPr>
              <a:t>Accompagnement personnalisé et spécialisé </a:t>
            </a:r>
          </a:p>
          <a:p>
            <a:r>
              <a:rPr lang="fr-FR" sz="2500" b="1" dirty="0">
                <a:solidFill>
                  <a:schemeClr val="bg1"/>
                </a:solidFill>
              </a:rPr>
              <a:t>Indispensable  implication  du pharmacien spécialisé en oncologie dans la prise en charge des traitements oraux du cancer. </a:t>
            </a:r>
          </a:p>
          <a:p>
            <a:endParaRPr lang="fr-FR" sz="25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3028" y="2315547"/>
            <a:ext cx="554113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500" b="1" dirty="0">
                <a:solidFill>
                  <a:schemeClr val="bg1"/>
                </a:solidFill>
              </a:rPr>
              <a:t>Ordonnance du 15 décembre 2016: toute action de pharmacie clinique en collaboration avec les autres membres de l’équipe de soins en y associant le patient et toute action d’information aux patients sur les produits de santé.</a:t>
            </a:r>
          </a:p>
        </p:txBody>
      </p:sp>
    </p:spTree>
    <p:extLst>
      <p:ext uri="{BB962C8B-B14F-4D97-AF65-F5344CB8AC3E}">
        <p14:creationId xmlns:p14="http://schemas.microsoft.com/office/powerpoint/2010/main" val="4054882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Ecran-1---sans-textes---SFPO-2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3" name="Rectangle 2"/>
          <p:cNvSpPr/>
          <p:nvPr/>
        </p:nvSpPr>
        <p:spPr>
          <a:xfrm>
            <a:off x="251520" y="51470"/>
            <a:ext cx="7095764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2500" b="1" dirty="0">
                <a:solidFill>
                  <a:schemeClr val="bg1"/>
                </a:solidFill>
              </a:rPr>
              <a:t>Plusieurs expériences déjà menées en France dans différents centres </a:t>
            </a:r>
          </a:p>
          <a:p>
            <a:pPr marL="285750" indent="-285750" algn="just">
              <a:buFontTx/>
              <a:buChar char="-"/>
            </a:pPr>
            <a:r>
              <a:rPr lang="en-US" dirty="0" err="1">
                <a:solidFill>
                  <a:schemeClr val="bg1"/>
                </a:solidFill>
              </a:rPr>
              <a:t>Laugueux</a:t>
            </a:r>
            <a:r>
              <a:rPr lang="en-US" dirty="0">
                <a:solidFill>
                  <a:schemeClr val="bg1"/>
                </a:solidFill>
              </a:rPr>
              <a:t> A et al.  J Pharm </a:t>
            </a:r>
            <a:r>
              <a:rPr lang="en-US" dirty="0" err="1">
                <a:solidFill>
                  <a:schemeClr val="bg1"/>
                </a:solidFill>
              </a:rPr>
              <a:t>Clin</a:t>
            </a:r>
            <a:r>
              <a:rPr lang="en-US" dirty="0">
                <a:solidFill>
                  <a:schemeClr val="bg1"/>
                </a:solidFill>
              </a:rPr>
              <a:t> 2016</a:t>
            </a:r>
          </a:p>
          <a:p>
            <a:pPr algn="just"/>
            <a:r>
              <a:rPr lang="fr-FR" i="1" dirty="0">
                <a:solidFill>
                  <a:schemeClr val="bg1"/>
                </a:solidFill>
              </a:rPr>
              <a:t>Consultations pharmaceutiques chez des patients traités par chimiothérapie orale.</a:t>
            </a:r>
          </a:p>
          <a:p>
            <a:pPr marL="285750" indent="-285750" algn="just">
              <a:buFontTx/>
              <a:buChar char="-"/>
            </a:pPr>
            <a:r>
              <a:rPr lang="fr-FR" dirty="0" err="1">
                <a:solidFill>
                  <a:schemeClr val="bg1"/>
                </a:solidFill>
              </a:rPr>
              <a:t>Occhipinti</a:t>
            </a:r>
            <a:r>
              <a:rPr lang="fr-FR" dirty="0">
                <a:solidFill>
                  <a:schemeClr val="bg1"/>
                </a:solidFill>
              </a:rPr>
              <a:t> S et al. </a:t>
            </a:r>
            <a:r>
              <a:rPr lang="en-US" dirty="0">
                <a:solidFill>
                  <a:schemeClr val="bg1"/>
                </a:solidFill>
              </a:rPr>
              <a:t>Bull Cancer. </a:t>
            </a:r>
            <a:r>
              <a:rPr lang="fr-FR" dirty="0">
                <a:solidFill>
                  <a:schemeClr val="bg1"/>
                </a:solidFill>
              </a:rPr>
              <a:t>2017. </a:t>
            </a:r>
          </a:p>
          <a:p>
            <a:pPr algn="just"/>
            <a:r>
              <a:rPr lang="en-US" i="1" dirty="0">
                <a:solidFill>
                  <a:schemeClr val="bg1"/>
                </a:solidFill>
              </a:rPr>
              <a:t>Pharmacist involvement in supporting care in patients receiving oral anticancer therapies: A situation report in French cancer centers</a:t>
            </a:r>
            <a:endParaRPr lang="fr-FR" i="1" dirty="0">
              <a:solidFill>
                <a:schemeClr val="bg1"/>
              </a:solidFill>
            </a:endParaRPr>
          </a:p>
          <a:p>
            <a:pPr algn="just"/>
            <a:r>
              <a:rPr lang="fr-FR" dirty="0">
                <a:solidFill>
                  <a:schemeClr val="bg1"/>
                </a:solidFill>
              </a:rPr>
              <a:t> </a:t>
            </a:r>
          </a:p>
          <a:p>
            <a:pPr algn="just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2527993"/>
            <a:ext cx="52565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</a:rPr>
              <a:t>-    </a:t>
            </a:r>
            <a:r>
              <a:rPr lang="en-US" dirty="0" err="1">
                <a:solidFill>
                  <a:schemeClr val="bg1"/>
                </a:solidFill>
              </a:rPr>
              <a:t>Pr</a:t>
            </a:r>
            <a:r>
              <a:rPr lang="en-US" dirty="0">
                <a:solidFill>
                  <a:schemeClr val="bg1"/>
                </a:solidFill>
              </a:rPr>
              <a:t> Catherine </a:t>
            </a:r>
            <a:r>
              <a:rPr lang="en-US" dirty="0" err="1">
                <a:solidFill>
                  <a:schemeClr val="bg1"/>
                </a:solidFill>
              </a:rPr>
              <a:t>Rioufol</a:t>
            </a:r>
            <a:r>
              <a:rPr lang="en-US" dirty="0">
                <a:solidFill>
                  <a:schemeClr val="bg1"/>
                </a:solidFill>
              </a:rPr>
              <a:t> - PREPS 14-0546. </a:t>
            </a:r>
          </a:p>
          <a:p>
            <a:pPr algn="just"/>
            <a:r>
              <a:rPr lang="en-US" b="1" dirty="0" err="1">
                <a:solidFill>
                  <a:schemeClr val="bg1"/>
                </a:solidFill>
              </a:rPr>
              <a:t>Programme</a:t>
            </a:r>
            <a:r>
              <a:rPr lang="en-US" b="1" dirty="0">
                <a:solidFill>
                  <a:schemeClr val="bg1"/>
                </a:solidFill>
              </a:rPr>
              <a:t> PRISM</a:t>
            </a:r>
          </a:p>
          <a:p>
            <a:pPr algn="just"/>
            <a:endParaRPr lang="fr-FR" b="1" dirty="0">
              <a:solidFill>
                <a:schemeClr val="bg1"/>
              </a:solidFill>
            </a:endParaRPr>
          </a:p>
          <a:p>
            <a:pPr algn="just"/>
            <a:r>
              <a:rPr lang="en-US" dirty="0">
                <a:solidFill>
                  <a:schemeClr val="bg1"/>
                </a:solidFill>
              </a:rPr>
              <a:t>-   </a:t>
            </a:r>
            <a:r>
              <a:rPr lang="en-US" dirty="0" err="1">
                <a:solidFill>
                  <a:schemeClr val="bg1"/>
                </a:solidFill>
              </a:rPr>
              <a:t>Pr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Stéphane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Honoré</a:t>
            </a:r>
            <a:r>
              <a:rPr lang="en-US" dirty="0">
                <a:solidFill>
                  <a:schemeClr val="bg1"/>
                </a:solidFill>
              </a:rPr>
              <a:t>. PREPS 14-0353.</a:t>
            </a:r>
          </a:p>
          <a:p>
            <a:pPr algn="just"/>
            <a:r>
              <a:rPr lang="en-US" b="1" dirty="0" err="1">
                <a:solidFill>
                  <a:schemeClr val="bg1"/>
                </a:solidFill>
              </a:rPr>
              <a:t>Programme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PharmaOnco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l="9157" r="11953" b="75160"/>
          <a:stretch/>
        </p:blipFill>
        <p:spPr>
          <a:xfrm>
            <a:off x="611560" y="4265453"/>
            <a:ext cx="4752528" cy="57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37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Ecran-1---sans-textes---SFPO-2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-828600" y="-2623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500" b="1" dirty="0">
                <a:solidFill>
                  <a:schemeClr val="bg1"/>
                </a:solidFill>
              </a:rPr>
              <a:t>COMITE DE REDACTION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26422" y="195486"/>
            <a:ext cx="735389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10" algn="just">
              <a:spcAft>
                <a:spcPts val="0"/>
              </a:spcAft>
            </a:pPr>
            <a:r>
              <a:rPr lang="fr-FR" sz="25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br>
              <a:rPr lang="fr-FR" sz="25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fr-FR" sz="20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Coordination : E. Petit Jean, Centre Paul Strauss, Strasbourg </a:t>
            </a:r>
          </a:p>
          <a:p>
            <a:pPr marR="3810" algn="just">
              <a:spcAft>
                <a:spcPts val="0"/>
              </a:spcAft>
            </a:pPr>
            <a:r>
              <a:rPr lang="fr-FR" sz="20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	           B</a:t>
            </a:r>
            <a:r>
              <a:rPr lang="fr-FR" sz="20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. Pourroy, CHU Timone</a:t>
            </a:r>
            <a:r>
              <a:rPr lang="fr-FR" sz="2000" b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, Marseille </a:t>
            </a:r>
            <a:endParaRPr lang="fr-FR" sz="2000" b="1" dirty="0">
              <a:solidFill>
                <a:schemeClr val="bg1"/>
              </a:solidFill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3810" algn="just">
              <a:spcAft>
                <a:spcPts val="0"/>
              </a:spcAft>
            </a:pPr>
            <a:endParaRPr lang="fr-FR" sz="2000" b="1" dirty="0">
              <a:solidFill>
                <a:schemeClr val="bg1"/>
              </a:solidFill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956" y="1635646"/>
            <a:ext cx="57741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10">
              <a:spcAft>
                <a:spcPts val="0"/>
              </a:spcAft>
            </a:pPr>
            <a:r>
              <a:rPr lang="fr-FR" sz="2000" b="1" dirty="0">
                <a:solidFill>
                  <a:schemeClr val="bg1"/>
                </a:solidFill>
                <a:ea typeface="Times New Roman" panose="02020603050405020304" pitchFamily="18" charset="0"/>
              </a:rPr>
              <a:t>B. Bertrand, CH de Grasse</a:t>
            </a:r>
          </a:p>
          <a:p>
            <a:pPr marR="3810">
              <a:spcAft>
                <a:spcPts val="0"/>
              </a:spcAft>
            </a:pPr>
            <a:r>
              <a:rPr lang="fr-FR" sz="2000" b="1" dirty="0">
                <a:solidFill>
                  <a:schemeClr val="bg1"/>
                </a:solidFill>
                <a:ea typeface="Times New Roman" panose="02020603050405020304" pitchFamily="18" charset="0"/>
              </a:rPr>
              <a:t>R. Chevrier, Centre Jean Perrin, Clermont Ferrand</a:t>
            </a:r>
          </a:p>
          <a:p>
            <a:pPr marR="3810">
              <a:spcAft>
                <a:spcPts val="0"/>
              </a:spcAft>
            </a:pPr>
            <a:r>
              <a:rPr lang="fr-FR" sz="2000" b="1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F. </a:t>
            </a:r>
            <a:r>
              <a:rPr lang="fr-FR" sz="2000" b="1" dirty="0" err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Correard</a:t>
            </a:r>
            <a:r>
              <a:rPr lang="fr-FR" sz="2000" b="1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 CHU </a:t>
            </a:r>
            <a:r>
              <a:rPr lang="fr-FR" sz="2000" b="1" dirty="0" err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Timone</a:t>
            </a:r>
            <a:r>
              <a:rPr lang="fr-FR" sz="2000" b="1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Marseille</a:t>
            </a:r>
            <a:endParaRPr lang="fr-FR" sz="2000" b="1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marR="3810">
              <a:spcAft>
                <a:spcPts val="0"/>
              </a:spcAft>
            </a:pPr>
            <a:r>
              <a:rPr lang="fr-FR" sz="2000" b="1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F. de </a:t>
            </a:r>
            <a:r>
              <a:rPr lang="fr-FR" sz="2000" b="1" dirty="0" err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Crozals</a:t>
            </a:r>
            <a:r>
              <a:rPr lang="fr-FR" sz="2000" b="1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Institut Sainte Catherine, Avignon</a:t>
            </a:r>
            <a:endParaRPr lang="fr-FR" sz="2000" b="1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marL="514350" marR="3810" indent="-514350">
              <a:spcAft>
                <a:spcPts val="0"/>
              </a:spcAft>
              <a:buAutoNum type="romanUcPeriod"/>
            </a:pPr>
            <a:r>
              <a:rPr lang="fr-FR" sz="2000" b="1" dirty="0" err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Madelaine</a:t>
            </a:r>
            <a:r>
              <a:rPr lang="fr-FR" sz="2000" b="1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2000" b="1" dirty="0" err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Hopital</a:t>
            </a:r>
            <a:r>
              <a:rPr lang="fr-FR" sz="2000" b="1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Saint Louis, Paris </a:t>
            </a:r>
            <a:endParaRPr lang="fr-FR" sz="2000" b="1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marR="3810">
              <a:spcAft>
                <a:spcPts val="0"/>
              </a:spcAft>
            </a:pPr>
            <a:r>
              <a:rPr lang="fr-FR" sz="2000" b="1" dirty="0">
                <a:solidFill>
                  <a:schemeClr val="bg1"/>
                </a:solidFill>
                <a:ea typeface="Times New Roman" panose="02020603050405020304" pitchFamily="18" charset="0"/>
              </a:rPr>
              <a:t>G. </a:t>
            </a:r>
            <a:r>
              <a:rPr lang="fr-FR" sz="2000" b="1" dirty="0" err="1">
                <a:solidFill>
                  <a:schemeClr val="bg1"/>
                </a:solidFill>
                <a:ea typeface="Times New Roman" panose="02020603050405020304" pitchFamily="18" charset="0"/>
              </a:rPr>
              <a:t>Maillan</a:t>
            </a:r>
            <a:r>
              <a:rPr lang="fr-FR" sz="2000" b="1" dirty="0">
                <a:solidFill>
                  <a:schemeClr val="bg1"/>
                </a:solidFill>
                <a:ea typeface="Times New Roman" panose="02020603050405020304" pitchFamily="18" charset="0"/>
              </a:rPr>
              <a:t>, CHU de Limoges</a:t>
            </a:r>
          </a:p>
          <a:p>
            <a:pPr marR="3810">
              <a:spcAft>
                <a:spcPts val="0"/>
              </a:spcAft>
            </a:pPr>
            <a:r>
              <a:rPr lang="fr-FR" sz="2000" b="1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V. </a:t>
            </a:r>
            <a:r>
              <a:rPr lang="fr-FR" sz="2000" b="1" dirty="0" err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Regnier</a:t>
            </a:r>
            <a:r>
              <a:rPr lang="fr-FR" sz="2000" b="1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Sociologue, </a:t>
            </a:r>
            <a:r>
              <a:rPr lang="fr-FR" sz="2000" b="1" dirty="0">
                <a:solidFill>
                  <a:schemeClr val="bg1"/>
                </a:solidFill>
                <a:ea typeface="Times New Roman" panose="02020603050405020304" pitchFamily="18" charset="0"/>
              </a:rPr>
              <a:t>Centre </a:t>
            </a:r>
            <a:r>
              <a:rPr lang="fr-FR" sz="2000" b="1" dirty="0" err="1">
                <a:solidFill>
                  <a:schemeClr val="bg1"/>
                </a:solidFill>
                <a:ea typeface="Times New Roman" panose="02020603050405020304" pitchFamily="18" charset="0"/>
              </a:rPr>
              <a:t>Hygée</a:t>
            </a:r>
            <a:r>
              <a:rPr lang="fr-FR" sz="2000" b="1" dirty="0">
                <a:solidFill>
                  <a:schemeClr val="bg1"/>
                </a:solidFill>
                <a:ea typeface="Times New Roman" panose="02020603050405020304" pitchFamily="18" charset="0"/>
              </a:rPr>
              <a:t> – ICL, Saint </a:t>
            </a:r>
            <a:r>
              <a:rPr lang="fr-FR" sz="2000" b="1" dirty="0" err="1">
                <a:solidFill>
                  <a:schemeClr val="bg1"/>
                </a:solidFill>
                <a:ea typeface="Times New Roman" panose="02020603050405020304" pitchFamily="18" charset="0"/>
              </a:rPr>
              <a:t>Priest</a:t>
            </a:r>
            <a:r>
              <a:rPr lang="fr-FR" sz="2000" b="1" dirty="0">
                <a:solidFill>
                  <a:schemeClr val="bg1"/>
                </a:solidFill>
                <a:ea typeface="Times New Roman" panose="02020603050405020304" pitchFamily="18" charset="0"/>
              </a:rPr>
              <a:t> en </a:t>
            </a:r>
            <a:r>
              <a:rPr lang="fr-FR" sz="2000" b="1" dirty="0" err="1">
                <a:solidFill>
                  <a:schemeClr val="bg1"/>
                </a:solidFill>
                <a:ea typeface="Times New Roman" panose="02020603050405020304" pitchFamily="18" charset="0"/>
              </a:rPr>
              <a:t>Jarez</a:t>
            </a:r>
            <a:endParaRPr lang="fr-FR" sz="2000" b="1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marR="3810">
              <a:spcAft>
                <a:spcPts val="0"/>
              </a:spcAft>
            </a:pPr>
            <a:r>
              <a:rPr lang="fr-FR" sz="2000" b="1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lang="fr-FR" sz="2000" b="1" dirty="0" err="1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Streicher</a:t>
            </a:r>
            <a:r>
              <a:rPr lang="fr-FR" sz="2000" b="1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CH Brive</a:t>
            </a:r>
            <a:endParaRPr lang="fr-FR" sz="2000" b="1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11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Ecran-1---sans-textes---SFPO-2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-1441938" y="-3195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500" b="1" dirty="0">
                <a:solidFill>
                  <a:schemeClr val="bg1"/>
                </a:solidFill>
              </a:rPr>
              <a:t>RELECTEURS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166736" y="418512"/>
            <a:ext cx="4258852" cy="4724988"/>
            <a:chOff x="-46892" y="418512"/>
            <a:chExt cx="4818185" cy="5255338"/>
          </a:xfrm>
        </p:grpSpPr>
        <p:pic>
          <p:nvPicPr>
            <p:cNvPr id="6" name="Espace réservé du contenu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6892" y="418512"/>
              <a:ext cx="4818185" cy="5255338"/>
            </a:xfrm>
            <a:prstGeom prst="rect">
              <a:avLst/>
            </a:prstGeom>
          </p:spPr>
        </p:pic>
        <p:sp>
          <p:nvSpPr>
            <p:cNvPr id="7" name="ZoneTexte 6"/>
            <p:cNvSpPr txBox="1"/>
            <p:nvPr/>
          </p:nvSpPr>
          <p:spPr>
            <a:xfrm>
              <a:off x="3434863" y="1559409"/>
              <a:ext cx="738554" cy="445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3065586" y="3216519"/>
              <a:ext cx="738554" cy="445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3768970" y="4045074"/>
              <a:ext cx="738554" cy="445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2300654" y="1544020"/>
              <a:ext cx="738554" cy="445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2142390" y="4245129"/>
              <a:ext cx="738554" cy="445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1465384" y="3216518"/>
              <a:ext cx="738554" cy="445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422032" y="1723039"/>
              <a:ext cx="738554" cy="445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1931377" y="2131765"/>
              <a:ext cx="738554" cy="445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1395043" y="1315455"/>
              <a:ext cx="738554" cy="445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17" name="ZoneTexte 16"/>
          <p:cNvSpPr txBox="1"/>
          <p:nvPr/>
        </p:nvSpPr>
        <p:spPr>
          <a:xfrm rot="20394400">
            <a:off x="4581883" y="1219513"/>
            <a:ext cx="29424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b="1" dirty="0">
                <a:solidFill>
                  <a:srgbClr val="FF0000"/>
                </a:solidFill>
              </a:rPr>
              <a:t>Un grand merci aux 47 relecteurs!!!</a:t>
            </a:r>
          </a:p>
        </p:txBody>
      </p:sp>
    </p:spTree>
    <p:extLst>
      <p:ext uri="{BB962C8B-B14F-4D97-AF65-F5344CB8AC3E}">
        <p14:creationId xmlns:p14="http://schemas.microsoft.com/office/powerpoint/2010/main" val="421862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Ecran-1---sans-textes---SFPO-2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-1441938" y="-3195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500" b="1" dirty="0">
                <a:solidFill>
                  <a:schemeClr val="bg1"/>
                </a:solidFill>
              </a:rPr>
              <a:t>RELECTEURS</a:t>
            </a: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8558201"/>
              </p:ext>
            </p:extLst>
          </p:nvPr>
        </p:nvGraphicFramePr>
        <p:xfrm>
          <a:off x="-356955" y="973741"/>
          <a:ext cx="6178062" cy="4110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46544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Ecran-1---sans-textes---SFPO-2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-1188640" y="-2629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500" b="1" dirty="0">
                <a:solidFill>
                  <a:schemeClr val="bg1">
                    <a:lumMod val="95000"/>
                  </a:schemeClr>
                </a:solidFill>
              </a:rPr>
              <a:t>RECOMMANDATIONS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07504" y="792162"/>
            <a:ext cx="9036496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700" b="1" cap="small" dirty="0">
                <a:solidFill>
                  <a:schemeClr val="bg1">
                    <a:lumMod val="95000"/>
                  </a:schemeClr>
                </a:solidFill>
              </a:rPr>
              <a:t>Glossaire</a:t>
            </a:r>
          </a:p>
          <a:p>
            <a:pPr algn="l"/>
            <a:r>
              <a:rPr lang="fr-FR" sz="2700" b="1" cap="small" dirty="0">
                <a:solidFill>
                  <a:schemeClr val="bg1">
                    <a:lumMod val="95000"/>
                  </a:schemeClr>
                </a:solidFill>
              </a:rPr>
              <a:t>Introduction</a:t>
            </a:r>
          </a:p>
          <a:p>
            <a:pPr algn="l"/>
            <a:r>
              <a:rPr lang="fr-FR" sz="2700" b="1" cap="small" dirty="0">
                <a:solidFill>
                  <a:schemeClr val="bg1">
                    <a:lumMod val="95000"/>
                  </a:schemeClr>
                </a:solidFill>
              </a:rPr>
              <a:t>Périmètre des recommandations – </a:t>
            </a:r>
            <a:r>
              <a:rPr lang="fr-FR" sz="2700" b="1" cap="small" dirty="0" err="1">
                <a:solidFill>
                  <a:schemeClr val="bg1">
                    <a:lumMod val="95000"/>
                  </a:schemeClr>
                </a:solidFill>
              </a:rPr>
              <a:t>definition</a:t>
            </a:r>
            <a:r>
              <a:rPr lang="fr-FR" sz="2700" b="1" cap="small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sz="2700" b="1" cap="small" dirty="0">
                <a:solidFill>
                  <a:srgbClr val="FF0000"/>
                </a:solidFill>
              </a:rPr>
              <a:t>Recommandation  1</a:t>
            </a:r>
            <a:endParaRPr lang="fr-FR" sz="2700" dirty="0">
              <a:solidFill>
                <a:srgbClr val="FF0000"/>
              </a:solidFill>
            </a:endParaRPr>
          </a:p>
          <a:p>
            <a:pPr algn="l"/>
            <a:r>
              <a:rPr lang="fr-FR" sz="2700" b="1" cap="small" dirty="0">
                <a:solidFill>
                  <a:schemeClr val="bg1"/>
                </a:solidFill>
              </a:rPr>
              <a:t>Objectifs</a:t>
            </a:r>
            <a:r>
              <a:rPr lang="fr-FR" sz="2700" b="1" cap="small" dirty="0"/>
              <a:t>  </a:t>
            </a:r>
            <a:r>
              <a:rPr lang="fr-FR" sz="2700" b="1" cap="small" dirty="0">
                <a:solidFill>
                  <a:srgbClr val="FF0000"/>
                </a:solidFill>
              </a:rPr>
              <a:t>Recommandation  2</a:t>
            </a:r>
            <a:endParaRPr lang="fr-FR" sz="2700" dirty="0"/>
          </a:p>
          <a:p>
            <a:pPr algn="l"/>
            <a:r>
              <a:rPr lang="fr-FR" sz="2700" b="1" cap="small" dirty="0"/>
              <a:t> </a:t>
            </a:r>
            <a:r>
              <a:rPr lang="fr-FR" sz="2700" b="1" cap="small" dirty="0">
                <a:solidFill>
                  <a:schemeClr val="bg1">
                    <a:lumMod val="95000"/>
                  </a:schemeClr>
                </a:solidFill>
              </a:rPr>
              <a:t>Quelles organisations ?</a:t>
            </a:r>
          </a:p>
          <a:p>
            <a:pPr algn="l"/>
            <a:r>
              <a:rPr lang="fr-FR" sz="2700" b="1" cap="small" dirty="0"/>
              <a:t> </a:t>
            </a:r>
            <a:r>
              <a:rPr lang="fr-FR" sz="2700" b="1" cap="small" dirty="0">
                <a:solidFill>
                  <a:srgbClr val="FF0000"/>
                </a:solidFill>
              </a:rPr>
              <a:t>recommandation  3</a:t>
            </a:r>
            <a:endParaRPr lang="fr-FR" sz="2700" dirty="0"/>
          </a:p>
          <a:p>
            <a:pPr algn="l"/>
            <a:r>
              <a:rPr lang="fr-FR" sz="2700" dirty="0"/>
              <a:t> </a:t>
            </a:r>
            <a:r>
              <a:rPr lang="fr-FR" sz="2700" b="1" cap="small" dirty="0" err="1">
                <a:solidFill>
                  <a:schemeClr val="bg1">
                    <a:lumMod val="95000"/>
                  </a:schemeClr>
                </a:solidFill>
              </a:rPr>
              <a:t>Criteres</a:t>
            </a:r>
            <a:r>
              <a:rPr lang="fr-FR" sz="2700" b="1" cap="small" dirty="0">
                <a:solidFill>
                  <a:schemeClr val="bg1">
                    <a:lumMod val="95000"/>
                  </a:schemeClr>
                </a:solidFill>
              </a:rPr>
              <a:t> de choix </a:t>
            </a:r>
            <a:r>
              <a:rPr lang="fr-FR" sz="2700" b="1" cap="small" dirty="0">
                <a:solidFill>
                  <a:srgbClr val="FF0000"/>
                </a:solidFill>
              </a:rPr>
              <a:t>recommandation  4</a:t>
            </a:r>
            <a:r>
              <a:rPr lang="fr-FR" sz="2700" b="1" cap="small" dirty="0"/>
              <a:t> </a:t>
            </a:r>
            <a:endParaRPr lang="fr-FR" sz="2700" dirty="0"/>
          </a:p>
          <a:p>
            <a:pPr algn="l"/>
            <a:r>
              <a:rPr lang="fr-FR" sz="2700" dirty="0"/>
              <a:t> </a:t>
            </a:r>
            <a:r>
              <a:rPr lang="fr-FR" sz="2700" b="1" cap="small" dirty="0">
                <a:solidFill>
                  <a:schemeClr val="bg1">
                    <a:lumMod val="95000"/>
                  </a:schemeClr>
                </a:solidFill>
              </a:rPr>
              <a:t>Conditions </a:t>
            </a:r>
            <a:r>
              <a:rPr lang="fr-FR" sz="2700" b="1" cap="small" dirty="0">
                <a:solidFill>
                  <a:srgbClr val="FF0000"/>
                </a:solidFill>
              </a:rPr>
              <a:t>recommandations 5</a:t>
            </a:r>
            <a:r>
              <a:rPr lang="fr-FR" sz="2700" dirty="0"/>
              <a:t>  </a:t>
            </a:r>
            <a:r>
              <a:rPr lang="fr-FR" sz="2700" b="1" dirty="0">
                <a:solidFill>
                  <a:srgbClr val="FF0000"/>
                </a:solidFill>
              </a:rPr>
              <a:t>et 6</a:t>
            </a:r>
            <a:endParaRPr lang="fr-FR" sz="2700" dirty="0">
              <a:solidFill>
                <a:srgbClr val="FF0000"/>
              </a:solidFill>
            </a:endParaRPr>
          </a:p>
          <a:p>
            <a:pPr algn="l"/>
            <a:endParaRPr lang="fr-FR" sz="2700" dirty="0"/>
          </a:p>
        </p:txBody>
      </p:sp>
    </p:spTree>
    <p:extLst>
      <p:ext uri="{BB962C8B-B14F-4D97-AF65-F5344CB8AC3E}">
        <p14:creationId xmlns:p14="http://schemas.microsoft.com/office/powerpoint/2010/main" val="99387934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349</Words>
  <Application>Microsoft Office PowerPoint</Application>
  <PresentationFormat>Affichage à l'écran (16:9)</PresentationFormat>
  <Paragraphs>78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By CAMP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Admin</dc:creator>
  <cp:lastModifiedBy>Bertrand POURROY</cp:lastModifiedBy>
  <cp:revision>9</cp:revision>
  <dcterms:created xsi:type="dcterms:W3CDTF">2015-10-05T09:07:06Z</dcterms:created>
  <dcterms:modified xsi:type="dcterms:W3CDTF">2017-10-10T15:40:31Z</dcterms:modified>
</cp:coreProperties>
</file>