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9" r:id="rId4"/>
    <p:sldId id="268" r:id="rId5"/>
    <p:sldId id="270" r:id="rId6"/>
    <p:sldId id="266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/>
    <p:restoredTop sz="93700"/>
  </p:normalViewPr>
  <p:slideViewPr>
    <p:cSldViewPr>
      <p:cViewPr varScale="1">
        <p:scale>
          <a:sx n="62" d="100"/>
          <a:sy n="62" d="100"/>
        </p:scale>
        <p:origin x="-18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CB5341C-D1B2-45C5-8CC5-A1DCC01EEDCB}" type="datetimeFigureOut">
              <a:rPr lang="fr-FR" smtClean="0"/>
              <a:pPr/>
              <a:t>12/10/2017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74A350A-A312-462B-8139-C29380C62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341C-D1B2-45C5-8CC5-A1DCC01EEDCB}" type="datetimeFigureOut">
              <a:rPr lang="fr-FR" smtClean="0"/>
              <a:pPr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350A-A312-462B-8139-C29380C62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341C-D1B2-45C5-8CC5-A1DCC01EEDCB}" type="datetimeFigureOut">
              <a:rPr lang="fr-FR" smtClean="0"/>
              <a:pPr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350A-A312-462B-8139-C29380C62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341C-D1B2-45C5-8CC5-A1DCC01EEDCB}" type="datetimeFigureOut">
              <a:rPr lang="fr-FR" smtClean="0"/>
              <a:pPr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350A-A312-462B-8139-C29380C62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341C-D1B2-45C5-8CC5-A1DCC01EEDCB}" type="datetimeFigureOut">
              <a:rPr lang="fr-FR" smtClean="0"/>
              <a:pPr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350A-A312-462B-8139-C29380C62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341C-D1B2-45C5-8CC5-A1DCC01EEDCB}" type="datetimeFigureOut">
              <a:rPr lang="fr-FR" smtClean="0"/>
              <a:pPr/>
              <a:t>12/10/2017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350A-A312-462B-8139-C29380C62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B5341C-D1B2-45C5-8CC5-A1DCC01EEDCB}" type="datetimeFigureOut">
              <a:rPr lang="fr-FR" smtClean="0"/>
              <a:pPr/>
              <a:t>12/10/2017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4A350A-A312-462B-8139-C29380C621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CB5341C-D1B2-45C5-8CC5-A1DCC01EEDCB}" type="datetimeFigureOut">
              <a:rPr lang="fr-FR" smtClean="0"/>
              <a:pPr/>
              <a:t>12/10/2017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74A350A-A312-462B-8139-C29380C62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341C-D1B2-45C5-8CC5-A1DCC01EEDCB}" type="datetimeFigureOut">
              <a:rPr lang="fr-FR" smtClean="0"/>
              <a:pPr/>
              <a:t>12/10/2017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350A-A312-462B-8139-C29380C62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341C-D1B2-45C5-8CC5-A1DCC01EEDCB}" type="datetimeFigureOut">
              <a:rPr lang="fr-FR" smtClean="0"/>
              <a:pPr/>
              <a:t>12/10/2017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350A-A312-462B-8139-C29380C62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341C-D1B2-45C5-8CC5-A1DCC01EEDCB}" type="datetimeFigureOut">
              <a:rPr lang="fr-FR" smtClean="0"/>
              <a:pPr/>
              <a:t>12/10/2017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350A-A312-462B-8139-C29380C62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CB5341C-D1B2-45C5-8CC5-A1DCC01EEDCB}" type="datetimeFigureOut">
              <a:rPr lang="fr-FR" smtClean="0"/>
              <a:pPr/>
              <a:t>12/10/2017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74A350A-A312-462B-8139-C29380C62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journals.lww.com/ejo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1470025"/>
          </a:xfrm>
        </p:spPr>
        <p:txBody>
          <a:bodyPr/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Actualités internationales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370796"/>
            <a:ext cx="8132440" cy="1752600"/>
          </a:xfrm>
        </p:spPr>
        <p:txBody>
          <a:bodyPr>
            <a:normAutofit/>
          </a:bodyPr>
          <a:lstStyle/>
          <a:p>
            <a:r>
              <a:rPr lang="fr-FR" dirty="0" smtClean="0"/>
              <a:t>Pr Alain Astier	</a:t>
            </a:r>
            <a:r>
              <a:rPr lang="fr-FR" sz="2000" i="1" dirty="0" smtClean="0"/>
              <a:t>ESOP </a:t>
            </a:r>
            <a:r>
              <a:rPr lang="fr-FR" sz="2000" i="1" dirty="0" err="1" smtClean="0"/>
              <a:t>vice-president</a:t>
            </a:r>
            <a:endParaRPr lang="fr-FR" i="1" dirty="0" smtClean="0"/>
          </a:p>
          <a:p>
            <a:r>
              <a:rPr lang="fr-FR" dirty="0" smtClean="0"/>
              <a:t>Mikaël </a:t>
            </a:r>
            <a:r>
              <a:rPr lang="fr-FR" dirty="0" err="1" smtClean="0"/>
              <a:t>Daouphars</a:t>
            </a:r>
            <a:r>
              <a:rPr lang="fr-FR" dirty="0"/>
              <a:t>	</a:t>
            </a:r>
            <a:r>
              <a:rPr lang="fr-FR" sz="2000" i="1" dirty="0" smtClean="0"/>
              <a:t>ESOP </a:t>
            </a:r>
            <a:r>
              <a:rPr lang="fr-FR" sz="2000" i="1" dirty="0" err="1" smtClean="0"/>
              <a:t>executive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vice-president</a:t>
            </a:r>
            <a:endParaRPr lang="fr-FR" i="1" dirty="0" smtClean="0"/>
          </a:p>
          <a:p>
            <a:r>
              <a:rPr lang="fr-FR" dirty="0" smtClean="0"/>
              <a:t>Christophe </a:t>
            </a:r>
            <a:r>
              <a:rPr lang="fr-FR" dirty="0" err="1" smtClean="0"/>
              <a:t>Bardin</a:t>
            </a:r>
            <a:r>
              <a:rPr lang="fr-FR" dirty="0"/>
              <a:t>	</a:t>
            </a:r>
            <a:r>
              <a:rPr lang="fr-FR" sz="2000" i="1" dirty="0" smtClean="0"/>
              <a:t>ESOP Project chair (Centres of Exchange)</a:t>
            </a:r>
            <a:endParaRPr lang="fr-FR" i="1" dirty="0" smtClean="0"/>
          </a:p>
          <a:p>
            <a:r>
              <a:rPr lang="fr-FR" dirty="0" smtClean="0"/>
              <a:t>Jean Vigneron	</a:t>
            </a:r>
            <a:r>
              <a:rPr lang="fr-FR" sz="2000" i="1" dirty="0" smtClean="0"/>
              <a:t>ESOP French </a:t>
            </a:r>
            <a:r>
              <a:rPr lang="fr-FR" sz="2000" i="1" dirty="0" err="1" smtClean="0"/>
              <a:t>delegate</a:t>
            </a:r>
            <a:endParaRPr lang="fr-FR" i="1" dirty="0"/>
          </a:p>
        </p:txBody>
      </p:sp>
      <p:grpSp>
        <p:nvGrpSpPr>
          <p:cNvPr id="8" name="Grouper 7"/>
          <p:cNvGrpSpPr/>
          <p:nvPr/>
        </p:nvGrpSpPr>
        <p:grpSpPr>
          <a:xfrm>
            <a:off x="0" y="0"/>
            <a:ext cx="5968736" cy="2381956"/>
            <a:chOff x="0" y="0"/>
            <a:chExt cx="5968736" cy="2381956"/>
          </a:xfrm>
        </p:grpSpPr>
        <p:pic>
          <p:nvPicPr>
            <p:cNvPr id="4" name="Picture 8" descr="F:\Ronan\Impacto\logo_5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188824" cy="2381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 4" descr="ESOP_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6599" y="0"/>
              <a:ext cx="3812137" cy="23819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20688"/>
            <a:ext cx="1440160" cy="14401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924944"/>
            <a:ext cx="1531431" cy="15121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981" y="1123988"/>
            <a:ext cx="2057400" cy="914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0087" y="2921630"/>
            <a:ext cx="1567738" cy="15154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0402" y="2921630"/>
            <a:ext cx="2366482" cy="151548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9512" y="2276872"/>
            <a:ext cx="87849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Sociétés savantes européennes impliquées en cancérologie + associations </a:t>
            </a:r>
            <a:r>
              <a:rPr lang="fr-FR" smtClean="0"/>
              <a:t>de patients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04269" y="874799"/>
            <a:ext cx="1513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European</a:t>
            </a:r>
            <a:endParaRPr lang="fr-FR" dirty="0" smtClean="0"/>
          </a:p>
          <a:p>
            <a:r>
              <a:rPr lang="fr-FR" dirty="0" err="1" smtClean="0"/>
              <a:t>CanCer</a:t>
            </a:r>
            <a:endParaRPr lang="fr-FR" dirty="0" smtClean="0"/>
          </a:p>
          <a:p>
            <a:r>
              <a:rPr lang="fr-FR" dirty="0" smtClean="0"/>
              <a:t>Organisation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6" y="3209470"/>
            <a:ext cx="2349500" cy="9398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9512" y="4797152"/>
            <a:ext cx="87849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Sociétés savantes nationales impliquées en cancérologie + associations de patients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5228084"/>
            <a:ext cx="1866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6137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00896" y="5877272"/>
            <a:ext cx="314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/>
              <a:t>Save the date !</a:t>
            </a:r>
            <a:endParaRPr lang="fr-FR" sz="3600"/>
          </a:p>
        </p:txBody>
      </p:sp>
    </p:spTree>
    <p:extLst>
      <p:ext uri="{BB962C8B-B14F-4D97-AF65-F5344CB8AC3E}">
        <p14:creationId xmlns:p14="http://schemas.microsoft.com/office/powerpoint/2010/main" xmlns="" val="24697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0577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EJOP</a:t>
            </a:r>
            <a:br>
              <a:rPr lang="fr-FR" dirty="0" smtClean="0"/>
            </a:br>
            <a:r>
              <a:rPr lang="fr-FR" sz="3600" i="1" dirty="0" err="1" smtClean="0"/>
              <a:t>European</a:t>
            </a:r>
            <a:r>
              <a:rPr lang="fr-FR" sz="3600" i="1" dirty="0" smtClean="0"/>
              <a:t> Journal of </a:t>
            </a:r>
            <a:r>
              <a:rPr lang="fr-FR" sz="3600" i="1" dirty="0" err="1" smtClean="0"/>
              <a:t>Oncology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Pharmacy</a:t>
            </a:r>
            <a:endParaRPr lang="fr-FR" sz="36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04456"/>
          </a:xfrm>
        </p:spPr>
        <p:txBody>
          <a:bodyPr/>
          <a:lstStyle/>
          <a:p>
            <a:r>
              <a:rPr lang="fr-FR" dirty="0" smtClean="0"/>
              <a:t>Editeur en chef : Pr Alain Astier</a:t>
            </a:r>
          </a:p>
          <a:p>
            <a:r>
              <a:rPr lang="fr-FR" dirty="0" smtClean="0"/>
              <a:t>Editeur : </a:t>
            </a:r>
            <a:r>
              <a:rPr lang="fr-FR" dirty="0" err="1" smtClean="0"/>
              <a:t>Kluwers</a:t>
            </a:r>
            <a:endParaRPr lang="fr-FR" dirty="0" smtClean="0"/>
          </a:p>
          <a:p>
            <a:r>
              <a:rPr lang="fr-FR" dirty="0" smtClean="0"/>
              <a:t>Revue en Open Access et uniquement online</a:t>
            </a:r>
          </a:p>
          <a:p>
            <a:r>
              <a:rPr lang="fr-FR" dirty="0" smtClean="0"/>
              <a:t>En anglais</a:t>
            </a:r>
          </a:p>
          <a:p>
            <a:r>
              <a:rPr lang="fr-FR" dirty="0" err="1" smtClean="0"/>
              <a:t>Pay</a:t>
            </a:r>
            <a:r>
              <a:rPr lang="fr-FR" dirty="0" smtClean="0"/>
              <a:t> to </a:t>
            </a:r>
            <a:r>
              <a:rPr lang="fr-FR" dirty="0" err="1" smtClean="0"/>
              <a:t>publish</a:t>
            </a:r>
            <a:r>
              <a:rPr lang="fr-FR" dirty="0" smtClean="0"/>
              <a:t> </a:t>
            </a:r>
            <a:r>
              <a:rPr lang="fr-FR" dirty="0" smtClean="0"/>
              <a:t>= full open </a:t>
            </a:r>
            <a:r>
              <a:rPr lang="fr-FR" dirty="0" err="1" smtClean="0"/>
              <a:t>access</a:t>
            </a:r>
            <a:r>
              <a:rPr lang="fr-FR" dirty="0" smtClean="0"/>
              <a:t> (aides </a:t>
            </a:r>
            <a:r>
              <a:rPr lang="fr-FR" dirty="0" smtClean="0"/>
              <a:t>possibles SFPO et ESOP)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http://journals.lww.com/ejop</a:t>
            </a:r>
            <a:r>
              <a:rPr lang="fr-FR" dirty="0" smtClean="0">
                <a:solidFill>
                  <a:srgbClr val="7030A0"/>
                </a:solidFill>
              </a:rPr>
              <a:t>/</a:t>
            </a:r>
            <a:endParaRPr lang="fr-FR" dirty="0">
              <a:solidFill>
                <a:srgbClr val="7030A0"/>
              </a:solidFill>
            </a:endParaRPr>
          </a:p>
          <a:p>
            <a:r>
              <a:rPr lang="fr-FR" dirty="0" smtClean="0"/>
              <a:t>Appel à publication : dès maintenant !</a:t>
            </a:r>
          </a:p>
        </p:txBody>
      </p:sp>
    </p:spTree>
    <p:extLst>
      <p:ext uri="{BB962C8B-B14F-4D97-AF65-F5344CB8AC3E}">
        <p14:creationId xmlns:p14="http://schemas.microsoft.com/office/powerpoint/2010/main" xmlns="" val="13293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862237" y="3244334"/>
            <a:ext cx="341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2"/>
              </a:rPr>
              <a:t>http://journals.lww.com/ejop/</a:t>
            </a:r>
            <a:r>
              <a:rPr lang="fr-FR" dirty="0" smtClean="0"/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6031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05776"/>
            <a:ext cx="8229600" cy="1066800"/>
          </a:xfrm>
        </p:spPr>
        <p:txBody>
          <a:bodyPr/>
          <a:lstStyle/>
          <a:p>
            <a:r>
              <a:rPr lang="fr-FR" dirty="0" smtClean="0"/>
              <a:t>ESOP </a:t>
            </a:r>
            <a:r>
              <a:rPr lang="fr-FR" dirty="0" err="1" smtClean="0"/>
              <a:t>Masterclass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2200"/>
            <a:ext cx="8229600" cy="4325112"/>
          </a:xfrm>
        </p:spPr>
        <p:txBody>
          <a:bodyPr>
            <a:normAutofit/>
          </a:bodyPr>
          <a:lstStyle/>
          <a:p>
            <a:r>
              <a:rPr lang="fr-FR" dirty="0" smtClean="0"/>
              <a:t>Printemps 2017 : Lisbonne (Portugal)</a:t>
            </a:r>
          </a:p>
          <a:p>
            <a:pPr lvl="1"/>
            <a:r>
              <a:rPr lang="fr-FR" dirty="0" smtClean="0"/>
              <a:t>Basic/</a:t>
            </a:r>
            <a:r>
              <a:rPr lang="fr-FR" dirty="0" err="1" smtClean="0"/>
              <a:t>Intermediate</a:t>
            </a:r>
            <a:endParaRPr lang="fr-FR" dirty="0"/>
          </a:p>
          <a:p>
            <a:pPr lvl="1"/>
            <a:r>
              <a:rPr lang="fr-FR" dirty="0" smtClean="0"/>
              <a:t>Advanced</a:t>
            </a:r>
          </a:p>
          <a:p>
            <a:pPr lvl="2"/>
            <a:r>
              <a:rPr lang="fr-FR" dirty="0" smtClean="0"/>
              <a:t>Orientation clinique</a:t>
            </a:r>
          </a:p>
          <a:p>
            <a:pPr lvl="2"/>
            <a:r>
              <a:rPr lang="fr-FR" dirty="0" smtClean="0"/>
              <a:t>En collaboration avec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of </a:t>
            </a:r>
            <a:r>
              <a:rPr lang="fr-FR" dirty="0" err="1" smtClean="0"/>
              <a:t>Oncology</a:t>
            </a:r>
            <a:endParaRPr lang="fr-FR" dirty="0" smtClean="0"/>
          </a:p>
          <a:p>
            <a:pPr lvl="2"/>
            <a:r>
              <a:rPr lang="fr-FR" dirty="0" smtClean="0"/>
              <a:t>Reconnu FMC par l’EU</a:t>
            </a:r>
          </a:p>
          <a:p>
            <a:r>
              <a:rPr lang="fr-FR" dirty="0" smtClean="0"/>
              <a:t>Projet de certification européenne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127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05776"/>
            <a:ext cx="8229600" cy="1066800"/>
          </a:xfrm>
        </p:spPr>
        <p:txBody>
          <a:bodyPr/>
          <a:lstStyle/>
          <a:p>
            <a:r>
              <a:rPr lang="fr-FR" dirty="0" smtClean="0"/>
              <a:t>Projets ESOP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2200"/>
            <a:ext cx="8229600" cy="4325112"/>
          </a:xfrm>
        </p:spPr>
        <p:txBody>
          <a:bodyPr/>
          <a:lstStyle/>
          <a:p>
            <a:r>
              <a:rPr lang="fr-FR" dirty="0" smtClean="0"/>
              <a:t>MARSHA : contamination chimique</a:t>
            </a:r>
          </a:p>
          <a:p>
            <a:r>
              <a:rPr lang="fr-FR" dirty="0" smtClean="0"/>
              <a:t>Yellow Hand : identification des cytotoxiques</a:t>
            </a:r>
          </a:p>
          <a:p>
            <a:r>
              <a:rPr lang="fr-FR" dirty="0" smtClean="0"/>
              <a:t>EPIC : chimiothérapies orales</a:t>
            </a:r>
          </a:p>
          <a:p>
            <a:r>
              <a:rPr lang="fr-FR" dirty="0" smtClean="0"/>
              <a:t>Webinaires :</a:t>
            </a:r>
          </a:p>
          <a:p>
            <a:pPr lvl="1"/>
            <a:r>
              <a:rPr lang="fr-FR" dirty="0" err="1" smtClean="0"/>
              <a:t>Aseptic</a:t>
            </a:r>
            <a:r>
              <a:rPr lang="fr-FR" dirty="0" smtClean="0"/>
              <a:t> </a:t>
            </a:r>
            <a:r>
              <a:rPr lang="fr-FR" dirty="0" err="1" smtClean="0"/>
              <a:t>working</a:t>
            </a:r>
            <a:endParaRPr lang="fr-FR" dirty="0" smtClean="0"/>
          </a:p>
          <a:p>
            <a:pPr lvl="1"/>
            <a:r>
              <a:rPr lang="fr-FR" dirty="0" err="1" smtClean="0"/>
              <a:t>Stability</a:t>
            </a:r>
            <a:endParaRPr lang="fr-FR" dirty="0" smtClean="0"/>
          </a:p>
          <a:p>
            <a:pPr lvl="1"/>
            <a:r>
              <a:rPr lang="fr-FR" dirty="0" smtClean="0"/>
              <a:t>Nutrition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152" y="2932666"/>
            <a:ext cx="1295648" cy="11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77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fr-FR" dirty="0" smtClean="0"/>
              <a:t>Collaborations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1128"/>
            <a:ext cx="8507288" cy="432511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ECCO</a:t>
            </a:r>
          </a:p>
          <a:p>
            <a:pPr lvl="1"/>
            <a:r>
              <a:rPr lang="fr-FR" dirty="0" smtClean="0"/>
              <a:t>ECC 2017 (Amsterdam) : </a:t>
            </a:r>
            <a:r>
              <a:rPr lang="fr-FR" sz="2400" dirty="0" smtClean="0"/>
              <a:t>participation au programme, session dédiée à la pharmacie oncologique</a:t>
            </a:r>
          </a:p>
          <a:p>
            <a:r>
              <a:rPr lang="fr-FR" dirty="0" smtClean="0"/>
              <a:t>ESMO</a:t>
            </a:r>
          </a:p>
          <a:p>
            <a:pPr lvl="1"/>
            <a:r>
              <a:rPr lang="fr-FR" dirty="0" smtClean="0"/>
              <a:t>Participation au programme du congrès 2017</a:t>
            </a:r>
          </a:p>
          <a:p>
            <a:pPr lvl="1"/>
            <a:r>
              <a:rPr lang="fr-FR" dirty="0" smtClean="0"/>
              <a:t>Groupes de travail (</a:t>
            </a:r>
            <a:r>
              <a:rPr lang="fr-FR" dirty="0" err="1" smtClean="0"/>
              <a:t>drug</a:t>
            </a:r>
            <a:r>
              <a:rPr lang="fr-FR" dirty="0" smtClean="0"/>
              <a:t> </a:t>
            </a:r>
            <a:r>
              <a:rPr lang="fr-FR" dirty="0" err="1" smtClean="0"/>
              <a:t>shortages</a:t>
            </a:r>
            <a:r>
              <a:rPr lang="fr-FR" dirty="0" smtClean="0"/>
              <a:t>)</a:t>
            </a:r>
          </a:p>
          <a:p>
            <a:r>
              <a:rPr lang="fr-FR" dirty="0" smtClean="0"/>
              <a:t>EAHP</a:t>
            </a:r>
          </a:p>
          <a:p>
            <a:pPr lvl="1"/>
            <a:r>
              <a:rPr lang="fr-FR" dirty="0" smtClean="0"/>
              <a:t>Participation au programme européen COST (</a:t>
            </a:r>
            <a:r>
              <a:rPr lang="fr-FR" dirty="0" err="1" smtClean="0"/>
              <a:t>Cooperation</a:t>
            </a:r>
            <a:r>
              <a:rPr lang="fr-FR" dirty="0" smtClean="0"/>
              <a:t> </a:t>
            </a:r>
            <a:r>
              <a:rPr lang="fr-FR" dirty="0"/>
              <a:t>in Science and </a:t>
            </a:r>
            <a:r>
              <a:rPr lang="fr-FR" dirty="0" err="1"/>
              <a:t>Technology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Avis</a:t>
            </a:r>
          </a:p>
          <a:p>
            <a:r>
              <a:rPr lang="fr-FR" dirty="0" smtClean="0"/>
              <a:t>EMA</a:t>
            </a:r>
          </a:p>
          <a:p>
            <a:pPr lvl="1"/>
            <a:r>
              <a:rPr lang="fr-FR" dirty="0" smtClean="0"/>
              <a:t>Groupes de travail, avis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716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345</TotalTime>
  <Words>183</Words>
  <Application>Microsoft Office PowerPoint</Application>
  <PresentationFormat>Affichage à l'écran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Urbain</vt:lpstr>
      <vt:lpstr>Actualités internationales</vt:lpstr>
      <vt:lpstr>Diapositive 2</vt:lpstr>
      <vt:lpstr>Diapositive 3</vt:lpstr>
      <vt:lpstr>EJOP European Journal of Oncology Pharmacy</vt:lpstr>
      <vt:lpstr>Diapositive 5</vt:lpstr>
      <vt:lpstr>ESOP Masterclass</vt:lpstr>
      <vt:lpstr>Projets ESOP</vt:lpstr>
      <vt:lpstr>Collaborations</vt:lpstr>
    </vt:vector>
  </TitlesOfParts>
  <Company>CHB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Actualités internationales</dc:title>
  <dc:creator>CHBADMIN</dc:creator>
  <cp:lastModifiedBy>Prof. Alain Astier</cp:lastModifiedBy>
  <cp:revision>74</cp:revision>
  <dcterms:created xsi:type="dcterms:W3CDTF">2014-10-08T14:10:11Z</dcterms:created>
  <dcterms:modified xsi:type="dcterms:W3CDTF">2017-10-12T10:28:13Z</dcterms:modified>
</cp:coreProperties>
</file>