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38"/>
  </p:notesMasterIdLst>
  <p:sldIdLst>
    <p:sldId id="256" r:id="rId2"/>
    <p:sldId id="332" r:id="rId3"/>
    <p:sldId id="264" r:id="rId4"/>
    <p:sldId id="267" r:id="rId5"/>
    <p:sldId id="291" r:id="rId6"/>
    <p:sldId id="257" r:id="rId7"/>
    <p:sldId id="292" r:id="rId8"/>
    <p:sldId id="293" r:id="rId9"/>
    <p:sldId id="309" r:id="rId10"/>
    <p:sldId id="294" r:id="rId11"/>
    <p:sldId id="296" r:id="rId12"/>
    <p:sldId id="308" r:id="rId13"/>
    <p:sldId id="312" r:id="rId14"/>
    <p:sldId id="313" r:id="rId15"/>
    <p:sldId id="303" r:id="rId16"/>
    <p:sldId id="305" r:id="rId17"/>
    <p:sldId id="306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3" r:id="rId27"/>
    <p:sldId id="324" r:id="rId28"/>
    <p:sldId id="325" r:id="rId29"/>
    <p:sldId id="327" r:id="rId30"/>
    <p:sldId id="328" r:id="rId31"/>
    <p:sldId id="326" r:id="rId32"/>
    <p:sldId id="310" r:id="rId33"/>
    <p:sldId id="330" r:id="rId34"/>
    <p:sldId id="334" r:id="rId35"/>
    <p:sldId id="331" r:id="rId36"/>
    <p:sldId id="333" r:id="rId37"/>
  </p:sldIdLst>
  <p:sldSz cx="9144000" cy="5143500" type="screen16x9"/>
  <p:notesSz cx="6858000" cy="9144000"/>
  <p:embeddedFontLst>
    <p:embeddedFont>
      <p:font typeface="Roboto Condensed Light" charset="0"/>
      <p:regular r:id="rId39"/>
      <p:bold r:id="rId40"/>
      <p:italic r:id="rId41"/>
      <p:boldItalic r:id="rId42"/>
    </p:embeddedFont>
    <p:embeddedFont>
      <p:font typeface="Roboto Condensed" charset="0"/>
      <p:regular r:id="rId43"/>
      <p:bold r:id="rId44"/>
      <p:italic r:id="rId45"/>
      <p:boldItalic r:id="rId46"/>
    </p:embeddedFont>
    <p:embeddedFont>
      <p:font typeface="Cambria" pitchFamily="18" charset="0"/>
      <p:regular r:id="rId47"/>
      <p:bold r:id="rId48"/>
      <p:italic r:id="rId49"/>
      <p:boldItalic r:id="rId50"/>
    </p:embeddedFont>
    <p:embeddedFont>
      <p:font typeface="Rockwell" pitchFamily="18" charset="0"/>
      <p:regular r:id="rId51"/>
      <p:bold r:id="rId52"/>
      <p:italic r:id="rId53"/>
      <p:boldItalic r:id="rId54"/>
    </p:embeddedFont>
    <p:embeddedFont>
      <p:font typeface="Arvo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31">
          <p15:clr>
            <a:srgbClr val="A4A3A4"/>
          </p15:clr>
        </p15:guide>
        <p15:guide id="2" pos="24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089D577-EEFD-48F9-9653-534D80F17601}">
  <a:tblStyle styleId="{2089D577-EEFD-48F9-9653-534D80F17601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29" autoAdjust="0"/>
  </p:normalViewPr>
  <p:slideViewPr>
    <p:cSldViewPr showGuides="1">
      <p:cViewPr varScale="1">
        <p:scale>
          <a:sx n="140" d="100"/>
          <a:sy n="140" d="100"/>
        </p:scale>
        <p:origin x="-132" y="-90"/>
      </p:cViewPr>
      <p:guideLst>
        <p:guide orient="horz" pos="531"/>
        <p:guide pos="24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173505-53E2-4FBB-B944-B16DAD41C2F2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 phldr="1"/>
      <dgm:spPr/>
    </dgm:pt>
    <dgm:pt modelId="{297CEED8-15BF-410D-B9A2-58C5CFFE1189}">
      <dgm:prSet phldrT="[Texte]" custT="1"/>
      <dgm:spPr/>
      <dgm:t>
        <a:bodyPr/>
        <a:lstStyle/>
        <a:p>
          <a:endParaRPr lang="fr-FR" sz="1200" dirty="0">
            <a:latin typeface="Cambria" panose="02040503050406030204" pitchFamily="18" charset="0"/>
          </a:endParaRPr>
        </a:p>
      </dgm:t>
    </dgm:pt>
    <dgm:pt modelId="{AF5B97C3-3877-42DC-869A-4F94EDF1DB64}" type="parTrans" cxnId="{9848B29E-7ECE-4544-8354-48D8515AD4B1}">
      <dgm:prSet/>
      <dgm:spPr/>
      <dgm:t>
        <a:bodyPr/>
        <a:lstStyle/>
        <a:p>
          <a:endParaRPr lang="fr-FR" sz="1200">
            <a:latin typeface="Cambria" panose="02040503050406030204" pitchFamily="18" charset="0"/>
          </a:endParaRPr>
        </a:p>
      </dgm:t>
    </dgm:pt>
    <dgm:pt modelId="{42578846-0FCC-485D-A157-7DA3E81566A6}" type="sibTrans" cxnId="{9848B29E-7ECE-4544-8354-48D8515AD4B1}">
      <dgm:prSet/>
      <dgm:spPr/>
      <dgm:t>
        <a:bodyPr/>
        <a:lstStyle/>
        <a:p>
          <a:endParaRPr lang="fr-FR" sz="1200">
            <a:latin typeface="Cambria" panose="02040503050406030204" pitchFamily="18" charset="0"/>
          </a:endParaRPr>
        </a:p>
      </dgm:t>
    </dgm:pt>
    <dgm:pt modelId="{5A7D3E3F-934D-40B0-AAB1-820F2315EE2B}">
      <dgm:prSet phldrT="[Texte]" custT="1"/>
      <dgm:spPr/>
      <dgm:t>
        <a:bodyPr/>
        <a:lstStyle/>
        <a:p>
          <a:endParaRPr lang="fr-FR" sz="1200" dirty="0">
            <a:latin typeface="Cambria" panose="02040503050406030204" pitchFamily="18" charset="0"/>
          </a:endParaRPr>
        </a:p>
      </dgm:t>
    </dgm:pt>
    <dgm:pt modelId="{C0F2174D-F737-46F4-A7AB-B37D6A9A5544}" type="parTrans" cxnId="{03CC80CF-0E79-489F-9118-BE697E6A6FC1}">
      <dgm:prSet/>
      <dgm:spPr/>
      <dgm:t>
        <a:bodyPr/>
        <a:lstStyle/>
        <a:p>
          <a:endParaRPr lang="fr-FR" sz="1200">
            <a:latin typeface="Cambria" panose="02040503050406030204" pitchFamily="18" charset="0"/>
          </a:endParaRPr>
        </a:p>
      </dgm:t>
    </dgm:pt>
    <dgm:pt modelId="{3E252279-272F-4FCB-A001-0EE2ADD85589}" type="sibTrans" cxnId="{03CC80CF-0E79-489F-9118-BE697E6A6FC1}">
      <dgm:prSet/>
      <dgm:spPr/>
      <dgm:t>
        <a:bodyPr/>
        <a:lstStyle/>
        <a:p>
          <a:endParaRPr lang="fr-FR" sz="1200">
            <a:latin typeface="Cambria" panose="02040503050406030204" pitchFamily="18" charset="0"/>
          </a:endParaRPr>
        </a:p>
      </dgm:t>
    </dgm:pt>
    <dgm:pt modelId="{965C4E30-331E-4D2C-82D9-0488A798272A}">
      <dgm:prSet phldrT="[Texte]" custT="1"/>
      <dgm:spPr/>
      <dgm:t>
        <a:bodyPr/>
        <a:lstStyle/>
        <a:p>
          <a:endParaRPr lang="fr-FR" sz="1000" dirty="0">
            <a:latin typeface="Cambria" panose="02040503050406030204" pitchFamily="18" charset="0"/>
          </a:endParaRPr>
        </a:p>
      </dgm:t>
    </dgm:pt>
    <dgm:pt modelId="{D3DE8D73-47E2-477D-A885-BEECA377A31E}" type="parTrans" cxnId="{38813D75-749A-4DEF-8E09-8C877CACC640}">
      <dgm:prSet/>
      <dgm:spPr/>
      <dgm:t>
        <a:bodyPr/>
        <a:lstStyle/>
        <a:p>
          <a:endParaRPr lang="fr-FR" sz="1200">
            <a:latin typeface="Cambria" panose="02040503050406030204" pitchFamily="18" charset="0"/>
          </a:endParaRPr>
        </a:p>
      </dgm:t>
    </dgm:pt>
    <dgm:pt modelId="{2434BF3E-0960-430D-BF12-A0CA702373CD}" type="sibTrans" cxnId="{38813D75-749A-4DEF-8E09-8C877CACC640}">
      <dgm:prSet/>
      <dgm:spPr/>
      <dgm:t>
        <a:bodyPr/>
        <a:lstStyle/>
        <a:p>
          <a:endParaRPr lang="fr-FR" sz="1200">
            <a:latin typeface="Cambria" panose="02040503050406030204" pitchFamily="18" charset="0"/>
          </a:endParaRPr>
        </a:p>
      </dgm:t>
    </dgm:pt>
    <dgm:pt modelId="{8388BED3-77C6-4F04-B354-7E0DAFD4022E}">
      <dgm:prSet phldrT="[Texte]" custT="1"/>
      <dgm:spPr/>
      <dgm:t>
        <a:bodyPr/>
        <a:lstStyle/>
        <a:p>
          <a:endParaRPr lang="fr-FR" sz="1200" dirty="0">
            <a:latin typeface="Cambria" panose="02040503050406030204" pitchFamily="18" charset="0"/>
          </a:endParaRPr>
        </a:p>
      </dgm:t>
    </dgm:pt>
    <dgm:pt modelId="{79FF404B-9FAB-43C7-A3E4-2545C2CBFD7B}" type="sibTrans" cxnId="{D64E23F5-DA7B-4457-9D16-A6F4A1023EDA}">
      <dgm:prSet/>
      <dgm:spPr/>
      <dgm:t>
        <a:bodyPr/>
        <a:lstStyle/>
        <a:p>
          <a:endParaRPr lang="fr-FR" sz="1200">
            <a:latin typeface="Cambria" panose="02040503050406030204" pitchFamily="18" charset="0"/>
          </a:endParaRPr>
        </a:p>
      </dgm:t>
    </dgm:pt>
    <dgm:pt modelId="{65FAD8FF-A71B-41D0-81C5-F2736B7D4D53}" type="parTrans" cxnId="{D64E23F5-DA7B-4457-9D16-A6F4A1023EDA}">
      <dgm:prSet/>
      <dgm:spPr/>
      <dgm:t>
        <a:bodyPr/>
        <a:lstStyle/>
        <a:p>
          <a:endParaRPr lang="fr-FR" sz="1200">
            <a:latin typeface="Cambria" panose="02040503050406030204" pitchFamily="18" charset="0"/>
          </a:endParaRPr>
        </a:p>
      </dgm:t>
    </dgm:pt>
    <dgm:pt modelId="{813613F4-A83D-435D-84FF-23538A8F1524}" type="pres">
      <dgm:prSet presAssocID="{F5173505-53E2-4FBB-B944-B16DAD41C2F2}" presName="compositeShape" presStyleCnt="0">
        <dgm:presLayoutVars>
          <dgm:chMax val="7"/>
          <dgm:dir/>
          <dgm:resizeHandles val="exact"/>
        </dgm:presLayoutVars>
      </dgm:prSet>
      <dgm:spPr/>
    </dgm:pt>
    <dgm:pt modelId="{76BBC9B2-C949-4241-87B1-C55543574E32}" type="pres">
      <dgm:prSet presAssocID="{297CEED8-15BF-410D-B9A2-58C5CFFE1189}" presName="circ1" presStyleLbl="vennNode1" presStyleIdx="0" presStyleCnt="4"/>
      <dgm:spPr/>
      <dgm:t>
        <a:bodyPr/>
        <a:lstStyle/>
        <a:p>
          <a:endParaRPr lang="fr-FR"/>
        </a:p>
      </dgm:t>
    </dgm:pt>
    <dgm:pt modelId="{76D7935F-DD4F-4DE5-A226-EA51246B295C}" type="pres">
      <dgm:prSet presAssocID="{297CEED8-15BF-410D-B9A2-58C5CFFE118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9F1B85D-1267-45E4-8B39-54FFFE2D0FE1}" type="pres">
      <dgm:prSet presAssocID="{5A7D3E3F-934D-40B0-AAB1-820F2315EE2B}" presName="circ2" presStyleLbl="vennNode1" presStyleIdx="1" presStyleCnt="4"/>
      <dgm:spPr/>
      <dgm:t>
        <a:bodyPr/>
        <a:lstStyle/>
        <a:p>
          <a:endParaRPr lang="fr-FR"/>
        </a:p>
      </dgm:t>
    </dgm:pt>
    <dgm:pt modelId="{5FFB1764-33E6-4FD6-926E-03850F95CEBA}" type="pres">
      <dgm:prSet presAssocID="{5A7D3E3F-934D-40B0-AAB1-820F2315EE2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FD1852F-BCAB-49BF-90BA-7725B285C5F6}" type="pres">
      <dgm:prSet presAssocID="{8388BED3-77C6-4F04-B354-7E0DAFD4022E}" presName="circ3" presStyleLbl="vennNode1" presStyleIdx="2" presStyleCnt="4"/>
      <dgm:spPr/>
      <dgm:t>
        <a:bodyPr/>
        <a:lstStyle/>
        <a:p>
          <a:endParaRPr lang="fr-FR"/>
        </a:p>
      </dgm:t>
    </dgm:pt>
    <dgm:pt modelId="{4E6AC56D-A8A0-431A-90AD-8AE26078B766}" type="pres">
      <dgm:prSet presAssocID="{8388BED3-77C6-4F04-B354-7E0DAFD4022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3B265F-D1E6-4515-9937-14C072E36798}" type="pres">
      <dgm:prSet presAssocID="{965C4E30-331E-4D2C-82D9-0488A798272A}" presName="circ4" presStyleLbl="vennNode1" presStyleIdx="3" presStyleCnt="4" custScaleX="99881"/>
      <dgm:spPr/>
      <dgm:t>
        <a:bodyPr/>
        <a:lstStyle/>
        <a:p>
          <a:endParaRPr lang="fr-FR"/>
        </a:p>
      </dgm:t>
    </dgm:pt>
    <dgm:pt modelId="{51B1B0E0-BA52-4F76-B2AC-AE343935D5E3}" type="pres">
      <dgm:prSet presAssocID="{965C4E30-331E-4D2C-82D9-0488A798272A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026CBFE-9B5F-48DF-B37A-3DC71C2CABD3}" type="presOf" srcId="{8388BED3-77C6-4F04-B354-7E0DAFD4022E}" destId="{4E6AC56D-A8A0-431A-90AD-8AE26078B766}" srcOrd="1" destOrd="0" presId="urn:microsoft.com/office/officeart/2005/8/layout/venn1"/>
    <dgm:cxn modelId="{491200D7-EBE9-4C9D-BD52-6C71AAC15AB8}" type="presOf" srcId="{F5173505-53E2-4FBB-B944-B16DAD41C2F2}" destId="{813613F4-A83D-435D-84FF-23538A8F1524}" srcOrd="0" destOrd="0" presId="urn:microsoft.com/office/officeart/2005/8/layout/venn1"/>
    <dgm:cxn modelId="{3186872D-3744-4441-A251-FCD1E100DD24}" type="presOf" srcId="{297CEED8-15BF-410D-B9A2-58C5CFFE1189}" destId="{76D7935F-DD4F-4DE5-A226-EA51246B295C}" srcOrd="1" destOrd="0" presId="urn:microsoft.com/office/officeart/2005/8/layout/venn1"/>
    <dgm:cxn modelId="{D94C5D7B-199A-4926-95C9-846BBF8A0507}" type="presOf" srcId="{965C4E30-331E-4D2C-82D9-0488A798272A}" destId="{51B1B0E0-BA52-4F76-B2AC-AE343935D5E3}" srcOrd="1" destOrd="0" presId="urn:microsoft.com/office/officeart/2005/8/layout/venn1"/>
    <dgm:cxn modelId="{03CC80CF-0E79-489F-9118-BE697E6A6FC1}" srcId="{F5173505-53E2-4FBB-B944-B16DAD41C2F2}" destId="{5A7D3E3F-934D-40B0-AAB1-820F2315EE2B}" srcOrd="1" destOrd="0" parTransId="{C0F2174D-F737-46F4-A7AB-B37D6A9A5544}" sibTransId="{3E252279-272F-4FCB-A001-0EE2ADD85589}"/>
    <dgm:cxn modelId="{43C525DF-F296-49E8-846C-4B527AB47F61}" type="presOf" srcId="{297CEED8-15BF-410D-B9A2-58C5CFFE1189}" destId="{76BBC9B2-C949-4241-87B1-C55543574E32}" srcOrd="0" destOrd="0" presId="urn:microsoft.com/office/officeart/2005/8/layout/venn1"/>
    <dgm:cxn modelId="{50FB465F-A0A0-406F-A829-760750BDAC13}" type="presOf" srcId="{5A7D3E3F-934D-40B0-AAB1-820F2315EE2B}" destId="{39F1B85D-1267-45E4-8B39-54FFFE2D0FE1}" srcOrd="0" destOrd="0" presId="urn:microsoft.com/office/officeart/2005/8/layout/venn1"/>
    <dgm:cxn modelId="{38813D75-749A-4DEF-8E09-8C877CACC640}" srcId="{F5173505-53E2-4FBB-B944-B16DAD41C2F2}" destId="{965C4E30-331E-4D2C-82D9-0488A798272A}" srcOrd="3" destOrd="0" parTransId="{D3DE8D73-47E2-477D-A885-BEECA377A31E}" sibTransId="{2434BF3E-0960-430D-BF12-A0CA702373CD}"/>
    <dgm:cxn modelId="{D64E23F5-DA7B-4457-9D16-A6F4A1023EDA}" srcId="{F5173505-53E2-4FBB-B944-B16DAD41C2F2}" destId="{8388BED3-77C6-4F04-B354-7E0DAFD4022E}" srcOrd="2" destOrd="0" parTransId="{65FAD8FF-A71B-41D0-81C5-F2736B7D4D53}" sibTransId="{79FF404B-9FAB-43C7-A3E4-2545C2CBFD7B}"/>
    <dgm:cxn modelId="{AA8AEC64-3AF7-43BF-8EF9-1745B0813A43}" type="presOf" srcId="{8388BED3-77C6-4F04-B354-7E0DAFD4022E}" destId="{2FD1852F-BCAB-49BF-90BA-7725B285C5F6}" srcOrd="0" destOrd="0" presId="urn:microsoft.com/office/officeart/2005/8/layout/venn1"/>
    <dgm:cxn modelId="{9848B29E-7ECE-4544-8354-48D8515AD4B1}" srcId="{F5173505-53E2-4FBB-B944-B16DAD41C2F2}" destId="{297CEED8-15BF-410D-B9A2-58C5CFFE1189}" srcOrd="0" destOrd="0" parTransId="{AF5B97C3-3877-42DC-869A-4F94EDF1DB64}" sibTransId="{42578846-0FCC-485D-A157-7DA3E81566A6}"/>
    <dgm:cxn modelId="{B115A56F-F521-4BC1-842A-71E58F591379}" type="presOf" srcId="{965C4E30-331E-4D2C-82D9-0488A798272A}" destId="{1F3B265F-D1E6-4515-9937-14C072E36798}" srcOrd="0" destOrd="0" presId="urn:microsoft.com/office/officeart/2005/8/layout/venn1"/>
    <dgm:cxn modelId="{028D1203-7E9F-4336-B452-8DA7BF58FEEA}" type="presOf" srcId="{5A7D3E3F-934D-40B0-AAB1-820F2315EE2B}" destId="{5FFB1764-33E6-4FD6-926E-03850F95CEBA}" srcOrd="1" destOrd="0" presId="urn:microsoft.com/office/officeart/2005/8/layout/venn1"/>
    <dgm:cxn modelId="{B11B425E-7840-4205-BA2A-D8F21D46F929}" type="presParOf" srcId="{813613F4-A83D-435D-84FF-23538A8F1524}" destId="{76BBC9B2-C949-4241-87B1-C55543574E32}" srcOrd="0" destOrd="0" presId="urn:microsoft.com/office/officeart/2005/8/layout/venn1"/>
    <dgm:cxn modelId="{51CC87C7-6156-47E2-848D-3E36BCFA8D2E}" type="presParOf" srcId="{813613F4-A83D-435D-84FF-23538A8F1524}" destId="{76D7935F-DD4F-4DE5-A226-EA51246B295C}" srcOrd="1" destOrd="0" presId="urn:microsoft.com/office/officeart/2005/8/layout/venn1"/>
    <dgm:cxn modelId="{6370E4C7-08C1-4E89-91C2-8B5A4FABFA8D}" type="presParOf" srcId="{813613F4-A83D-435D-84FF-23538A8F1524}" destId="{39F1B85D-1267-45E4-8B39-54FFFE2D0FE1}" srcOrd="2" destOrd="0" presId="urn:microsoft.com/office/officeart/2005/8/layout/venn1"/>
    <dgm:cxn modelId="{FBA34882-5F17-4FE3-A34D-5B9C54E3F134}" type="presParOf" srcId="{813613F4-A83D-435D-84FF-23538A8F1524}" destId="{5FFB1764-33E6-4FD6-926E-03850F95CEBA}" srcOrd="3" destOrd="0" presId="urn:microsoft.com/office/officeart/2005/8/layout/venn1"/>
    <dgm:cxn modelId="{E593BA71-D50A-4FF0-B5AA-9A29A38CAA48}" type="presParOf" srcId="{813613F4-A83D-435D-84FF-23538A8F1524}" destId="{2FD1852F-BCAB-49BF-90BA-7725B285C5F6}" srcOrd="4" destOrd="0" presId="urn:microsoft.com/office/officeart/2005/8/layout/venn1"/>
    <dgm:cxn modelId="{A9B749EC-0A35-4F59-A7B1-5D8945CC2EE4}" type="presParOf" srcId="{813613F4-A83D-435D-84FF-23538A8F1524}" destId="{4E6AC56D-A8A0-431A-90AD-8AE26078B766}" srcOrd="5" destOrd="0" presId="urn:microsoft.com/office/officeart/2005/8/layout/venn1"/>
    <dgm:cxn modelId="{E61F0238-F358-4181-8B2F-EE4C942C537C}" type="presParOf" srcId="{813613F4-A83D-435D-84FF-23538A8F1524}" destId="{1F3B265F-D1E6-4515-9937-14C072E36798}" srcOrd="6" destOrd="0" presId="urn:microsoft.com/office/officeart/2005/8/layout/venn1"/>
    <dgm:cxn modelId="{E2196322-7004-40A0-8BA8-BED8E2F1C7C6}" type="presParOf" srcId="{813613F4-A83D-435D-84FF-23538A8F1524}" destId="{51B1B0E0-BA52-4F76-B2AC-AE343935D5E3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1F02ED-D9BE-4C97-BE08-08C6D44A5A4E}" type="doc">
      <dgm:prSet loTypeId="urn:microsoft.com/office/officeart/2005/8/layout/gear1" loCatId="relationship" qsTypeId="urn:microsoft.com/office/officeart/2005/8/quickstyle/simple1" qsCatId="simple" csTypeId="urn:microsoft.com/office/officeart/2005/8/colors/colorful1" csCatId="colorful" phldr="1"/>
      <dgm:spPr/>
    </dgm:pt>
    <dgm:pt modelId="{5A2B79B1-AE18-4702-904B-C5BA51D61870}">
      <dgm:prSet phldrT="[Texte]"/>
      <dgm:spPr/>
      <dgm:t>
        <a:bodyPr/>
        <a:lstStyle/>
        <a:p>
          <a:endParaRPr lang="en-US" dirty="0"/>
        </a:p>
      </dgm:t>
    </dgm:pt>
    <dgm:pt modelId="{98D3A912-C47C-4F1E-AE04-B64F6C22EB54}" type="parTrans" cxnId="{C77506AA-BE5E-47A2-9979-1ECBB8F42368}">
      <dgm:prSet/>
      <dgm:spPr/>
      <dgm:t>
        <a:bodyPr/>
        <a:lstStyle/>
        <a:p>
          <a:endParaRPr lang="en-US"/>
        </a:p>
      </dgm:t>
    </dgm:pt>
    <dgm:pt modelId="{1FD55FBF-1424-4361-92F2-55A64071EBDC}" type="sibTrans" cxnId="{C77506AA-BE5E-47A2-9979-1ECBB8F42368}">
      <dgm:prSet/>
      <dgm:spPr/>
      <dgm:t>
        <a:bodyPr/>
        <a:lstStyle/>
        <a:p>
          <a:endParaRPr lang="en-US"/>
        </a:p>
      </dgm:t>
    </dgm:pt>
    <dgm:pt modelId="{A2441251-0CE3-4072-B4F1-75C3F28A0E6B}">
      <dgm:prSet phldrT="[Texte]"/>
      <dgm:spPr/>
      <dgm:t>
        <a:bodyPr/>
        <a:lstStyle/>
        <a:p>
          <a:endParaRPr lang="en-US" dirty="0"/>
        </a:p>
      </dgm:t>
    </dgm:pt>
    <dgm:pt modelId="{D683687F-BACB-4214-9980-9D0DD9449BE1}" type="parTrans" cxnId="{405368D1-F6D6-46E4-855E-E44CCD2080A8}">
      <dgm:prSet/>
      <dgm:spPr/>
      <dgm:t>
        <a:bodyPr/>
        <a:lstStyle/>
        <a:p>
          <a:endParaRPr lang="en-US"/>
        </a:p>
      </dgm:t>
    </dgm:pt>
    <dgm:pt modelId="{5B1B220C-23E3-4B15-B297-E4769D90650E}" type="sibTrans" cxnId="{405368D1-F6D6-46E4-855E-E44CCD2080A8}">
      <dgm:prSet/>
      <dgm:spPr/>
      <dgm:t>
        <a:bodyPr/>
        <a:lstStyle/>
        <a:p>
          <a:endParaRPr lang="en-US"/>
        </a:p>
      </dgm:t>
    </dgm:pt>
    <dgm:pt modelId="{AE99322F-FADA-492F-ADEA-1B5BF2076694}">
      <dgm:prSet phldrT="[Texte]"/>
      <dgm:spPr/>
      <dgm:t>
        <a:bodyPr/>
        <a:lstStyle/>
        <a:p>
          <a:endParaRPr lang="en-US" dirty="0"/>
        </a:p>
      </dgm:t>
    </dgm:pt>
    <dgm:pt modelId="{3D9178A8-FDC1-40F2-90BD-CCEE54B968E5}" type="sibTrans" cxnId="{A70048C4-0F07-43A3-9BFC-814C01A5E675}">
      <dgm:prSet/>
      <dgm:spPr/>
      <dgm:t>
        <a:bodyPr/>
        <a:lstStyle/>
        <a:p>
          <a:endParaRPr lang="en-US"/>
        </a:p>
      </dgm:t>
    </dgm:pt>
    <dgm:pt modelId="{D0A46172-B05B-45DD-83D9-F7C2BC44264E}" type="parTrans" cxnId="{A70048C4-0F07-43A3-9BFC-814C01A5E675}">
      <dgm:prSet/>
      <dgm:spPr/>
      <dgm:t>
        <a:bodyPr/>
        <a:lstStyle/>
        <a:p>
          <a:endParaRPr lang="en-US"/>
        </a:p>
      </dgm:t>
    </dgm:pt>
    <dgm:pt modelId="{7CE69079-8A93-4A0A-A847-B2A0478667FE}" type="pres">
      <dgm:prSet presAssocID="{981F02ED-D9BE-4C97-BE08-08C6D44A5A4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E268C4-77D1-4670-9F13-BFA2F86C634A}" type="pres">
      <dgm:prSet presAssocID="{5A2B79B1-AE18-4702-904B-C5BA51D6187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E8B5FA-B0E2-4B42-A9FC-060524F78FCB}" type="pres">
      <dgm:prSet presAssocID="{5A2B79B1-AE18-4702-904B-C5BA51D61870}" presName="gear1srcNode" presStyleLbl="node1" presStyleIdx="0" presStyleCnt="3"/>
      <dgm:spPr/>
      <dgm:t>
        <a:bodyPr/>
        <a:lstStyle/>
        <a:p>
          <a:endParaRPr lang="en-US"/>
        </a:p>
      </dgm:t>
    </dgm:pt>
    <dgm:pt modelId="{296D18DD-8579-4D18-99BD-C4A464960A73}" type="pres">
      <dgm:prSet presAssocID="{5A2B79B1-AE18-4702-904B-C5BA51D61870}" presName="gear1dstNode" presStyleLbl="node1" presStyleIdx="0" presStyleCnt="3"/>
      <dgm:spPr/>
      <dgm:t>
        <a:bodyPr/>
        <a:lstStyle/>
        <a:p>
          <a:endParaRPr lang="en-US"/>
        </a:p>
      </dgm:t>
    </dgm:pt>
    <dgm:pt modelId="{95FCDC65-54FF-42B2-9C29-B070541420E2}" type="pres">
      <dgm:prSet presAssocID="{AE99322F-FADA-492F-ADEA-1B5BF2076694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518B3C-A4FB-49B1-BCCE-5D325713D1E5}" type="pres">
      <dgm:prSet presAssocID="{AE99322F-FADA-492F-ADEA-1B5BF2076694}" presName="gear2srcNode" presStyleLbl="node1" presStyleIdx="1" presStyleCnt="3"/>
      <dgm:spPr/>
      <dgm:t>
        <a:bodyPr/>
        <a:lstStyle/>
        <a:p>
          <a:endParaRPr lang="en-US"/>
        </a:p>
      </dgm:t>
    </dgm:pt>
    <dgm:pt modelId="{4916A681-63AB-4E01-A8E1-F3F3FD173573}" type="pres">
      <dgm:prSet presAssocID="{AE99322F-FADA-492F-ADEA-1B5BF2076694}" presName="gear2dstNode" presStyleLbl="node1" presStyleIdx="1" presStyleCnt="3"/>
      <dgm:spPr/>
      <dgm:t>
        <a:bodyPr/>
        <a:lstStyle/>
        <a:p>
          <a:endParaRPr lang="en-US"/>
        </a:p>
      </dgm:t>
    </dgm:pt>
    <dgm:pt modelId="{005D37B5-B3BF-4DA1-97F4-29CD0A271D72}" type="pres">
      <dgm:prSet presAssocID="{A2441251-0CE3-4072-B4F1-75C3F28A0E6B}" presName="gear3" presStyleLbl="node1" presStyleIdx="2" presStyleCnt="3"/>
      <dgm:spPr/>
      <dgm:t>
        <a:bodyPr/>
        <a:lstStyle/>
        <a:p>
          <a:endParaRPr lang="en-US"/>
        </a:p>
      </dgm:t>
    </dgm:pt>
    <dgm:pt modelId="{F7C5FEA5-5DEF-451F-8B6F-992C31EB81D8}" type="pres">
      <dgm:prSet presAssocID="{A2441251-0CE3-4072-B4F1-75C3F28A0E6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F83295-93F8-4E43-81DB-45B43833099C}" type="pres">
      <dgm:prSet presAssocID="{A2441251-0CE3-4072-B4F1-75C3F28A0E6B}" presName="gear3srcNode" presStyleLbl="node1" presStyleIdx="2" presStyleCnt="3"/>
      <dgm:spPr/>
      <dgm:t>
        <a:bodyPr/>
        <a:lstStyle/>
        <a:p>
          <a:endParaRPr lang="en-US"/>
        </a:p>
      </dgm:t>
    </dgm:pt>
    <dgm:pt modelId="{A216802E-7F38-46E8-9A35-2C9B287EBEAD}" type="pres">
      <dgm:prSet presAssocID="{A2441251-0CE3-4072-B4F1-75C3F28A0E6B}" presName="gear3dstNode" presStyleLbl="node1" presStyleIdx="2" presStyleCnt="3"/>
      <dgm:spPr/>
      <dgm:t>
        <a:bodyPr/>
        <a:lstStyle/>
        <a:p>
          <a:endParaRPr lang="en-US"/>
        </a:p>
      </dgm:t>
    </dgm:pt>
    <dgm:pt modelId="{228700EB-38FB-41CF-9612-778D0C5E260C}" type="pres">
      <dgm:prSet presAssocID="{1FD55FBF-1424-4361-92F2-55A64071EBD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34089D7F-BA51-476E-B52B-DD4CA1531ADC}" type="pres">
      <dgm:prSet presAssocID="{3D9178A8-FDC1-40F2-90BD-CCEE54B968E5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C0BEB668-09C4-488E-98E4-F6A07516D090}" type="pres">
      <dgm:prSet presAssocID="{5B1B220C-23E3-4B15-B297-E4769D90650E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D3D41AF9-C8B1-4C1F-A600-3872A5AB353F}" type="presOf" srcId="{5A2B79B1-AE18-4702-904B-C5BA51D61870}" destId="{D3E268C4-77D1-4670-9F13-BFA2F86C634A}" srcOrd="0" destOrd="0" presId="urn:microsoft.com/office/officeart/2005/8/layout/gear1"/>
    <dgm:cxn modelId="{A70048C4-0F07-43A3-9BFC-814C01A5E675}" srcId="{981F02ED-D9BE-4C97-BE08-08C6D44A5A4E}" destId="{AE99322F-FADA-492F-ADEA-1B5BF2076694}" srcOrd="1" destOrd="0" parTransId="{D0A46172-B05B-45DD-83D9-F7C2BC44264E}" sibTransId="{3D9178A8-FDC1-40F2-90BD-CCEE54B968E5}"/>
    <dgm:cxn modelId="{2DEF82E5-54FF-4F92-B144-F0D1F7EBD8A1}" type="presOf" srcId="{A2441251-0CE3-4072-B4F1-75C3F28A0E6B}" destId="{A216802E-7F38-46E8-9A35-2C9B287EBEAD}" srcOrd="3" destOrd="0" presId="urn:microsoft.com/office/officeart/2005/8/layout/gear1"/>
    <dgm:cxn modelId="{066D713F-AF27-4285-B599-F07E69258BBF}" type="presOf" srcId="{5A2B79B1-AE18-4702-904B-C5BA51D61870}" destId="{CBE8B5FA-B0E2-4B42-A9FC-060524F78FCB}" srcOrd="1" destOrd="0" presId="urn:microsoft.com/office/officeart/2005/8/layout/gear1"/>
    <dgm:cxn modelId="{86A4557D-BB7A-4777-8B43-20273E37E386}" type="presOf" srcId="{AE99322F-FADA-492F-ADEA-1B5BF2076694}" destId="{A2518B3C-A4FB-49B1-BCCE-5D325713D1E5}" srcOrd="1" destOrd="0" presId="urn:microsoft.com/office/officeart/2005/8/layout/gear1"/>
    <dgm:cxn modelId="{69651493-934A-4BC7-96A8-69DCFBDB58BD}" type="presOf" srcId="{1FD55FBF-1424-4361-92F2-55A64071EBDC}" destId="{228700EB-38FB-41CF-9612-778D0C5E260C}" srcOrd="0" destOrd="0" presId="urn:microsoft.com/office/officeart/2005/8/layout/gear1"/>
    <dgm:cxn modelId="{5CD35D5D-0AA8-4856-AEBC-046D9FE7F6E0}" type="presOf" srcId="{AE99322F-FADA-492F-ADEA-1B5BF2076694}" destId="{95FCDC65-54FF-42B2-9C29-B070541420E2}" srcOrd="0" destOrd="0" presId="urn:microsoft.com/office/officeart/2005/8/layout/gear1"/>
    <dgm:cxn modelId="{8BF8B51A-987F-4D39-BFE3-1D2C4A83B746}" type="presOf" srcId="{A2441251-0CE3-4072-B4F1-75C3F28A0E6B}" destId="{D3F83295-93F8-4E43-81DB-45B43833099C}" srcOrd="2" destOrd="0" presId="urn:microsoft.com/office/officeart/2005/8/layout/gear1"/>
    <dgm:cxn modelId="{1852B1C6-169D-47ED-8F56-DCF04A47BBBB}" type="presOf" srcId="{5B1B220C-23E3-4B15-B297-E4769D90650E}" destId="{C0BEB668-09C4-488E-98E4-F6A07516D090}" srcOrd="0" destOrd="0" presId="urn:microsoft.com/office/officeart/2005/8/layout/gear1"/>
    <dgm:cxn modelId="{C77506AA-BE5E-47A2-9979-1ECBB8F42368}" srcId="{981F02ED-D9BE-4C97-BE08-08C6D44A5A4E}" destId="{5A2B79B1-AE18-4702-904B-C5BA51D61870}" srcOrd="0" destOrd="0" parTransId="{98D3A912-C47C-4F1E-AE04-B64F6C22EB54}" sibTransId="{1FD55FBF-1424-4361-92F2-55A64071EBDC}"/>
    <dgm:cxn modelId="{ACFDBD79-0C63-4BE1-A5B3-ED2D949DD909}" type="presOf" srcId="{AE99322F-FADA-492F-ADEA-1B5BF2076694}" destId="{4916A681-63AB-4E01-A8E1-F3F3FD173573}" srcOrd="2" destOrd="0" presId="urn:microsoft.com/office/officeart/2005/8/layout/gear1"/>
    <dgm:cxn modelId="{0F2AE3D7-A6DC-46BD-A2C8-7377EBBD7D69}" type="presOf" srcId="{A2441251-0CE3-4072-B4F1-75C3F28A0E6B}" destId="{F7C5FEA5-5DEF-451F-8B6F-992C31EB81D8}" srcOrd="1" destOrd="0" presId="urn:microsoft.com/office/officeart/2005/8/layout/gear1"/>
    <dgm:cxn modelId="{185CA1AD-42FA-4FE8-9057-FB0004DB0834}" type="presOf" srcId="{981F02ED-D9BE-4C97-BE08-08C6D44A5A4E}" destId="{7CE69079-8A93-4A0A-A847-B2A0478667FE}" srcOrd="0" destOrd="0" presId="urn:microsoft.com/office/officeart/2005/8/layout/gear1"/>
    <dgm:cxn modelId="{9D2E3F44-66E8-4704-B4DB-3E9345720FBC}" type="presOf" srcId="{3D9178A8-FDC1-40F2-90BD-CCEE54B968E5}" destId="{34089D7F-BA51-476E-B52B-DD4CA1531ADC}" srcOrd="0" destOrd="0" presId="urn:microsoft.com/office/officeart/2005/8/layout/gear1"/>
    <dgm:cxn modelId="{405368D1-F6D6-46E4-855E-E44CCD2080A8}" srcId="{981F02ED-D9BE-4C97-BE08-08C6D44A5A4E}" destId="{A2441251-0CE3-4072-B4F1-75C3F28A0E6B}" srcOrd="2" destOrd="0" parTransId="{D683687F-BACB-4214-9980-9D0DD9449BE1}" sibTransId="{5B1B220C-23E3-4B15-B297-E4769D90650E}"/>
    <dgm:cxn modelId="{7AFEAE5B-A76B-4154-B46D-E1336BC83B92}" type="presOf" srcId="{A2441251-0CE3-4072-B4F1-75C3F28A0E6B}" destId="{005D37B5-B3BF-4DA1-97F4-29CD0A271D72}" srcOrd="0" destOrd="0" presId="urn:microsoft.com/office/officeart/2005/8/layout/gear1"/>
    <dgm:cxn modelId="{01833F27-8A01-42A6-9E9B-B7E2599A0067}" type="presOf" srcId="{5A2B79B1-AE18-4702-904B-C5BA51D61870}" destId="{296D18DD-8579-4D18-99BD-C4A464960A73}" srcOrd="2" destOrd="0" presId="urn:microsoft.com/office/officeart/2005/8/layout/gear1"/>
    <dgm:cxn modelId="{A666BD30-66A9-4C72-BA55-E29FCB564AC6}" type="presParOf" srcId="{7CE69079-8A93-4A0A-A847-B2A0478667FE}" destId="{D3E268C4-77D1-4670-9F13-BFA2F86C634A}" srcOrd="0" destOrd="0" presId="urn:microsoft.com/office/officeart/2005/8/layout/gear1"/>
    <dgm:cxn modelId="{A7F4BC84-BE02-455E-B934-14D3712FC713}" type="presParOf" srcId="{7CE69079-8A93-4A0A-A847-B2A0478667FE}" destId="{CBE8B5FA-B0E2-4B42-A9FC-060524F78FCB}" srcOrd="1" destOrd="0" presId="urn:microsoft.com/office/officeart/2005/8/layout/gear1"/>
    <dgm:cxn modelId="{B7B8855D-081D-4020-80FC-33C0DBBEA9AB}" type="presParOf" srcId="{7CE69079-8A93-4A0A-A847-B2A0478667FE}" destId="{296D18DD-8579-4D18-99BD-C4A464960A73}" srcOrd="2" destOrd="0" presId="urn:microsoft.com/office/officeart/2005/8/layout/gear1"/>
    <dgm:cxn modelId="{A97783D6-3102-48B3-820C-1742F2341C40}" type="presParOf" srcId="{7CE69079-8A93-4A0A-A847-B2A0478667FE}" destId="{95FCDC65-54FF-42B2-9C29-B070541420E2}" srcOrd="3" destOrd="0" presId="urn:microsoft.com/office/officeart/2005/8/layout/gear1"/>
    <dgm:cxn modelId="{1C20A256-4C1A-4F34-883D-F8AB694214F1}" type="presParOf" srcId="{7CE69079-8A93-4A0A-A847-B2A0478667FE}" destId="{A2518B3C-A4FB-49B1-BCCE-5D325713D1E5}" srcOrd="4" destOrd="0" presId="urn:microsoft.com/office/officeart/2005/8/layout/gear1"/>
    <dgm:cxn modelId="{10F310B2-81CA-48B5-9918-2BA7D7CD145E}" type="presParOf" srcId="{7CE69079-8A93-4A0A-A847-B2A0478667FE}" destId="{4916A681-63AB-4E01-A8E1-F3F3FD173573}" srcOrd="5" destOrd="0" presId="urn:microsoft.com/office/officeart/2005/8/layout/gear1"/>
    <dgm:cxn modelId="{02071255-D0DA-40B3-B7E5-FD931DDFA302}" type="presParOf" srcId="{7CE69079-8A93-4A0A-A847-B2A0478667FE}" destId="{005D37B5-B3BF-4DA1-97F4-29CD0A271D72}" srcOrd="6" destOrd="0" presId="urn:microsoft.com/office/officeart/2005/8/layout/gear1"/>
    <dgm:cxn modelId="{A1253008-9619-4683-B615-DD50516EE8CD}" type="presParOf" srcId="{7CE69079-8A93-4A0A-A847-B2A0478667FE}" destId="{F7C5FEA5-5DEF-451F-8B6F-992C31EB81D8}" srcOrd="7" destOrd="0" presId="urn:microsoft.com/office/officeart/2005/8/layout/gear1"/>
    <dgm:cxn modelId="{5A9AF05E-D0F0-4288-9E2E-EDFA2F1FBB5C}" type="presParOf" srcId="{7CE69079-8A93-4A0A-A847-B2A0478667FE}" destId="{D3F83295-93F8-4E43-81DB-45B43833099C}" srcOrd="8" destOrd="0" presId="urn:microsoft.com/office/officeart/2005/8/layout/gear1"/>
    <dgm:cxn modelId="{5928DBA1-327D-45FC-800C-1864EC8CABF1}" type="presParOf" srcId="{7CE69079-8A93-4A0A-A847-B2A0478667FE}" destId="{A216802E-7F38-46E8-9A35-2C9B287EBEAD}" srcOrd="9" destOrd="0" presId="urn:microsoft.com/office/officeart/2005/8/layout/gear1"/>
    <dgm:cxn modelId="{2C237CF3-34DD-4B13-B66B-10FC1EA36596}" type="presParOf" srcId="{7CE69079-8A93-4A0A-A847-B2A0478667FE}" destId="{228700EB-38FB-41CF-9612-778D0C5E260C}" srcOrd="10" destOrd="0" presId="urn:microsoft.com/office/officeart/2005/8/layout/gear1"/>
    <dgm:cxn modelId="{4DD6DA82-5834-443E-87D8-DD9EFEC58D66}" type="presParOf" srcId="{7CE69079-8A93-4A0A-A847-B2A0478667FE}" destId="{34089D7F-BA51-476E-B52B-DD4CA1531ADC}" srcOrd="11" destOrd="0" presId="urn:microsoft.com/office/officeart/2005/8/layout/gear1"/>
    <dgm:cxn modelId="{0FC8D81D-DA26-4F49-9CAE-12E75BB1F365}" type="presParOf" srcId="{7CE69079-8A93-4A0A-A847-B2A0478667FE}" destId="{C0BEB668-09C4-488E-98E4-F6A07516D09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BC9B2-C949-4241-87B1-C55543574E32}">
      <dsp:nvSpPr>
        <dsp:cNvPr id="0" name=""/>
        <dsp:cNvSpPr/>
      </dsp:nvSpPr>
      <dsp:spPr>
        <a:xfrm>
          <a:off x="1081281" y="22217"/>
          <a:ext cx="1155289" cy="115528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>
            <a:latin typeface="Cambria" panose="02040503050406030204" pitchFamily="18" charset="0"/>
          </a:endParaRPr>
        </a:p>
      </dsp:txBody>
      <dsp:txXfrm>
        <a:off x="1214584" y="177736"/>
        <a:ext cx="888684" cy="366582"/>
      </dsp:txXfrm>
    </dsp:sp>
    <dsp:sp modelId="{39F1B85D-1267-45E4-8B39-54FFFE2D0FE1}">
      <dsp:nvSpPr>
        <dsp:cNvPr id="0" name=""/>
        <dsp:cNvSpPr/>
      </dsp:nvSpPr>
      <dsp:spPr>
        <a:xfrm>
          <a:off x="1592275" y="533210"/>
          <a:ext cx="1155289" cy="1155289"/>
        </a:xfrm>
        <a:prstGeom prst="ellipse">
          <a:avLst/>
        </a:prstGeom>
        <a:solidFill>
          <a:schemeClr val="accent3">
            <a:alpha val="50000"/>
            <a:hueOff val="2213009"/>
            <a:satOff val="-1820"/>
            <a:lumOff val="20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>
            <a:latin typeface="Cambria" panose="02040503050406030204" pitchFamily="18" charset="0"/>
          </a:endParaRPr>
        </a:p>
      </dsp:txBody>
      <dsp:txXfrm>
        <a:off x="2214353" y="666512"/>
        <a:ext cx="444342" cy="888684"/>
      </dsp:txXfrm>
    </dsp:sp>
    <dsp:sp modelId="{2FD1852F-BCAB-49BF-90BA-7725B285C5F6}">
      <dsp:nvSpPr>
        <dsp:cNvPr id="0" name=""/>
        <dsp:cNvSpPr/>
      </dsp:nvSpPr>
      <dsp:spPr>
        <a:xfrm>
          <a:off x="1081281" y="1044203"/>
          <a:ext cx="1155289" cy="1155289"/>
        </a:xfrm>
        <a:prstGeom prst="ellipse">
          <a:avLst/>
        </a:prstGeom>
        <a:solidFill>
          <a:schemeClr val="accent3">
            <a:alpha val="50000"/>
            <a:hueOff val="4426017"/>
            <a:satOff val="-3641"/>
            <a:lumOff val="40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>
            <a:latin typeface="Cambria" panose="02040503050406030204" pitchFamily="18" charset="0"/>
          </a:endParaRPr>
        </a:p>
      </dsp:txBody>
      <dsp:txXfrm>
        <a:off x="1214584" y="1677391"/>
        <a:ext cx="888684" cy="366582"/>
      </dsp:txXfrm>
    </dsp:sp>
    <dsp:sp modelId="{1F3B265F-D1E6-4515-9937-14C072E36798}">
      <dsp:nvSpPr>
        <dsp:cNvPr id="0" name=""/>
        <dsp:cNvSpPr/>
      </dsp:nvSpPr>
      <dsp:spPr>
        <a:xfrm>
          <a:off x="570975" y="533210"/>
          <a:ext cx="1153914" cy="1155289"/>
        </a:xfrm>
        <a:prstGeom prst="ellipse">
          <a:avLst/>
        </a:prstGeom>
        <a:solidFill>
          <a:schemeClr val="accent3">
            <a:alpha val="50000"/>
            <a:hueOff val="6639026"/>
            <a:satOff val="-5461"/>
            <a:lumOff val="6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000" kern="1200" dirty="0">
            <a:latin typeface="Cambria" panose="02040503050406030204" pitchFamily="18" charset="0"/>
          </a:endParaRPr>
        </a:p>
      </dsp:txBody>
      <dsp:txXfrm>
        <a:off x="659738" y="666512"/>
        <a:ext cx="443813" cy="8886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268C4-77D1-4670-9F13-BFA2F86C634A}">
      <dsp:nvSpPr>
        <dsp:cNvPr id="0" name=""/>
        <dsp:cNvSpPr/>
      </dsp:nvSpPr>
      <dsp:spPr>
        <a:xfrm>
          <a:off x="1399332" y="995269"/>
          <a:ext cx="1216440" cy="1216440"/>
        </a:xfrm>
        <a:prstGeom prst="gear9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900" kern="1200" dirty="0"/>
        </a:p>
      </dsp:txBody>
      <dsp:txXfrm>
        <a:off x="1643891" y="1280214"/>
        <a:ext cx="727322" cy="625276"/>
      </dsp:txXfrm>
    </dsp:sp>
    <dsp:sp modelId="{95FCDC65-54FF-42B2-9C29-B070541420E2}">
      <dsp:nvSpPr>
        <dsp:cNvPr id="0" name=""/>
        <dsp:cNvSpPr/>
      </dsp:nvSpPr>
      <dsp:spPr>
        <a:xfrm>
          <a:off x="691584" y="707747"/>
          <a:ext cx="884684" cy="884684"/>
        </a:xfrm>
        <a:prstGeom prst="gear6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914306" y="931815"/>
        <a:ext cx="439240" cy="436548"/>
      </dsp:txXfrm>
    </dsp:sp>
    <dsp:sp modelId="{005D37B5-B3BF-4DA1-97F4-29CD0A271D72}">
      <dsp:nvSpPr>
        <dsp:cNvPr id="0" name=""/>
        <dsp:cNvSpPr/>
      </dsp:nvSpPr>
      <dsp:spPr>
        <a:xfrm rot="20700000">
          <a:off x="1187098" y="97405"/>
          <a:ext cx="866809" cy="866809"/>
        </a:xfrm>
        <a:prstGeom prst="gear6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 rot="-20700000">
        <a:off x="1377214" y="287522"/>
        <a:ext cx="486576" cy="486576"/>
      </dsp:txXfrm>
    </dsp:sp>
    <dsp:sp modelId="{228700EB-38FB-41CF-9612-778D0C5E260C}">
      <dsp:nvSpPr>
        <dsp:cNvPr id="0" name=""/>
        <dsp:cNvSpPr/>
      </dsp:nvSpPr>
      <dsp:spPr>
        <a:xfrm>
          <a:off x="1285595" y="822900"/>
          <a:ext cx="1557043" cy="1557043"/>
        </a:xfrm>
        <a:prstGeom prst="circularArrow">
          <a:avLst>
            <a:gd name="adj1" fmla="val 4688"/>
            <a:gd name="adj2" fmla="val 299029"/>
            <a:gd name="adj3" fmla="val 2436706"/>
            <a:gd name="adj4" fmla="val 16044517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89D7F-BA51-476E-B52B-DD4CA1531ADC}">
      <dsp:nvSpPr>
        <dsp:cNvPr id="0" name=""/>
        <dsp:cNvSpPr/>
      </dsp:nvSpPr>
      <dsp:spPr>
        <a:xfrm>
          <a:off x="534908" y="520508"/>
          <a:ext cx="1131289" cy="113128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EB668-09C4-488E-98E4-F6A07516D090}">
      <dsp:nvSpPr>
        <dsp:cNvPr id="0" name=""/>
        <dsp:cNvSpPr/>
      </dsp:nvSpPr>
      <dsp:spPr>
        <a:xfrm>
          <a:off x="986596" y="-83950"/>
          <a:ext cx="1219758" cy="121975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363922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776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412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255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298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96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2582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0426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6296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8060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279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240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4828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3884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1219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34092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6638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3194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2917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90306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022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751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93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0994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463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04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201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750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5" y="4278348"/>
            <a:ext cx="5480828" cy="432996"/>
            <a:chOff x="5582264" y="4646737"/>
            <a:chExt cx="5480828" cy="432996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4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1" y="4646737"/>
              <a:ext cx="5477861" cy="304551"/>
              <a:chOff x="-24158748" y="330075"/>
              <a:chExt cx="30568422" cy="1699505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8" y="330080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hape 8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83" name="Shape 8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Shape 8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Shape 8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Shape 9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91" name="Shape 9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92" name="Shape 9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95" name="Shape 9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14275" y="1537987"/>
            <a:ext cx="3378300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396123" y="1537987"/>
            <a:ext cx="3378299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‹N°›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Shape 103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104" name="Shape 104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05" name="Shape 105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106" name="Shape 106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07" name="Shape 107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08" name="Shape 108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109" name="Shape 109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10" name="Shape 110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11" name="Shape 111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112" name="Shape 112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13" name="Shape 113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14" name="Shape 114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15" name="Shape 11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16" name="Shape 116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17" name="Shape 117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18" name="Shape 118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870450" y="1545075"/>
            <a:ext cx="2247900" cy="2709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2"/>
          </p:nvPr>
        </p:nvSpPr>
        <p:spPr>
          <a:xfrm>
            <a:off x="3233637" y="1545075"/>
            <a:ext cx="2247900" cy="2709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body" idx="3"/>
          </p:nvPr>
        </p:nvSpPr>
        <p:spPr>
          <a:xfrm>
            <a:off x="5540649" y="1545075"/>
            <a:ext cx="2247900" cy="2709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buSzPct val="100000"/>
              <a:defRPr sz="1800"/>
            </a:lvl4pPr>
            <a:lvl5pPr lvl="4" rtl="0">
              <a:spcBef>
                <a:spcPts val="0"/>
              </a:spcBef>
              <a:buSzPct val="100000"/>
              <a:defRPr sz="1800"/>
            </a:lvl5pPr>
            <a:lvl6pPr lvl="5" rtl="0">
              <a:spcBef>
                <a:spcPts val="0"/>
              </a:spcBef>
              <a:buSzPct val="100000"/>
              <a:defRPr sz="1800"/>
            </a:lvl6pPr>
            <a:lvl7pPr lvl="6" rtl="0">
              <a:spcBef>
                <a:spcPts val="0"/>
              </a:spcBef>
              <a:buSzPct val="100000"/>
              <a:defRPr sz="1800"/>
            </a:lvl7pPr>
            <a:lvl8pPr lvl="7" rtl="0">
              <a:spcBef>
                <a:spcPts val="0"/>
              </a:spcBef>
              <a:buSzPct val="100000"/>
              <a:defRPr sz="1800"/>
            </a:lvl8pPr>
            <a:lvl9pPr lvl="8" rtl="0">
              <a:spcBef>
                <a:spcPts val="0"/>
              </a:spcBef>
              <a:buSzPct val="100000"/>
              <a:defRPr sz="1800"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‹N°›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Shape 125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126" name="Shape 12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Shape 127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128" name="Shape 128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Shape 12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Shape 130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131" name="Shape 131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Shape 132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Shape 133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134" name="Shape 134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35" name="Shape 135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36" name="Shape 136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37" name="Shape 137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38" name="Shape 138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39" name="Shape 139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40" name="Shape 140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‹N°›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‹N°›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tiff"/><Relationship Id="rId10" Type="http://schemas.openxmlformats.org/officeDocument/2006/relationships/image" Target="../media/image16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emf"/><Relationship Id="rId11" Type="http://schemas.openxmlformats.org/officeDocument/2006/relationships/image" Target="../media/image21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8.e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1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emf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microsoft.com/office/2007/relationships/hdphoto" Target="../media/hdphoto3.wdp"/><Relationship Id="rId18" Type="http://schemas.openxmlformats.org/officeDocument/2006/relationships/image" Target="../media/image108.png"/><Relationship Id="rId3" Type="http://schemas.openxmlformats.org/officeDocument/2006/relationships/image" Target="../media/image34.png"/><Relationship Id="rId7" Type="http://schemas.openxmlformats.org/officeDocument/2006/relationships/image" Target="../media/image102.png"/><Relationship Id="rId12" Type="http://schemas.openxmlformats.org/officeDocument/2006/relationships/image" Target="../media/image105.png"/><Relationship Id="rId17" Type="http://schemas.microsoft.com/office/2007/relationships/hdphoto" Target="../media/hdphoto5.wdp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microsoft.com/office/2007/relationships/hdphoto" Target="../media/hdphoto2.wdp"/><Relationship Id="rId5" Type="http://schemas.openxmlformats.org/officeDocument/2006/relationships/image" Target="../media/image42.png"/><Relationship Id="rId15" Type="http://schemas.microsoft.com/office/2007/relationships/hdphoto" Target="../media/hdphoto4.wdp"/><Relationship Id="rId10" Type="http://schemas.openxmlformats.org/officeDocument/2006/relationships/image" Target="../media/image104.png"/><Relationship Id="rId19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microsoft.com/office/2007/relationships/hdphoto" Target="../media/hdphoto1.wdp"/><Relationship Id="rId1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jpe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8.pn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jpg"/><Relationship Id="rId5" Type="http://schemas.openxmlformats.org/officeDocument/2006/relationships/image" Target="../media/image126.pn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11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diagramDrawing" Target="../diagrams/drawing1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4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-16904" y="897654"/>
            <a:ext cx="7648214" cy="2961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3600" b="0" dirty="0" smtClean="0"/>
              <a:t>Impact du </a:t>
            </a:r>
            <a:r>
              <a:rPr lang="en-US" sz="3600" b="0" dirty="0" err="1" smtClean="0"/>
              <a:t>microbiote</a:t>
            </a:r>
            <a:r>
              <a:rPr lang="en-US" sz="3600" b="0" dirty="0" smtClean="0"/>
              <a:t> </a:t>
            </a:r>
            <a:r>
              <a:rPr lang="en-US" sz="3600" b="0" dirty="0" err="1" smtClean="0"/>
              <a:t>sur</a:t>
            </a:r>
            <a:r>
              <a:rPr lang="en-US" sz="3600" b="0" dirty="0" smtClean="0"/>
              <a:t> </a:t>
            </a:r>
            <a:r>
              <a:rPr lang="en-US" sz="3600" b="0" dirty="0" err="1" smtClean="0"/>
              <a:t>l’efficacité</a:t>
            </a:r>
            <a:r>
              <a:rPr lang="en-US" sz="3600" b="0" dirty="0" smtClean="0"/>
              <a:t> des </a:t>
            </a:r>
            <a:r>
              <a:rPr lang="en-US" sz="3600" b="0" dirty="0" err="1" smtClean="0"/>
              <a:t>thérapies</a:t>
            </a:r>
            <a:r>
              <a:rPr lang="en-US" sz="3600" b="0" dirty="0" smtClean="0"/>
              <a:t> anti-</a:t>
            </a:r>
            <a:r>
              <a:rPr lang="en-US" sz="3600" b="0" dirty="0" err="1" smtClean="0"/>
              <a:t>cancéreuses</a:t>
            </a:r>
            <a:r>
              <a:rPr lang="en-US" sz="3600" b="0" dirty="0" smtClean="0"/>
              <a:t> :</a:t>
            </a:r>
            <a:br>
              <a:rPr lang="en-US" sz="3600" b="0" dirty="0" smtClean="0"/>
            </a:br>
            <a:r>
              <a:rPr lang="en-US" sz="3600" b="0" dirty="0" err="1" smtClean="0"/>
              <a:t>Etat</a:t>
            </a:r>
            <a:r>
              <a:rPr lang="en-US" sz="3600" b="0" dirty="0" smtClean="0"/>
              <a:t> des </a:t>
            </a:r>
            <a:r>
              <a:rPr lang="en-US" sz="3600" b="0" dirty="0" err="1" smtClean="0"/>
              <a:t>lieux</a:t>
            </a:r>
            <a:endParaRPr lang="en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4" b="19771"/>
          <a:stretch/>
        </p:blipFill>
        <p:spPr bwMode="auto">
          <a:xfrm>
            <a:off x="7698934" y="2283718"/>
            <a:ext cx="1400944" cy="85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184"/>
          <p:cNvSpPr txBox="1">
            <a:spLocks/>
          </p:cNvSpPr>
          <p:nvPr/>
        </p:nvSpPr>
        <p:spPr>
          <a:xfrm>
            <a:off x="-885160" y="4149540"/>
            <a:ext cx="5367900" cy="5760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" sz="2800" dirty="0" smtClean="0"/>
              <a:t>Romain Daillère, PhD</a:t>
            </a:r>
            <a:endParaRPr lang="en" sz="2800" dirty="0"/>
          </a:p>
        </p:txBody>
      </p:sp>
      <p:sp>
        <p:nvSpPr>
          <p:cNvPr id="7" name="Shape 184"/>
          <p:cNvSpPr txBox="1">
            <a:spLocks/>
          </p:cNvSpPr>
          <p:nvPr/>
        </p:nvSpPr>
        <p:spPr>
          <a:xfrm>
            <a:off x="4100644" y="4590650"/>
            <a:ext cx="5043356" cy="5760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Roboto Condensed"/>
              <a:buNone/>
              <a:defRPr sz="48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48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" sz="1600" dirty="0" smtClean="0">
                <a:solidFill>
                  <a:schemeClr val="tx1"/>
                </a:solidFill>
              </a:rPr>
              <a:t>romaindaillere@gmail.com</a:t>
            </a:r>
            <a:endParaRPr lang="en" sz="16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014" y="3134013"/>
            <a:ext cx="1105152" cy="110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5" name="Rectangle 84"/>
          <p:cNvSpPr/>
          <p:nvPr/>
        </p:nvSpPr>
        <p:spPr>
          <a:xfrm>
            <a:off x="529842" y="428077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Perte de l’intégrité de la muqueuse intestinale + </a:t>
            </a:r>
          </a:p>
          <a:p>
            <a:pPr algn="ctr"/>
            <a:r>
              <a:rPr lang="fr-FR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Translocation bactérienne de bactéries Gram+</a:t>
            </a:r>
            <a:endParaRPr lang="fr-FR" dirty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</p:txBody>
      </p:sp>
      <p:pic>
        <p:nvPicPr>
          <p:cNvPr id="92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0817" y="1558173"/>
            <a:ext cx="2369001" cy="166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Image 92"/>
          <p:cNvPicPr>
            <a:picLocks noChangeAspect="1"/>
          </p:cNvPicPr>
          <p:nvPr/>
        </p:nvPicPr>
        <p:blipFill rotWithShape="1">
          <a:blip r:embed="rId4"/>
          <a:srcRect l="56241" t="41737" r="15534" b="36016"/>
          <a:stretch/>
        </p:blipFill>
        <p:spPr>
          <a:xfrm>
            <a:off x="6550793" y="1872655"/>
            <a:ext cx="2341687" cy="1037688"/>
          </a:xfrm>
          <a:prstGeom prst="rect">
            <a:avLst/>
          </a:prstGeom>
        </p:spPr>
      </p:pic>
      <p:pic>
        <p:nvPicPr>
          <p:cNvPr id="102" name="Picture 3" descr="C:\Users\r_daillere\Downloads\13-4855_e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20419" r="14908" b="17253"/>
          <a:stretch/>
        </p:blipFill>
        <p:spPr bwMode="auto">
          <a:xfrm>
            <a:off x="5625300" y="3294178"/>
            <a:ext cx="765819" cy="53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Image 102"/>
          <p:cNvPicPr>
            <a:picLocks noChangeAspect="1"/>
          </p:cNvPicPr>
          <p:nvPr/>
        </p:nvPicPr>
        <p:blipFill rotWithShape="1">
          <a:blip r:embed="rId6"/>
          <a:srcRect l="11399" r="37522" b="15079"/>
          <a:stretch/>
        </p:blipFill>
        <p:spPr>
          <a:xfrm rot="16200000">
            <a:off x="6847095" y="2982218"/>
            <a:ext cx="536803" cy="116072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733485" y="3853601"/>
            <a:ext cx="558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>
                <a:latin typeface="Roboto Condensed" charset="0"/>
                <a:ea typeface="Roboto Condensed" charset="0"/>
              </a:rPr>
              <a:t>E. </a:t>
            </a:r>
            <a:r>
              <a:rPr lang="fr-FR" sz="1000" i="1" dirty="0" err="1" smtClean="0">
                <a:latin typeface="Roboto Condensed" charset="0"/>
                <a:ea typeface="Roboto Condensed" charset="0"/>
              </a:rPr>
              <a:t>hirae</a:t>
            </a:r>
            <a:endParaRPr lang="en-US" sz="1000" i="1" dirty="0">
              <a:latin typeface="Roboto Condensed" charset="0"/>
              <a:ea typeface="Roboto Condensed" charset="0"/>
            </a:endParaRPr>
          </a:p>
        </p:txBody>
      </p:sp>
      <p:sp>
        <p:nvSpPr>
          <p:cNvPr id="104" name="ZoneTexte 103"/>
          <p:cNvSpPr txBox="1"/>
          <p:nvPr/>
        </p:nvSpPr>
        <p:spPr>
          <a:xfrm>
            <a:off x="6774662" y="3860425"/>
            <a:ext cx="7585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i="1" dirty="0">
                <a:latin typeface="Roboto Condensed" charset="0"/>
                <a:ea typeface="Roboto Condensed" charset="0"/>
              </a:rPr>
              <a:t>L</a:t>
            </a:r>
            <a:r>
              <a:rPr lang="fr-FR" sz="1000" i="1" dirty="0" smtClean="0">
                <a:latin typeface="Roboto Condensed" charset="0"/>
                <a:ea typeface="Roboto Condensed" charset="0"/>
              </a:rPr>
              <a:t>. </a:t>
            </a:r>
            <a:r>
              <a:rPr lang="fr-FR" sz="1000" i="1" dirty="0" err="1" smtClean="0">
                <a:latin typeface="Roboto Condensed" charset="0"/>
                <a:ea typeface="Roboto Condensed" charset="0"/>
              </a:rPr>
              <a:t>johnsonii</a:t>
            </a:r>
            <a:endParaRPr lang="en-US" sz="1000" i="1" dirty="0">
              <a:latin typeface="Roboto Condensed" charset="0"/>
              <a:ea typeface="Roboto Condensed" charset="0"/>
            </a:endParaRPr>
          </a:p>
        </p:txBody>
      </p:sp>
      <p:sp>
        <p:nvSpPr>
          <p:cNvPr id="41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Follow-up Cyclophosphamide</a:t>
            </a:r>
            <a:endParaRPr lang="en" dirty="0"/>
          </a:p>
        </p:txBody>
      </p:sp>
      <p:grpSp>
        <p:nvGrpSpPr>
          <p:cNvPr id="42" name="Groupe 41"/>
          <p:cNvGrpSpPr/>
          <p:nvPr/>
        </p:nvGrpSpPr>
        <p:grpSpPr>
          <a:xfrm>
            <a:off x="126664" y="2344767"/>
            <a:ext cx="3581240" cy="1221385"/>
            <a:chOff x="229941" y="1518053"/>
            <a:chExt cx="7632849" cy="2514307"/>
          </a:xfrm>
        </p:grpSpPr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7"/>
            <a:srcRect l="19560" t="34250" r="23989" b="55906"/>
            <a:stretch/>
          </p:blipFill>
          <p:spPr>
            <a:xfrm>
              <a:off x="253984" y="3312280"/>
              <a:ext cx="7344817" cy="720080"/>
            </a:xfrm>
            <a:prstGeom prst="rect">
              <a:avLst/>
            </a:prstGeom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 rotWithShape="1">
            <a:blip r:embed="rId8"/>
            <a:srcRect l="18454" t="37203" r="22882" b="37204"/>
            <a:stretch/>
          </p:blipFill>
          <p:spPr>
            <a:xfrm>
              <a:off x="229941" y="1518053"/>
              <a:ext cx="7632849" cy="1872208"/>
            </a:xfrm>
            <a:prstGeom prst="rect">
              <a:avLst/>
            </a:prstGeom>
          </p:spPr>
        </p:pic>
      </p:grpSp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19891" r="55059" b="46186"/>
          <a:stretch/>
        </p:blipFill>
        <p:spPr bwMode="auto">
          <a:xfrm>
            <a:off x="769978" y="1567515"/>
            <a:ext cx="621792" cy="44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1259632" y="1560638"/>
            <a:ext cx="1370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Quelles bactéries ?</a:t>
            </a:r>
            <a:endParaRPr lang="fr-FR" dirty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1187624" y="3791142"/>
            <a:ext cx="1394585" cy="1084864"/>
            <a:chOff x="5076056" y="1228441"/>
            <a:chExt cx="2843808" cy="2628994"/>
          </a:xfrm>
        </p:grpSpPr>
        <p:pic>
          <p:nvPicPr>
            <p:cNvPr id="49" name="Picture 2" descr="An external file that holds a picture, illustration, etc.&#10;Object name is 13073_2016_306_Fig1_HTML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18" t="18806" b="-1"/>
            <a:stretch/>
          </p:blipFill>
          <p:spPr bwMode="auto">
            <a:xfrm>
              <a:off x="5076056" y="1228441"/>
              <a:ext cx="2843808" cy="2628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à coins arrondis 49"/>
            <p:cNvSpPr/>
            <p:nvPr/>
          </p:nvSpPr>
          <p:spPr>
            <a:xfrm>
              <a:off x="5076056" y="1467873"/>
              <a:ext cx="360040" cy="5738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3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608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2" grpId="0"/>
      <p:bldP spid="104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Follow-up Cyclophosphamide</a:t>
            </a:r>
            <a:endParaRPr lang="en" i="1" dirty="0"/>
          </a:p>
        </p:txBody>
      </p:sp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4271" r="81238" b="46186"/>
          <a:stretch/>
        </p:blipFill>
        <p:spPr bwMode="auto">
          <a:xfrm rot="16854884">
            <a:off x="7599547" y="1982484"/>
            <a:ext cx="225072" cy="3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048" y="1854919"/>
            <a:ext cx="335856" cy="399162"/>
          </a:xfrm>
          <a:prstGeom prst="rect">
            <a:avLst/>
          </a:prstGeom>
        </p:spPr>
      </p:pic>
      <p:cxnSp>
        <p:nvCxnSpPr>
          <p:cNvPr id="58" name="Connecteur droit avec flèche 57"/>
          <p:cNvCxnSpPr/>
          <p:nvPr/>
        </p:nvCxnSpPr>
        <p:spPr>
          <a:xfrm flipV="1">
            <a:off x="5608646" y="2040060"/>
            <a:ext cx="357025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5389607" y="1765676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55" y="1855100"/>
            <a:ext cx="335856" cy="399162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68" y="1825358"/>
            <a:ext cx="335856" cy="399162"/>
          </a:xfrm>
          <a:prstGeom prst="rect">
            <a:avLst/>
          </a:prstGeom>
        </p:spPr>
      </p:pic>
      <p:cxnSp>
        <p:nvCxnSpPr>
          <p:cNvPr id="70" name="Connecteur droit avec flèche 69"/>
          <p:cNvCxnSpPr/>
          <p:nvPr/>
        </p:nvCxnSpPr>
        <p:spPr>
          <a:xfrm flipV="1">
            <a:off x="7402713" y="2057796"/>
            <a:ext cx="648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7228295" y="1614836"/>
            <a:ext cx="100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CTX+Oral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gavage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72" name="Connecteur droit avec flèche 71"/>
          <p:cNvCxnSpPr/>
          <p:nvPr/>
        </p:nvCxnSpPr>
        <p:spPr>
          <a:xfrm flipV="1">
            <a:off x="6436166" y="2039569"/>
            <a:ext cx="540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6295733" y="1780797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7254500" y="1924813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2"/>
          <p:cNvCxnSpPr/>
          <p:nvPr/>
        </p:nvCxnSpPr>
        <p:spPr>
          <a:xfrm>
            <a:off x="5364088" y="1634883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5998014" y="1345333"/>
            <a:ext cx="1269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Mono-association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80" name="Image 7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22" y="1864573"/>
            <a:ext cx="335856" cy="399162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35" y="1834831"/>
            <a:ext cx="335856" cy="399162"/>
          </a:xfrm>
          <a:prstGeom prst="rect">
            <a:avLst/>
          </a:prstGeom>
        </p:spPr>
      </p:pic>
      <p:cxnSp>
        <p:nvCxnSpPr>
          <p:cNvPr id="82" name="Connecteur droit avec flèche 81"/>
          <p:cNvCxnSpPr/>
          <p:nvPr/>
        </p:nvCxnSpPr>
        <p:spPr>
          <a:xfrm flipV="1">
            <a:off x="2884580" y="2067269"/>
            <a:ext cx="648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2702847" y="1790270"/>
            <a:ext cx="1005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CTX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84" name="Connecteur droit avec flèche 83"/>
          <p:cNvCxnSpPr/>
          <p:nvPr/>
        </p:nvCxnSpPr>
        <p:spPr>
          <a:xfrm flipV="1">
            <a:off x="1918033" y="2049042"/>
            <a:ext cx="540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oneTexte 84"/>
          <p:cNvSpPr txBox="1"/>
          <p:nvPr/>
        </p:nvSpPr>
        <p:spPr>
          <a:xfrm>
            <a:off x="1777600" y="1790270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86" name="Ellipse 85"/>
          <p:cNvSpPr/>
          <p:nvPr/>
        </p:nvSpPr>
        <p:spPr>
          <a:xfrm>
            <a:off x="2736367" y="1934286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31"/>
          <a:stretch>
            <a:fillRect/>
          </a:stretch>
        </p:blipFill>
        <p:spPr bwMode="auto">
          <a:xfrm>
            <a:off x="205814" y="2438289"/>
            <a:ext cx="1902845" cy="1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871" y="2427734"/>
            <a:ext cx="1825625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2105217" y="2405201"/>
            <a:ext cx="1882093" cy="1427163"/>
            <a:chOff x="3534628" y="2778826"/>
            <a:chExt cx="1882093" cy="1427163"/>
          </a:xfrm>
        </p:grpSpPr>
        <p:pic>
          <p:nvPicPr>
            <p:cNvPr id="89" name="Image 6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5"/>
            <a:stretch>
              <a:fillRect/>
            </a:stretch>
          </p:blipFill>
          <p:spPr bwMode="auto">
            <a:xfrm>
              <a:off x="3741908" y="2778826"/>
              <a:ext cx="1674813" cy="142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Imag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235"/>
            <a:stretch/>
          </p:blipFill>
          <p:spPr bwMode="auto">
            <a:xfrm>
              <a:off x="3534628" y="2809719"/>
              <a:ext cx="274787" cy="137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1" name="Image 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6" y="1857568"/>
            <a:ext cx="335856" cy="399162"/>
          </a:xfrm>
          <a:prstGeom prst="rect">
            <a:avLst/>
          </a:prstGeom>
        </p:spPr>
      </p:pic>
      <p:cxnSp>
        <p:nvCxnSpPr>
          <p:cNvPr id="92" name="Connecteur droit avec flèche 91"/>
          <p:cNvCxnSpPr/>
          <p:nvPr/>
        </p:nvCxnSpPr>
        <p:spPr>
          <a:xfrm flipV="1">
            <a:off x="1076594" y="2042709"/>
            <a:ext cx="357025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/>
          <p:cNvSpPr txBox="1"/>
          <p:nvPr/>
        </p:nvSpPr>
        <p:spPr>
          <a:xfrm>
            <a:off x="857555" y="1705373"/>
            <a:ext cx="711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rgbClr val="C00000"/>
                </a:solidFill>
                <a:latin typeface="Roboto Condensed" charset="0"/>
                <a:ea typeface="Roboto Condensed" charset="0"/>
              </a:rPr>
              <a:t>ATB or </a:t>
            </a:r>
          </a:p>
          <a:p>
            <a:pPr algn="ctr"/>
            <a:endParaRPr lang="fr-FR" sz="1200" dirty="0">
              <a:solidFill>
                <a:srgbClr val="C00000"/>
              </a:solidFill>
              <a:latin typeface="Roboto Condensed" charset="0"/>
              <a:ea typeface="Roboto Condensed" charset="0"/>
            </a:endParaRPr>
          </a:p>
          <a:p>
            <a:pPr algn="ctr"/>
            <a:r>
              <a:rPr lang="fr-FR" sz="1200" dirty="0" smtClean="0">
                <a:solidFill>
                  <a:srgbClr val="C00000"/>
                </a:solidFill>
                <a:latin typeface="Roboto Condensed" charset="0"/>
                <a:ea typeface="Roboto Condensed" charset="0"/>
              </a:rPr>
              <a:t>Water</a:t>
            </a:r>
            <a:endParaRPr lang="en-US" sz="1200" dirty="0">
              <a:solidFill>
                <a:srgbClr val="C00000"/>
              </a:solidFill>
              <a:latin typeface="Roboto Condensed" charset="0"/>
              <a:ea typeface="Roboto Condensed" charset="0"/>
            </a:endParaRPr>
          </a:p>
        </p:txBody>
      </p:sp>
      <p:cxnSp>
        <p:nvCxnSpPr>
          <p:cNvPr id="51" name="Connecteur droit 50"/>
          <p:cNvCxnSpPr/>
          <p:nvPr/>
        </p:nvCxnSpPr>
        <p:spPr>
          <a:xfrm flipV="1">
            <a:off x="4274443" y="1970290"/>
            <a:ext cx="0" cy="161116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15" y="2444986"/>
            <a:ext cx="1160496" cy="118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Imag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t="5292" r="15155" b="10776"/>
          <a:stretch>
            <a:fillRect/>
          </a:stretch>
        </p:blipFill>
        <p:spPr bwMode="auto">
          <a:xfrm>
            <a:off x="5828523" y="2513101"/>
            <a:ext cx="112314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-684584" y="415592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 err="1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Enterococcus</a:t>
            </a:r>
            <a:r>
              <a:rPr lang="fr-FR" i="1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 </a:t>
            </a:r>
            <a:r>
              <a:rPr lang="fr-FR" i="1" dirty="0" err="1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hirae</a:t>
            </a:r>
            <a:r>
              <a:rPr lang="fr-FR" i="1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compense la perte d’efficacité du CTX observée chez les souris traitées par </a:t>
            </a:r>
            <a:r>
              <a:rPr lang="fr-FR" dirty="0" err="1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ATBs</a:t>
            </a:r>
            <a:endParaRPr lang="fr-FR" dirty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pPr algn="ctr"/>
            <a:endParaRPr lang="fr-FR" dirty="0" smtClean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152889" y="4784253"/>
            <a:ext cx="34043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Mécanismes immunologiques sous-jacents ?</a:t>
            </a:r>
            <a:endParaRPr lang="fr-FR" dirty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843655" y="4459198"/>
            <a:ext cx="0" cy="34029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349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1" grpId="0"/>
      <p:bldP spid="73" grpId="0"/>
      <p:bldP spid="74" grpId="0" animBg="1"/>
      <p:bldP spid="4" grpId="0"/>
      <p:bldP spid="83" grpId="0"/>
      <p:bldP spid="85" grpId="0"/>
      <p:bldP spid="86" grpId="0" animBg="1"/>
      <p:bldP spid="93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Follow-up Cyclophosphamide</a:t>
            </a:r>
            <a:endParaRPr lang="en" i="1" dirty="0"/>
          </a:p>
        </p:txBody>
      </p:sp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4271" r="81238" b="46186"/>
          <a:stretch/>
        </p:blipFill>
        <p:spPr bwMode="auto">
          <a:xfrm rot="16854884">
            <a:off x="2570043" y="2107336"/>
            <a:ext cx="225072" cy="3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" y="1979771"/>
            <a:ext cx="335856" cy="399162"/>
          </a:xfrm>
          <a:prstGeom prst="rect">
            <a:avLst/>
          </a:prstGeom>
        </p:spPr>
      </p:pic>
      <p:cxnSp>
        <p:nvCxnSpPr>
          <p:cNvPr id="58" name="Connecteur droit avec flèche 57"/>
          <p:cNvCxnSpPr/>
          <p:nvPr/>
        </p:nvCxnSpPr>
        <p:spPr>
          <a:xfrm flipV="1">
            <a:off x="579142" y="2164912"/>
            <a:ext cx="357025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360103" y="1890528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66" name="Imag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51" y="1979952"/>
            <a:ext cx="335856" cy="399162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64" y="1950210"/>
            <a:ext cx="335856" cy="399162"/>
          </a:xfrm>
          <a:prstGeom prst="rect">
            <a:avLst/>
          </a:prstGeom>
        </p:spPr>
      </p:pic>
      <p:cxnSp>
        <p:nvCxnSpPr>
          <p:cNvPr id="70" name="Connecteur droit avec flèche 69"/>
          <p:cNvCxnSpPr/>
          <p:nvPr/>
        </p:nvCxnSpPr>
        <p:spPr>
          <a:xfrm flipV="1">
            <a:off x="2373209" y="2182648"/>
            <a:ext cx="648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70"/>
          <p:cNvSpPr txBox="1"/>
          <p:nvPr/>
        </p:nvSpPr>
        <p:spPr>
          <a:xfrm>
            <a:off x="2198791" y="1739688"/>
            <a:ext cx="100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CTX+Oral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gavage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72" name="Connecteur droit avec flèche 71"/>
          <p:cNvCxnSpPr/>
          <p:nvPr/>
        </p:nvCxnSpPr>
        <p:spPr>
          <a:xfrm flipV="1">
            <a:off x="1406662" y="2164421"/>
            <a:ext cx="540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72"/>
          <p:cNvSpPr txBox="1"/>
          <p:nvPr/>
        </p:nvSpPr>
        <p:spPr>
          <a:xfrm>
            <a:off x="1266229" y="1905649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74" name="Ellipse 73"/>
          <p:cNvSpPr/>
          <p:nvPr/>
        </p:nvSpPr>
        <p:spPr>
          <a:xfrm>
            <a:off x="2224996" y="2049665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Connecteur droit 2"/>
          <p:cNvCxnSpPr/>
          <p:nvPr/>
        </p:nvCxnSpPr>
        <p:spPr>
          <a:xfrm>
            <a:off x="323528" y="1759735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957454" y="1470185"/>
            <a:ext cx="1269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Mono-association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61610" y="4065334"/>
            <a:ext cx="2520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i="1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E. </a:t>
            </a:r>
            <a:r>
              <a:rPr lang="fr-FR" i="1" dirty="0" err="1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hirae</a:t>
            </a:r>
            <a:r>
              <a:rPr lang="fr-FR" i="1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stimule la polarisation de réponses pTh17/Th1</a:t>
            </a:r>
            <a:endParaRPr lang="fr-FR" dirty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pPr algn="ctr"/>
            <a:endParaRPr lang="fr-FR" dirty="0" smtClean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</p:txBody>
      </p:sp>
      <p:pic>
        <p:nvPicPr>
          <p:cNvPr id="52" name="Image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 r="32500"/>
          <a:stretch>
            <a:fillRect/>
          </a:stretch>
        </p:blipFill>
        <p:spPr bwMode="auto">
          <a:xfrm>
            <a:off x="440757" y="2496540"/>
            <a:ext cx="145959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6"/>
          <a:srcRect l="11813" t="18500" r="74839" b="47047"/>
          <a:stretch/>
        </p:blipFill>
        <p:spPr>
          <a:xfrm>
            <a:off x="1922164" y="2402918"/>
            <a:ext cx="1066764" cy="1548000"/>
          </a:xfrm>
          <a:prstGeom prst="rect">
            <a:avLst/>
          </a:prstGeom>
        </p:spPr>
      </p:pic>
      <p:sp>
        <p:nvSpPr>
          <p:cNvPr id="60" name="ZoneTexte 59"/>
          <p:cNvSpPr txBox="1"/>
          <p:nvPr/>
        </p:nvSpPr>
        <p:spPr>
          <a:xfrm>
            <a:off x="3563888" y="1753064"/>
            <a:ext cx="55931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i="1" dirty="0" smtClean="0">
                <a:latin typeface="Roboto Condensed" charset="0"/>
                <a:ea typeface="Roboto Condensed" charset="0"/>
              </a:rPr>
              <a:t>E.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hirae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 </a:t>
            </a:r>
            <a:r>
              <a:rPr lang="fr-FR" dirty="0" smtClean="0">
                <a:latin typeface="Roboto Condensed" charset="0"/>
                <a:ea typeface="Roboto Condensed" charset="0"/>
              </a:rPr>
              <a:t>module l’immunité systémique (Th1, pTh17)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fr-FR" i="1" dirty="0" smtClean="0">
                <a:latin typeface="Roboto Condensed" charset="0"/>
                <a:ea typeface="Roboto Condensed" charset="0"/>
              </a:rPr>
              <a:t>E.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hirae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 </a:t>
            </a:r>
            <a:r>
              <a:rPr lang="fr-FR" dirty="0" smtClean="0">
                <a:latin typeface="Roboto Condensed" charset="0"/>
                <a:ea typeface="Roboto Condensed" charset="0"/>
              </a:rPr>
              <a:t>module l’homéostasie intestinale (cellules de Goblet,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Paneth</a:t>
            </a:r>
            <a:r>
              <a:rPr lang="fr-FR" dirty="0" smtClean="0">
                <a:latin typeface="Roboto Condensed" charset="0"/>
                <a:ea typeface="Roboto Condensed" charset="0"/>
              </a:rPr>
              <a:t>, LT)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fr-FR" i="1" dirty="0" smtClean="0">
                <a:latin typeface="Roboto Condensed" charset="0"/>
                <a:ea typeface="Roboto Condensed" charset="0"/>
              </a:rPr>
              <a:t>E.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hirae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 </a:t>
            </a:r>
            <a:r>
              <a:rPr lang="fr-FR" dirty="0" smtClean="0">
                <a:latin typeface="Roboto Condensed" charset="0"/>
                <a:ea typeface="Roboto Condensed" charset="0"/>
              </a:rPr>
              <a:t>module le microenvironnement tumoral </a:t>
            </a:r>
            <a:r>
              <a:rPr lang="en-US" dirty="0" smtClean="0">
                <a:latin typeface="Roboto Condensed" charset="0"/>
                <a:ea typeface="Roboto Condensed" charset="0"/>
              </a:rPr>
              <a:t>(CD8/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Treg</a:t>
            </a:r>
            <a:r>
              <a:rPr lang="en-US" dirty="0" smtClean="0">
                <a:latin typeface="Roboto Condensed" charset="0"/>
                <a:ea typeface="Roboto Condensed" charset="0"/>
              </a:rPr>
              <a:t>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i="1" dirty="0" smtClean="0">
                <a:latin typeface="Roboto Condensed" charset="0"/>
                <a:ea typeface="Roboto Condensed" charset="0"/>
              </a:rPr>
              <a:t>E. </a:t>
            </a:r>
            <a:r>
              <a:rPr lang="en-US" i="1" dirty="0" err="1" smtClean="0">
                <a:latin typeface="Roboto Condensed" charset="0"/>
                <a:ea typeface="Roboto Condensed" charset="0"/>
              </a:rPr>
              <a:t>hirae</a:t>
            </a:r>
            <a:r>
              <a:rPr lang="en-US" i="1" dirty="0" smtClean="0">
                <a:latin typeface="Roboto Condensed" charset="0"/>
                <a:ea typeface="Roboto Condensed" charset="0"/>
              </a:rPr>
              <a:t>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induit</a:t>
            </a:r>
            <a:r>
              <a:rPr lang="en-US" dirty="0" smtClean="0">
                <a:latin typeface="Roboto Condensed" charset="0"/>
                <a:ea typeface="Roboto Condensed" charset="0"/>
              </a:rPr>
              <a:t> des </a:t>
            </a:r>
            <a:r>
              <a:rPr lang="fr-FR" dirty="0" smtClean="0">
                <a:latin typeface="Roboto Condensed" charset="0"/>
                <a:ea typeface="Roboto Condensed" charset="0"/>
              </a:rPr>
              <a:t>réponses anti-tumorales spécifiques (CTL)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pic>
        <p:nvPicPr>
          <p:cNvPr id="61" name="Picture 2" descr="http://www.sciencedirect.com/cache/MiamiImageURL/1-s2.0-S107476131630396X-gr1_lrg.jpg/0?wchp=dGLzVlV-zSkzV&amp;pii=S107476131630396X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855"/>
          <a:stretch/>
        </p:blipFill>
        <p:spPr bwMode="auto">
          <a:xfrm>
            <a:off x="6044436" y="2787774"/>
            <a:ext cx="1623908" cy="179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http://www.sciencedirect.com/cache/MiamiImageURL/1-s2.0-S107476131630396X-gr1_lrg.jpg/0?wchp=dGLzVlV-zSkzV&amp;pii=S107476131630396X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" r="50000"/>
          <a:stretch/>
        </p:blipFill>
        <p:spPr bwMode="auto">
          <a:xfrm>
            <a:off x="4244236" y="2787774"/>
            <a:ext cx="1623908" cy="179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51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1" grpId="0"/>
      <p:bldP spid="73" grpId="0"/>
      <p:bldP spid="74" grpId="0" animBg="1"/>
      <p:bldP spid="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Follow-up Cyclophosphamide</a:t>
            </a:r>
            <a:endParaRPr lang="en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7347756" y="1903857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4271" r="81238" b="46186"/>
          <a:stretch/>
        </p:blipFill>
        <p:spPr bwMode="auto">
          <a:xfrm rot="16854884">
            <a:off x="3531484" y="2105544"/>
            <a:ext cx="225072" cy="3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85" y="1977979"/>
            <a:ext cx="335856" cy="399162"/>
          </a:xfrm>
          <a:prstGeom prst="rect">
            <a:avLst/>
          </a:prstGeom>
        </p:spPr>
      </p:pic>
      <p:cxnSp>
        <p:nvCxnSpPr>
          <p:cNvPr id="30" name="Connecteur droit avec flèche 29"/>
          <p:cNvCxnSpPr/>
          <p:nvPr/>
        </p:nvCxnSpPr>
        <p:spPr>
          <a:xfrm flipV="1">
            <a:off x="1540583" y="2163120"/>
            <a:ext cx="357025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1321544" y="1888736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92" y="1978160"/>
            <a:ext cx="335856" cy="399162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605" y="1948418"/>
            <a:ext cx="335856" cy="399162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3160232" y="1780287"/>
            <a:ext cx="100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CTX+Oral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gavage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2368103" y="2162629"/>
            <a:ext cx="540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2227670" y="1903857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3186437" y="2047873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e 37"/>
          <p:cNvSpPr>
            <a:spLocks noChangeArrowheads="1"/>
          </p:cNvSpPr>
          <p:nvPr/>
        </p:nvSpPr>
        <p:spPr bwMode="auto">
          <a:xfrm>
            <a:off x="120881" y="1807626"/>
            <a:ext cx="792088" cy="794366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fr-FR">
                <a:solidFill>
                  <a:srgbClr val="000000"/>
                </a:solidFill>
              </a:rPr>
              <a:t>                                        </a:t>
            </a:r>
          </a:p>
        </p:txBody>
      </p:sp>
      <p:cxnSp>
        <p:nvCxnSpPr>
          <p:cNvPr id="39" name="Connecteur droit 38"/>
          <p:cNvCxnSpPr/>
          <p:nvPr/>
        </p:nvCxnSpPr>
        <p:spPr>
          <a:xfrm>
            <a:off x="973736" y="1708279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1209552" y="1420247"/>
            <a:ext cx="2026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Strategy</a:t>
            </a:r>
            <a:r>
              <a:rPr lang="fr-FR" sz="1200" dirty="0">
                <a:latin typeface="Roboto Condensed" charset="0"/>
                <a:ea typeface="Roboto Condensed" charset="0"/>
              </a:rPr>
              <a:t> 1 = 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Mono-association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4271" r="81238" b="46186"/>
          <a:stretch/>
        </p:blipFill>
        <p:spPr bwMode="auto">
          <a:xfrm rot="16854884">
            <a:off x="8488076" y="2105544"/>
            <a:ext cx="225072" cy="3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579" y="1977979"/>
            <a:ext cx="335856" cy="399162"/>
          </a:xfrm>
          <a:prstGeom prst="rect">
            <a:avLst/>
          </a:prstGeom>
        </p:spPr>
      </p:pic>
      <p:cxnSp>
        <p:nvCxnSpPr>
          <p:cNvPr id="43" name="Connecteur droit avec flèche 42"/>
          <p:cNvCxnSpPr/>
          <p:nvPr/>
        </p:nvCxnSpPr>
        <p:spPr>
          <a:xfrm flipV="1">
            <a:off x="5941353" y="2163120"/>
            <a:ext cx="357025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5722314" y="1888736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43" y="1978160"/>
            <a:ext cx="335856" cy="39916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35" y="1948418"/>
            <a:ext cx="335856" cy="399162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8116824" y="1780287"/>
            <a:ext cx="100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CTX+Oral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gavage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52" name="Connecteur droit avec flèche 51"/>
          <p:cNvCxnSpPr/>
          <p:nvPr/>
        </p:nvCxnSpPr>
        <p:spPr>
          <a:xfrm flipV="1">
            <a:off x="7462533" y="2162629"/>
            <a:ext cx="540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8192957" y="2047873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Ellipse 53"/>
          <p:cNvSpPr>
            <a:spLocks noChangeArrowheads="1"/>
          </p:cNvSpPr>
          <p:nvPr/>
        </p:nvSpPr>
        <p:spPr bwMode="auto">
          <a:xfrm>
            <a:off x="4569475" y="1807626"/>
            <a:ext cx="792088" cy="794366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fr-FR">
                <a:solidFill>
                  <a:srgbClr val="000000"/>
                </a:solidFill>
              </a:rPr>
              <a:t>                                        </a:t>
            </a:r>
          </a:p>
        </p:txBody>
      </p:sp>
      <p:cxnSp>
        <p:nvCxnSpPr>
          <p:cNvPr id="55" name="Connecteur droit 54"/>
          <p:cNvCxnSpPr/>
          <p:nvPr/>
        </p:nvCxnSpPr>
        <p:spPr>
          <a:xfrm>
            <a:off x="5422330" y="1708279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5839287" y="1420247"/>
            <a:ext cx="166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Strategy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2 = Avatar </a:t>
            </a:r>
            <a:r>
              <a:rPr lang="fr-FR" sz="1200" dirty="0" err="1" smtClean="0">
                <a:latin typeface="Roboto Condensed" charset="0"/>
                <a:ea typeface="Roboto Condensed" charset="0"/>
              </a:rPr>
              <a:t>Mice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931" y="1985288"/>
            <a:ext cx="335856" cy="399162"/>
          </a:xfrm>
          <a:prstGeom prst="rect">
            <a:avLst/>
          </a:prstGeom>
        </p:spPr>
      </p:pic>
      <p:cxnSp>
        <p:nvCxnSpPr>
          <p:cNvPr id="58" name="Connecteur droit avec flèche 57"/>
          <p:cNvCxnSpPr/>
          <p:nvPr/>
        </p:nvCxnSpPr>
        <p:spPr>
          <a:xfrm flipV="1">
            <a:off x="6721764" y="2168426"/>
            <a:ext cx="324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6522729" y="1886902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FMT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80" y="2715766"/>
            <a:ext cx="6631466" cy="222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8" name="Connecteur droit avec flèche 47"/>
          <p:cNvCxnSpPr/>
          <p:nvPr/>
        </p:nvCxnSpPr>
        <p:spPr>
          <a:xfrm>
            <a:off x="4011821" y="2147554"/>
            <a:ext cx="495791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7092280" y="3219822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latin typeface="Roboto Condensed" charset="0"/>
                <a:ea typeface="Roboto Condensed" charset="0"/>
              </a:rPr>
              <a:t>Breast</a:t>
            </a:r>
            <a:r>
              <a:rPr lang="fr-FR" dirty="0" smtClean="0">
                <a:latin typeface="Roboto Condensed" charset="0"/>
                <a:ea typeface="Roboto Condensed" charset="0"/>
              </a:rPr>
              <a:t>-K avatar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sp>
        <p:nvSpPr>
          <p:cNvPr id="51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444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4" grpId="0"/>
      <p:bldP spid="36" grpId="0"/>
      <p:bldP spid="37" grpId="0" animBg="1"/>
      <p:bldP spid="38" grpId="0" animBg="1"/>
      <p:bldP spid="40" grpId="0"/>
      <p:bldP spid="44" grpId="0"/>
      <p:bldP spid="50" grpId="0"/>
      <p:bldP spid="53" grpId="0" animBg="1"/>
      <p:bldP spid="54" grpId="0" animBg="1"/>
      <p:bldP spid="56" grpId="0"/>
      <p:bldP spid="5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Follow-up Cyclophosphamide</a:t>
            </a:r>
            <a:endParaRPr lang="en" i="1" dirty="0"/>
          </a:p>
        </p:txBody>
      </p:sp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460796"/>
            <a:ext cx="2174472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86" y="2463918"/>
            <a:ext cx="2174472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92247"/>
            <a:ext cx="1640283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2221811" y="1831224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4271" r="81238" b="46186"/>
          <a:stretch/>
        </p:blipFill>
        <p:spPr bwMode="auto">
          <a:xfrm rot="16854884">
            <a:off x="3362131" y="2032911"/>
            <a:ext cx="225072" cy="3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4" y="1905346"/>
            <a:ext cx="335856" cy="399162"/>
          </a:xfrm>
          <a:prstGeom prst="rect">
            <a:avLst/>
          </a:prstGeom>
        </p:spPr>
      </p:pic>
      <p:cxnSp>
        <p:nvCxnSpPr>
          <p:cNvPr id="43" name="Connecteur droit avec flèche 42"/>
          <p:cNvCxnSpPr/>
          <p:nvPr/>
        </p:nvCxnSpPr>
        <p:spPr>
          <a:xfrm flipV="1">
            <a:off x="815408" y="2090487"/>
            <a:ext cx="357025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596369" y="1816103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898" y="1905527"/>
            <a:ext cx="335856" cy="39916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90" y="1875785"/>
            <a:ext cx="335856" cy="399162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2990879" y="1707654"/>
            <a:ext cx="100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CTX+Oral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gavage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52" name="Connecteur droit avec flèche 51"/>
          <p:cNvCxnSpPr/>
          <p:nvPr/>
        </p:nvCxnSpPr>
        <p:spPr>
          <a:xfrm flipV="1">
            <a:off x="2336588" y="2089996"/>
            <a:ext cx="540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3067012" y="1975240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Connecteur droit 54"/>
          <p:cNvCxnSpPr/>
          <p:nvPr/>
        </p:nvCxnSpPr>
        <p:spPr>
          <a:xfrm>
            <a:off x="755576" y="1635646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1145390" y="1347614"/>
            <a:ext cx="166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Strategy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2 = Avatar </a:t>
            </a:r>
            <a:r>
              <a:rPr lang="fr-FR" sz="1200" dirty="0" err="1" smtClean="0">
                <a:latin typeface="Roboto Condensed" charset="0"/>
                <a:ea typeface="Roboto Condensed" charset="0"/>
              </a:rPr>
              <a:t>Mice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86" y="1912655"/>
            <a:ext cx="335856" cy="399162"/>
          </a:xfrm>
          <a:prstGeom prst="rect">
            <a:avLst/>
          </a:prstGeom>
        </p:spPr>
      </p:pic>
      <p:cxnSp>
        <p:nvCxnSpPr>
          <p:cNvPr id="58" name="Connecteur droit avec flèche 57"/>
          <p:cNvCxnSpPr/>
          <p:nvPr/>
        </p:nvCxnSpPr>
        <p:spPr>
          <a:xfrm flipV="1">
            <a:off x="1595819" y="2095793"/>
            <a:ext cx="324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1396784" y="1814269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FMT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88551"/>
            <a:ext cx="2189931" cy="156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82409" y="4155926"/>
            <a:ext cx="54104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Roboto Condensed" charset="0"/>
                <a:ea typeface="Roboto Condensed" charset="0"/>
              </a:rPr>
              <a:t>1= Le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microbiote</a:t>
            </a:r>
            <a:r>
              <a:rPr lang="fr-FR" dirty="0" smtClean="0">
                <a:latin typeface="Roboto Condensed" charset="0"/>
                <a:ea typeface="Roboto Condensed" charset="0"/>
              </a:rPr>
              <a:t> intestinal prédit la réponse à la chimiothérapie</a:t>
            </a:r>
          </a:p>
          <a:p>
            <a:r>
              <a:rPr lang="fr-FR" dirty="0" smtClean="0">
                <a:latin typeface="Roboto Condensed" charset="0"/>
                <a:ea typeface="Roboto Condensed" charset="0"/>
              </a:rPr>
              <a:t>2=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 E. </a:t>
            </a:r>
            <a:r>
              <a:rPr lang="fr-FR" i="1" dirty="0" err="1">
                <a:latin typeface="Roboto Condensed" charset="0"/>
                <a:ea typeface="Roboto Condensed" charset="0"/>
              </a:rPr>
              <a:t>h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irae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 </a:t>
            </a:r>
            <a:r>
              <a:rPr lang="fr-FR" dirty="0" smtClean="0">
                <a:latin typeface="Roboto Condensed" charset="0"/>
                <a:ea typeface="Roboto Condensed" charset="0"/>
              </a:rPr>
              <a:t>compense la perte d’efficacité induite par la flore de la patiente</a:t>
            </a:r>
          </a:p>
          <a:p>
            <a:r>
              <a:rPr lang="fr-FR" dirty="0" smtClean="0">
                <a:latin typeface="Roboto Condensed" charset="0"/>
                <a:ea typeface="Roboto Condensed" charset="0"/>
              </a:rPr>
              <a:t>3= Corrélation efficacité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antitumorale</a:t>
            </a:r>
            <a:r>
              <a:rPr lang="fr-FR" dirty="0" smtClean="0">
                <a:latin typeface="Roboto Condensed" charset="0"/>
                <a:ea typeface="Roboto Condensed" charset="0"/>
              </a:rPr>
              <a:t>/abondance de la bactérie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62" y="1649524"/>
            <a:ext cx="1038841" cy="42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992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4" grpId="0"/>
      <p:bldP spid="50" grpId="0"/>
      <p:bldP spid="53" grpId="0" animBg="1"/>
      <p:bldP spid="56" grpId="0"/>
      <p:bldP spid="5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aphicFrame>
        <p:nvGraphicFramePr>
          <p:cNvPr id="31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828502"/>
              </p:ext>
            </p:extLst>
          </p:nvPr>
        </p:nvGraphicFramePr>
        <p:xfrm>
          <a:off x="1979067" y="1347614"/>
          <a:ext cx="3744415" cy="3743844"/>
        </p:xfrm>
        <a:graphic>
          <a:graphicData uri="http://schemas.openxmlformats.org/drawingml/2006/table">
            <a:tbl>
              <a:tblPr/>
              <a:tblGrid>
                <a:gridCol w="2795831"/>
                <a:gridCol w="549181"/>
                <a:gridCol w="399403"/>
              </a:tblGrid>
              <a:tr h="1584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Characteristics of the Patients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n=38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%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4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Mean age-yr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Range –yr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64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24-87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64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Gender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Male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Female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26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 smtClean="0">
                        <a:latin typeface="Roboto Condensed" charset="0"/>
                        <a:ea typeface="Roboto Condensed" charset="0"/>
                      </a:endParaRPr>
                    </a:p>
                    <a:p>
                      <a:pPr algn="ctr"/>
                      <a:r>
                        <a:rPr lang="en-US" sz="900" dirty="0" smtClean="0">
                          <a:latin typeface="Roboto Condensed" charset="0"/>
                          <a:ea typeface="Roboto Condensed" charset="0"/>
                        </a:rPr>
                        <a:t>31.6</a:t>
                      </a:r>
                    </a:p>
                    <a:p>
                      <a:pPr algn="ctr"/>
                      <a:r>
                        <a:rPr lang="en-US" sz="900" dirty="0" smtClean="0">
                          <a:latin typeface="Roboto Condensed" charset="0"/>
                          <a:ea typeface="Roboto Condensed" charset="0"/>
                        </a:rPr>
                        <a:t>68.4</a:t>
                      </a:r>
                      <a:endParaRPr lang="en-US" sz="900" dirty="0">
                        <a:latin typeface="Roboto Condensed" charset="0"/>
                        <a:ea typeface="Roboto Condensed" charset="0"/>
                      </a:endParaRP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0877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Lung cancer subtypes n=25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Adenocarcinoma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Squamous cell 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Sarcomatoid 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Large cell neuroendocrine 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Ovarian cancer subtypes n=13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Ovarian 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Papillary serous cystadenocarcinoma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Malignant mixed  Müllerian tumor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Peritoneal tumor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1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52.6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7.9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2.6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2.6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23.7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5.3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2.6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2.6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64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Disease stage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III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IV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32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15.8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84.2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645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Prior therapies</a:t>
                      </a: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Chemotherapy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   Immune checkpoint inhibitor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0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100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Roboto Condensed" charset="0"/>
                          <a:ea typeface="Roboto Condensed" charset="0"/>
                        </a:rPr>
                        <a:t>0</a:t>
                      </a:r>
                    </a:p>
                  </a:txBody>
                  <a:tcPr marL="98194" marR="98194" marT="49097" marB="4909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32" name="Ellipse 31"/>
          <p:cNvSpPr>
            <a:spLocks noChangeArrowheads="1"/>
          </p:cNvSpPr>
          <p:nvPr/>
        </p:nvSpPr>
        <p:spPr bwMode="auto">
          <a:xfrm>
            <a:off x="251520" y="1621998"/>
            <a:ext cx="1512168" cy="149445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fr-FR">
                <a:solidFill>
                  <a:srgbClr val="000000"/>
                </a:solidFill>
              </a:rPr>
              <a:t>                                        </a:t>
            </a:r>
          </a:p>
        </p:txBody>
      </p:sp>
      <p:sp>
        <p:nvSpPr>
          <p:cNvPr id="33" name="Rectangle 1"/>
          <p:cNvSpPr txBox="1">
            <a:spLocks/>
          </p:cNvSpPr>
          <p:nvPr/>
        </p:nvSpPr>
        <p:spPr>
          <a:xfrm>
            <a:off x="-36346" y="1273164"/>
            <a:ext cx="2158283" cy="38919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threePt" dir="t"/>
            </a:scene3d>
            <a:sp3d/>
          </a:bodyPr>
          <a:lstStyle>
            <a:lvl1pPr algn="l" rtl="0" eaLnBrk="1" latinLnBrk="0" hangingPunct="1">
              <a:spcBef>
                <a:spcPct val="0"/>
              </a:spcBef>
              <a:buNone/>
              <a:defRPr lang="fr-FR" sz="40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From bench …</a:t>
            </a:r>
            <a:endParaRPr lang="en-US" sz="1400" dirty="0">
              <a:solidFill>
                <a:schemeClr val="tx1"/>
              </a:solidFill>
              <a:effectLst/>
              <a:latin typeface="Roboto Condensed" charset="0"/>
              <a:ea typeface="Roboto Condensed" charset="0"/>
            </a:endParaRPr>
          </a:p>
        </p:txBody>
      </p:sp>
      <p:sp>
        <p:nvSpPr>
          <p:cNvPr id="34" name="Rectangle 1"/>
          <p:cNvSpPr txBox="1">
            <a:spLocks/>
          </p:cNvSpPr>
          <p:nvPr/>
        </p:nvSpPr>
        <p:spPr>
          <a:xfrm>
            <a:off x="-61851" y="3176767"/>
            <a:ext cx="2158283" cy="38919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threePt" dir="t"/>
            </a:scene3d>
            <a:sp3d/>
          </a:bodyPr>
          <a:lstStyle>
            <a:lvl1pPr algn="l" rtl="0" eaLnBrk="1" latinLnBrk="0" hangingPunct="1">
              <a:spcBef>
                <a:spcPct val="0"/>
              </a:spcBef>
              <a:buNone/>
              <a:defRPr lang="fr-FR" sz="40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To bedside !</a:t>
            </a:r>
            <a:endParaRPr lang="en-US" sz="1400" dirty="0">
              <a:solidFill>
                <a:schemeClr val="tx1"/>
              </a:solidFill>
              <a:effectLst/>
              <a:latin typeface="Roboto Condensed" charset="0"/>
              <a:ea typeface="Roboto Condensed" charset="0"/>
            </a:endParaRPr>
          </a:p>
        </p:txBody>
      </p:sp>
      <p:sp>
        <p:nvSpPr>
          <p:cNvPr id="35" name="Ellipse 34"/>
          <p:cNvSpPr>
            <a:spLocks noChangeArrowheads="1"/>
          </p:cNvSpPr>
          <p:nvPr/>
        </p:nvSpPr>
        <p:spPr bwMode="auto">
          <a:xfrm>
            <a:off x="237872" y="3525015"/>
            <a:ext cx="1516877" cy="1495007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fr-FR">
                <a:solidFill>
                  <a:srgbClr val="000000"/>
                </a:solidFill>
              </a:rPr>
              <a:t>                                       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441704" y="1419622"/>
            <a:ext cx="20162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Corrélation réponses mémoire anti-commensaux et PFS ?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pic>
        <p:nvPicPr>
          <p:cNvPr id="24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92" y="2681063"/>
            <a:ext cx="3203848" cy="149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cteur droit avec flèche 3"/>
          <p:cNvCxnSpPr/>
          <p:nvPr/>
        </p:nvCxnSpPr>
        <p:spPr>
          <a:xfrm>
            <a:off x="7441190" y="2158286"/>
            <a:ext cx="0" cy="594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Cyclophosphamide et </a:t>
            </a:r>
            <a:r>
              <a:rPr lang="en" i="1" dirty="0" smtClean="0"/>
              <a:t>E. hirae</a:t>
            </a:r>
            <a:endParaRPr lang="en" i="1" dirty="0"/>
          </a:p>
        </p:txBody>
      </p:sp>
      <p:sp>
        <p:nvSpPr>
          <p:cNvPr id="26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881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3"/>
          <a:srcRect r="24092"/>
          <a:stretch/>
        </p:blipFill>
        <p:spPr>
          <a:xfrm>
            <a:off x="179513" y="1373492"/>
            <a:ext cx="5642168" cy="1632542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4"/>
          <a:srcRect r="66943"/>
          <a:stretch/>
        </p:blipFill>
        <p:spPr>
          <a:xfrm>
            <a:off x="251520" y="3222058"/>
            <a:ext cx="1615380" cy="1709902"/>
          </a:xfrm>
          <a:prstGeom prst="rect">
            <a:avLst/>
          </a:prstGeom>
        </p:spPr>
      </p:pic>
      <p:sp>
        <p:nvSpPr>
          <p:cNvPr id="49" name="Rectangle à coins arrondis 48"/>
          <p:cNvSpPr/>
          <p:nvPr/>
        </p:nvSpPr>
        <p:spPr>
          <a:xfrm>
            <a:off x="2089819" y="3170674"/>
            <a:ext cx="1799555" cy="18385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1"/>
          <p:cNvSpPr txBox="1">
            <a:spLocks/>
          </p:cNvSpPr>
          <p:nvPr/>
        </p:nvSpPr>
        <p:spPr>
          <a:xfrm>
            <a:off x="6084168" y="2911040"/>
            <a:ext cx="2842102" cy="389192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threePt" dir="t"/>
            </a:scene3d>
            <a:sp3d/>
          </a:bodyPr>
          <a:lstStyle>
            <a:lvl1pPr algn="l" rtl="0" eaLnBrk="1" latinLnBrk="0" hangingPunct="1">
              <a:spcBef>
                <a:spcPct val="0"/>
              </a:spcBef>
              <a:buNone/>
              <a:defRPr lang="fr-FR" sz="4000" kern="120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Les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réponses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mémoires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 Th1  anti-</a:t>
            </a:r>
            <a:r>
              <a:rPr lang="en-US" sz="1600" i="1" dirty="0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E. </a:t>
            </a:r>
            <a:r>
              <a:rPr lang="en-US" sz="1600" i="1" dirty="0" err="1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hirae</a:t>
            </a:r>
            <a:r>
              <a:rPr lang="en-US" sz="1600" i="1" dirty="0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prédisent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une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Roboto Condensed" charset="0"/>
                <a:ea typeface="Roboto Condensed" charset="0"/>
              </a:rPr>
              <a:t> plus longue PFS !</a:t>
            </a:r>
            <a:endParaRPr lang="en-US" sz="1600" dirty="0">
              <a:solidFill>
                <a:schemeClr val="tx1"/>
              </a:solidFill>
              <a:effectLst/>
              <a:latin typeface="Roboto Condensed" charset="0"/>
              <a:ea typeface="Roboto Condensed" charset="0"/>
            </a:endParaRPr>
          </a:p>
        </p:txBody>
      </p:sp>
      <p:sp>
        <p:nvSpPr>
          <p:cNvPr id="23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Follow-up Cyclophosphamide</a:t>
            </a:r>
            <a:endParaRPr lang="en" i="1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/>
          <a:srcRect l="33214" r="33393"/>
          <a:stretch/>
        </p:blipFill>
        <p:spPr>
          <a:xfrm>
            <a:off x="2161828" y="3237298"/>
            <a:ext cx="1631830" cy="170990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/>
          <a:srcRect l="75804"/>
          <a:stretch/>
        </p:blipFill>
        <p:spPr>
          <a:xfrm>
            <a:off x="3929821" y="3300232"/>
            <a:ext cx="1798499" cy="1632542"/>
          </a:xfrm>
          <a:prstGeom prst="rect">
            <a:avLst/>
          </a:prstGeom>
        </p:spPr>
      </p:pic>
      <p:sp>
        <p:nvSpPr>
          <p:cNvPr id="24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437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Microbiote et Immunothérapies</a:t>
            </a:r>
            <a:endParaRPr lang="en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67" y="1491630"/>
            <a:ext cx="2786489" cy="154443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56" y="3208758"/>
            <a:ext cx="1335598" cy="1706598"/>
          </a:xfrm>
          <a:prstGeom prst="rect">
            <a:avLst/>
          </a:prstGeom>
        </p:spPr>
      </p:pic>
      <p:pic>
        <p:nvPicPr>
          <p:cNvPr id="24" name="Picture 2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67" y="3219822"/>
            <a:ext cx="1303420" cy="170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t="1645" r="2011" b="2118"/>
          <a:stretch/>
        </p:blipFill>
        <p:spPr bwMode="auto">
          <a:xfrm>
            <a:off x="4318000" y="1686371"/>
            <a:ext cx="34925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5148064" y="4496221"/>
            <a:ext cx="1975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i="1" dirty="0" smtClean="0">
                <a:latin typeface="Roboto Condensed" charset="0"/>
                <a:ea typeface="Roboto Condensed" charset="0"/>
              </a:rPr>
              <a:t>Chen </a:t>
            </a:r>
            <a:r>
              <a:rPr lang="fr-FR" sz="1100" i="1" dirty="0">
                <a:latin typeface="Roboto Condensed" charset="0"/>
                <a:ea typeface="Roboto Condensed" charset="0"/>
              </a:rPr>
              <a:t>&amp; </a:t>
            </a:r>
            <a:r>
              <a:rPr lang="fr-FR" sz="1100" i="1" dirty="0" err="1">
                <a:latin typeface="Roboto Condensed" charset="0"/>
                <a:ea typeface="Roboto Condensed" charset="0"/>
              </a:rPr>
              <a:t>Mellman</a:t>
            </a:r>
            <a:r>
              <a:rPr lang="fr-FR" sz="1100" i="1" dirty="0">
                <a:latin typeface="Roboto Condensed" charset="0"/>
                <a:ea typeface="Roboto Condensed" charset="0"/>
              </a:rPr>
              <a:t>, </a:t>
            </a:r>
            <a:r>
              <a:rPr lang="fr-FR" sz="1100" i="1" dirty="0" err="1">
                <a:latin typeface="Roboto Condensed" charset="0"/>
                <a:ea typeface="Roboto Condensed" charset="0"/>
              </a:rPr>
              <a:t>Immunity</a:t>
            </a:r>
            <a:r>
              <a:rPr lang="fr-FR" sz="1100" i="1" dirty="0">
                <a:latin typeface="Roboto Condensed" charset="0"/>
                <a:ea typeface="Roboto Condensed" charset="0"/>
              </a:rPr>
              <a:t>, 2013</a:t>
            </a:r>
          </a:p>
        </p:txBody>
      </p:sp>
      <p:sp>
        <p:nvSpPr>
          <p:cNvPr id="31" name="Shape 445"/>
          <p:cNvSpPr txBox="1">
            <a:spLocks noGrp="1"/>
          </p:cNvSpPr>
          <p:nvPr>
            <p:ph type="body" idx="2"/>
          </p:nvPr>
        </p:nvSpPr>
        <p:spPr>
          <a:xfrm>
            <a:off x="7092280" y="3877360"/>
            <a:ext cx="1296144" cy="5268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/>
              <a:t>Anti-PD1</a:t>
            </a:r>
            <a:endParaRPr lang="en" dirty="0"/>
          </a:p>
        </p:txBody>
      </p:sp>
      <p:sp>
        <p:nvSpPr>
          <p:cNvPr id="32" name="Shape 449"/>
          <p:cNvSpPr txBox="1">
            <a:spLocks/>
          </p:cNvSpPr>
          <p:nvPr/>
        </p:nvSpPr>
        <p:spPr>
          <a:xfrm>
            <a:off x="3340125" y="1480707"/>
            <a:ext cx="2247899" cy="5149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0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algn="ctr">
              <a:buFont typeface="Roboto Condensed Light"/>
              <a:buNone/>
            </a:pPr>
            <a:r>
              <a:rPr lang="en" dirty="0" smtClean="0"/>
              <a:t>Anti-CTLA4</a:t>
            </a:r>
            <a:endParaRPr lang="en" dirty="0"/>
          </a:p>
        </p:txBody>
      </p:sp>
      <p:sp>
        <p:nvSpPr>
          <p:cNvPr id="25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690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 build="p"/>
      <p:bldP spid="3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Microbiote et Anti-CTLA4</a:t>
            </a:r>
            <a:endParaRPr lang="en" dirty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9" t="45273" r="21625" b="8948"/>
          <a:stretch/>
        </p:blipFill>
        <p:spPr bwMode="auto">
          <a:xfrm>
            <a:off x="138336" y="3233205"/>
            <a:ext cx="2610604" cy="139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8689"/>
              </p:ext>
            </p:extLst>
          </p:nvPr>
        </p:nvGraphicFramePr>
        <p:xfrm>
          <a:off x="2881743" y="1364203"/>
          <a:ext cx="1766350" cy="172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8" name="Prism Project" r:id="rId5" imgW="2880000" imgH="2808000" progId="Prism5.Document">
                  <p:embed/>
                </p:oleObj>
              </mc:Choice>
              <mc:Fallback>
                <p:oleObj name="Prism Project" r:id="rId5" imgW="2880000" imgH="2808000" progId="Prism5.Document">
                  <p:embed/>
                  <p:pic>
                    <p:nvPicPr>
                      <p:cNvPr id="0" name="Object 8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743" y="1364203"/>
                        <a:ext cx="1766350" cy="172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28033"/>
              </p:ext>
            </p:extLst>
          </p:nvPr>
        </p:nvGraphicFramePr>
        <p:xfrm>
          <a:off x="6241724" y="1369068"/>
          <a:ext cx="1714652" cy="1735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" name="Prism Project" r:id="rId7" imgW="2844000" imgH="2880000" progId="Prism5.Document">
                  <p:embed/>
                </p:oleObj>
              </mc:Choice>
              <mc:Fallback>
                <p:oleObj name="Prism Project" r:id="rId7" imgW="2844000" imgH="2880000" progId="Prism5.Document">
                  <p:embed/>
                  <p:pic>
                    <p:nvPicPr>
                      <p:cNvPr id="0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1724" y="1369068"/>
                        <a:ext cx="1714652" cy="17355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137954"/>
              </p:ext>
            </p:extLst>
          </p:nvPr>
        </p:nvGraphicFramePr>
        <p:xfrm>
          <a:off x="4526457" y="1371441"/>
          <a:ext cx="1773735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" name="Prism Project" r:id="rId9" imgW="2880000" imgH="2808000" progId="Prism5.Document">
                  <p:embed/>
                </p:oleObj>
              </mc:Choice>
              <mc:Fallback>
                <p:oleObj name="Prism Project" r:id="rId9" imgW="2880000" imgH="2808000" progId="Prism5.Document">
                  <p:embed/>
                  <p:pic>
                    <p:nvPicPr>
                      <p:cNvPr id="0" name="Object 8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6457" y="1371441"/>
                        <a:ext cx="1773735" cy="1728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Imag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9" y="1552825"/>
            <a:ext cx="335856" cy="39916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9" y="2021617"/>
            <a:ext cx="335856" cy="399162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89501" y="1613906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SPF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53910" y="2104658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GF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13" y="1552065"/>
            <a:ext cx="335856" cy="39916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13" y="2020857"/>
            <a:ext cx="335856" cy="399162"/>
          </a:xfrm>
          <a:prstGeom prst="rect">
            <a:avLst/>
          </a:prstGeom>
        </p:spPr>
      </p:pic>
      <p:cxnSp>
        <p:nvCxnSpPr>
          <p:cNvPr id="37" name="Connecteur droit avec flèche 36"/>
          <p:cNvCxnSpPr/>
          <p:nvPr/>
        </p:nvCxnSpPr>
        <p:spPr>
          <a:xfrm flipV="1">
            <a:off x="1006663" y="1751646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V="1">
            <a:off x="1001037" y="2236881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745706" y="1373546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1700021" y="1661577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lipse 40"/>
          <p:cNvSpPr/>
          <p:nvPr/>
        </p:nvSpPr>
        <p:spPr>
          <a:xfrm>
            <a:off x="1703870" y="2132895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ZoneTexte 41"/>
          <p:cNvSpPr txBox="1"/>
          <p:nvPr/>
        </p:nvSpPr>
        <p:spPr>
          <a:xfrm>
            <a:off x="1904714" y="1962378"/>
            <a:ext cx="997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Anti-CTLA4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43" name="Connecteur droit avec flèche 42"/>
          <p:cNvCxnSpPr/>
          <p:nvPr/>
        </p:nvCxnSpPr>
        <p:spPr>
          <a:xfrm flipV="1">
            <a:off x="1984439" y="2243717"/>
            <a:ext cx="828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Image 43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67" y="2558560"/>
            <a:ext cx="335856" cy="399162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181" y="2557800"/>
            <a:ext cx="335856" cy="399162"/>
          </a:xfrm>
          <a:prstGeom prst="rect">
            <a:avLst/>
          </a:prstGeom>
        </p:spPr>
      </p:pic>
      <p:cxnSp>
        <p:nvCxnSpPr>
          <p:cNvPr id="46" name="Connecteur droit avec flèche 45"/>
          <p:cNvCxnSpPr/>
          <p:nvPr/>
        </p:nvCxnSpPr>
        <p:spPr>
          <a:xfrm flipV="1">
            <a:off x="1000705" y="2773824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1703538" y="2669838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ZoneTexte 47"/>
          <p:cNvSpPr txBox="1"/>
          <p:nvPr/>
        </p:nvSpPr>
        <p:spPr>
          <a:xfrm>
            <a:off x="95594" y="2627765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12"/>
          <a:srcRect l="1292" t="7582" r="67139" b="9032"/>
          <a:stretch/>
        </p:blipFill>
        <p:spPr>
          <a:xfrm>
            <a:off x="2902099" y="3170674"/>
            <a:ext cx="1529239" cy="1523219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9992" y="3184239"/>
            <a:ext cx="4486083" cy="1464054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1420892" y="4784253"/>
            <a:ext cx="5096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Roboto Condensed" charset="0"/>
                <a:ea typeface="Roboto Condensed" charset="0"/>
              </a:rPr>
              <a:t>Rôle des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Bacteroides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 </a:t>
            </a:r>
            <a:r>
              <a:rPr lang="fr-FR" dirty="0" smtClean="0">
                <a:latin typeface="Roboto Condensed" charset="0"/>
                <a:ea typeface="Roboto Condensed" charset="0"/>
              </a:rPr>
              <a:t>dans l’efficacité anti-tumorale de l’anti-CTLA4 ?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53" name="Connecteur droit avec flèche 52"/>
          <p:cNvCxnSpPr/>
          <p:nvPr/>
        </p:nvCxnSpPr>
        <p:spPr>
          <a:xfrm flipV="1">
            <a:off x="539552" y="4947254"/>
            <a:ext cx="828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2078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9" grpId="0"/>
      <p:bldP spid="40" grpId="0" animBg="1"/>
      <p:bldP spid="41" grpId="0" animBg="1"/>
      <p:bldP spid="42" grpId="0"/>
      <p:bldP spid="47" grpId="0" animBg="1"/>
      <p:bldP spid="48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 smtClean="0"/>
              <a:t>Microbiote </a:t>
            </a:r>
            <a:r>
              <a:rPr lang="en" dirty="0"/>
              <a:t>et Anti-CTLA4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8" b="11849"/>
          <a:stretch/>
        </p:blipFill>
        <p:spPr bwMode="auto">
          <a:xfrm>
            <a:off x="589243" y="2843226"/>
            <a:ext cx="2327166" cy="160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4271" r="81238" b="46186"/>
          <a:stretch/>
        </p:blipFill>
        <p:spPr bwMode="auto">
          <a:xfrm rot="16854884">
            <a:off x="2786067" y="2280493"/>
            <a:ext cx="225072" cy="3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68" y="2152928"/>
            <a:ext cx="335856" cy="399162"/>
          </a:xfrm>
          <a:prstGeom prst="rect">
            <a:avLst/>
          </a:prstGeom>
        </p:spPr>
      </p:pic>
      <p:cxnSp>
        <p:nvCxnSpPr>
          <p:cNvPr id="54" name="Connecteur droit avec flèche 53"/>
          <p:cNvCxnSpPr/>
          <p:nvPr/>
        </p:nvCxnSpPr>
        <p:spPr>
          <a:xfrm flipV="1">
            <a:off x="795166" y="2338069"/>
            <a:ext cx="357025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576127" y="2063685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75" y="2153109"/>
            <a:ext cx="335856" cy="399162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88" y="2123367"/>
            <a:ext cx="335856" cy="399162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2414815" y="1907122"/>
            <a:ext cx="100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Anti-CTLA4</a:t>
            </a:r>
          </a:p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+Oral gavage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59" name="Connecteur droit avec flèche 58"/>
          <p:cNvCxnSpPr/>
          <p:nvPr/>
        </p:nvCxnSpPr>
        <p:spPr>
          <a:xfrm flipV="1">
            <a:off x="1622686" y="2337578"/>
            <a:ext cx="540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1482253" y="2078806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2441020" y="2222822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Connecteur droit 61"/>
          <p:cNvCxnSpPr/>
          <p:nvPr/>
        </p:nvCxnSpPr>
        <p:spPr>
          <a:xfrm>
            <a:off x="419310" y="1883228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>
            <a:off x="655126" y="1595196"/>
            <a:ext cx="2026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Strategy</a:t>
            </a:r>
            <a:r>
              <a:rPr lang="fr-FR" sz="1200" dirty="0">
                <a:latin typeface="Roboto Condensed" charset="0"/>
                <a:ea typeface="Roboto Condensed" charset="0"/>
              </a:rPr>
              <a:t> 1 = 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Mono-association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3222" name="Picture 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95728"/>
            <a:ext cx="3096344" cy="339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840061" y="2832013"/>
            <a:ext cx="2196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Priming/Maturation des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DCs</a:t>
            </a:r>
            <a:endParaRPr lang="en-US" dirty="0">
              <a:latin typeface="Roboto Condensed" charset="0"/>
              <a:ea typeface="Roboto Condensed" charset="0"/>
            </a:endParaRPr>
          </a:p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Polarisation Th1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sp>
        <p:nvSpPr>
          <p:cNvPr id="33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723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60" grpId="0"/>
      <p:bldP spid="61" grpId="0" animBg="1"/>
      <p:bldP spid="6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grpSp>
        <p:nvGrpSpPr>
          <p:cNvPr id="272" name="Shape 272"/>
          <p:cNvGrpSpPr/>
          <p:nvPr/>
        </p:nvGrpSpPr>
        <p:grpSpPr>
          <a:xfrm>
            <a:off x="312465" y="587259"/>
            <a:ext cx="309022" cy="376837"/>
            <a:chOff x="596350" y="929175"/>
            <a:chExt cx="407950" cy="497475"/>
          </a:xfrm>
        </p:grpSpPr>
        <p:sp>
          <p:nvSpPr>
            <p:cNvPr id="273" name="Shape 273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4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49212" r="-1"/>
          <a:stretch/>
        </p:blipFill>
        <p:spPr bwMode="auto">
          <a:xfrm>
            <a:off x="156208" y="1434572"/>
            <a:ext cx="1801883" cy="116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933708" y="1434572"/>
            <a:ext cx="43664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>
                <a:latin typeface="Roboto Condensed" charset="0"/>
                <a:ea typeface="Roboto Condensed" charset="0"/>
              </a:rPr>
              <a:t>10</a:t>
            </a:r>
            <a:r>
              <a:rPr lang="fr-FR" baseline="30000" dirty="0">
                <a:latin typeface="Roboto Condensed" charset="0"/>
                <a:ea typeface="Roboto Condensed" charset="0"/>
              </a:rPr>
              <a:t>14</a:t>
            </a:r>
            <a:r>
              <a:rPr lang="fr-FR" dirty="0">
                <a:latin typeface="Roboto Condensed" charset="0"/>
                <a:ea typeface="Roboto Condensed" charset="0"/>
              </a:rPr>
              <a:t> </a:t>
            </a:r>
            <a:r>
              <a:rPr lang="fr-FR" dirty="0" smtClean="0">
                <a:latin typeface="Roboto Condensed" charset="0"/>
                <a:ea typeface="Roboto Condensed" charset="0"/>
              </a:rPr>
              <a:t>bactéries, 1500 espèces, </a:t>
            </a:r>
            <a:r>
              <a:rPr lang="en-US" dirty="0">
                <a:latin typeface="Roboto Condensed" charset="0"/>
                <a:ea typeface="Roboto Condensed" charset="0"/>
              </a:rPr>
              <a:t>160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espèces</a:t>
            </a:r>
            <a:r>
              <a:rPr lang="en-US" dirty="0" smtClean="0">
                <a:latin typeface="Roboto Condensed" charset="0"/>
                <a:ea typeface="Roboto Condensed" charset="0"/>
              </a:rPr>
              <a:t> </a:t>
            </a:r>
            <a:r>
              <a:rPr lang="en-US" dirty="0">
                <a:latin typeface="Roboto Condensed" charset="0"/>
                <a:ea typeface="Roboto Condensed" charset="0"/>
              </a:rPr>
              <a:t>in the gut</a:t>
            </a: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smtClean="0">
                <a:latin typeface="Roboto Condensed" charset="0"/>
                <a:ea typeface="Roboto Condensed" charset="0"/>
              </a:rPr>
              <a:t>500 </a:t>
            </a:r>
            <a:r>
              <a:rPr lang="en-US" dirty="0">
                <a:latin typeface="Roboto Condensed" charset="0"/>
                <a:ea typeface="Roboto Condensed" charset="0"/>
              </a:rPr>
              <a:t>x </a:t>
            </a:r>
            <a:r>
              <a:rPr lang="en-US" dirty="0" smtClean="0">
                <a:latin typeface="Roboto Condensed" charset="0"/>
                <a:ea typeface="Roboto Condensed" charset="0"/>
              </a:rPr>
              <a:t>de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gènes</a:t>
            </a:r>
            <a:r>
              <a:rPr lang="en-US" dirty="0" smtClean="0">
                <a:latin typeface="Roboto Condensed" charset="0"/>
                <a:ea typeface="Roboto Condensed" charset="0"/>
              </a:rPr>
              <a:t> que le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génome</a:t>
            </a:r>
            <a:r>
              <a:rPr lang="en-US" dirty="0" smtClean="0">
                <a:latin typeface="Roboto Condensed" charset="0"/>
                <a:ea typeface="Roboto Condensed" charset="0"/>
              </a:rPr>
              <a:t>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humain</a:t>
            </a: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err="1" smtClean="0">
                <a:latin typeface="Roboto Condensed" charset="0"/>
                <a:ea typeface="Roboto Condensed" charset="0"/>
              </a:rPr>
              <a:t>Biomasse</a:t>
            </a:r>
            <a:r>
              <a:rPr lang="en-US" dirty="0" smtClean="0">
                <a:latin typeface="Roboto Condensed" charset="0"/>
                <a:ea typeface="Roboto Condensed" charset="0"/>
              </a:rPr>
              <a:t> de </a:t>
            </a:r>
            <a:r>
              <a:rPr lang="en-US" dirty="0">
                <a:latin typeface="Roboto Condensed" charset="0"/>
                <a:ea typeface="Roboto Condensed" charset="0"/>
              </a:rPr>
              <a:t>1.5–2.0 kg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 err="1" smtClean="0">
                <a:latin typeface="Roboto Condensed" charset="0"/>
                <a:ea typeface="Roboto Condensed" charset="0"/>
              </a:rPr>
              <a:t>Dominée</a:t>
            </a:r>
            <a:r>
              <a:rPr lang="en-US" dirty="0" smtClean="0">
                <a:latin typeface="Roboto Condensed" charset="0"/>
                <a:ea typeface="Roboto Condensed" charset="0"/>
              </a:rPr>
              <a:t> par des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bactéries</a:t>
            </a:r>
            <a:r>
              <a:rPr lang="en-US" dirty="0" smtClean="0">
                <a:latin typeface="Roboto Condensed" charset="0"/>
                <a:ea typeface="Roboto Condensed" charset="0"/>
              </a:rPr>
              <a:t>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anérobies</a:t>
            </a:r>
            <a:r>
              <a:rPr lang="en-US" dirty="0" smtClean="0">
                <a:latin typeface="Roboto Condensed" charset="0"/>
                <a:ea typeface="Roboto Condensed" charset="0"/>
              </a:rPr>
              <a:t>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stricites</a:t>
            </a: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fr-FR" dirty="0" smtClean="0">
                <a:latin typeface="Roboto Condensed" charset="0"/>
                <a:ea typeface="Roboto Condensed" charset="0"/>
              </a:rPr>
              <a:t>Environ </a:t>
            </a:r>
            <a:r>
              <a:rPr lang="fr-FR" dirty="0">
                <a:latin typeface="Roboto Condensed" charset="0"/>
                <a:ea typeface="Roboto Condensed" charset="0"/>
              </a:rPr>
              <a:t>30</a:t>
            </a:r>
            <a:r>
              <a:rPr lang="fr-FR">
                <a:latin typeface="Roboto Condensed" charset="0"/>
                <a:ea typeface="Roboto Condensed" charset="0"/>
              </a:rPr>
              <a:t>% </a:t>
            </a:r>
            <a:r>
              <a:rPr lang="fr-FR" smtClean="0">
                <a:latin typeface="Roboto Condensed" charset="0"/>
                <a:ea typeface="Roboto Condensed" charset="0"/>
              </a:rPr>
              <a:t>sont cultivables</a:t>
            </a: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 algn="just">
              <a:buFont typeface="Wingdings" pitchFamily="2" charset="2"/>
              <a:buChar char="v"/>
            </a:pPr>
            <a:endParaRPr lang="en-US" dirty="0">
              <a:latin typeface="Roboto Condensed" charset="0"/>
              <a:ea typeface="Roboto Condensed" charset="0"/>
            </a:endParaRPr>
          </a:p>
        </p:txBody>
      </p:sp>
      <p:sp>
        <p:nvSpPr>
          <p:cNvPr id="22" name="ZoneTexte 3"/>
          <p:cNvSpPr txBox="1">
            <a:spLocks noChangeArrowheads="1"/>
          </p:cNvSpPr>
          <p:nvPr/>
        </p:nvSpPr>
        <p:spPr bwMode="auto">
          <a:xfrm>
            <a:off x="2987824" y="4659982"/>
            <a:ext cx="31390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400" i="1" dirty="0" err="1">
                <a:latin typeface="Roboto Condensed" charset="0"/>
                <a:ea typeface="Roboto Condensed" charset="0"/>
              </a:rPr>
              <a:t>From</a:t>
            </a:r>
            <a:r>
              <a:rPr lang="fr-FR" sz="1400" i="1" dirty="0">
                <a:latin typeface="Roboto Condensed" charset="0"/>
                <a:ea typeface="Roboto Condensed" charset="0"/>
              </a:rPr>
              <a:t> G. </a:t>
            </a:r>
            <a:r>
              <a:rPr lang="fr-FR" sz="1400" i="1" dirty="0" err="1">
                <a:latin typeface="Roboto Condensed" charset="0"/>
                <a:ea typeface="Roboto Condensed" charset="0"/>
              </a:rPr>
              <a:t>Eberl</a:t>
            </a:r>
            <a:r>
              <a:rPr lang="fr-FR" sz="1400" i="1" dirty="0">
                <a:latin typeface="Roboto Condensed" charset="0"/>
                <a:ea typeface="Roboto Condensed" charset="0"/>
              </a:rPr>
              <a:t>, </a:t>
            </a:r>
            <a:r>
              <a:rPr lang="fr-FR" sz="1400" i="1" dirty="0" err="1">
                <a:latin typeface="Roboto Condensed" charset="0"/>
                <a:ea typeface="Roboto Condensed" charset="0"/>
              </a:rPr>
              <a:t>Mucosal</a:t>
            </a:r>
            <a:r>
              <a:rPr lang="fr-FR" sz="1400" i="1" dirty="0">
                <a:latin typeface="Roboto Condensed" charset="0"/>
                <a:ea typeface="Roboto Condensed" charset="0"/>
              </a:rPr>
              <a:t> </a:t>
            </a:r>
            <a:r>
              <a:rPr lang="fr-FR" sz="1400" i="1" dirty="0" err="1" smtClean="0">
                <a:latin typeface="Roboto Condensed" charset="0"/>
                <a:ea typeface="Roboto Condensed" charset="0"/>
              </a:rPr>
              <a:t>Immunology</a:t>
            </a:r>
            <a:r>
              <a:rPr lang="fr-FR" sz="1400" i="1" dirty="0" smtClean="0">
                <a:latin typeface="Roboto Condensed" charset="0"/>
                <a:ea typeface="Roboto Condensed" charset="0"/>
              </a:rPr>
              <a:t> </a:t>
            </a:r>
            <a:r>
              <a:rPr lang="fr-FR" sz="1400" i="1" dirty="0">
                <a:latin typeface="Roboto Condensed" charset="0"/>
                <a:ea typeface="Roboto Condensed" charset="0"/>
              </a:rPr>
              <a:t>2010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1771116" y="2623017"/>
            <a:ext cx="5580621" cy="1984008"/>
            <a:chOff x="1069185" y="4293632"/>
            <a:chExt cx="7103215" cy="2343544"/>
          </a:xfrm>
        </p:grpSpPr>
        <p:pic>
          <p:nvPicPr>
            <p:cNvPr id="26" name="Image 3"/>
            <p:cNvPicPr>
              <a:picLocks noChangeAspect="1"/>
            </p:cNvPicPr>
            <p:nvPr/>
          </p:nvPicPr>
          <p:blipFill rotWithShape="1">
            <a:blip r:embed="rId4"/>
            <a:srcRect t="7507" r="4838" b="35038"/>
            <a:stretch/>
          </p:blipFill>
          <p:spPr bwMode="auto">
            <a:xfrm>
              <a:off x="1069185" y="4293632"/>
              <a:ext cx="7103215" cy="22909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7" name="Rectangle à coins arrondis 26"/>
            <p:cNvSpPr/>
            <p:nvPr/>
          </p:nvSpPr>
          <p:spPr>
            <a:xfrm>
              <a:off x="6516216" y="6165304"/>
              <a:ext cx="1080120" cy="4718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Rockwell" pitchFamily="18" charset="0"/>
              </a:endParaRPr>
            </a:p>
          </p:txBody>
        </p:sp>
      </p:grpSp>
      <p:sp>
        <p:nvSpPr>
          <p:cNvPr id="21" name="Shape 26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Le microbiote intestinal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06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Anti-CTLA4</a:t>
            </a:r>
          </a:p>
        </p:txBody>
      </p:sp>
      <p:sp>
        <p:nvSpPr>
          <p:cNvPr id="37" name="Ellipse 36"/>
          <p:cNvSpPr>
            <a:spLocks noChangeArrowheads="1"/>
          </p:cNvSpPr>
          <p:nvPr/>
        </p:nvSpPr>
        <p:spPr bwMode="auto">
          <a:xfrm>
            <a:off x="217069" y="1364452"/>
            <a:ext cx="971213" cy="965674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fr-FR">
                <a:solidFill>
                  <a:srgbClr val="000000"/>
                </a:solidFill>
              </a:rPr>
              <a:t>                                        </a:t>
            </a:r>
          </a:p>
        </p:txBody>
      </p:sp>
      <p:pic>
        <p:nvPicPr>
          <p:cNvPr id="38" name="Picture 65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31850" y="2583631"/>
            <a:ext cx="1062149" cy="176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6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695" y="2574866"/>
            <a:ext cx="1061144" cy="176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" name="Connecteur droit 40"/>
          <p:cNvCxnSpPr/>
          <p:nvPr/>
        </p:nvCxnSpPr>
        <p:spPr>
          <a:xfrm>
            <a:off x="310935" y="2430850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3635896" y="1436331"/>
            <a:ext cx="3853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Roboto Condensed" charset="0"/>
                <a:ea typeface="Roboto Condensed" charset="0"/>
              </a:rPr>
              <a:t>Microbiote</a:t>
            </a:r>
            <a:r>
              <a:rPr lang="fr-FR" sz="1400" dirty="0" smtClean="0">
                <a:latin typeface="Roboto Condensed" charset="0"/>
                <a:ea typeface="Roboto Condensed" charset="0"/>
              </a:rPr>
              <a:t> prédictif de la réponse à l’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Ipilimumab</a:t>
            </a:r>
            <a:r>
              <a:rPr lang="en-US" dirty="0" smtClean="0">
                <a:latin typeface="Roboto Condensed" charset="0"/>
                <a:ea typeface="Roboto Condensed" charset="0"/>
              </a:rPr>
              <a:t> ?</a:t>
            </a:r>
            <a:endParaRPr lang="fr-FR" sz="1400" dirty="0">
              <a:latin typeface="Roboto Condensed" charset="0"/>
              <a:ea typeface="Roboto Condensed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012" y="1857747"/>
            <a:ext cx="32575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5"/>
          <p:cNvPicPr>
            <a:picLocks noChangeAspect="1"/>
          </p:cNvPicPr>
          <p:nvPr/>
        </p:nvPicPr>
        <p:blipFill rotWithShape="1">
          <a:blip r:embed="rId7"/>
          <a:srcRect l="3613" t="51471" r="2974" b="978"/>
          <a:stretch/>
        </p:blipFill>
        <p:spPr bwMode="auto">
          <a:xfrm>
            <a:off x="3407216" y="3291830"/>
            <a:ext cx="464712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ZoneTexte 24"/>
          <p:cNvSpPr txBox="1"/>
          <p:nvPr/>
        </p:nvSpPr>
        <p:spPr>
          <a:xfrm>
            <a:off x="1353839" y="1585679"/>
            <a:ext cx="1319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Relevance chez </a:t>
            </a:r>
          </a:p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l’homme ?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-36512" y="4424213"/>
            <a:ext cx="3334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Roboto Condensed" charset="0"/>
                <a:ea typeface="Roboto Condensed" charset="0"/>
              </a:rPr>
              <a:t>Immunisation contre les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Bacteroides</a:t>
            </a:r>
            <a:r>
              <a:rPr lang="fr-FR" dirty="0" smtClean="0">
                <a:latin typeface="Roboto Condensed" charset="0"/>
                <a:ea typeface="Roboto Condensed" charset="0"/>
              </a:rPr>
              <a:t> post-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ipi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3059832" y="1590219"/>
            <a:ext cx="538548" cy="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6909118" y="1774052"/>
            <a:ext cx="20553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3 clusters de patients =</a:t>
            </a:r>
          </a:p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3 signatures microbiennes</a:t>
            </a:r>
          </a:p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différentes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7956426" y="2512716"/>
            <a:ext cx="0" cy="3209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914313" y="2840037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Roboto Condensed" charset="0"/>
                <a:ea typeface="Roboto Condensed" charset="0"/>
              </a:rPr>
              <a:t>Abondance de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Bacteroides</a:t>
            </a:r>
            <a:endParaRPr lang="en-US" i="1" dirty="0">
              <a:latin typeface="Roboto Condensed" charset="0"/>
              <a:ea typeface="Roboto Condensed" charset="0"/>
            </a:endParaRPr>
          </a:p>
        </p:txBody>
      </p:sp>
      <p:sp>
        <p:nvSpPr>
          <p:cNvPr id="31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237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/>
      <p:bldP spid="25" grpId="0"/>
      <p:bldP spid="2" grpId="0"/>
      <p:bldP spid="29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Anti-CTLA4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453737" y="2688598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62720"/>
            <a:ext cx="335856" cy="399162"/>
          </a:xfrm>
          <a:prstGeom prst="rect">
            <a:avLst/>
          </a:prstGeom>
        </p:spPr>
      </p:pic>
      <p:cxnSp>
        <p:nvCxnSpPr>
          <p:cNvPr id="29" name="Connecteur droit avec flèche 28"/>
          <p:cNvCxnSpPr/>
          <p:nvPr/>
        </p:nvCxnSpPr>
        <p:spPr>
          <a:xfrm flipV="1">
            <a:off x="1047334" y="2947861"/>
            <a:ext cx="357025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828295" y="2673477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24" y="2762901"/>
            <a:ext cx="335856" cy="399162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16" y="2733159"/>
            <a:ext cx="335856" cy="399162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3222805" y="2637036"/>
            <a:ext cx="1005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Anti-</a:t>
            </a:r>
          </a:p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CTLA4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2568514" y="2947370"/>
            <a:ext cx="540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/>
          <p:cNvSpPr/>
          <p:nvPr/>
        </p:nvSpPr>
        <p:spPr>
          <a:xfrm>
            <a:off x="3392267" y="2832614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eur droit 35"/>
          <p:cNvCxnSpPr/>
          <p:nvPr/>
        </p:nvCxnSpPr>
        <p:spPr>
          <a:xfrm>
            <a:off x="987502" y="2493020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1377316" y="2204988"/>
            <a:ext cx="166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Strategy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2 = Avatar </a:t>
            </a:r>
            <a:r>
              <a:rPr lang="fr-FR" sz="1200" dirty="0" err="1" smtClean="0">
                <a:latin typeface="Roboto Condensed" charset="0"/>
                <a:ea typeface="Roboto Condensed" charset="0"/>
              </a:rPr>
              <a:t>Mice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12" y="2770029"/>
            <a:ext cx="335856" cy="399162"/>
          </a:xfrm>
          <a:prstGeom prst="rect">
            <a:avLst/>
          </a:prstGeom>
        </p:spPr>
      </p:pic>
      <p:cxnSp>
        <p:nvCxnSpPr>
          <p:cNvPr id="44" name="Connecteur droit avec flèche 43"/>
          <p:cNvCxnSpPr/>
          <p:nvPr/>
        </p:nvCxnSpPr>
        <p:spPr>
          <a:xfrm flipV="1">
            <a:off x="1827745" y="2953167"/>
            <a:ext cx="324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1628710" y="2671643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FMT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4644008" y="1562533"/>
            <a:ext cx="2423778" cy="1130669"/>
            <a:chOff x="1384191" y="3777722"/>
            <a:chExt cx="2567305" cy="115193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985" b="11443"/>
            <a:stretch/>
          </p:blipFill>
          <p:spPr bwMode="auto">
            <a:xfrm>
              <a:off x="1384191" y="3803608"/>
              <a:ext cx="316529" cy="1022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760" y="3777722"/>
              <a:ext cx="2283736" cy="1139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87280" r="65350"/>
            <a:stretch/>
          </p:blipFill>
          <p:spPr bwMode="auto">
            <a:xfrm>
              <a:off x="1655585" y="4782743"/>
              <a:ext cx="292399" cy="146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681" y="1491630"/>
            <a:ext cx="1725722" cy="124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ZoneTexte 37"/>
          <p:cNvSpPr txBox="1"/>
          <p:nvPr/>
        </p:nvSpPr>
        <p:spPr>
          <a:xfrm>
            <a:off x="5152837" y="3015044"/>
            <a:ext cx="3829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latin typeface="Roboto Condensed" charset="0"/>
                <a:ea typeface="Roboto Condensed" charset="0"/>
              </a:rPr>
              <a:t>Corrélation efficacité </a:t>
            </a:r>
            <a:r>
              <a:rPr lang="fr-FR" sz="1200" dirty="0" err="1">
                <a:latin typeface="Roboto Condensed" charset="0"/>
                <a:ea typeface="Roboto Condensed" charset="0"/>
              </a:rPr>
              <a:t>antitumorale</a:t>
            </a:r>
            <a:r>
              <a:rPr lang="fr-FR" sz="1200" dirty="0">
                <a:latin typeface="Roboto Condensed" charset="0"/>
                <a:ea typeface="Roboto Condensed" charset="0"/>
              </a:rPr>
              <a:t>/abondance de la bactérie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98424" y="3411983"/>
            <a:ext cx="4432047" cy="1204597"/>
            <a:chOff x="98424" y="3555999"/>
            <a:chExt cx="4432047" cy="1204597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7"/>
            <a:srcRect l="2667" t="2172" r="1165" b="53236"/>
            <a:stretch/>
          </p:blipFill>
          <p:spPr bwMode="auto">
            <a:xfrm>
              <a:off x="98424" y="3555999"/>
              <a:ext cx="4432047" cy="12045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98424" y="3555999"/>
              <a:ext cx="81088" cy="958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ZoneTexte 45"/>
          <p:cNvSpPr txBox="1"/>
          <p:nvPr/>
        </p:nvSpPr>
        <p:spPr>
          <a:xfrm>
            <a:off x="280223" y="1534021"/>
            <a:ext cx="4221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L’abondance de </a:t>
            </a:r>
            <a:r>
              <a:rPr lang="fr-FR" sz="1200" i="1" dirty="0" err="1" smtClean="0">
                <a:latin typeface="Roboto Condensed" charset="0"/>
                <a:ea typeface="Roboto Condensed" charset="0"/>
              </a:rPr>
              <a:t>Bacteroides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dans chaque cluster peut-elle prédire </a:t>
            </a:r>
          </a:p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la réponse au traitement ? 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48" name="Connecteur droit avec flèche 47"/>
          <p:cNvCxnSpPr/>
          <p:nvPr/>
        </p:nvCxnSpPr>
        <p:spPr>
          <a:xfrm>
            <a:off x="7062221" y="2700289"/>
            <a:ext cx="0" cy="32736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9" t="45273" r="21625" b="8948"/>
          <a:stretch/>
        </p:blipFill>
        <p:spPr bwMode="auto">
          <a:xfrm>
            <a:off x="5762484" y="3411983"/>
            <a:ext cx="2610604" cy="139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3" grpId="0"/>
      <p:bldP spid="35" grpId="0" animBg="1"/>
      <p:bldP spid="40" grpId="0"/>
      <p:bldP spid="45" grpId="0"/>
      <p:bldP spid="38" grpId="0"/>
      <p:bldP spid="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22</a:t>
            </a:fld>
            <a:endParaRPr lang="en"/>
          </a:p>
        </p:txBody>
      </p:sp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</a:t>
            </a:r>
            <a:r>
              <a:rPr lang="en" dirty="0" smtClean="0"/>
              <a:t>Anti-PD1</a:t>
            </a:r>
            <a:endParaRPr lang="en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49" y="1835341"/>
            <a:ext cx="335856" cy="399162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769151" y="1791317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SPF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8" name="Imag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63" y="1834581"/>
            <a:ext cx="335856" cy="399162"/>
          </a:xfrm>
          <a:prstGeom prst="rect">
            <a:avLst/>
          </a:prstGeom>
        </p:spPr>
      </p:pic>
      <p:cxnSp>
        <p:nvCxnSpPr>
          <p:cNvPr id="51" name="Connecteur droit avec flèche 50"/>
          <p:cNvCxnSpPr/>
          <p:nvPr/>
        </p:nvCxnSpPr>
        <p:spPr>
          <a:xfrm flipV="1">
            <a:off x="1686313" y="2034162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2379671" y="1944093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ZoneTexte 54"/>
          <p:cNvSpPr txBox="1"/>
          <p:nvPr/>
        </p:nvSpPr>
        <p:spPr>
          <a:xfrm>
            <a:off x="1781461" y="2855240"/>
            <a:ext cx="997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Anti-PD1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56" name="Connecteur droit avec flèche 55"/>
          <p:cNvCxnSpPr/>
          <p:nvPr/>
        </p:nvCxnSpPr>
        <p:spPr>
          <a:xfrm>
            <a:off x="1829502" y="2784394"/>
            <a:ext cx="0" cy="43542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Image 5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17" y="2350970"/>
            <a:ext cx="335856" cy="399162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31" y="2350210"/>
            <a:ext cx="335856" cy="399162"/>
          </a:xfrm>
          <a:prstGeom prst="rect">
            <a:avLst/>
          </a:prstGeom>
        </p:spPr>
      </p:pic>
      <p:cxnSp>
        <p:nvCxnSpPr>
          <p:cNvPr id="59" name="Connecteur droit avec flèche 58"/>
          <p:cNvCxnSpPr/>
          <p:nvPr/>
        </p:nvCxnSpPr>
        <p:spPr>
          <a:xfrm flipV="1">
            <a:off x="1680355" y="2566234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2383188" y="2462248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ZoneTexte 60"/>
          <p:cNvSpPr txBox="1"/>
          <p:nvPr/>
        </p:nvSpPr>
        <p:spPr>
          <a:xfrm>
            <a:off x="760004" y="2315070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graphicFrame>
        <p:nvGraphicFramePr>
          <p:cNvPr id="6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342098"/>
              </p:ext>
            </p:extLst>
          </p:nvPr>
        </p:nvGraphicFramePr>
        <p:xfrm>
          <a:off x="4139952" y="1635646"/>
          <a:ext cx="4530532" cy="34747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99690"/>
                <a:gridCol w="878839"/>
                <a:gridCol w="545342"/>
                <a:gridCol w="514929"/>
                <a:gridCol w="418445"/>
                <a:gridCol w="673287"/>
              </a:tblGrid>
              <a:tr h="172296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Baseline characteristics of patients with NSCLC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86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ATB (+) (n=37)</a:t>
                      </a:r>
                      <a:endParaRPr kumimoji="0" 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ATB (-) (n=103)</a:t>
                      </a:r>
                      <a:endParaRPr kumimoji="0" lang="en-US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 p-value</a:t>
                      </a:r>
                      <a:endParaRPr kumimoji="0" lang="en-US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Total  (n=140)  </a:t>
                      </a:r>
                      <a:endParaRPr kumimoji="0" lang="en-US" altLang="it-IT" sz="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  <a:cs typeface="Times New Roman" pitchFamily="18" charset="0"/>
                      </a:endParaRPr>
                    </a:p>
                  </a:txBody>
                  <a:tcPr marL="45720" marR="45720" anchor="ctr" horzOverflow="overflow"/>
                </a:tc>
              </a:tr>
              <a:tr h="278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Age-</a:t>
                      </a:r>
                      <a:r>
                        <a:rPr kumimoji="0" lang="en-US" altLang="it-IT" sz="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yr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Median                                                                    Range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65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46-84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64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32-85</a:t>
                      </a:r>
                      <a:endParaRPr kumimoji="0" lang="en-US" altLang="it-IT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0.764</a:t>
                      </a:r>
                      <a:endParaRPr kumimoji="0" lang="en-US" altLang="it-IT" sz="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64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32-85</a:t>
                      </a:r>
                      <a:endParaRPr kumimoji="0" lang="en-US" altLang="it-IT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</a:tr>
              <a:tr h="278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Age-</a:t>
                      </a:r>
                      <a:r>
                        <a:rPr kumimoji="0" lang="en-US" altLang="it-IT" sz="6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yr</a:t>
                      </a:r>
                      <a:r>
                        <a:rPr kumimoji="0" lang="en-US" altLang="it-IT" sz="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-no.(%)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&lt;65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≥65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18 (49)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19 (51)</a:t>
                      </a:r>
                      <a:endParaRPr kumimoji="0" lang="en-US" altLang="it-IT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49 (48)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54 (52)</a:t>
                      </a:r>
                      <a:endParaRPr kumimoji="0" lang="en-US" altLang="it-IT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0.910</a:t>
                      </a:r>
                      <a:endParaRPr kumimoji="0" lang="en-US" altLang="it-IT" sz="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67 (48)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73 (52)</a:t>
                      </a:r>
                      <a:endParaRPr kumimoji="0" lang="en-US" altLang="it-IT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</a:tr>
              <a:tr h="278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Gender-no.(%)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Male                                                                       Female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24 (65)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13 (35)</a:t>
                      </a:r>
                      <a:endParaRPr kumimoji="0" lang="en-US" altLang="it-IT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78 (76)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25 (24)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 0.202</a:t>
                      </a:r>
                      <a:endParaRPr kumimoji="0" lang="en-US" altLang="it-IT" sz="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102 (73)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38 (27)</a:t>
                      </a:r>
                      <a:endParaRPr kumimoji="0" lang="en-US" altLang="it-IT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</a:tr>
              <a:tr h="278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Smoking status-no.(%)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Smoker</a:t>
                      </a:r>
                      <a:endParaRPr kumimoji="0" lang="it-IT" altLang="it-IT" sz="600" u="none" strike="noStrike" cap="none" normalizeH="0" baseline="0" dirty="0" smtClean="0">
                        <a:ln>
                          <a:noFill/>
                        </a:ln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Non </a:t>
                      </a:r>
                      <a:r>
                        <a:rPr kumimoji="0" lang="it-IT" altLang="it-IT" sz="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smoker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34 (92)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3 (8)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88 (61)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15 (28)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0.314</a:t>
                      </a:r>
                      <a:endParaRPr kumimoji="0" lang="en-US" altLang="it-IT" sz="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122 (87)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18 (13)</a:t>
                      </a:r>
                      <a:endParaRPr kumimoji="0" lang="en-US" altLang="it-IT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</a:tr>
              <a:tr h="278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ECOG PS-no.(%)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0-1                                                                                     ≥2                                                                                    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34 (92)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3 (8)</a:t>
                      </a:r>
                      <a:endParaRPr kumimoji="0" lang="en-US" altLang="it-IT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95 (92)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8 (8)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 0.947</a:t>
                      </a:r>
                      <a:endParaRPr kumimoji="0" lang="en-US" altLang="it-IT" sz="6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129 </a:t>
                      </a:r>
                      <a:r>
                        <a:rPr kumimoji="0" lang="it-IT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(92)</a:t>
                      </a:r>
                      <a:endParaRPr kumimoji="0" lang="en-US" altLang="it-IT" sz="600" u="none" strike="noStrike" cap="none" normalizeH="0" baseline="0" smtClean="0">
                        <a:ln>
                          <a:noFill/>
                        </a:ln>
                        <a:effectLst/>
                        <a:latin typeface="Roboto Condensed" charset="0"/>
                        <a:ea typeface="Roboto Condensed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11 (8)</a:t>
                      </a:r>
                      <a:endParaRPr kumimoji="0" lang="en-US" altLang="it-IT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</a:tr>
              <a:tr h="278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Histology-no.(%)                                     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Squamous                                                                   Non-squamous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15 (41)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22 (59)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28 (27)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75 (73)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0.131</a:t>
                      </a:r>
                      <a:endParaRPr kumimoji="0" lang="en-US" altLang="it-IT" sz="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43 (31)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97 (69)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</a:tr>
              <a:tr h="278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Number of metastatic sites-no.(%) 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&lt;2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≥2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19 (51)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18 (49)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63</a:t>
                      </a:r>
                      <a:r>
                        <a:rPr kumimoji="0" lang="it-IT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 </a:t>
                      </a: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(61)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40 (39)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0.459</a:t>
                      </a:r>
                      <a:endParaRPr kumimoji="0" lang="en-US" altLang="it-IT" sz="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82 (59)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58 (41)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</a:tr>
              <a:tr h="2781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Number of prior systemic regimens-no.(%) 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&lt;3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≥3</a:t>
                      </a:r>
                      <a:endParaRPr kumimoji="0" lang="en-US" altLang="it-IT" sz="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29 (78)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8 (22)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75 (73)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28 (27)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0.507</a:t>
                      </a:r>
                      <a:endParaRPr kumimoji="0" lang="en-US" altLang="it-IT" sz="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104 (74)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Roboto Condensed" charset="0"/>
                          <a:ea typeface="Roboto Condensed" charset="0"/>
                        </a:rPr>
                        <a:t>36 (26)</a:t>
                      </a:r>
                      <a:endParaRPr kumimoji="0" lang="en-US" altLang="it-IT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Roboto Condensed" charset="0"/>
                        <a:ea typeface="Roboto Condensed" charset="0"/>
                      </a:endParaRP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cxnSp>
        <p:nvCxnSpPr>
          <p:cNvPr id="32" name="Connecteur droit 31"/>
          <p:cNvCxnSpPr/>
          <p:nvPr/>
        </p:nvCxnSpPr>
        <p:spPr>
          <a:xfrm>
            <a:off x="588359" y="1707654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1041496" y="1419622"/>
            <a:ext cx="1537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Données Préliminaires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57"/>
          <a:stretch/>
        </p:blipFill>
        <p:spPr bwMode="auto">
          <a:xfrm>
            <a:off x="35496" y="3291830"/>
            <a:ext cx="1780197" cy="11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6"/>
          <a:stretch/>
        </p:blipFill>
        <p:spPr bwMode="auto">
          <a:xfrm>
            <a:off x="1821652" y="3295728"/>
            <a:ext cx="1706243" cy="11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3" t="25483" r="41306" b="36423"/>
          <a:stretch/>
        </p:blipFill>
        <p:spPr bwMode="auto">
          <a:xfrm>
            <a:off x="434417" y="3295728"/>
            <a:ext cx="739226" cy="43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5796136" y="1297552"/>
            <a:ext cx="14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Et chez les patients ?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88763" y="4581201"/>
            <a:ext cx="2914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Réduction de l’efficacité de l’anti-PD1 </a:t>
            </a:r>
          </a:p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en absence de flore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9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3" grpId="0" animBg="1"/>
      <p:bldP spid="55" grpId="0"/>
      <p:bldP spid="60" grpId="0" animBg="1"/>
      <p:bldP spid="61" grpId="0"/>
      <p:bldP spid="33" grpId="0"/>
      <p:bldP spid="40" grpId="0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" descr="Screen Shot 2017-06-22 at 7.13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" y="3401785"/>
            <a:ext cx="2161204" cy="1728000"/>
          </a:xfrm>
          <a:prstGeom prst="rect">
            <a:avLst/>
          </a:prstGeom>
        </p:spPr>
      </p:pic>
      <p:pic>
        <p:nvPicPr>
          <p:cNvPr id="34" name="Picture 2" descr="Screen Shot 2017-06-22 at 7.16.20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53" y="3421248"/>
            <a:ext cx="1877937" cy="1728000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1763688" y="1279216"/>
            <a:ext cx="14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Et chez les patients ?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</a:t>
            </a:r>
            <a:r>
              <a:rPr lang="en" dirty="0" smtClean="0"/>
              <a:t>Anti-PD1</a:t>
            </a:r>
            <a:endParaRPr lang="en" dirty="0"/>
          </a:p>
        </p:txBody>
      </p:sp>
      <p:pic>
        <p:nvPicPr>
          <p:cNvPr id="32" name="Picture 10" descr="Screen Shot 2017-06-22 at 6.55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7654"/>
            <a:ext cx="2223214" cy="1728192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2151995" y="2211709"/>
            <a:ext cx="2501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L’utilisation d’</a:t>
            </a:r>
            <a:r>
              <a:rPr lang="fr-FR" sz="1200" dirty="0" err="1" smtClean="0">
                <a:latin typeface="Roboto Condensed" charset="0"/>
                <a:ea typeface="Roboto Condensed" charset="0"/>
              </a:rPr>
              <a:t>ATBs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réduit l’efficacité </a:t>
            </a:r>
          </a:p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antitumorale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du </a:t>
            </a:r>
            <a:r>
              <a:rPr lang="fr-FR" sz="1200" dirty="0" err="1" smtClean="0">
                <a:latin typeface="Roboto Condensed" charset="0"/>
                <a:ea typeface="Roboto Condensed" charset="0"/>
              </a:rPr>
              <a:t>nivolumab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23214" y="2833151"/>
            <a:ext cx="2214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Non restreint aux Patients NSCLC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9" t="7789" r="36862" b="3407"/>
          <a:stretch/>
        </p:blipFill>
        <p:spPr bwMode="auto">
          <a:xfrm>
            <a:off x="4932039" y="1334608"/>
            <a:ext cx="2707585" cy="327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Connecteur droit avec flèche 26"/>
          <p:cNvCxnSpPr/>
          <p:nvPr/>
        </p:nvCxnSpPr>
        <p:spPr>
          <a:xfrm>
            <a:off x="4328683" y="2696774"/>
            <a:ext cx="576000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017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</a:t>
            </a:r>
            <a:r>
              <a:rPr lang="en" dirty="0" smtClean="0"/>
              <a:t>Anti-PD1</a:t>
            </a:r>
            <a:endParaRPr lang="en" dirty="0"/>
          </a:p>
        </p:txBody>
      </p:sp>
      <p:sp>
        <p:nvSpPr>
          <p:cNvPr id="35" name="Rectangle 34"/>
          <p:cNvSpPr/>
          <p:nvPr/>
        </p:nvSpPr>
        <p:spPr>
          <a:xfrm>
            <a:off x="670022" y="1347614"/>
            <a:ext cx="7155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Le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microbiote</a:t>
            </a:r>
            <a:r>
              <a:rPr lang="fr-FR" dirty="0" smtClean="0">
                <a:latin typeface="Roboto Condensed" charset="0"/>
                <a:ea typeface="Roboto Condensed" charset="0"/>
              </a:rPr>
              <a:t> intestinal peut-il prédire la réponse à l’anti-PD1 ?</a:t>
            </a:r>
            <a:endParaRPr lang="fr-FR" dirty="0">
              <a:solidFill>
                <a:srgbClr val="000000"/>
              </a:solidFill>
              <a:latin typeface="Roboto Condensed" charset="0"/>
              <a:ea typeface="Roboto Condensed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4" b="19771"/>
          <a:stretch/>
        </p:blipFill>
        <p:spPr bwMode="auto">
          <a:xfrm>
            <a:off x="6532468" y="3621151"/>
            <a:ext cx="1358612" cy="82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6" descr="Screen Shot 2016-03-24 at 3.52.25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61" y="2731640"/>
            <a:ext cx="687341" cy="512035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5"/>
          <a:srcRect l="27109" t="48567" r="53464" b="35954"/>
          <a:stretch>
            <a:fillRect/>
          </a:stretch>
        </p:blipFill>
        <p:spPr bwMode="auto">
          <a:xfrm>
            <a:off x="4483351" y="2756179"/>
            <a:ext cx="1076771" cy="47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Screen Shot 2016-03-24 at 3.18.35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/>
          <a:stretch/>
        </p:blipFill>
        <p:spPr>
          <a:xfrm>
            <a:off x="6434553" y="1995686"/>
            <a:ext cx="607705" cy="656786"/>
          </a:xfrm>
          <a:prstGeom prst="rect">
            <a:avLst/>
          </a:prstGeom>
        </p:spPr>
      </p:pic>
      <p:pic>
        <p:nvPicPr>
          <p:cNvPr id="26" name="Picture 8" descr="Screen Shot 2016-03-24 at 3.17.02 P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774" y="1995709"/>
            <a:ext cx="581391" cy="656786"/>
          </a:xfrm>
          <a:prstGeom prst="rect">
            <a:avLst/>
          </a:prstGeom>
        </p:spPr>
      </p:pic>
      <p:sp>
        <p:nvSpPr>
          <p:cNvPr id="27" name="TextBox 9"/>
          <p:cNvSpPr txBox="1"/>
          <p:nvPr/>
        </p:nvSpPr>
        <p:spPr>
          <a:xfrm>
            <a:off x="6276991" y="1635646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1E1C11"/>
                </a:solidFill>
                <a:latin typeface="Roboto Condensed" charset="0"/>
                <a:ea typeface="Roboto Condensed" charset="0"/>
              </a:rPr>
              <a:t>Renal cell carcinoma</a:t>
            </a:r>
          </a:p>
        </p:txBody>
      </p:sp>
      <p:pic>
        <p:nvPicPr>
          <p:cNvPr id="28" name="Picture 15" descr="Screen Shot 2016-03-24 at 3.18.0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67" y="2004978"/>
            <a:ext cx="608400" cy="713498"/>
          </a:xfrm>
          <a:prstGeom prst="rect">
            <a:avLst/>
          </a:prstGeom>
        </p:spPr>
      </p:pic>
      <p:pic>
        <p:nvPicPr>
          <p:cNvPr id="29" name="Picture 16" descr="Screen Shot 2016-03-24 at 3.45.39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0" y="2004978"/>
            <a:ext cx="608400" cy="710628"/>
          </a:xfrm>
          <a:prstGeom prst="rect">
            <a:avLst/>
          </a:prstGeom>
        </p:spPr>
      </p:pic>
      <p:sp>
        <p:nvSpPr>
          <p:cNvPr id="30" name="TextBox 17"/>
          <p:cNvSpPr txBox="1"/>
          <p:nvPr/>
        </p:nvSpPr>
        <p:spPr>
          <a:xfrm>
            <a:off x="1099229" y="1635646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 smtClean="0">
                <a:solidFill>
                  <a:srgbClr val="1E1C11"/>
                </a:solidFill>
                <a:latin typeface="Roboto Condensed" charset="0"/>
                <a:ea typeface="Roboto Condensed" charset="0"/>
              </a:rPr>
              <a:t>NSCLC cancer</a:t>
            </a:r>
          </a:p>
        </p:txBody>
      </p:sp>
      <p:pic>
        <p:nvPicPr>
          <p:cNvPr id="31" name="Picture 10" descr="Screen Shot 2016-05-01 at 8.16.16 PM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4"/>
          <a:stretch/>
        </p:blipFill>
        <p:spPr>
          <a:xfrm>
            <a:off x="2078823" y="2004978"/>
            <a:ext cx="608400" cy="710628"/>
          </a:xfrm>
          <a:prstGeom prst="rect">
            <a:avLst/>
          </a:prstGeom>
        </p:spPr>
      </p:pic>
      <p:cxnSp>
        <p:nvCxnSpPr>
          <p:cNvPr id="36" name="Connecteur droit 35"/>
          <p:cNvCxnSpPr/>
          <p:nvPr/>
        </p:nvCxnSpPr>
        <p:spPr>
          <a:xfrm>
            <a:off x="467544" y="1898437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5844943" y="1901964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00242"/>
            <a:ext cx="2665784" cy="180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9"/>
          <p:cNvSpPr txBox="1"/>
          <p:nvPr/>
        </p:nvSpPr>
        <p:spPr>
          <a:xfrm>
            <a:off x="4315552" y="2394400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fr-FR" dirty="0">
                <a:solidFill>
                  <a:srgbClr val="1E1C11"/>
                </a:solidFill>
                <a:latin typeface="Roboto Condensed" charset="0"/>
                <a:ea typeface="Roboto Condensed" charset="0"/>
              </a:rPr>
              <a:t>n</a:t>
            </a:r>
            <a:r>
              <a:rPr lang="fr-FR" dirty="0" smtClean="0">
                <a:solidFill>
                  <a:srgbClr val="1E1C11"/>
                </a:solidFill>
                <a:latin typeface="Roboto Condensed" charset="0"/>
                <a:ea typeface="Roboto Condensed" charset="0"/>
              </a:rPr>
              <a:t>=100</a:t>
            </a:r>
            <a:endParaRPr lang="en-US" dirty="0" smtClean="0">
              <a:solidFill>
                <a:srgbClr val="1E1C11"/>
              </a:solidFill>
              <a:latin typeface="Roboto Condensed" charset="0"/>
              <a:ea typeface="Roboto Condensed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71310" y="4424211"/>
            <a:ext cx="2121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C00000"/>
                </a:solidFill>
                <a:latin typeface="Roboto Condensed" charset="0"/>
                <a:ea typeface="Roboto Condensed" charset="0"/>
              </a:rPr>
              <a:t>Cacathèque</a:t>
            </a:r>
            <a:endParaRPr lang="fr-FR" sz="2400" b="1" dirty="0">
              <a:solidFill>
                <a:srgbClr val="C00000"/>
              </a:solidFill>
              <a:latin typeface="Roboto Condensed" charset="0"/>
              <a:ea typeface="Roboto Condensed" charset="0"/>
            </a:endParaRPr>
          </a:p>
        </p:txBody>
      </p:sp>
      <p:cxnSp>
        <p:nvCxnSpPr>
          <p:cNvPr id="3" name="Connecteur droit avec flèche 2"/>
          <p:cNvCxnSpPr/>
          <p:nvPr/>
        </p:nvCxnSpPr>
        <p:spPr>
          <a:xfrm flipH="1" flipV="1">
            <a:off x="2921694" y="2399088"/>
            <a:ext cx="911353" cy="393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3224969" y="3322338"/>
            <a:ext cx="608078" cy="298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5793305" y="3319362"/>
            <a:ext cx="641248" cy="298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5436096" y="2283718"/>
            <a:ext cx="911353" cy="393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767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0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</a:t>
            </a:r>
            <a:r>
              <a:rPr lang="en" dirty="0" smtClean="0"/>
              <a:t>Anti-PD1</a:t>
            </a:r>
            <a:endParaRPr lang="en" dirty="0"/>
          </a:p>
        </p:txBody>
      </p:sp>
      <p:pic>
        <p:nvPicPr>
          <p:cNvPr id="40" name="Picture 5" descr="Screen Shot 2017-06-22 at 7.25.27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5"/>
          <a:stretch/>
        </p:blipFill>
        <p:spPr>
          <a:xfrm>
            <a:off x="107504" y="1991056"/>
            <a:ext cx="1368152" cy="1686548"/>
          </a:xfrm>
          <a:prstGeom prst="rect">
            <a:avLst/>
          </a:prstGeom>
        </p:spPr>
      </p:pic>
      <p:sp>
        <p:nvSpPr>
          <p:cNvPr id="41" name="TextBox 6"/>
          <p:cNvSpPr txBox="1"/>
          <p:nvPr/>
        </p:nvSpPr>
        <p:spPr>
          <a:xfrm>
            <a:off x="480469" y="3533014"/>
            <a:ext cx="39466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Roboto Condensed" charset="0"/>
                <a:ea typeface="Roboto Condensed" charset="0"/>
              </a:rPr>
              <a:t>PFS &lt;6</a:t>
            </a:r>
            <a:endParaRPr lang="en-US" sz="600" dirty="0">
              <a:latin typeface="Roboto Condensed" charset="0"/>
              <a:ea typeface="Roboto Condensed" charset="0"/>
            </a:endParaRPr>
          </a:p>
        </p:txBody>
      </p:sp>
      <p:sp>
        <p:nvSpPr>
          <p:cNvPr id="42" name="TextBox 7"/>
          <p:cNvSpPr txBox="1"/>
          <p:nvPr/>
        </p:nvSpPr>
        <p:spPr>
          <a:xfrm>
            <a:off x="854581" y="3529486"/>
            <a:ext cx="3962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latin typeface="Roboto Condensed" charset="0"/>
                <a:ea typeface="Roboto Condensed" charset="0"/>
              </a:rPr>
              <a:t>PFS &gt;6</a:t>
            </a:r>
            <a:endParaRPr lang="en-US" sz="600" dirty="0">
              <a:latin typeface="Roboto Condensed" charset="0"/>
              <a:ea typeface="Roboto Condensed" charset="0"/>
            </a:endParaRPr>
          </a:p>
        </p:txBody>
      </p:sp>
      <p:pic>
        <p:nvPicPr>
          <p:cNvPr id="43" name="Picture 3" descr="Screen Shot 2017-06-22 at 7.27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1" y="1924427"/>
            <a:ext cx="4333304" cy="1706238"/>
          </a:xfrm>
          <a:prstGeom prst="rect">
            <a:avLst/>
          </a:prstGeom>
        </p:spPr>
      </p:pic>
      <p:pic>
        <p:nvPicPr>
          <p:cNvPr id="44" name="Picture 5" descr="Screen Shot 2017-06-22 at 7.27.2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67" y="3655483"/>
            <a:ext cx="4272116" cy="71646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0022" y="1347614"/>
            <a:ext cx="7155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Le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microbiote</a:t>
            </a:r>
            <a:r>
              <a:rPr lang="fr-FR" dirty="0" smtClean="0">
                <a:latin typeface="Roboto Condensed" charset="0"/>
                <a:ea typeface="Roboto Condensed" charset="0"/>
              </a:rPr>
              <a:t> intestinal peut-il prédire la réponse à l’anti-PD1 ?</a:t>
            </a:r>
            <a:endParaRPr lang="fr-FR" dirty="0">
              <a:solidFill>
                <a:srgbClr val="000000"/>
              </a:solidFill>
              <a:latin typeface="Roboto Condensed" charset="0"/>
              <a:ea typeface="Roboto Condensed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03198" y="1662581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Baseline 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343280" y="1898437"/>
            <a:ext cx="10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7"/>
          <p:cNvSpPr txBox="1"/>
          <p:nvPr/>
        </p:nvSpPr>
        <p:spPr>
          <a:xfrm rot="16200000">
            <a:off x="5648438" y="3937687"/>
            <a:ext cx="55816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latin typeface="Roboto Condensed" charset="0"/>
                <a:ea typeface="Roboto Condensed" charset="0"/>
              </a:rPr>
              <a:t>Depleted in NR</a:t>
            </a:r>
            <a:endParaRPr lang="en-US" sz="500" dirty="0">
              <a:latin typeface="Roboto Condensed" charset="0"/>
              <a:ea typeface="Roboto Condensed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438" y="842963"/>
            <a:ext cx="1038841" cy="42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84027" y="4659982"/>
            <a:ext cx="7155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Plus grande richesse +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Overreprésentation</a:t>
            </a:r>
            <a:r>
              <a:rPr lang="fr-FR" dirty="0" smtClean="0">
                <a:latin typeface="Roboto Condensed" charset="0"/>
                <a:ea typeface="Roboto Condensed" charset="0"/>
              </a:rPr>
              <a:t> d’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Akkermansia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muciniphila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/E.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hirae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 </a:t>
            </a:r>
            <a:r>
              <a:rPr lang="fr-FR" dirty="0">
                <a:latin typeface="Roboto Condensed" charset="0"/>
                <a:ea typeface="Roboto Condensed" charset="0"/>
              </a:rPr>
              <a:t>chez R </a:t>
            </a:r>
            <a:endParaRPr lang="fr-FR" i="1" dirty="0">
              <a:solidFill>
                <a:srgbClr val="000000"/>
              </a:solidFill>
              <a:latin typeface="Roboto Condensed" charset="0"/>
              <a:ea typeface="Roboto Condensed" charset="0"/>
            </a:endParaRPr>
          </a:p>
        </p:txBody>
      </p:sp>
      <p:sp>
        <p:nvSpPr>
          <p:cNvPr id="30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25</a:t>
            </a:fld>
            <a:endParaRPr lang="en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/>
          <a:srcRect l="52362" t="28990" r="25588" b="34593"/>
          <a:stretch/>
        </p:blipFill>
        <p:spPr>
          <a:xfrm>
            <a:off x="6372200" y="2133879"/>
            <a:ext cx="2016224" cy="18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2" grpId="0"/>
      <p:bldP spid="27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 l="27109" t="48567" r="53464" b="35954"/>
          <a:stretch>
            <a:fillRect/>
          </a:stretch>
        </p:blipFill>
        <p:spPr bwMode="auto">
          <a:xfrm>
            <a:off x="827584" y="1904514"/>
            <a:ext cx="1130204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/>
          <p:nvPr/>
        </p:nvSpPr>
        <p:spPr>
          <a:xfrm>
            <a:off x="1811394" y="1904514"/>
            <a:ext cx="5424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Roboto Condensed" charset="0"/>
                <a:ea typeface="Roboto Condensed" charset="0"/>
              </a:rPr>
              <a:t>PBMC </a:t>
            </a:r>
            <a:r>
              <a:rPr lang="en-US" dirty="0" smtClean="0">
                <a:latin typeface="Roboto Condensed" charset="0"/>
                <a:ea typeface="Roboto Condensed" charset="0"/>
              </a:rPr>
              <a:t>de patients </a:t>
            </a:r>
            <a:r>
              <a:rPr lang="en-US" sz="1400" dirty="0" smtClean="0">
                <a:latin typeface="Roboto Condensed" charset="0"/>
                <a:ea typeface="Roboto Condensed" charset="0"/>
              </a:rPr>
              <a:t>NSCLC &amp; </a:t>
            </a:r>
            <a:r>
              <a:rPr lang="en-US" sz="1400" dirty="0" err="1" smtClean="0">
                <a:latin typeface="Roboto Condensed" charset="0"/>
                <a:ea typeface="Roboto Condensed" charset="0"/>
              </a:rPr>
              <a:t>mRCC</a:t>
            </a:r>
            <a:r>
              <a:rPr lang="en-US" sz="1400" dirty="0" smtClean="0">
                <a:latin typeface="Roboto Condensed" charset="0"/>
                <a:ea typeface="Roboto Condensed" charset="0"/>
              </a:rPr>
              <a:t> </a:t>
            </a:r>
            <a:r>
              <a:rPr lang="en-US" sz="1400" dirty="0" err="1" smtClean="0">
                <a:latin typeface="Roboto Condensed" charset="0"/>
                <a:ea typeface="Roboto Condensed" charset="0"/>
              </a:rPr>
              <a:t>traités</a:t>
            </a:r>
            <a:r>
              <a:rPr lang="en-US" sz="1400" dirty="0" smtClean="0">
                <a:latin typeface="Roboto Condensed" charset="0"/>
                <a:ea typeface="Roboto Condensed" charset="0"/>
              </a:rPr>
              <a:t> par  </a:t>
            </a:r>
            <a:r>
              <a:rPr lang="en-US" sz="1400" dirty="0" err="1" smtClean="0">
                <a:latin typeface="Roboto Condensed" charset="0"/>
                <a:ea typeface="Roboto Condensed" charset="0"/>
              </a:rPr>
              <a:t>Nivolumab</a:t>
            </a:r>
            <a:r>
              <a:rPr lang="en-US" sz="1400" dirty="0" smtClean="0">
                <a:latin typeface="Roboto Condensed" charset="0"/>
                <a:ea typeface="Roboto Condensed" charset="0"/>
              </a:rPr>
              <a:t> </a:t>
            </a:r>
            <a:r>
              <a:rPr lang="en-US" dirty="0" smtClean="0">
                <a:latin typeface="Roboto Condensed" charset="0"/>
                <a:ea typeface="Roboto Condensed" charset="0"/>
              </a:rPr>
              <a:t>en </a:t>
            </a:r>
            <a:r>
              <a:rPr lang="en-US" sz="1400" dirty="0" smtClean="0">
                <a:latin typeface="Roboto Condensed" charset="0"/>
                <a:ea typeface="Roboto Condensed" charset="0"/>
              </a:rPr>
              <a:t>2</a:t>
            </a:r>
            <a:r>
              <a:rPr lang="en-US" sz="1400" baseline="30000" dirty="0" smtClean="0">
                <a:latin typeface="Roboto Condensed" charset="0"/>
                <a:ea typeface="Roboto Condensed" charset="0"/>
              </a:rPr>
              <a:t>nd</a:t>
            </a:r>
            <a:r>
              <a:rPr lang="en-US" sz="1400" dirty="0" smtClean="0">
                <a:latin typeface="Roboto Condensed" charset="0"/>
                <a:ea typeface="Roboto Condensed" charset="0"/>
              </a:rPr>
              <a:t>-3</a:t>
            </a:r>
            <a:r>
              <a:rPr lang="en-US" sz="1400" baseline="30000" dirty="0" smtClean="0">
                <a:latin typeface="Roboto Condensed" charset="0"/>
                <a:ea typeface="Roboto Condensed" charset="0"/>
              </a:rPr>
              <a:t>rd</a:t>
            </a:r>
            <a:r>
              <a:rPr lang="en-US" sz="1400" dirty="0" smtClean="0">
                <a:latin typeface="Roboto Condensed" charset="0"/>
                <a:ea typeface="Roboto Condensed" charset="0"/>
              </a:rPr>
              <a:t> line </a:t>
            </a:r>
            <a:endParaRPr lang="en-US" dirty="0">
              <a:latin typeface="Roboto Condensed" charset="0"/>
              <a:ea typeface="Roboto Condensed" charset="0"/>
            </a:endParaRPr>
          </a:p>
          <a:p>
            <a:pPr algn="ctr"/>
            <a:r>
              <a:rPr lang="en-US" dirty="0" err="1" smtClean="0">
                <a:latin typeface="Roboto Condensed" charset="0"/>
                <a:ea typeface="Roboto Condensed" charset="0"/>
              </a:rPr>
              <a:t>Enrôlé</a:t>
            </a:r>
            <a:r>
              <a:rPr lang="en-US" dirty="0" smtClean="0">
                <a:latin typeface="Roboto Condensed" charset="0"/>
                <a:ea typeface="Roboto Condensed" charset="0"/>
              </a:rPr>
              <a:t>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dans</a:t>
            </a:r>
            <a:r>
              <a:rPr lang="en-US" dirty="0" smtClean="0">
                <a:latin typeface="Roboto Condensed" charset="0"/>
                <a:ea typeface="Roboto Condensed" charset="0"/>
              </a:rPr>
              <a:t> le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projet</a:t>
            </a:r>
            <a:r>
              <a:rPr lang="en-US" dirty="0" smtClean="0">
                <a:latin typeface="Roboto Condensed" charset="0"/>
                <a:ea typeface="Roboto Condensed" charset="0"/>
              </a:rPr>
              <a:t>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Oncobiotique</a:t>
            </a:r>
            <a:r>
              <a:rPr lang="en-US" dirty="0" smtClean="0">
                <a:latin typeface="Roboto Condensed" charset="0"/>
                <a:ea typeface="Roboto Condensed" charset="0"/>
              </a:rPr>
              <a:t> (collection de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selles</a:t>
            </a:r>
            <a:r>
              <a:rPr lang="en-US" dirty="0" smtClean="0">
                <a:latin typeface="Roboto Condensed" charset="0"/>
                <a:ea typeface="Roboto Condensed" charset="0"/>
              </a:rPr>
              <a:t>) </a:t>
            </a:r>
            <a:endParaRPr lang="en-US" sz="1400" dirty="0" smtClean="0">
              <a:latin typeface="Roboto Condensed" charset="0"/>
              <a:ea typeface="Roboto Condensed" charset="0"/>
            </a:endParaRPr>
          </a:p>
        </p:txBody>
      </p:sp>
      <p:grpSp>
        <p:nvGrpSpPr>
          <p:cNvPr id="28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29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3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</a:t>
            </a:r>
            <a:r>
              <a:rPr lang="en" dirty="0" smtClean="0"/>
              <a:t>Anti-PD1</a:t>
            </a:r>
            <a:endParaRPr lang="en" dirty="0"/>
          </a:p>
        </p:txBody>
      </p:sp>
      <p:sp>
        <p:nvSpPr>
          <p:cNvPr id="44" name="TextBox 9"/>
          <p:cNvSpPr txBox="1"/>
          <p:nvPr/>
        </p:nvSpPr>
        <p:spPr>
          <a:xfrm>
            <a:off x="2277069" y="2673683"/>
            <a:ext cx="1790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Roboto Condensed" charset="0"/>
                <a:ea typeface="Roboto Condensed" charset="0"/>
              </a:rPr>
              <a:t>Séparation</a:t>
            </a:r>
            <a:r>
              <a:rPr lang="en-US" sz="1200" dirty="0" smtClean="0">
                <a:latin typeface="Roboto Condensed" charset="0"/>
                <a:ea typeface="Roboto Condensed" charset="0"/>
              </a:rPr>
              <a:t> des Monocytes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45" name="TextBox 30"/>
          <p:cNvSpPr txBox="1"/>
          <p:nvPr/>
        </p:nvSpPr>
        <p:spPr>
          <a:xfrm>
            <a:off x="5736075" y="2666990"/>
            <a:ext cx="2148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Roboto Condensed" charset="0"/>
                <a:ea typeface="Roboto Condensed" charset="0"/>
              </a:rPr>
              <a:t>Enrichissement</a:t>
            </a:r>
            <a:r>
              <a:rPr lang="en-US" sz="1200" dirty="0" smtClean="0">
                <a:latin typeface="Roboto Condensed" charset="0"/>
                <a:ea typeface="Roboto Condensed" charset="0"/>
              </a:rPr>
              <a:t> en CD4</a:t>
            </a:r>
            <a:r>
              <a:rPr lang="en-US" sz="1200" baseline="30000" dirty="0" smtClean="0">
                <a:latin typeface="Roboto Condensed" charset="0"/>
                <a:ea typeface="Roboto Condensed" charset="0"/>
              </a:rPr>
              <a:t>+</a:t>
            </a:r>
            <a:r>
              <a:rPr lang="en-US" sz="1200" dirty="0">
                <a:latin typeface="Roboto Condensed" charset="0"/>
                <a:ea typeface="Roboto Condensed" charset="0"/>
              </a:rPr>
              <a:t> </a:t>
            </a:r>
            <a:r>
              <a:rPr lang="en-US" sz="1200" dirty="0" smtClean="0">
                <a:latin typeface="Roboto Condensed" charset="0"/>
                <a:ea typeface="Roboto Condensed" charset="0"/>
              </a:rPr>
              <a:t>et CD8+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6" name="Picture 2" descr="Screen Shot 2016-03-24 at 11.55.3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422" y="3286323"/>
            <a:ext cx="1890778" cy="1264226"/>
          </a:xfrm>
          <a:prstGeom prst="rect">
            <a:avLst/>
          </a:prstGeom>
        </p:spPr>
      </p:pic>
      <p:sp>
        <p:nvSpPr>
          <p:cNvPr id="47" name="TextBox 9"/>
          <p:cNvSpPr txBox="1"/>
          <p:nvPr/>
        </p:nvSpPr>
        <p:spPr>
          <a:xfrm>
            <a:off x="496986" y="3767489"/>
            <a:ext cx="1527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Culture avec bactéries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48" name="TextBox 39"/>
          <p:cNvSpPr txBox="1"/>
          <p:nvPr/>
        </p:nvSpPr>
        <p:spPr>
          <a:xfrm>
            <a:off x="5764059" y="3464663"/>
            <a:ext cx="2624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Roboto Condensed" charset="0"/>
                <a:ea typeface="Roboto Condensed" charset="0"/>
              </a:rPr>
              <a:t>Co-Culture: </a:t>
            </a:r>
            <a:r>
              <a:rPr lang="en-US" sz="1200" dirty="0" err="1" smtClean="0">
                <a:latin typeface="Roboto Condensed" charset="0"/>
                <a:ea typeface="Roboto Condensed" charset="0"/>
              </a:rPr>
              <a:t>Monocyte+Bactéries</a:t>
            </a:r>
            <a:r>
              <a:rPr lang="en-US" sz="1200" dirty="0" smtClean="0">
                <a:latin typeface="Roboto Condensed" charset="0"/>
                <a:ea typeface="Roboto Condensed" charset="0"/>
              </a:rPr>
              <a:t>/T cells 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9" name="Picture 26" descr="Screen Shot 2016-03-25 at 12.16.58 A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r="7996" b="20585"/>
          <a:stretch/>
        </p:blipFill>
        <p:spPr>
          <a:xfrm>
            <a:off x="5405990" y="4155926"/>
            <a:ext cx="1368152" cy="939985"/>
          </a:xfrm>
          <a:prstGeom prst="rect">
            <a:avLst/>
          </a:prstGeom>
        </p:spPr>
      </p:pic>
      <p:cxnSp>
        <p:nvCxnSpPr>
          <p:cNvPr id="50" name="Connecteur droit avec flèche 49"/>
          <p:cNvCxnSpPr/>
          <p:nvPr/>
        </p:nvCxnSpPr>
        <p:spPr>
          <a:xfrm>
            <a:off x="3254977" y="2984300"/>
            <a:ext cx="0" cy="25200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>
            <a:off x="4247683" y="3609438"/>
            <a:ext cx="1488392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670022" y="1347614"/>
            <a:ext cx="71553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Investigation des réponses mémoires anti-commensaux</a:t>
            </a:r>
            <a:endParaRPr lang="fr-FR" dirty="0">
              <a:solidFill>
                <a:srgbClr val="000000"/>
              </a:solidFill>
              <a:latin typeface="Roboto Condensed" charset="0"/>
              <a:ea typeface="Roboto Condensed" charset="0"/>
            </a:endParaRPr>
          </a:p>
        </p:txBody>
      </p:sp>
      <p:cxnSp>
        <p:nvCxnSpPr>
          <p:cNvPr id="53" name="Connecteur droit 52"/>
          <p:cNvCxnSpPr/>
          <p:nvPr/>
        </p:nvCxnSpPr>
        <p:spPr>
          <a:xfrm>
            <a:off x="2214422" y="1655391"/>
            <a:ext cx="415777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>
            <a:off x="6804248" y="2983724"/>
            <a:ext cx="0" cy="25200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H="1">
            <a:off x="6444208" y="3790931"/>
            <a:ext cx="294031" cy="25200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TextBox 9"/>
          <p:cNvSpPr txBox="1"/>
          <p:nvPr/>
        </p:nvSpPr>
        <p:spPr>
          <a:xfrm>
            <a:off x="4499992" y="3332439"/>
            <a:ext cx="82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Incubation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58" name="TextBox 9"/>
          <p:cNvSpPr txBox="1"/>
          <p:nvPr/>
        </p:nvSpPr>
        <p:spPr>
          <a:xfrm>
            <a:off x="6716338" y="3790931"/>
            <a:ext cx="82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Incubation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3531662" y="4788134"/>
            <a:ext cx="1760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ELISA – Cytokines release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60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167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4" grpId="0"/>
      <p:bldP spid="45" grpId="0"/>
      <p:bldP spid="47" grpId="0"/>
      <p:bldP spid="48" grpId="0"/>
      <p:bldP spid="52" grpId="0"/>
      <p:bldP spid="57" grpId="0"/>
      <p:bldP spid="58" grpId="0"/>
      <p:bldP spid="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4597"/>
            <a:ext cx="238917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4257"/>
            <a:ext cx="1191196" cy="30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99592" y="4053721"/>
            <a:ext cx="603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/>
              <a:t>p-value</a:t>
            </a:r>
            <a:endParaRPr lang="en-US" sz="1000" i="1" dirty="0"/>
          </a:p>
        </p:txBody>
      </p:sp>
      <p:pic>
        <p:nvPicPr>
          <p:cNvPr id="12" name="Picture 3" descr="Screen Shot 2017-03-07 at 7.15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72" y="3170060"/>
            <a:ext cx="3470869" cy="1584928"/>
          </a:xfrm>
          <a:prstGeom prst="rect">
            <a:avLst/>
          </a:prstGeom>
        </p:spPr>
      </p:pic>
      <p:pic>
        <p:nvPicPr>
          <p:cNvPr id="13" name="Picture 5" descr="Screen Shot 2017-03-07 at 7.15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783" y="1665883"/>
            <a:ext cx="3565409" cy="15269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347864" y="1348954"/>
            <a:ext cx="893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>
                <a:latin typeface="Roboto Condensed" charset="0"/>
                <a:ea typeface="Roboto Condensed" charset="0"/>
              </a:rPr>
              <a:t>A. </a:t>
            </a:r>
            <a:r>
              <a:rPr lang="fr-FR" sz="1000" i="1" dirty="0" err="1" smtClean="0">
                <a:latin typeface="Roboto Condensed" charset="0"/>
                <a:ea typeface="Roboto Condensed" charset="0"/>
              </a:rPr>
              <a:t>muciniphila</a:t>
            </a:r>
            <a:endParaRPr lang="en-US" sz="1000" i="1" dirty="0">
              <a:latin typeface="Roboto Condensed" charset="0"/>
              <a:ea typeface="Roboto Condensed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07982" y="1347614"/>
            <a:ext cx="4876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>
                <a:latin typeface="Roboto Condensed" charset="0"/>
                <a:ea typeface="Roboto Condensed" charset="0"/>
              </a:rPr>
              <a:t>E. coli</a:t>
            </a:r>
            <a:endParaRPr lang="en-US" sz="1000" i="1" dirty="0">
              <a:latin typeface="Roboto Condensed" charset="0"/>
              <a:ea typeface="Roboto Condensed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020272" y="1351523"/>
            <a:ext cx="558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smtClean="0">
                <a:latin typeface="Roboto Condensed" charset="0"/>
                <a:ea typeface="Roboto Condensed" charset="0"/>
              </a:rPr>
              <a:t>E. </a:t>
            </a:r>
            <a:r>
              <a:rPr lang="fr-FR" sz="1000" i="1" dirty="0" err="1" smtClean="0">
                <a:latin typeface="Roboto Condensed" charset="0"/>
                <a:ea typeface="Roboto Condensed" charset="0"/>
              </a:rPr>
              <a:t>hirae</a:t>
            </a:r>
            <a:endParaRPr lang="en-US" sz="1000" i="1" dirty="0">
              <a:latin typeface="Roboto Condensed" charset="0"/>
              <a:ea typeface="Roboto Condensed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421348" y="1585884"/>
            <a:ext cx="1651118" cy="1507542"/>
            <a:chOff x="6421348" y="1707654"/>
            <a:chExt cx="1651118" cy="150754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1348" y="1707654"/>
              <a:ext cx="1651118" cy="1507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7246907" y="1716945"/>
              <a:ext cx="277421" cy="134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8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</a:t>
            </a:r>
            <a:r>
              <a:rPr lang="en" dirty="0" smtClean="0"/>
              <a:t>Anti-PD1</a:t>
            </a:r>
            <a:endParaRPr lang="en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3275856" y="1585884"/>
            <a:ext cx="108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>
            <a:off x="5004048" y="1585884"/>
            <a:ext cx="108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6804248" y="1585884"/>
            <a:ext cx="108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à coins arrondis 6"/>
          <p:cNvSpPr/>
          <p:nvPr/>
        </p:nvSpPr>
        <p:spPr>
          <a:xfrm>
            <a:off x="293682" y="1662537"/>
            <a:ext cx="533902" cy="189133"/>
          </a:xfrm>
          <a:prstGeom prst="round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à coins arrondis 35"/>
          <p:cNvSpPr/>
          <p:nvPr/>
        </p:nvSpPr>
        <p:spPr>
          <a:xfrm>
            <a:off x="568584" y="2022577"/>
            <a:ext cx="266952" cy="189133"/>
          </a:xfrm>
          <a:prstGeom prst="round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71967" y="4763599"/>
            <a:ext cx="6551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Roboto Condensed" charset="0"/>
                <a:ea typeface="Roboto Condensed" charset="0"/>
              </a:rPr>
              <a:t>Les réponses mémoires Th1/Tc1 spécifiques d’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A.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muciniphila</a:t>
            </a:r>
            <a:r>
              <a:rPr lang="fr-FR" dirty="0" smtClean="0">
                <a:latin typeface="Roboto Condensed" charset="0"/>
                <a:ea typeface="Roboto Condensed" charset="0"/>
              </a:rPr>
              <a:t> prédisent une meilleure PFS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02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/>
      <p:bldP spid="7" grpId="0" animBg="1"/>
      <p:bldP spid="36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Anti-PD1</a:t>
            </a:r>
            <a:endParaRPr lang="en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6758315" y="1903857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4271" r="81238" b="46186"/>
          <a:stretch/>
        </p:blipFill>
        <p:spPr bwMode="auto">
          <a:xfrm rot="16854884">
            <a:off x="7898635" y="2105544"/>
            <a:ext cx="225072" cy="3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38" y="1977979"/>
            <a:ext cx="335856" cy="399162"/>
          </a:xfrm>
          <a:prstGeom prst="rect">
            <a:avLst/>
          </a:prstGeom>
        </p:spPr>
      </p:pic>
      <p:cxnSp>
        <p:nvCxnSpPr>
          <p:cNvPr id="43" name="Connecteur droit avec flèche 42"/>
          <p:cNvCxnSpPr/>
          <p:nvPr/>
        </p:nvCxnSpPr>
        <p:spPr>
          <a:xfrm flipV="1">
            <a:off x="5351912" y="2163120"/>
            <a:ext cx="357025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5132873" y="1888736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02" y="1978160"/>
            <a:ext cx="335856" cy="39916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94" y="1948418"/>
            <a:ext cx="335856" cy="399162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7455375" y="1707654"/>
            <a:ext cx="114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Anti-PD1+Oral gavage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52" name="Connecteur droit avec flèche 51"/>
          <p:cNvCxnSpPr/>
          <p:nvPr/>
        </p:nvCxnSpPr>
        <p:spPr>
          <a:xfrm flipV="1">
            <a:off x="6873092" y="2162629"/>
            <a:ext cx="540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7603516" y="2047873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Ellipse 53"/>
          <p:cNvSpPr>
            <a:spLocks noChangeArrowheads="1"/>
          </p:cNvSpPr>
          <p:nvPr/>
        </p:nvSpPr>
        <p:spPr bwMode="auto">
          <a:xfrm>
            <a:off x="3980034" y="1807626"/>
            <a:ext cx="792088" cy="794366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fr-FR">
                <a:solidFill>
                  <a:srgbClr val="000000"/>
                </a:solidFill>
              </a:rPr>
              <a:t>                                        </a:t>
            </a:r>
          </a:p>
        </p:txBody>
      </p:sp>
      <p:cxnSp>
        <p:nvCxnSpPr>
          <p:cNvPr id="55" name="Connecteur droit 54"/>
          <p:cNvCxnSpPr/>
          <p:nvPr/>
        </p:nvCxnSpPr>
        <p:spPr>
          <a:xfrm>
            <a:off x="4832889" y="1708279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5249846" y="1420247"/>
            <a:ext cx="166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Strategy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2 = Avatar </a:t>
            </a:r>
            <a:r>
              <a:rPr lang="fr-FR" sz="1200" dirty="0" err="1" smtClean="0">
                <a:latin typeface="Roboto Condensed" charset="0"/>
                <a:ea typeface="Roboto Condensed" charset="0"/>
              </a:rPr>
              <a:t>Mice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490" y="1985288"/>
            <a:ext cx="335856" cy="399162"/>
          </a:xfrm>
          <a:prstGeom prst="rect">
            <a:avLst/>
          </a:prstGeom>
        </p:spPr>
      </p:pic>
      <p:cxnSp>
        <p:nvCxnSpPr>
          <p:cNvPr id="58" name="Connecteur droit avec flèche 57"/>
          <p:cNvCxnSpPr/>
          <p:nvPr/>
        </p:nvCxnSpPr>
        <p:spPr>
          <a:xfrm flipV="1">
            <a:off x="6132323" y="2168426"/>
            <a:ext cx="324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5933288" y="1886902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FMT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9" y="2862450"/>
            <a:ext cx="7163151" cy="20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135193" y="1502181"/>
            <a:ext cx="3757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>
                <a:latin typeface="Roboto Condensed" charset="0"/>
                <a:ea typeface="Roboto Condensed" charset="0"/>
              </a:rPr>
              <a:t>A.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muciniphila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 </a:t>
            </a:r>
            <a:r>
              <a:rPr lang="fr-FR" dirty="0" smtClean="0">
                <a:latin typeface="Roboto Condensed" charset="0"/>
                <a:ea typeface="Roboto Condensed" charset="0"/>
              </a:rPr>
              <a:t>semble jouer un rôle chez l’Homme 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491397" y="2111557"/>
            <a:ext cx="293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Modèles précliniques </a:t>
            </a:r>
            <a:r>
              <a:rPr lang="fr-FR" dirty="0" smtClean="0">
                <a:latin typeface="Roboto Condensed" charset="0"/>
                <a:ea typeface="Roboto Condensed" charset="0"/>
                <a:sym typeface="Wingdings" pitchFamily="2" charset="2"/>
              </a:rPr>
              <a:t> chez la souris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>
            <a:off x="1954633" y="1852160"/>
            <a:ext cx="0" cy="25200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2340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4" grpId="0"/>
      <p:bldP spid="50" grpId="0"/>
      <p:bldP spid="53" grpId="0" animBg="1"/>
      <p:bldP spid="54" grpId="0" animBg="1"/>
      <p:bldP spid="56" grpId="0"/>
      <p:bldP spid="5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7" name="TextBox 4"/>
          <p:cNvSpPr txBox="1"/>
          <p:nvPr/>
        </p:nvSpPr>
        <p:spPr>
          <a:xfrm>
            <a:off x="611560" y="1419622"/>
            <a:ext cx="2776722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Roboto Condensed" charset="0"/>
                <a:ea typeface="Roboto Condensed" charset="0"/>
              </a:rPr>
              <a:t>Patient A = Non-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Répondeur</a:t>
            </a:r>
            <a:r>
              <a:rPr lang="en-US" dirty="0" smtClean="0">
                <a:latin typeface="Roboto Condensed" charset="0"/>
                <a:ea typeface="Roboto Condensed" charset="0"/>
              </a:rPr>
              <a:t> (NR)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Roboto Condensed" charset="0"/>
                <a:ea typeface="Roboto Condensed" charset="0"/>
              </a:rPr>
              <a:t>67 Male, smoker, non squamous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Roboto Condensed" charset="0"/>
                <a:ea typeface="Roboto Condensed" charset="0"/>
              </a:rPr>
              <a:t>Stage IV B,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Nivo</a:t>
            </a:r>
            <a:r>
              <a:rPr lang="en-US" dirty="0" smtClean="0">
                <a:latin typeface="Roboto Condensed" charset="0"/>
                <a:ea typeface="Roboto Condensed" charset="0"/>
              </a:rPr>
              <a:t> - 3</a:t>
            </a:r>
            <a:r>
              <a:rPr lang="en-US" baseline="30000" dirty="0" smtClean="0">
                <a:latin typeface="Roboto Condensed" charset="0"/>
                <a:ea typeface="Roboto Condensed" charset="0"/>
              </a:rPr>
              <a:t>rd</a:t>
            </a:r>
            <a:r>
              <a:rPr lang="en-US" dirty="0" smtClean="0">
                <a:latin typeface="Roboto Condensed" charset="0"/>
                <a:ea typeface="Roboto Condensed" charset="0"/>
              </a:rPr>
              <a:t> line therapy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Roboto Condensed" charset="0"/>
                <a:ea typeface="Roboto Condensed" charset="0"/>
              </a:rPr>
              <a:t>Progression after 2.3 months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4284272" y="1419621"/>
            <a:ext cx="2736000" cy="95410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Roboto Condensed" charset="0"/>
                <a:ea typeface="Roboto Condensed" charset="0"/>
              </a:rPr>
              <a:t>Patient D =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Répondeur</a:t>
            </a:r>
            <a:r>
              <a:rPr lang="en-US" dirty="0" smtClean="0">
                <a:latin typeface="Roboto Condensed" charset="0"/>
                <a:ea typeface="Roboto Condensed" charset="0"/>
              </a:rPr>
              <a:t> (R)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Roboto Condensed" charset="0"/>
                <a:ea typeface="Roboto Condensed" charset="0"/>
              </a:rPr>
              <a:t>70 Male, smoker, non squamous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Roboto Condensed" charset="0"/>
                <a:ea typeface="Roboto Condensed" charset="0"/>
              </a:rPr>
              <a:t>Stage IV B, </a:t>
            </a:r>
            <a:r>
              <a:rPr lang="en-US" dirty="0" err="1" smtClean="0">
                <a:latin typeface="Roboto Condensed" charset="0"/>
                <a:ea typeface="Roboto Condensed" charset="0"/>
              </a:rPr>
              <a:t>Nivo</a:t>
            </a:r>
            <a:r>
              <a:rPr lang="en-US" dirty="0" smtClean="0">
                <a:latin typeface="Roboto Condensed" charset="0"/>
                <a:ea typeface="Roboto Condensed" charset="0"/>
              </a:rPr>
              <a:t> -5</a:t>
            </a:r>
            <a:r>
              <a:rPr lang="en-US" baseline="30000" dirty="0" smtClean="0">
                <a:latin typeface="Roboto Condensed" charset="0"/>
                <a:ea typeface="Roboto Condensed" charset="0"/>
              </a:rPr>
              <a:t>th</a:t>
            </a:r>
            <a:r>
              <a:rPr lang="en-US" dirty="0" smtClean="0">
                <a:latin typeface="Roboto Condensed" charset="0"/>
                <a:ea typeface="Roboto Condensed" charset="0"/>
              </a:rPr>
              <a:t> line therapy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Roboto Condensed" charset="0"/>
                <a:ea typeface="Roboto Condensed" charset="0"/>
              </a:rPr>
              <a:t>Stable after 5.1 months</a:t>
            </a:r>
          </a:p>
        </p:txBody>
      </p:sp>
      <p:grpSp>
        <p:nvGrpSpPr>
          <p:cNvPr id="11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2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6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Anti-PD1</a:t>
            </a:r>
            <a:endParaRPr lang="en" i="1" dirty="0"/>
          </a:p>
        </p:txBody>
      </p:sp>
      <p:grpSp>
        <p:nvGrpSpPr>
          <p:cNvPr id="4" name="Groupe 3"/>
          <p:cNvGrpSpPr/>
          <p:nvPr/>
        </p:nvGrpSpPr>
        <p:grpSpPr>
          <a:xfrm>
            <a:off x="1273412" y="2571750"/>
            <a:ext cx="2304256" cy="1632101"/>
            <a:chOff x="1273412" y="2571750"/>
            <a:chExt cx="2304256" cy="163210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2"/>
            <a:stretch/>
          </p:blipFill>
          <p:spPr bwMode="auto">
            <a:xfrm>
              <a:off x="1273412" y="2571750"/>
              <a:ext cx="2304256" cy="163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491880" y="2643758"/>
              <a:ext cx="85788" cy="108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4010328" y="2571410"/>
            <a:ext cx="2073840" cy="1630800"/>
            <a:chOff x="4010328" y="2571410"/>
            <a:chExt cx="2073840" cy="163080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18"/>
            <a:stretch/>
          </p:blipFill>
          <p:spPr bwMode="auto">
            <a:xfrm>
              <a:off x="4053552" y="2571410"/>
              <a:ext cx="2030616" cy="163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4010328" y="3828139"/>
              <a:ext cx="129624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1715533" y="4555272"/>
            <a:ext cx="4270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Les selles des patients traités au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Nivolumab</a:t>
            </a:r>
            <a:r>
              <a:rPr lang="fr-FR" dirty="0" smtClean="0">
                <a:latin typeface="Roboto Condensed" charset="0"/>
                <a:ea typeface="Roboto Condensed" charset="0"/>
              </a:rPr>
              <a:t> prédisent </a:t>
            </a:r>
          </a:p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l’efficacité de l’immunothérapie dans des modèles avatar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3851275" y="4279419"/>
            <a:ext cx="0" cy="25200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7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ZoneTexte 51"/>
          <p:cNvSpPr txBox="1"/>
          <p:nvPr/>
        </p:nvSpPr>
        <p:spPr>
          <a:xfrm>
            <a:off x="6872873" y="1785974"/>
            <a:ext cx="2091615" cy="307777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Fonctions essentielles</a:t>
            </a:r>
            <a:endParaRPr lang="fr-FR" dirty="0">
              <a:latin typeface="Roboto Condensed" charset="0"/>
              <a:ea typeface="Roboto Condensed" charset="0"/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8929" y="1707654"/>
            <a:ext cx="2376264" cy="52322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Environnement riche en nutriment</a:t>
            </a:r>
            <a:endParaRPr lang="fr-FR" dirty="0">
              <a:latin typeface="Roboto Condensed" charset="0"/>
              <a:ea typeface="Roboto Condensed" charset="0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"/>
          <a:srcRect t="12621"/>
          <a:stretch/>
        </p:blipFill>
        <p:spPr>
          <a:xfrm>
            <a:off x="3609290" y="1377458"/>
            <a:ext cx="1906369" cy="1065426"/>
          </a:xfrm>
          <a:prstGeom prst="rect">
            <a:avLst/>
          </a:prstGeom>
        </p:spPr>
      </p:pic>
      <p:sp>
        <p:nvSpPr>
          <p:cNvPr id="28" name="Flèche droite 27"/>
          <p:cNvSpPr/>
          <p:nvPr/>
        </p:nvSpPr>
        <p:spPr>
          <a:xfrm flipH="1">
            <a:off x="2393946" y="1763083"/>
            <a:ext cx="72891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èche droite 28"/>
          <p:cNvSpPr/>
          <p:nvPr/>
        </p:nvSpPr>
        <p:spPr>
          <a:xfrm>
            <a:off x="6008777" y="1759843"/>
            <a:ext cx="72891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Shape 272"/>
          <p:cNvGrpSpPr/>
          <p:nvPr/>
        </p:nvGrpSpPr>
        <p:grpSpPr>
          <a:xfrm>
            <a:off x="312465" y="587259"/>
            <a:ext cx="309022" cy="376837"/>
            <a:chOff x="596350" y="929175"/>
            <a:chExt cx="407950" cy="497475"/>
          </a:xfrm>
        </p:grpSpPr>
        <p:sp>
          <p:nvSpPr>
            <p:cNvPr id="42" name="Shape 273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274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275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276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277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" name="Shape 27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" name="Shape 279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1029891" y="1323206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Roboto Condensed" charset="0"/>
                <a:ea typeface="Roboto Condensed" charset="0"/>
              </a:rPr>
              <a:t>Hôte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380568" y="1323231"/>
            <a:ext cx="946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latin typeface="Roboto Condensed" charset="0"/>
                <a:ea typeface="Roboto Condensed" charset="0"/>
              </a:rPr>
              <a:t>Microbiote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sp>
        <p:nvSpPr>
          <p:cNvPr id="39" name="Shape 26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Le microbiote intestinal</a:t>
            </a:r>
            <a:endParaRPr lang="en" dirty="0"/>
          </a:p>
        </p:txBody>
      </p:sp>
      <p:cxnSp>
        <p:nvCxnSpPr>
          <p:cNvPr id="9" name="Connecteur droit 8"/>
          <p:cNvCxnSpPr/>
          <p:nvPr/>
        </p:nvCxnSpPr>
        <p:spPr>
          <a:xfrm>
            <a:off x="972741" y="1611933"/>
            <a:ext cx="661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7519119" y="1607071"/>
            <a:ext cx="6617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35" y="2335701"/>
            <a:ext cx="2603465" cy="2660606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2947189" y="2773253"/>
            <a:ext cx="32305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fr-FR" dirty="0" smtClean="0">
                <a:latin typeface="Roboto Condensed" charset="0"/>
                <a:ea typeface="Roboto Condensed" charset="0"/>
              </a:rPr>
              <a:t>Digestion des carbohydrates</a:t>
            </a:r>
          </a:p>
          <a:p>
            <a:pPr marL="285750" indent="-285750" algn="ctr">
              <a:buFont typeface="Wingdings" pitchFamily="2" charset="2"/>
              <a:buChar char="v"/>
            </a:pP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fr-FR" dirty="0" smtClean="0">
                <a:latin typeface="Roboto Condensed" charset="0"/>
                <a:ea typeface="Roboto Condensed" charset="0"/>
              </a:rPr>
              <a:t>Résistance aux pathogènes</a:t>
            </a:r>
          </a:p>
          <a:p>
            <a:pPr marL="285750" indent="-285750" algn="ctr">
              <a:buFont typeface="Wingdings" pitchFamily="2" charset="2"/>
              <a:buChar char="v"/>
            </a:pP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fr-FR" dirty="0" smtClean="0">
                <a:latin typeface="Roboto Condensed" charset="0"/>
                <a:ea typeface="Roboto Condensed" charset="0"/>
              </a:rPr>
              <a:t>Développement/maturation du SI</a:t>
            </a:r>
          </a:p>
          <a:p>
            <a:pPr marL="285750" indent="-285750" algn="ctr">
              <a:buFont typeface="Wingdings" pitchFamily="2" charset="2"/>
              <a:buChar char="v"/>
            </a:pP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fr-FR" dirty="0" smtClean="0">
                <a:latin typeface="Roboto Condensed" charset="0"/>
                <a:ea typeface="Roboto Condensed" charset="0"/>
              </a:rPr>
              <a:t>Développement du SNE</a:t>
            </a:r>
          </a:p>
          <a:p>
            <a:pPr marL="285750" indent="-285750" algn="ctr">
              <a:buFont typeface="Wingdings" pitchFamily="2" charset="2"/>
              <a:buChar char="v"/>
            </a:pP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fr-FR" dirty="0" smtClean="0">
                <a:latin typeface="Roboto Condensed" charset="0"/>
                <a:ea typeface="Roboto Condensed" charset="0"/>
              </a:rPr>
              <a:t>Renforcement de la barrière intestinale</a:t>
            </a:r>
          </a:p>
          <a:p>
            <a:pPr marL="285750" indent="-285750" algn="ctr">
              <a:buFont typeface="Wingdings" pitchFamily="2" charset="2"/>
              <a:buChar char="v"/>
            </a:pP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endParaRPr lang="en-US" dirty="0">
              <a:latin typeface="Roboto Condensed" charset="0"/>
              <a:ea typeface="Roboto Condensed" charset="0"/>
            </a:endParaRPr>
          </a:p>
        </p:txBody>
      </p:sp>
      <p:pic>
        <p:nvPicPr>
          <p:cNvPr id="64" name="Picture 2" descr="Résultat de recherche d'images pour &quot;gut brain axis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93" y="2571750"/>
            <a:ext cx="2489276" cy="139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705458" y="3983335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Axe Cerveau-Intestin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49" grpId="0" animBg="1"/>
      <p:bldP spid="28" grpId="0" animBg="1"/>
      <p:bldP spid="29" grpId="0" animBg="1"/>
      <p:bldP spid="6" grpId="0"/>
      <p:bldP spid="33" grpId="0"/>
      <p:bldP spid="63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9622"/>
            <a:ext cx="277310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859782"/>
            <a:ext cx="3851275" cy="21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7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1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Anti-PD1</a:t>
            </a:r>
            <a:endParaRPr lang="en" i="1" dirty="0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2123728" y="2733782"/>
            <a:ext cx="0" cy="25200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ctangle à coins arrondis 3"/>
          <p:cNvSpPr/>
          <p:nvPr/>
        </p:nvSpPr>
        <p:spPr>
          <a:xfrm rot="2760000">
            <a:off x="432359" y="3870128"/>
            <a:ext cx="144016" cy="91556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/>
          <p:cNvSpPr txBox="1"/>
          <p:nvPr/>
        </p:nvSpPr>
        <p:spPr>
          <a:xfrm>
            <a:off x="3901824" y="4314410"/>
            <a:ext cx="3252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Corrélation entre efficacité de l’anti-PD1 et </a:t>
            </a:r>
          </a:p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abondance d’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A. </a:t>
            </a:r>
            <a:r>
              <a:rPr lang="fr-FR" i="1" dirty="0" err="1" smtClean="0">
                <a:latin typeface="Roboto Condensed" charset="0"/>
                <a:ea typeface="Roboto Condensed" charset="0"/>
              </a:rPr>
              <a:t>muciniphila</a:t>
            </a:r>
            <a:r>
              <a:rPr lang="fr-FR" i="1" dirty="0" smtClean="0">
                <a:latin typeface="Roboto Condensed" charset="0"/>
                <a:ea typeface="Roboto Condensed" charset="0"/>
              </a:rPr>
              <a:t> </a:t>
            </a:r>
            <a:r>
              <a:rPr lang="fr-FR" dirty="0" smtClean="0">
                <a:latin typeface="Roboto Condensed" charset="0"/>
                <a:ea typeface="Roboto Condensed" charset="0"/>
              </a:rPr>
              <a:t>chez R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3456676" y="4563354"/>
            <a:ext cx="445148" cy="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5" name="Groupe 24"/>
          <p:cNvGrpSpPr/>
          <p:nvPr/>
        </p:nvGrpSpPr>
        <p:grpSpPr>
          <a:xfrm>
            <a:off x="4962669" y="2032313"/>
            <a:ext cx="3252814" cy="1542553"/>
            <a:chOff x="4860032" y="2210463"/>
            <a:chExt cx="3252814" cy="1542553"/>
          </a:xfrm>
        </p:grpSpPr>
        <p:pic>
          <p:nvPicPr>
            <p:cNvPr id="717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0" b="4539"/>
            <a:stretch/>
          </p:blipFill>
          <p:spPr bwMode="auto">
            <a:xfrm>
              <a:off x="4860032" y="2210463"/>
              <a:ext cx="3252814" cy="1542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à coins arrondis 23"/>
            <p:cNvSpPr/>
            <p:nvPr/>
          </p:nvSpPr>
          <p:spPr>
            <a:xfrm>
              <a:off x="4860032" y="2210463"/>
              <a:ext cx="144016" cy="7325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5436096" y="1416407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Applicable à d’autres modèles ?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5428145" y="1708279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596922" y="3670300"/>
            <a:ext cx="21339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dirty="0" err="1" smtClean="0">
                <a:latin typeface="Roboto Condensed" charset="0"/>
                <a:ea typeface="Roboto Condensed" charset="0"/>
              </a:rPr>
              <a:t>Renca</a:t>
            </a:r>
            <a:r>
              <a:rPr lang="fr-FR" sz="1000" dirty="0" smtClean="0">
                <a:latin typeface="Roboto Condensed" charset="0"/>
                <a:ea typeface="Roboto Condensed" charset="0"/>
              </a:rPr>
              <a:t> = modèle </a:t>
            </a:r>
            <a:r>
              <a:rPr lang="fr-FR" sz="1000" dirty="0" err="1" smtClean="0">
                <a:latin typeface="Roboto Condensed" charset="0"/>
                <a:ea typeface="Roboto Condensed" charset="0"/>
              </a:rPr>
              <a:t>orthotopique</a:t>
            </a:r>
            <a:r>
              <a:rPr lang="fr-FR" sz="1000" dirty="0" smtClean="0">
                <a:latin typeface="Roboto Condensed" charset="0"/>
                <a:ea typeface="Roboto Condensed" charset="0"/>
              </a:rPr>
              <a:t> K du rein</a:t>
            </a:r>
            <a:endParaRPr lang="en-US" sz="1000" dirty="0">
              <a:latin typeface="Roboto Condensed" charset="0"/>
              <a:ea typeface="Roboto Condensed" charset="0"/>
            </a:endParaRPr>
          </a:p>
        </p:txBody>
      </p:sp>
      <p:sp>
        <p:nvSpPr>
          <p:cNvPr id="33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665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0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31</a:t>
            </a:fld>
            <a:endParaRPr lang="en"/>
          </a:p>
        </p:txBody>
      </p:sp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Microbiote et Anti-PD1</a:t>
            </a:r>
            <a:endParaRPr lang="en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2869883" y="1975240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24271" r="81238" b="46186"/>
          <a:stretch/>
        </p:blipFill>
        <p:spPr bwMode="auto">
          <a:xfrm rot="16854884">
            <a:off x="4010203" y="2176927"/>
            <a:ext cx="225072" cy="3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06" y="2049362"/>
            <a:ext cx="335856" cy="399162"/>
          </a:xfrm>
          <a:prstGeom prst="rect">
            <a:avLst/>
          </a:prstGeom>
        </p:spPr>
      </p:pic>
      <p:cxnSp>
        <p:nvCxnSpPr>
          <p:cNvPr id="43" name="Connecteur droit avec flèche 42"/>
          <p:cNvCxnSpPr/>
          <p:nvPr/>
        </p:nvCxnSpPr>
        <p:spPr>
          <a:xfrm flipV="1">
            <a:off x="1463480" y="2234503"/>
            <a:ext cx="357025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244441" y="1960119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ATB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70" y="2049543"/>
            <a:ext cx="335856" cy="399162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62" y="2019801"/>
            <a:ext cx="335856" cy="399162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3566943" y="1736646"/>
            <a:ext cx="114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Anti-PD1+Oral gavage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52" name="Connecteur droit avec flèche 51"/>
          <p:cNvCxnSpPr/>
          <p:nvPr/>
        </p:nvCxnSpPr>
        <p:spPr>
          <a:xfrm flipV="1">
            <a:off x="2984660" y="2234012"/>
            <a:ext cx="540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lipse 52"/>
          <p:cNvSpPr/>
          <p:nvPr/>
        </p:nvSpPr>
        <p:spPr>
          <a:xfrm>
            <a:off x="3715084" y="2119256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Ellipse 53"/>
          <p:cNvSpPr>
            <a:spLocks noChangeArrowheads="1"/>
          </p:cNvSpPr>
          <p:nvPr/>
        </p:nvSpPr>
        <p:spPr bwMode="auto">
          <a:xfrm>
            <a:off x="91602" y="1879009"/>
            <a:ext cx="792088" cy="794366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fr-FR">
                <a:solidFill>
                  <a:srgbClr val="000000"/>
                </a:solidFill>
              </a:rPr>
              <a:t>                                        </a:t>
            </a:r>
          </a:p>
        </p:txBody>
      </p:sp>
      <p:cxnSp>
        <p:nvCxnSpPr>
          <p:cNvPr id="55" name="Connecteur droit 54"/>
          <p:cNvCxnSpPr/>
          <p:nvPr/>
        </p:nvCxnSpPr>
        <p:spPr>
          <a:xfrm>
            <a:off x="944457" y="1779662"/>
            <a:ext cx="24714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1361414" y="1491630"/>
            <a:ext cx="1664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Strategy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2 = Avatar </a:t>
            </a:r>
            <a:r>
              <a:rPr lang="fr-FR" sz="1200" dirty="0" err="1" smtClean="0">
                <a:latin typeface="Roboto Condensed" charset="0"/>
                <a:ea typeface="Roboto Condensed" charset="0"/>
              </a:rPr>
              <a:t>Mice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58" y="2056671"/>
            <a:ext cx="335856" cy="399162"/>
          </a:xfrm>
          <a:prstGeom prst="rect">
            <a:avLst/>
          </a:prstGeom>
        </p:spPr>
      </p:pic>
      <p:cxnSp>
        <p:nvCxnSpPr>
          <p:cNvPr id="58" name="Connecteur droit avec flèche 57"/>
          <p:cNvCxnSpPr/>
          <p:nvPr/>
        </p:nvCxnSpPr>
        <p:spPr>
          <a:xfrm flipV="1">
            <a:off x="2243891" y="2239809"/>
            <a:ext cx="324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/>
          <p:cNvSpPr txBox="1"/>
          <p:nvPr/>
        </p:nvSpPr>
        <p:spPr>
          <a:xfrm>
            <a:off x="2044856" y="1958285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FMT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94"/>
          <a:stretch/>
        </p:blipFill>
        <p:spPr bwMode="auto">
          <a:xfrm>
            <a:off x="512770" y="2791211"/>
            <a:ext cx="3533700" cy="161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"/>
          <a:stretch/>
        </p:blipFill>
        <p:spPr bwMode="auto">
          <a:xfrm>
            <a:off x="5540782" y="1218611"/>
            <a:ext cx="2295880" cy="175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ZoneTexte 36"/>
          <p:cNvSpPr txBox="1"/>
          <p:nvPr/>
        </p:nvSpPr>
        <p:spPr>
          <a:xfrm>
            <a:off x="539552" y="4671015"/>
            <a:ext cx="3584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Mécanismes immunologiques sous-jacents ?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38" name="Image 3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22630" r="41338" b="36718"/>
          <a:stretch/>
        </p:blipFill>
        <p:spPr>
          <a:xfrm>
            <a:off x="7236096" y="3292030"/>
            <a:ext cx="900000" cy="9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0" name="Imag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0" t="46066" r="56548" b="13282"/>
          <a:stretch/>
        </p:blipFill>
        <p:spPr>
          <a:xfrm>
            <a:off x="5436096" y="3292030"/>
            <a:ext cx="900000" cy="9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8" name="Image 4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55077" r="24013" b="4271"/>
          <a:stretch/>
        </p:blipFill>
        <p:spPr>
          <a:xfrm>
            <a:off x="5436096" y="4192030"/>
            <a:ext cx="900000" cy="9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Image 5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35575" r="63387" b="23772"/>
          <a:stretch/>
        </p:blipFill>
        <p:spPr>
          <a:xfrm>
            <a:off x="7236096" y="4192030"/>
            <a:ext cx="900000" cy="9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0" name="Image 4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00" t="29674" r="12988" b="29674"/>
          <a:stretch/>
        </p:blipFill>
        <p:spPr>
          <a:xfrm>
            <a:off x="6336096" y="4192030"/>
            <a:ext cx="900000" cy="9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2" name="Image 3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791" r="72050" b="56556"/>
          <a:stretch/>
        </p:blipFill>
        <p:spPr>
          <a:xfrm>
            <a:off x="6336096" y="3292030"/>
            <a:ext cx="900000" cy="900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4932040" y="3726519"/>
            <a:ext cx="5629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CD4</a:t>
            </a:r>
          </a:p>
          <a:p>
            <a:pPr algn="ctr"/>
            <a:endParaRPr lang="fr-FR" sz="1200" dirty="0">
              <a:latin typeface="Roboto Condensed" charset="0"/>
              <a:ea typeface="Roboto Condensed" charset="0"/>
            </a:endParaRPr>
          </a:p>
          <a:p>
            <a:pPr algn="ctr"/>
            <a:endParaRPr lang="fr-FR" sz="1200" dirty="0" smtClean="0">
              <a:latin typeface="Roboto Condensed" charset="0"/>
              <a:ea typeface="Roboto Condensed" charset="0"/>
            </a:endParaRPr>
          </a:p>
          <a:p>
            <a:pPr algn="ctr"/>
            <a:endParaRPr lang="fr-FR" sz="1200" dirty="0">
              <a:latin typeface="Roboto Condensed" charset="0"/>
              <a:ea typeface="Roboto Condensed" charset="0"/>
            </a:endParaRPr>
          </a:p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FoxP3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69" name="Connecteur droit avec flèche 68"/>
          <p:cNvCxnSpPr/>
          <p:nvPr/>
        </p:nvCxnSpPr>
        <p:spPr>
          <a:xfrm rot="5400000" flipV="1">
            <a:off x="2237997" y="4568514"/>
            <a:ext cx="324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18"/>
          <p:cNvSpPr txBox="1"/>
          <p:nvPr/>
        </p:nvSpPr>
        <p:spPr>
          <a:xfrm>
            <a:off x="6521015" y="3059904"/>
            <a:ext cx="571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Roboto Condensed" charset="0"/>
                <a:ea typeface="Roboto Condensed" charset="0"/>
              </a:rPr>
              <a:t>αPD-1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71" name="TextBox 18"/>
          <p:cNvSpPr txBox="1"/>
          <p:nvPr/>
        </p:nvSpPr>
        <p:spPr>
          <a:xfrm>
            <a:off x="5713554" y="3075806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Roboto Condensed" charset="0"/>
                <a:ea typeface="Roboto Condensed" charset="0"/>
              </a:rPr>
              <a:t>Iso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73" name="TextBox 18"/>
          <p:cNvSpPr txBox="1"/>
          <p:nvPr/>
        </p:nvSpPr>
        <p:spPr>
          <a:xfrm>
            <a:off x="7116133" y="3059904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Roboto Condensed" charset="0"/>
                <a:ea typeface="Roboto Condensed" charset="0"/>
              </a:rPr>
              <a:t>αPD-1+</a:t>
            </a:r>
            <a:r>
              <a:rPr lang="en-US" sz="1200" i="1" dirty="0" smtClean="0">
                <a:latin typeface="Roboto Condensed" charset="0"/>
                <a:ea typeface="Roboto Condensed" charset="0"/>
              </a:rPr>
              <a:t>A. </a:t>
            </a:r>
            <a:r>
              <a:rPr lang="en-US" sz="1200" i="1" dirty="0" err="1" smtClean="0">
                <a:latin typeface="Roboto Condensed" charset="0"/>
                <a:ea typeface="Roboto Condensed" charset="0"/>
              </a:rPr>
              <a:t>mucin</a:t>
            </a:r>
            <a:r>
              <a:rPr lang="en-US" sz="1200" i="1" dirty="0" smtClean="0">
                <a:latin typeface="Roboto Condensed" charset="0"/>
                <a:ea typeface="Roboto Condensed" charset="0"/>
              </a:rPr>
              <a:t>.</a:t>
            </a:r>
            <a:endParaRPr lang="en-US" sz="1200" i="1" dirty="0">
              <a:latin typeface="Roboto Condensed" charset="0"/>
              <a:ea typeface="Roboto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4" grpId="0"/>
      <p:bldP spid="50" grpId="0"/>
      <p:bldP spid="53" grpId="0" animBg="1"/>
      <p:bldP spid="54" grpId="0" animBg="1"/>
      <p:bldP spid="56" grpId="0"/>
      <p:bldP spid="59" grpId="0"/>
      <p:bldP spid="37" grpId="0"/>
      <p:bldP spid="2" grpId="0"/>
      <p:bldP spid="70" grpId="0"/>
      <p:bldP spid="71" grpId="0"/>
      <p:bldP spid="7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" name="Shape 189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793419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Microbiote et réponses aux agents </a:t>
            </a:r>
            <a:r>
              <a:rPr lang="en" dirty="0" smtClean="0">
                <a:solidFill>
                  <a:schemeClr val="bg1"/>
                </a:solidFill>
              </a:rPr>
              <a:t>anticancéreux</a:t>
            </a:r>
            <a:endParaRPr lang="en" i="1" dirty="0">
              <a:solidFill>
                <a:schemeClr val="bg1"/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/>
          <a:srcRect l="9046" t="23422" r="52214" b="49015"/>
          <a:stretch/>
        </p:blipFill>
        <p:spPr>
          <a:xfrm>
            <a:off x="71073" y="2036500"/>
            <a:ext cx="2988759" cy="1195504"/>
          </a:xfrm>
          <a:prstGeom prst="rect">
            <a:avLst/>
          </a:prstGeom>
        </p:spPr>
      </p:pic>
      <p:sp>
        <p:nvSpPr>
          <p:cNvPr id="2" name="AutoShape 4" descr="National Institutes of Health (NIH) - Turning Discovery into Heal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National Institutes of Health (NIH) - Turning Discovery into Healt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" y="1347614"/>
            <a:ext cx="2376264" cy="56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501305"/>
            <a:ext cx="812772" cy="418700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6"/>
          <a:srcRect l="4800" t="50000" r="52767" b="18937"/>
          <a:stretch/>
        </p:blipFill>
        <p:spPr>
          <a:xfrm>
            <a:off x="3358493" y="1851670"/>
            <a:ext cx="2880320" cy="1185484"/>
          </a:xfrm>
          <a:prstGeom prst="rect">
            <a:avLst/>
          </a:prstGeom>
        </p:spPr>
      </p:pic>
      <p:pic>
        <p:nvPicPr>
          <p:cNvPr id="9218" name="Picture 2" descr="Résultat de recherche d'images pour &quot;the university of chicago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6"/>
          <a:stretch/>
        </p:blipFill>
        <p:spPr bwMode="auto">
          <a:xfrm>
            <a:off x="3491880" y="1312495"/>
            <a:ext cx="1805866" cy="49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62" y="1294268"/>
            <a:ext cx="1697638" cy="59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spect="1"/>
          </p:cNvPicPr>
          <p:nvPr/>
        </p:nvPicPr>
        <p:blipFill rotWithShape="1">
          <a:blip r:embed="rId9"/>
          <a:srcRect b="19435"/>
          <a:stretch/>
        </p:blipFill>
        <p:spPr>
          <a:xfrm>
            <a:off x="8172400" y="1222987"/>
            <a:ext cx="595858" cy="7200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28184" y="2004535"/>
            <a:ext cx="291954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Diversity and composition of the gut </a:t>
            </a:r>
            <a:r>
              <a:rPr lang="en-US" dirty="0" err="1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microbiome</a:t>
            </a:r>
            <a:r>
              <a:rPr lang="en-US" dirty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 are associated with differential responses to PD-1 based therapy in patients with </a:t>
            </a:r>
            <a:r>
              <a:rPr lang="en-US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MM</a:t>
            </a:r>
            <a:endParaRPr lang="en-US" dirty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pPr algn="ctr"/>
            <a:endParaRPr lang="en-US" sz="100" dirty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t="40828" r="30199" b="29586"/>
          <a:stretch/>
        </p:blipFill>
        <p:spPr bwMode="auto">
          <a:xfrm>
            <a:off x="0" y="3723878"/>
            <a:ext cx="3212327" cy="110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0"/>
          <a:stretch/>
        </p:blipFill>
        <p:spPr bwMode="auto">
          <a:xfrm>
            <a:off x="3291921" y="3725456"/>
            <a:ext cx="3008271" cy="9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03" y="3690983"/>
            <a:ext cx="2724801" cy="99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364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rc.2017.13-f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9622"/>
            <a:ext cx="3401610" cy="358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9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" name="Shape 189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793419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Microbiote et réponses aux agents </a:t>
            </a:r>
            <a:r>
              <a:rPr lang="en" dirty="0" smtClean="0">
                <a:solidFill>
                  <a:schemeClr val="bg1"/>
                </a:solidFill>
              </a:rPr>
              <a:t>anticancéreux</a:t>
            </a:r>
            <a:endParaRPr lang="en" i="1" dirty="0">
              <a:solidFill>
                <a:schemeClr val="bg1"/>
              </a:solidFill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9" t="24136" r="35894" b="44559"/>
          <a:stretch/>
        </p:blipFill>
        <p:spPr bwMode="auto">
          <a:xfrm>
            <a:off x="4462262" y="2898854"/>
            <a:ext cx="1602013" cy="143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6515273" y="3135779"/>
            <a:ext cx="1604824" cy="1284981"/>
            <a:chOff x="6167940" y="3177345"/>
            <a:chExt cx="1140365" cy="887535"/>
          </a:xfrm>
        </p:grpSpPr>
        <p:grpSp>
          <p:nvGrpSpPr>
            <p:cNvPr id="31" name="Groupe 30"/>
            <p:cNvGrpSpPr/>
            <p:nvPr/>
          </p:nvGrpSpPr>
          <p:grpSpPr>
            <a:xfrm>
              <a:off x="6167940" y="3177345"/>
              <a:ext cx="1140365" cy="847011"/>
              <a:chOff x="6167940" y="3177345"/>
              <a:chExt cx="1140365" cy="847011"/>
            </a:xfrm>
          </p:grpSpPr>
          <p:grpSp>
            <p:nvGrpSpPr>
              <p:cNvPr id="33" name="Groupe 32"/>
              <p:cNvGrpSpPr/>
              <p:nvPr/>
            </p:nvGrpSpPr>
            <p:grpSpPr>
              <a:xfrm>
                <a:off x="6167940" y="3177345"/>
                <a:ext cx="1138497" cy="834565"/>
                <a:chOff x="6167940" y="3177345"/>
                <a:chExt cx="1138497" cy="834565"/>
              </a:xfrm>
            </p:grpSpPr>
            <p:pic>
              <p:nvPicPr>
                <p:cNvPr id="35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771" t="62156" r="46648" b="4507"/>
                <a:stretch/>
              </p:blipFill>
              <p:spPr bwMode="auto">
                <a:xfrm>
                  <a:off x="6167940" y="3177345"/>
                  <a:ext cx="1138497" cy="8345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" name="Rectangle à coins arrondis 35"/>
                <p:cNvSpPr/>
                <p:nvPr/>
              </p:nvSpPr>
              <p:spPr>
                <a:xfrm>
                  <a:off x="7236296" y="3507854"/>
                  <a:ext cx="70141" cy="28803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à coins arrondis 33"/>
              <p:cNvSpPr/>
              <p:nvPr/>
            </p:nvSpPr>
            <p:spPr>
              <a:xfrm rot="16200000">
                <a:off x="7093215" y="3809266"/>
                <a:ext cx="70141" cy="3600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Rectangle à coins arrondis 31"/>
            <p:cNvSpPr/>
            <p:nvPr/>
          </p:nvSpPr>
          <p:spPr>
            <a:xfrm rot="16200000">
              <a:off x="6882872" y="3849790"/>
              <a:ext cx="70141" cy="36003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0" t="37970" r="18815" b="38747"/>
          <a:stretch/>
        </p:blipFill>
        <p:spPr bwMode="auto">
          <a:xfrm>
            <a:off x="4392851" y="1851670"/>
            <a:ext cx="3779549" cy="96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381" y="596708"/>
            <a:ext cx="902087" cy="9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Connecteur droit avec flèche 27"/>
          <p:cNvCxnSpPr/>
          <p:nvPr/>
        </p:nvCxnSpPr>
        <p:spPr>
          <a:xfrm>
            <a:off x="6013075" y="3723878"/>
            <a:ext cx="396000" cy="0"/>
          </a:xfrm>
          <a:prstGeom prst="straightConnector1">
            <a:avLst/>
          </a:prstGeom>
          <a:ln w="19050"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55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9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3" name="Shape 189"/>
          <p:cNvSpPr txBox="1">
            <a:spLocks noGrp="1"/>
          </p:cNvSpPr>
          <p:nvPr>
            <p:ph type="title"/>
          </p:nvPr>
        </p:nvSpPr>
        <p:spPr>
          <a:xfrm>
            <a:off x="814274" y="392575"/>
            <a:ext cx="793419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Microbiote et réponses aux agents </a:t>
            </a:r>
            <a:r>
              <a:rPr lang="en" dirty="0" smtClean="0">
                <a:solidFill>
                  <a:schemeClr val="bg1"/>
                </a:solidFill>
              </a:rPr>
              <a:t>anticancéreux</a:t>
            </a:r>
            <a:endParaRPr lang="en" i="1" dirty="0">
              <a:solidFill>
                <a:schemeClr val="bg1"/>
              </a:solidFill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381" y="596708"/>
            <a:ext cx="902087" cy="9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34</a:t>
            </a:fld>
            <a:endParaRPr lang="en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2" y="1348283"/>
            <a:ext cx="6613625" cy="37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Acknowledgements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4189310" y="3603527"/>
            <a:ext cx="837089" cy="26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Eric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Tartour</a:t>
            </a:r>
            <a:endParaRPr lang="fr-FR" sz="1050" b="1" dirty="0">
              <a:latin typeface="Roboto Condensed" charset="0"/>
              <a:ea typeface="Roboto Condensed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86000" y="1783728"/>
            <a:ext cx="1579278" cy="93102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fr-FR" sz="1050" b="1" dirty="0" smtClean="0"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Patricia Lepage</a:t>
            </a: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Philippe Langella</a:t>
            </a:r>
          </a:p>
          <a:p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Dusko</a:t>
            </a:r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 Ehrlich</a:t>
            </a: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Emmanuelle Le Chatelier</a:t>
            </a:r>
            <a:endParaRPr lang="fr-FR" sz="1050" dirty="0">
              <a:latin typeface="Roboto Condensed" charset="0"/>
              <a:ea typeface="Roboto Condensed" charset="0"/>
            </a:endParaRPr>
          </a:p>
        </p:txBody>
      </p:sp>
      <p:pic>
        <p:nvPicPr>
          <p:cNvPr id="8" name="Picture 2" descr="http://www.gustaveroussy.fr/sites/all/themes/gustave_roussy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16" y="1334068"/>
            <a:ext cx="1055738" cy="5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214208" y="1918685"/>
            <a:ext cx="1495922" cy="313932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100" b="1" dirty="0" smtClean="0">
                <a:solidFill>
                  <a:srgbClr val="C00000"/>
                </a:solidFill>
                <a:latin typeface="Roboto Condensed" charset="0"/>
                <a:ea typeface="Roboto Condensed" charset="0"/>
              </a:rPr>
              <a:t>Inserm U1015:</a:t>
            </a:r>
          </a:p>
          <a:p>
            <a:r>
              <a:rPr lang="fr-FR" sz="1100" b="1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Laurence </a:t>
            </a:r>
            <a:r>
              <a:rPr lang="fr-FR" sz="1100" b="1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Zitvogel</a:t>
            </a:r>
            <a:endParaRPr lang="fr-FR" sz="1100" b="1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Maria </a:t>
            </a:r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Paula Roberti</a:t>
            </a: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Sonia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Becharef</a:t>
            </a:r>
            <a:endParaRPr lang="fr-FR" sz="1100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Connie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Duong</a:t>
            </a:r>
            <a:endParaRPr lang="fr-FR" sz="1100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Bertrand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Routy</a:t>
            </a:r>
            <a:endParaRPr lang="fr-FR" sz="1100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Maryam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Tidjani</a:t>
            </a:r>
            <a:endParaRPr lang="fr-FR" sz="1100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Conrad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Rauber</a:t>
            </a:r>
            <a:endParaRPr lang="fr-FR" sz="1100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Lisa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Derosa</a:t>
            </a:r>
            <a:endParaRPr lang="fr-FR" sz="1100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Fabien Lemaitre</a:t>
            </a: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Marine </a:t>
            </a:r>
            <a:r>
              <a:rPr lang="fr-FR" sz="1100" dirty="0" err="1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Fidelle</a:t>
            </a:r>
            <a:endParaRPr lang="fr-FR" sz="1100" dirty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Anne-Gaëlle </a:t>
            </a:r>
            <a:r>
              <a:rPr lang="fr-FR" sz="1100" dirty="0" err="1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Goubet</a:t>
            </a:r>
            <a:endParaRPr lang="fr-FR" sz="1100" dirty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Jean-Charles </a:t>
            </a:r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Soria</a:t>
            </a: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Benjamin Besse</a:t>
            </a: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Bernard </a:t>
            </a:r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Escudier</a:t>
            </a:r>
          </a:p>
          <a:p>
            <a:r>
              <a:rPr lang="fr-FR" sz="1100" dirty="0" smtClean="0">
                <a:latin typeface="Roboto Condensed" charset="0"/>
                <a:ea typeface="Roboto Condensed" charset="0"/>
              </a:rPr>
              <a:t>Elisabeth </a:t>
            </a:r>
            <a:r>
              <a:rPr lang="fr-FR" sz="1100" dirty="0" smtClean="0">
                <a:latin typeface="Roboto Condensed" charset="0"/>
                <a:ea typeface="Roboto Condensed" charset="0"/>
              </a:rPr>
              <a:t>CHACHATY</a:t>
            </a: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Patrick Gonin</a:t>
            </a:r>
          </a:p>
          <a:p>
            <a:r>
              <a:rPr lang="fr-FR" sz="1100" b="1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U1138 : Guido </a:t>
            </a:r>
            <a:r>
              <a:rPr lang="fr-FR" sz="1100" b="1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Kroemer</a:t>
            </a:r>
            <a:endParaRPr lang="fr-FR" sz="1050" b="1" dirty="0">
              <a:latin typeface="Roboto Condensed" charset="0"/>
              <a:ea typeface="Roboto Condensed" charset="0"/>
            </a:endParaRPr>
          </a:p>
        </p:txBody>
      </p:sp>
      <p:pic>
        <p:nvPicPr>
          <p:cNvPr id="10" name="Picture 26" descr="Centre Hospitalier Universitaire de Ca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3654" y="1347614"/>
            <a:ext cx="1667848" cy="25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934651" y="1705440"/>
            <a:ext cx="1845261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Vincent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Cattoir</a:t>
            </a:r>
            <a:endParaRPr lang="fr-FR" sz="1100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Christophe Isnard</a:t>
            </a:r>
            <a:endParaRPr lang="fr-FR" sz="1050" b="1" dirty="0">
              <a:latin typeface="Roboto Condensed" charset="0"/>
              <a:ea typeface="Roboto Condensed" charset="0"/>
            </a:endParaRPr>
          </a:p>
        </p:txBody>
      </p:sp>
      <p:pic>
        <p:nvPicPr>
          <p:cNvPr id="12" name="Picture 39" descr="IN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6255" y="1339455"/>
            <a:ext cx="1313817" cy="53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1934651" y="2741774"/>
            <a:ext cx="1374094" cy="7694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Ivo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Gomperts</a:t>
            </a:r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Boneca</a:t>
            </a:r>
            <a:endParaRPr lang="fr-FR" sz="1100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Mathias </a:t>
            </a:r>
            <a:r>
              <a:rPr lang="fr-FR" sz="1100" dirty="0" err="1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Chamaillard</a:t>
            </a:r>
            <a:endParaRPr lang="fr-FR" sz="1100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r>
              <a:rPr lang="fr-FR" sz="1100" dirty="0">
                <a:latin typeface="Roboto Condensed" charset="0"/>
                <a:ea typeface="Roboto Condensed" charset="0"/>
              </a:rPr>
              <a:t>Nadine </a:t>
            </a:r>
            <a:r>
              <a:rPr lang="fr-FR" sz="1100" dirty="0" err="1">
                <a:latin typeface="Roboto Condensed" charset="0"/>
                <a:ea typeface="Roboto Condensed" charset="0"/>
              </a:rPr>
              <a:t>Waldschmitt</a:t>
            </a:r>
            <a:endParaRPr lang="fr-FR" sz="1100" dirty="0" smtClean="0">
              <a:ln w="0"/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  <a:p>
            <a:endParaRPr lang="fr-FR" sz="1050" b="1" dirty="0">
              <a:latin typeface="Roboto Condensed" charset="0"/>
              <a:ea typeface="Roboto Condensed" charset="0"/>
            </a:endParaRPr>
          </a:p>
        </p:txBody>
      </p:sp>
      <p:pic>
        <p:nvPicPr>
          <p:cNvPr id="14" name="Picture 4" descr="https://upload.wikimedia.org/wikipedia/fr/thumb/1/1d/Institut_Pasteur_%28logo%29.svg/1280px-Institut_Pasteur_%28logo%29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651" y="2052250"/>
            <a:ext cx="1586822" cy="60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ôpital Saint-Antoine AP-H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684" y="1275606"/>
            <a:ext cx="1337077" cy="6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7828685" y="1923678"/>
            <a:ext cx="829073" cy="26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100" dirty="0" smtClean="0">
                <a:ln w="0"/>
                <a:solidFill>
                  <a:schemeClr val="tx1"/>
                </a:solidFill>
                <a:latin typeface="Roboto Condensed" charset="0"/>
                <a:ea typeface="Roboto Condensed" charset="0"/>
              </a:rPr>
              <a:t>Harry Sokol</a:t>
            </a:r>
            <a:endParaRPr lang="fr-FR" sz="1050" b="1" dirty="0">
              <a:latin typeface="Roboto Condensed" charset="0"/>
              <a:ea typeface="Roboto Condensed" charset="0"/>
            </a:endParaRPr>
          </a:p>
        </p:txBody>
      </p:sp>
      <p:pic>
        <p:nvPicPr>
          <p:cNvPr id="17" name="Picture 8" descr="http://www.chirurgiedelamain.eu/images/hegp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314" y="2804496"/>
            <a:ext cx="1524799" cy="7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aculté de Médecine Aix-Marseille Universit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209" y="1365528"/>
            <a:ext cx="1617263" cy="4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5913215" y="1851670"/>
            <a:ext cx="896399" cy="26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100" dirty="0" smtClean="0">
                <a:latin typeface="Roboto Condensed" charset="0"/>
                <a:ea typeface="Roboto Condensed" charset="0"/>
              </a:rPr>
              <a:t>Didier Raoult</a:t>
            </a:r>
            <a:endParaRPr lang="fr-FR" sz="1100" dirty="0">
              <a:latin typeface="Roboto Condensed" charset="0"/>
              <a:ea typeface="Roboto Condensed" charset="0"/>
            </a:endParaRPr>
          </a:p>
        </p:txBody>
      </p:sp>
      <p:pic>
        <p:nvPicPr>
          <p:cNvPr id="20" name="Picture 8" descr="Afficher l'image d'orig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684" y="2139702"/>
            <a:ext cx="1470785" cy="52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7764235" y="2572911"/>
            <a:ext cx="108234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100" dirty="0" smtClean="0">
                <a:latin typeface="Roboto Condensed" charset="0"/>
                <a:ea typeface="Roboto Condensed" charset="0"/>
              </a:rPr>
              <a:t>Silvia </a:t>
            </a:r>
            <a:r>
              <a:rPr lang="fr-FR" sz="1100" dirty="0" err="1">
                <a:latin typeface="Roboto Condensed" charset="0"/>
                <a:ea typeface="Roboto Condensed" charset="0"/>
              </a:rPr>
              <a:t>Formenti</a:t>
            </a:r>
            <a:r>
              <a:rPr lang="fr-FR" sz="1100" dirty="0">
                <a:latin typeface="Roboto Condensed" charset="0"/>
                <a:ea typeface="Roboto Condensed" charset="0"/>
              </a:rPr>
              <a:t> </a:t>
            </a:r>
            <a:endParaRPr lang="fr-FR" sz="1100" dirty="0" smtClean="0">
              <a:latin typeface="Roboto Condensed" charset="0"/>
              <a:ea typeface="Roboto Condensed" charset="0"/>
            </a:endParaRPr>
          </a:p>
          <a:p>
            <a:r>
              <a:rPr lang="fr-FR" sz="1100" dirty="0" err="1" smtClean="0">
                <a:latin typeface="Roboto Condensed" charset="0"/>
                <a:ea typeface="Roboto Condensed" charset="0"/>
              </a:rPr>
              <a:t>Encouse</a:t>
            </a:r>
            <a:r>
              <a:rPr lang="fr-FR" sz="1100" dirty="0" smtClean="0">
                <a:latin typeface="Roboto Condensed" charset="0"/>
                <a:ea typeface="Roboto Condensed" charset="0"/>
              </a:rPr>
              <a:t> Golden</a:t>
            </a:r>
            <a:endParaRPr lang="fr-FR" sz="1050" dirty="0">
              <a:latin typeface="Roboto Condensed" charset="0"/>
              <a:ea typeface="Roboto Condensed" charset="0"/>
            </a:endParaRPr>
          </a:p>
        </p:txBody>
      </p:sp>
      <p:pic>
        <p:nvPicPr>
          <p:cNvPr id="22" name="Picture 10" descr="Afficher l'image d'origin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805" y="2139702"/>
            <a:ext cx="1601819" cy="31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5751424" y="2454156"/>
            <a:ext cx="1372492" cy="2616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100" dirty="0" smtClean="0">
                <a:latin typeface="Roboto Condensed" charset="0"/>
                <a:ea typeface="Roboto Condensed" charset="0"/>
              </a:rPr>
              <a:t>Magdalena </a:t>
            </a:r>
            <a:r>
              <a:rPr lang="fr-FR" sz="1100" dirty="0" err="1" smtClean="0">
                <a:latin typeface="Roboto Condensed" charset="0"/>
                <a:ea typeface="Roboto Condensed" charset="0"/>
              </a:rPr>
              <a:t>Plebanski</a:t>
            </a:r>
            <a:endParaRPr lang="fr-FR" sz="1050" dirty="0">
              <a:latin typeface="Roboto Condensed" charset="0"/>
              <a:ea typeface="Roboto Condensed" charset="0"/>
            </a:endParaRPr>
          </a:p>
        </p:txBody>
      </p:sp>
      <p:grpSp>
        <p:nvGrpSpPr>
          <p:cNvPr id="24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25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2236605" y="4011910"/>
            <a:ext cx="2369559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 smtClean="0">
                <a:latin typeface="Roboto Condensed" charset="0"/>
                <a:ea typeface="Roboto Condensed" charset="0"/>
              </a:rPr>
              <a:t>The patients/</a:t>
            </a:r>
            <a:r>
              <a:rPr lang="fr-FR" sz="1600" dirty="0" err="1" smtClean="0">
                <a:latin typeface="Roboto Condensed" charset="0"/>
                <a:ea typeface="Roboto Condensed" charset="0"/>
              </a:rPr>
              <a:t>Their</a:t>
            </a:r>
            <a:r>
              <a:rPr lang="fr-FR" sz="1600" dirty="0" smtClean="0">
                <a:latin typeface="Roboto Condensed" charset="0"/>
                <a:ea typeface="Roboto Condensed" charset="0"/>
              </a:rPr>
              <a:t> </a:t>
            </a:r>
            <a:r>
              <a:rPr lang="fr-FR" sz="1600" dirty="0" err="1" smtClean="0">
                <a:latin typeface="Roboto Condensed" charset="0"/>
                <a:ea typeface="Roboto Condensed" charset="0"/>
              </a:rPr>
              <a:t>families</a:t>
            </a:r>
            <a:endParaRPr lang="fr-FR" dirty="0">
              <a:latin typeface="Roboto Condensed" charset="0"/>
              <a:ea typeface="Roboto Condensed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10" y="3211747"/>
            <a:ext cx="2415063" cy="1728967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2156011" y="4602160"/>
            <a:ext cx="2619628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Roboto Condensed" charset="0"/>
                <a:ea typeface="Roboto Condensed" charset="0"/>
              </a:rPr>
              <a:t>Thanks</a:t>
            </a:r>
            <a:r>
              <a:rPr lang="fr-FR" sz="1600" dirty="0" smtClean="0">
                <a:latin typeface="Roboto Condensed" charset="0"/>
                <a:ea typeface="Roboto Condensed" charset="0"/>
              </a:rPr>
              <a:t> a lot for </a:t>
            </a:r>
            <a:r>
              <a:rPr lang="fr-FR" sz="1600" dirty="0" err="1" smtClean="0">
                <a:latin typeface="Roboto Condensed" charset="0"/>
                <a:ea typeface="Roboto Condensed" charset="0"/>
              </a:rPr>
              <a:t>your</a:t>
            </a:r>
            <a:r>
              <a:rPr lang="fr-FR" sz="1600" dirty="0" smtClean="0">
                <a:latin typeface="Roboto Condensed" charset="0"/>
                <a:ea typeface="Roboto Condensed" charset="0"/>
              </a:rPr>
              <a:t> attention</a:t>
            </a:r>
            <a:endParaRPr lang="fr-FR" dirty="0">
              <a:latin typeface="Roboto Condensed" charset="0"/>
              <a:ea typeface="Roboto Condensed" charset="0"/>
            </a:endParaRPr>
          </a:p>
        </p:txBody>
      </p:sp>
      <p:sp>
        <p:nvSpPr>
          <p:cNvPr id="42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059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9052" t="23388" r="27950" b="7980"/>
          <a:stretch/>
        </p:blipFill>
        <p:spPr>
          <a:xfrm>
            <a:off x="971600" y="1404486"/>
            <a:ext cx="5760640" cy="35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18159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Shape 285"/>
          <p:cNvSpPr txBox="1">
            <a:spLocks/>
          </p:cNvSpPr>
          <p:nvPr/>
        </p:nvSpPr>
        <p:spPr>
          <a:xfrm>
            <a:off x="359135" y="1746360"/>
            <a:ext cx="2247900" cy="4504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18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18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18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18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18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18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18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18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1800" b="0" i="0" u="none" strike="noStrike" cap="none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algn="ctr">
              <a:buFont typeface="Roboto Condensed Light"/>
              <a:buNone/>
            </a:pPr>
            <a:r>
              <a:rPr lang="en" dirty="0" smtClean="0"/>
              <a:t>Dysbiose</a:t>
            </a:r>
            <a:endParaRPr lang="en" dirty="0"/>
          </a:p>
        </p:txBody>
      </p:sp>
      <p:grpSp>
        <p:nvGrpSpPr>
          <p:cNvPr id="36" name="Shape 272"/>
          <p:cNvGrpSpPr/>
          <p:nvPr/>
        </p:nvGrpSpPr>
        <p:grpSpPr>
          <a:xfrm>
            <a:off x="312465" y="587259"/>
            <a:ext cx="309022" cy="376837"/>
            <a:chOff x="596350" y="929175"/>
            <a:chExt cx="407950" cy="497475"/>
          </a:xfrm>
        </p:grpSpPr>
        <p:sp>
          <p:nvSpPr>
            <p:cNvPr id="38" name="Shape 273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274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275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276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277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27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279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60" name="Picture 69" descr="nri3430-f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5"/>
          <a:stretch/>
        </p:blipFill>
        <p:spPr bwMode="auto">
          <a:xfrm>
            <a:off x="3514224" y="1461177"/>
            <a:ext cx="4102840" cy="269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ZoneTexte 3"/>
          <p:cNvSpPr txBox="1">
            <a:spLocks noChangeArrowheads="1"/>
          </p:cNvSpPr>
          <p:nvPr/>
        </p:nvSpPr>
        <p:spPr bwMode="auto">
          <a:xfrm>
            <a:off x="3870984" y="4051341"/>
            <a:ext cx="35093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i="1" dirty="0" err="1" smtClean="0">
                <a:latin typeface="Roboto Condensed" charset="0"/>
                <a:ea typeface="Roboto Condensed" charset="0"/>
              </a:rPr>
              <a:t>Kamada</a:t>
            </a:r>
            <a:r>
              <a:rPr lang="fr-FR" sz="1200" i="1" dirty="0" smtClean="0">
                <a:latin typeface="Roboto Condensed" charset="0"/>
                <a:ea typeface="Roboto Condensed" charset="0"/>
              </a:rPr>
              <a:t>, Nature, 2014</a:t>
            </a:r>
            <a:endParaRPr lang="fr-FR" sz="1200" i="1" dirty="0">
              <a:latin typeface="Roboto Condensed" charset="0"/>
              <a:ea typeface="Roboto Condensed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0" y="4605226"/>
            <a:ext cx="7020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Les pathologies liées au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microbiote</a:t>
            </a:r>
            <a:r>
              <a:rPr lang="fr-FR" dirty="0" smtClean="0">
                <a:latin typeface="Roboto Condensed" charset="0"/>
                <a:ea typeface="Roboto Condensed" charset="0"/>
              </a:rPr>
              <a:t> intestinal ne sont pas restreintes </a:t>
            </a:r>
          </a:p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aux sites du tractus gastro-intestinal !</a:t>
            </a:r>
            <a:endParaRPr lang="fr-FR" dirty="0">
              <a:latin typeface="Roboto Condensed" charset="0"/>
              <a:ea typeface="Roboto Condensed" charset="0"/>
            </a:endParaRPr>
          </a:p>
        </p:txBody>
      </p:sp>
      <p:sp>
        <p:nvSpPr>
          <p:cNvPr id="20" name="Shape 26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Le microbiote intestinal</a:t>
            </a:r>
            <a:endParaRPr lang="en" dirty="0"/>
          </a:p>
        </p:txBody>
      </p:sp>
      <p:sp>
        <p:nvSpPr>
          <p:cNvPr id="33" name="Flèche droite 32"/>
          <p:cNvSpPr/>
          <p:nvPr/>
        </p:nvSpPr>
        <p:spPr>
          <a:xfrm>
            <a:off x="2555776" y="2753866"/>
            <a:ext cx="1315208" cy="360040"/>
          </a:xfrm>
          <a:prstGeom prst="right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1" grpId="0"/>
      <p:bldP spid="62" grpId="0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26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Rationnel des études/travaux scientifiques</a:t>
            </a:r>
            <a:endParaRPr lang="en" dirty="0"/>
          </a:p>
        </p:txBody>
      </p:sp>
      <p:grpSp>
        <p:nvGrpSpPr>
          <p:cNvPr id="36" name="Shape 272"/>
          <p:cNvGrpSpPr/>
          <p:nvPr/>
        </p:nvGrpSpPr>
        <p:grpSpPr>
          <a:xfrm>
            <a:off x="312465" y="587259"/>
            <a:ext cx="309022" cy="376837"/>
            <a:chOff x="596350" y="929175"/>
            <a:chExt cx="407950" cy="497475"/>
          </a:xfrm>
        </p:grpSpPr>
        <p:sp>
          <p:nvSpPr>
            <p:cNvPr id="38" name="Shape 273"/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0" t="0" r="0" b="0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" name="Shape 274"/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275"/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276"/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" name="Shape 277"/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278"/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5" name="Shape 279"/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0" t="0" r="0" b="0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4751" t="6843" r="4713"/>
          <a:stretch/>
        </p:blipFill>
        <p:spPr>
          <a:xfrm>
            <a:off x="439618" y="2246133"/>
            <a:ext cx="2180514" cy="241384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635726"/>
            <a:ext cx="2556710" cy="15614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/>
          <a:srcRect t="19106"/>
          <a:stretch/>
        </p:blipFill>
        <p:spPr>
          <a:xfrm>
            <a:off x="439618" y="1589411"/>
            <a:ext cx="2180514" cy="590349"/>
          </a:xfrm>
          <a:prstGeom prst="rect">
            <a:avLst/>
          </a:prstGeom>
        </p:spPr>
      </p:pic>
      <p:graphicFrame>
        <p:nvGraphicFramePr>
          <p:cNvPr id="21" name="Diagramme 20"/>
          <p:cNvGraphicFramePr/>
          <p:nvPr>
            <p:extLst>
              <p:ext uri="{D42A27DB-BD31-4B8C-83A1-F6EECF244321}">
                <p14:modId xmlns:p14="http://schemas.microsoft.com/office/powerpoint/2010/main" val="2967586320"/>
              </p:ext>
            </p:extLst>
          </p:nvPr>
        </p:nvGraphicFramePr>
        <p:xfrm>
          <a:off x="3131840" y="1361404"/>
          <a:ext cx="3318540" cy="222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2" name="Content Placeholder 3" descr="Screen Shot 2014-05-10 at 2.56.17 PM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360" b="9302"/>
          <a:stretch/>
        </p:blipFill>
        <p:spPr>
          <a:xfrm>
            <a:off x="3419872" y="3388805"/>
            <a:ext cx="2592288" cy="1212959"/>
          </a:xfrm>
          <a:prstGeom prst="rect">
            <a:avLst/>
          </a:prstGeom>
        </p:spPr>
      </p:pic>
      <p:sp>
        <p:nvSpPr>
          <p:cNvPr id="23" name="Shape 194"/>
          <p:cNvSpPr txBox="1">
            <a:spLocks/>
          </p:cNvSpPr>
          <p:nvPr/>
        </p:nvSpPr>
        <p:spPr>
          <a:xfrm>
            <a:off x="3589766" y="2306029"/>
            <a:ext cx="862954" cy="3600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 dirty="0" smtClean="0">
                <a:latin typeface="Roboto Condensed" charset="0"/>
                <a:ea typeface="Roboto Condensed" charset="0"/>
              </a:rPr>
              <a:t>Cancer</a:t>
            </a:r>
            <a:endParaRPr lang="en" sz="1200" b="1" dirty="0">
              <a:latin typeface="Roboto Condensed" charset="0"/>
              <a:ea typeface="Roboto Condensed" charset="0"/>
            </a:endParaRPr>
          </a:p>
        </p:txBody>
      </p:sp>
      <p:sp>
        <p:nvSpPr>
          <p:cNvPr id="24" name="Shape 194"/>
          <p:cNvSpPr txBox="1">
            <a:spLocks/>
          </p:cNvSpPr>
          <p:nvPr/>
        </p:nvSpPr>
        <p:spPr>
          <a:xfrm>
            <a:off x="4096580" y="1505315"/>
            <a:ext cx="1405898" cy="3600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 dirty="0" smtClean="0">
                <a:latin typeface="Roboto Condensed" charset="0"/>
                <a:ea typeface="Roboto Condensed" charset="0"/>
              </a:rPr>
              <a:t>Microbiote intestinal</a:t>
            </a:r>
            <a:endParaRPr lang="en" sz="1200" b="1" dirty="0">
              <a:latin typeface="Roboto Condensed" charset="0"/>
              <a:ea typeface="Roboto Condensed" charset="0"/>
            </a:endParaRPr>
          </a:p>
        </p:txBody>
      </p:sp>
      <p:sp>
        <p:nvSpPr>
          <p:cNvPr id="25" name="Shape 194"/>
          <p:cNvSpPr txBox="1">
            <a:spLocks/>
          </p:cNvSpPr>
          <p:nvPr/>
        </p:nvSpPr>
        <p:spPr>
          <a:xfrm>
            <a:off x="5067430" y="2306029"/>
            <a:ext cx="973850" cy="3600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 dirty="0" smtClean="0">
                <a:latin typeface="Roboto Condensed" charset="0"/>
                <a:ea typeface="Roboto Condensed" charset="0"/>
              </a:rPr>
              <a:t>Immunité</a:t>
            </a:r>
            <a:endParaRPr lang="en" sz="1200" b="1" dirty="0">
              <a:latin typeface="Roboto Condensed" charset="0"/>
              <a:ea typeface="Roboto Condensed" charset="0"/>
            </a:endParaRPr>
          </a:p>
        </p:txBody>
      </p:sp>
      <p:sp>
        <p:nvSpPr>
          <p:cNvPr id="26" name="Shape 194"/>
          <p:cNvSpPr txBox="1">
            <a:spLocks/>
          </p:cNvSpPr>
          <p:nvPr/>
        </p:nvSpPr>
        <p:spPr>
          <a:xfrm>
            <a:off x="4168830" y="3072239"/>
            <a:ext cx="1261882" cy="3600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 dirty="0" smtClean="0">
                <a:latin typeface="Roboto Condensed" charset="0"/>
                <a:ea typeface="Roboto Condensed" charset="0"/>
              </a:rPr>
              <a:t>Thérapeutiques</a:t>
            </a:r>
            <a:endParaRPr lang="en" sz="1200" b="1" dirty="0">
              <a:latin typeface="Roboto Condensed" charset="0"/>
              <a:ea typeface="Roboto Condensed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39679" y="2187915"/>
            <a:ext cx="336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C00000"/>
                </a:solidFill>
                <a:latin typeface="Roboto Condensed" charset="0"/>
                <a:ea typeface="Roboto Condensed" charset="0"/>
              </a:rPr>
              <a:t>?</a:t>
            </a:r>
            <a:endParaRPr lang="en-US" sz="2800" dirty="0">
              <a:solidFill>
                <a:srgbClr val="C00000"/>
              </a:solidFill>
              <a:latin typeface="Roboto Condensed" charset="0"/>
              <a:ea typeface="Roboto Condensed" charset="0"/>
            </a:endParaRPr>
          </a:p>
        </p:txBody>
      </p:sp>
      <p:sp>
        <p:nvSpPr>
          <p:cNvPr id="28" name="Shape 194"/>
          <p:cNvSpPr txBox="1">
            <a:spLocks/>
          </p:cNvSpPr>
          <p:nvPr/>
        </p:nvSpPr>
        <p:spPr>
          <a:xfrm>
            <a:off x="2987824" y="4601764"/>
            <a:ext cx="3672408" cy="3600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ct val="91666"/>
              <a:buFont typeface="Arial"/>
              <a:buNone/>
            </a:pPr>
            <a:r>
              <a:rPr lang="en" sz="1200" b="1" dirty="0" smtClean="0">
                <a:latin typeface="Roboto Condensed" charset="0"/>
                <a:ea typeface="Roboto Condensed" charset="0"/>
              </a:rPr>
              <a:t>Conséquences sur l’immunité anti-cancéreuse ?</a:t>
            </a:r>
            <a:endParaRPr lang="en" sz="1200" b="1" dirty="0">
              <a:latin typeface="Roboto Condensed" charset="0"/>
              <a:ea typeface="Roboto Condensed" charset="0"/>
            </a:endParaRPr>
          </a:p>
        </p:txBody>
      </p:sp>
      <p:pic>
        <p:nvPicPr>
          <p:cNvPr id="4100" name="Picture 4" descr="Résultat de recherche d'images pour &quot;zITVOGEL&quot;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1" t="20969" r="49368"/>
          <a:stretch/>
        </p:blipFill>
        <p:spPr bwMode="auto">
          <a:xfrm>
            <a:off x="7312458" y="508987"/>
            <a:ext cx="1080120" cy="25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971527" y="3115554"/>
            <a:ext cx="19143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U1015 / Gustave Roussy</a:t>
            </a:r>
          </a:p>
          <a:p>
            <a:pPr algn="ctr"/>
            <a:endParaRPr lang="fr-FR" dirty="0">
              <a:latin typeface="Roboto Condensed" charset="0"/>
              <a:ea typeface="Roboto Condensed" charset="0"/>
            </a:endParaRPr>
          </a:p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Chimiothérapies</a:t>
            </a:r>
          </a:p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Immunothérapies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sp>
        <p:nvSpPr>
          <p:cNvPr id="27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676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3" grpId="0"/>
      <p:bldP spid="24" grpId="0"/>
      <p:bldP spid="25" grpId="0"/>
      <p:bldP spid="26" grpId="0"/>
      <p:bldP spid="2" grpId="0"/>
      <p:bldP spid="28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Premier travail = Cyclophosphamide</a:t>
            </a:r>
            <a:endParaRPr lang="en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46" name="Image 7"/>
          <p:cNvPicPr>
            <a:picLocks noChangeAspect="1"/>
          </p:cNvPicPr>
          <p:nvPr/>
        </p:nvPicPr>
        <p:blipFill rotWithShape="1">
          <a:blip r:embed="rId3"/>
          <a:srcRect b="52018"/>
          <a:stretch/>
        </p:blipFill>
        <p:spPr bwMode="auto">
          <a:xfrm>
            <a:off x="626889" y="1420387"/>
            <a:ext cx="1469023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" name="Groupe 57"/>
          <p:cNvGrpSpPr/>
          <p:nvPr/>
        </p:nvGrpSpPr>
        <p:grpSpPr>
          <a:xfrm>
            <a:off x="484193" y="2790307"/>
            <a:ext cx="1808427" cy="1698521"/>
            <a:chOff x="5076056" y="1228441"/>
            <a:chExt cx="2843808" cy="2628994"/>
          </a:xfrm>
        </p:grpSpPr>
        <p:pic>
          <p:nvPicPr>
            <p:cNvPr id="59" name="Picture 2" descr="An external file that holds a picture, illustration, etc.&#10;Object name is 13073_2016_306_Fig1_HTML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18" t="18806" b="-1"/>
            <a:stretch/>
          </p:blipFill>
          <p:spPr bwMode="auto">
            <a:xfrm>
              <a:off x="5076056" y="1228441"/>
              <a:ext cx="2843808" cy="2628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Rectangle à coins arrondis 59"/>
            <p:cNvSpPr/>
            <p:nvPr/>
          </p:nvSpPr>
          <p:spPr>
            <a:xfrm>
              <a:off x="5076056" y="1467873"/>
              <a:ext cx="360040" cy="5738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61" name="Tableau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97726"/>
              </p:ext>
            </p:extLst>
          </p:nvPr>
        </p:nvGraphicFramePr>
        <p:xfrm>
          <a:off x="-135338" y="4608339"/>
          <a:ext cx="3047487" cy="365760"/>
        </p:xfrm>
        <a:graphic>
          <a:graphicData uri="http://schemas.openxmlformats.org/drawingml/2006/table">
            <a:tbl>
              <a:tblPr/>
              <a:tblGrid>
                <a:gridCol w="35271"/>
                <a:gridCol w="3012216"/>
              </a:tblGrid>
              <a:tr h="154622">
                <a:tc>
                  <a:txBody>
                    <a:bodyPr/>
                    <a:lstStyle/>
                    <a:p>
                      <a:pPr algn="ctr"/>
                      <a:endParaRPr lang="fr-FR" sz="1200" b="0" i="1" dirty="0">
                        <a:latin typeface="Roboto Condensed" charset="0"/>
                        <a:ea typeface="Roboto Condensed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 i="1" dirty="0" err="1" smtClean="0">
                          <a:latin typeface="Roboto Condensed" charset="0"/>
                          <a:ea typeface="Roboto Condensed" charset="0"/>
                        </a:rPr>
                        <a:t>Taur</a:t>
                      </a:r>
                      <a:r>
                        <a:rPr lang="fr-FR" sz="1200" b="0" i="1" dirty="0" smtClean="0">
                          <a:latin typeface="Roboto Condensed" charset="0"/>
                          <a:ea typeface="Roboto Condensed" charset="0"/>
                        </a:rPr>
                        <a:t> and </a:t>
                      </a:r>
                      <a:r>
                        <a:rPr lang="fr-FR" sz="1200" b="0" i="1" dirty="0" err="1" smtClean="0">
                          <a:latin typeface="Roboto Condensed" charset="0"/>
                          <a:ea typeface="Roboto Condensed" charset="0"/>
                        </a:rPr>
                        <a:t>Pamer</a:t>
                      </a:r>
                      <a:r>
                        <a:rPr lang="fr-FR" sz="1200" b="0" i="1" dirty="0" smtClean="0">
                          <a:latin typeface="Roboto Condensed" charset="0"/>
                          <a:ea typeface="Roboto Condensed" charset="0"/>
                        </a:rPr>
                        <a:t>, </a:t>
                      </a:r>
                      <a:r>
                        <a:rPr lang="fr-FR" sz="1200" b="0" i="1" dirty="0" err="1" smtClean="0">
                          <a:latin typeface="Roboto Condensed" charset="0"/>
                          <a:ea typeface="Roboto Condensed" charset="0"/>
                        </a:rPr>
                        <a:t>Genome</a:t>
                      </a:r>
                      <a:r>
                        <a:rPr lang="fr-FR" sz="1200" b="0" i="1" dirty="0" smtClean="0">
                          <a:latin typeface="Roboto Condensed" charset="0"/>
                          <a:ea typeface="Roboto Condensed" charset="0"/>
                        </a:rPr>
                        <a:t> Med., 2016</a:t>
                      </a:r>
                      <a:endParaRPr lang="fr-FR" sz="1200" b="0" i="1" dirty="0">
                        <a:latin typeface="Roboto Condensed" charset="0"/>
                        <a:ea typeface="Roboto Condensed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4622">
                <a:tc>
                  <a:txBody>
                    <a:bodyPr/>
                    <a:lstStyle/>
                    <a:p>
                      <a:pPr algn="ctr"/>
                      <a:endParaRPr lang="fr-FR" sz="1200" b="0" i="1">
                        <a:latin typeface="Roboto Condensed" charset="0"/>
                        <a:ea typeface="Roboto Condensed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200" b="0" i="1" dirty="0">
                        <a:latin typeface="Roboto Condensed" charset="0"/>
                        <a:ea typeface="Roboto Condensed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13" name="Groupe 12"/>
          <p:cNvGrpSpPr/>
          <p:nvPr/>
        </p:nvGrpSpPr>
        <p:grpSpPr>
          <a:xfrm>
            <a:off x="3185163" y="3343076"/>
            <a:ext cx="3624601" cy="1598511"/>
            <a:chOff x="3635896" y="3003798"/>
            <a:chExt cx="3624601" cy="1598511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5896" y="3003798"/>
              <a:ext cx="3624601" cy="1598511"/>
            </a:xfrm>
            <a:prstGeom prst="rect">
              <a:avLst/>
            </a:prstGeom>
          </p:spPr>
        </p:pic>
        <p:pic>
          <p:nvPicPr>
            <p:cNvPr id="63" name="Image 6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5099" y="3480817"/>
              <a:ext cx="432048" cy="222570"/>
            </a:xfrm>
            <a:prstGeom prst="rect">
              <a:avLst/>
            </a:prstGeom>
          </p:spPr>
        </p:pic>
      </p:grpSp>
      <p:sp>
        <p:nvSpPr>
          <p:cNvPr id="15" name="ZoneTexte 14"/>
          <p:cNvSpPr txBox="1"/>
          <p:nvPr/>
        </p:nvSpPr>
        <p:spPr>
          <a:xfrm>
            <a:off x="2915816" y="2957668"/>
            <a:ext cx="4118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C00000"/>
                </a:solidFill>
                <a:latin typeface="Roboto Condensed" charset="0"/>
                <a:ea typeface="Roboto Condensed" charset="0"/>
              </a:rPr>
              <a:t>Role</a:t>
            </a:r>
            <a:r>
              <a:rPr lang="fr-FR" dirty="0" smtClean="0">
                <a:solidFill>
                  <a:srgbClr val="C00000"/>
                </a:solidFill>
                <a:latin typeface="Roboto Condensed" charset="0"/>
                <a:ea typeface="Roboto Condensed" charset="0"/>
              </a:rPr>
              <a:t> du </a:t>
            </a:r>
            <a:r>
              <a:rPr lang="fr-FR" dirty="0" err="1" smtClean="0">
                <a:solidFill>
                  <a:srgbClr val="C00000"/>
                </a:solidFill>
                <a:latin typeface="Roboto Condensed" charset="0"/>
                <a:ea typeface="Roboto Condensed" charset="0"/>
              </a:rPr>
              <a:t>microbiote</a:t>
            </a:r>
            <a:r>
              <a:rPr lang="fr-FR" dirty="0" smtClean="0">
                <a:solidFill>
                  <a:srgbClr val="C00000"/>
                </a:solidFill>
                <a:latin typeface="Roboto Condensed" charset="0"/>
                <a:ea typeface="Roboto Condensed" charset="0"/>
              </a:rPr>
              <a:t> intestinal dans l’efficacité du CTX ?</a:t>
            </a:r>
            <a:endParaRPr lang="en-US" dirty="0">
              <a:solidFill>
                <a:srgbClr val="C00000"/>
              </a:solidFill>
              <a:latin typeface="Roboto Condensed" charset="0"/>
              <a:ea typeface="Roboto Condensed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7"/>
          <a:srcRect l="5725" t="39759" r="81678" b="40156"/>
          <a:stretch/>
        </p:blipFill>
        <p:spPr>
          <a:xfrm>
            <a:off x="4070955" y="1403735"/>
            <a:ext cx="1478781" cy="1325498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7"/>
          <a:srcRect l="19365" t="39759" r="67906" b="40156"/>
          <a:stretch/>
        </p:blipFill>
        <p:spPr>
          <a:xfrm>
            <a:off x="5577228" y="1392784"/>
            <a:ext cx="1493414" cy="1324800"/>
          </a:xfrm>
          <a:prstGeom prst="rect">
            <a:avLst/>
          </a:prstGeom>
        </p:spPr>
      </p:pic>
      <p:grpSp>
        <p:nvGrpSpPr>
          <p:cNvPr id="31" name="Groupe 30"/>
          <p:cNvGrpSpPr/>
          <p:nvPr/>
        </p:nvGrpSpPr>
        <p:grpSpPr>
          <a:xfrm>
            <a:off x="2538627" y="1420080"/>
            <a:ext cx="1584176" cy="1210409"/>
            <a:chOff x="1130280" y="3435871"/>
            <a:chExt cx="1584176" cy="1210409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1" r="41824" b="86426"/>
            <a:stretch/>
          </p:blipFill>
          <p:spPr bwMode="auto">
            <a:xfrm>
              <a:off x="1130280" y="3496433"/>
              <a:ext cx="1224136" cy="1063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1634336" y="4155926"/>
              <a:ext cx="108012" cy="170775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Connecteur droit 33"/>
            <p:cNvCxnSpPr>
              <a:stCxn id="33" idx="0"/>
            </p:cNvCxnSpPr>
            <p:nvPr/>
          </p:nvCxnSpPr>
          <p:spPr>
            <a:xfrm flipV="1">
              <a:off x="1688342" y="3435871"/>
              <a:ext cx="1026114" cy="72005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1742348" y="4317176"/>
              <a:ext cx="972108" cy="32910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5" y="1775804"/>
            <a:ext cx="335856" cy="399162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55" y="2244596"/>
            <a:ext cx="335856" cy="399162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5" y="3501445"/>
            <a:ext cx="335856" cy="39916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40457" y="1836885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SPF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3141" y="2327637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GF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95949" y="3541720"/>
            <a:ext cx="606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Roboto Condensed" charset="0"/>
                <a:ea typeface="Roboto Condensed" charset="0"/>
              </a:rPr>
              <a:t>Vanco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.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69" y="1775044"/>
            <a:ext cx="335856" cy="39916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69" y="2243836"/>
            <a:ext cx="335856" cy="399162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69" y="3500685"/>
            <a:ext cx="335856" cy="399162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flipV="1">
            <a:off x="1457619" y="1974625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V="1">
            <a:off x="1451993" y="2459860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1462313" y="3675957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1196662" y="1596525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2150977" y="1884556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2154826" y="2355874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/>
          <p:cNvSpPr/>
          <p:nvPr/>
        </p:nvSpPr>
        <p:spPr>
          <a:xfrm>
            <a:off x="2149216" y="3612575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ZoneTexte 50"/>
          <p:cNvSpPr txBox="1"/>
          <p:nvPr/>
        </p:nvSpPr>
        <p:spPr>
          <a:xfrm>
            <a:off x="2441395" y="1865318"/>
            <a:ext cx="78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CTX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4"/>
          <a:srcRect t="11660" r="65292" b="6667"/>
          <a:stretch/>
        </p:blipFill>
        <p:spPr>
          <a:xfrm>
            <a:off x="3359028" y="1523015"/>
            <a:ext cx="1576239" cy="143823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4"/>
          <a:srcRect l="35640" t="13687" r="33632" b="12702"/>
          <a:stretch/>
        </p:blipFill>
        <p:spPr>
          <a:xfrm>
            <a:off x="5128222" y="1631767"/>
            <a:ext cx="1316988" cy="1223376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4118115" y="1354768"/>
            <a:ext cx="423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SPF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704037" y="1370300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GF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65" name="Connecteur droit avec flèche 64"/>
          <p:cNvCxnSpPr/>
          <p:nvPr/>
        </p:nvCxnSpPr>
        <p:spPr>
          <a:xfrm flipV="1">
            <a:off x="2473495" y="2146657"/>
            <a:ext cx="828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5"/>
          <a:srcRect l="68353" t="57739" r="3335" b="5413"/>
          <a:stretch/>
        </p:blipFill>
        <p:spPr>
          <a:xfrm>
            <a:off x="6715615" y="3127744"/>
            <a:ext cx="1384777" cy="1280798"/>
          </a:xfrm>
          <a:prstGeom prst="rect">
            <a:avLst/>
          </a:prstGeom>
        </p:spPr>
      </p:pic>
      <p:pic>
        <p:nvPicPr>
          <p:cNvPr id="69" name="Image 68"/>
          <p:cNvPicPr>
            <a:picLocks noChangeAspect="1"/>
          </p:cNvPicPr>
          <p:nvPr/>
        </p:nvPicPr>
        <p:blipFill rotWithShape="1">
          <a:blip r:embed="rId5"/>
          <a:srcRect t="58009" r="34282" b="5561"/>
          <a:stretch/>
        </p:blipFill>
        <p:spPr>
          <a:xfrm>
            <a:off x="3291063" y="3134568"/>
            <a:ext cx="3233816" cy="1273974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20" y="4009380"/>
            <a:ext cx="335856" cy="399162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34" y="4008620"/>
            <a:ext cx="335856" cy="399162"/>
          </a:xfrm>
          <a:prstGeom prst="rect">
            <a:avLst/>
          </a:prstGeom>
        </p:spPr>
      </p:pic>
      <p:cxnSp>
        <p:nvCxnSpPr>
          <p:cNvPr id="72" name="Connecteur droit avec flèche 71"/>
          <p:cNvCxnSpPr/>
          <p:nvPr/>
        </p:nvCxnSpPr>
        <p:spPr>
          <a:xfrm flipV="1">
            <a:off x="1456878" y="4183892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/>
          <p:cNvSpPr/>
          <p:nvPr/>
        </p:nvSpPr>
        <p:spPr>
          <a:xfrm>
            <a:off x="2143781" y="4120510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ZoneTexte 73"/>
          <p:cNvSpPr txBox="1"/>
          <p:nvPr/>
        </p:nvSpPr>
        <p:spPr>
          <a:xfrm>
            <a:off x="350824" y="4059535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Roboto Condensed" charset="0"/>
                <a:ea typeface="Roboto Condensed" charset="0"/>
              </a:rPr>
              <a:t>Colistin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75" name="ZoneTexte 74"/>
          <p:cNvSpPr txBox="1"/>
          <p:nvPr/>
        </p:nvSpPr>
        <p:spPr>
          <a:xfrm>
            <a:off x="432670" y="3062254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Water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76" name="Connecteur droit avec flèche 75"/>
          <p:cNvCxnSpPr/>
          <p:nvPr/>
        </p:nvCxnSpPr>
        <p:spPr>
          <a:xfrm flipV="1">
            <a:off x="1456714" y="3145402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1195757" y="2767302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57507"/>
            <a:ext cx="335856" cy="399162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06" y="2956747"/>
            <a:ext cx="335856" cy="399162"/>
          </a:xfrm>
          <a:prstGeom prst="rect">
            <a:avLst/>
          </a:prstGeom>
        </p:spPr>
      </p:pic>
      <p:sp>
        <p:nvSpPr>
          <p:cNvPr id="78" name="Ellipse 77"/>
          <p:cNvSpPr/>
          <p:nvPr/>
        </p:nvSpPr>
        <p:spPr>
          <a:xfrm>
            <a:off x="2150072" y="3055333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ZoneTexte 80"/>
          <p:cNvSpPr txBox="1"/>
          <p:nvPr/>
        </p:nvSpPr>
        <p:spPr>
          <a:xfrm>
            <a:off x="2446820" y="3384310"/>
            <a:ext cx="78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CTX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82" name="Connecteur droit avec flèche 81"/>
          <p:cNvCxnSpPr/>
          <p:nvPr/>
        </p:nvCxnSpPr>
        <p:spPr>
          <a:xfrm flipV="1">
            <a:off x="2478920" y="3665649"/>
            <a:ext cx="828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4008830" y="2942823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Water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5518955" y="294543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Roboto Condensed" charset="0"/>
                <a:ea typeface="Roboto Condensed" charset="0"/>
              </a:rPr>
              <a:t>Vancomycin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7164288" y="2945438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Roboto Condensed" charset="0"/>
                <a:ea typeface="Roboto Condensed" charset="0"/>
              </a:rPr>
              <a:t>Colistin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0654" y="4694812"/>
            <a:ext cx="6333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Roboto Condensed" charset="0"/>
                <a:ea typeface="Roboto Condensed" charset="0"/>
              </a:rPr>
              <a:t>L’absence du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microbiote</a:t>
            </a:r>
            <a:r>
              <a:rPr lang="fr-FR" dirty="0" smtClean="0">
                <a:latin typeface="Roboto Condensed" charset="0"/>
                <a:ea typeface="Roboto Condensed" charset="0"/>
              </a:rPr>
              <a:t> intestinal est corrélée à une réduction de l’efficacité du CTX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sp>
        <p:nvSpPr>
          <p:cNvPr id="61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Premier travail = Cyclophosphamide</a:t>
            </a:r>
            <a:endParaRPr lang="en" dirty="0"/>
          </a:p>
        </p:txBody>
      </p:sp>
      <p:sp>
        <p:nvSpPr>
          <p:cNvPr id="59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22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3" grpId="0"/>
      <p:bldP spid="34" grpId="0"/>
      <p:bldP spid="42" grpId="0"/>
      <p:bldP spid="5" grpId="0" animBg="1"/>
      <p:bldP spid="44" grpId="0" animBg="1"/>
      <p:bldP spid="45" grpId="0" animBg="1"/>
      <p:bldP spid="51" grpId="0"/>
      <p:bldP spid="55" grpId="0"/>
      <p:bldP spid="56" grpId="0"/>
      <p:bldP spid="73" grpId="0" animBg="1"/>
      <p:bldP spid="74" grpId="0"/>
      <p:bldP spid="75" grpId="0"/>
      <p:bldP spid="77" grpId="0"/>
      <p:bldP spid="78" grpId="0" animBg="1"/>
      <p:bldP spid="81" grpId="0"/>
      <p:bldP spid="83" grpId="0"/>
      <p:bldP spid="84" grpId="0"/>
      <p:bldP spid="8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ZoneTexte 86"/>
          <p:cNvSpPr txBox="1"/>
          <p:nvPr/>
        </p:nvSpPr>
        <p:spPr>
          <a:xfrm>
            <a:off x="6725416" y="2956658"/>
            <a:ext cx="1781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err="1" smtClean="0">
                <a:latin typeface="Roboto Condensed" charset="0"/>
                <a:ea typeface="Roboto Condensed" charset="0"/>
              </a:rPr>
              <a:t>Tumor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 </a:t>
            </a:r>
            <a:r>
              <a:rPr lang="fr-FR" sz="1200" dirty="0" err="1" smtClean="0">
                <a:latin typeface="Roboto Condensed" charset="0"/>
                <a:ea typeface="Roboto Condensed" charset="0"/>
              </a:rPr>
              <a:t>microenvironnment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5" y="2269464"/>
            <a:ext cx="335856" cy="399162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395949" y="2309739"/>
            <a:ext cx="606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Roboto Condensed" charset="0"/>
                <a:ea typeface="Roboto Condensed" charset="0"/>
              </a:rPr>
              <a:t>Vanco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.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69" y="2268704"/>
            <a:ext cx="335856" cy="399162"/>
          </a:xfrm>
          <a:prstGeom prst="rect">
            <a:avLst/>
          </a:prstGeom>
        </p:spPr>
      </p:pic>
      <p:cxnSp>
        <p:nvCxnSpPr>
          <p:cNvPr id="41" name="Connecteur droit avec flèche 40"/>
          <p:cNvCxnSpPr/>
          <p:nvPr/>
        </p:nvCxnSpPr>
        <p:spPr>
          <a:xfrm flipV="1">
            <a:off x="1462313" y="2443976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/>
          <p:cNvSpPr/>
          <p:nvPr/>
        </p:nvSpPr>
        <p:spPr>
          <a:xfrm>
            <a:off x="2149216" y="2380594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ZoneTexte 74"/>
          <p:cNvSpPr txBox="1"/>
          <p:nvPr/>
        </p:nvSpPr>
        <p:spPr>
          <a:xfrm>
            <a:off x="432670" y="1830273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Roboto Condensed" charset="0"/>
                <a:ea typeface="Roboto Condensed" charset="0"/>
              </a:rPr>
              <a:t>Water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76" name="Connecteur droit avec flèche 75"/>
          <p:cNvCxnSpPr/>
          <p:nvPr/>
        </p:nvCxnSpPr>
        <p:spPr>
          <a:xfrm flipV="1">
            <a:off x="1456714" y="1913421"/>
            <a:ext cx="312216" cy="7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1195757" y="1535321"/>
            <a:ext cx="711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MCA205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25526"/>
            <a:ext cx="335856" cy="399162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06" y="1724766"/>
            <a:ext cx="335856" cy="399162"/>
          </a:xfrm>
          <a:prstGeom prst="rect">
            <a:avLst/>
          </a:prstGeom>
        </p:spPr>
      </p:pic>
      <p:sp>
        <p:nvSpPr>
          <p:cNvPr id="78" name="Ellipse 77"/>
          <p:cNvSpPr/>
          <p:nvPr/>
        </p:nvSpPr>
        <p:spPr>
          <a:xfrm>
            <a:off x="2150072" y="1823352"/>
            <a:ext cx="45719" cy="7200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ZoneTexte 80"/>
          <p:cNvSpPr txBox="1"/>
          <p:nvPr/>
        </p:nvSpPr>
        <p:spPr>
          <a:xfrm>
            <a:off x="2446820" y="1843825"/>
            <a:ext cx="78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CTX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82" name="Connecteur droit avec flèche 81"/>
          <p:cNvCxnSpPr/>
          <p:nvPr/>
        </p:nvCxnSpPr>
        <p:spPr>
          <a:xfrm flipV="1">
            <a:off x="2478920" y="2125164"/>
            <a:ext cx="828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"/>
          <a:srcRect l="44221" t="35931" r="49825" b="44094"/>
          <a:stretch/>
        </p:blipFill>
        <p:spPr>
          <a:xfrm>
            <a:off x="5371226" y="1656344"/>
            <a:ext cx="651203" cy="1228268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4"/>
          <a:srcRect l="31183" t="35951" r="61740" b="44093"/>
          <a:stretch/>
        </p:blipFill>
        <p:spPr>
          <a:xfrm>
            <a:off x="3766066" y="1656344"/>
            <a:ext cx="773994" cy="1227059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4"/>
          <a:srcRect l="31183" t="34726" r="57160" b="44093"/>
          <a:stretch/>
        </p:blipFill>
        <p:spPr>
          <a:xfrm>
            <a:off x="3768758" y="1577914"/>
            <a:ext cx="1274919" cy="1302406"/>
          </a:xfrm>
          <a:prstGeom prst="rect">
            <a:avLst/>
          </a:prstGeom>
        </p:spPr>
      </p:pic>
      <p:sp>
        <p:nvSpPr>
          <p:cNvPr id="62" name="ZoneTexte 61"/>
          <p:cNvSpPr txBox="1"/>
          <p:nvPr/>
        </p:nvSpPr>
        <p:spPr>
          <a:xfrm>
            <a:off x="5344709" y="1328233"/>
            <a:ext cx="1282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CD4</a:t>
            </a:r>
            <a:r>
              <a:rPr lang="fr-FR" sz="1200" baseline="30000" dirty="0" smtClean="0">
                <a:latin typeface="Roboto Condensed" charset="0"/>
                <a:ea typeface="Roboto Condensed" charset="0"/>
              </a:rPr>
              <a:t>+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ROR</a:t>
            </a:r>
            <a:r>
              <a:rPr lang="fr-FR" sz="1200" dirty="0" smtClean="0">
                <a:latin typeface="Symbol" pitchFamily="18" charset="2"/>
                <a:ea typeface="Roboto Condensed" charset="0"/>
              </a:rPr>
              <a:t>g</a:t>
            </a:r>
            <a:r>
              <a:rPr lang="fr-FR" sz="1200" baseline="30000" dirty="0" smtClean="0">
                <a:latin typeface="Roboto Condensed" charset="0"/>
                <a:ea typeface="Roboto Condensed" charset="0"/>
              </a:rPr>
              <a:t>+</a:t>
            </a:r>
            <a:r>
              <a:rPr lang="fr-FR" sz="1200" dirty="0" smtClean="0">
                <a:latin typeface="Roboto Condensed" charset="0"/>
                <a:ea typeface="Roboto Condensed" charset="0"/>
              </a:rPr>
              <a:t>T-bet</a:t>
            </a:r>
            <a:r>
              <a:rPr lang="fr-FR" sz="1200" baseline="30000" dirty="0" smtClean="0">
                <a:latin typeface="Roboto Condensed" charset="0"/>
                <a:ea typeface="Roboto Condensed" charset="0"/>
              </a:rPr>
              <a:t>+</a:t>
            </a:r>
            <a:endParaRPr lang="fr-FR" sz="1200" baseline="30000" dirty="0">
              <a:latin typeface="Roboto Condensed" charset="0"/>
              <a:ea typeface="Roboto Condensed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3940783" y="1341844"/>
            <a:ext cx="11369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 smtClean="0">
                <a:latin typeface="Roboto Condensed" charset="0"/>
                <a:ea typeface="Roboto Condensed" charset="0"/>
              </a:rPr>
              <a:t>CD4</a:t>
            </a:r>
            <a:r>
              <a:rPr lang="fr-FR" sz="1100" baseline="30000" dirty="0" smtClean="0">
                <a:latin typeface="Roboto Condensed" charset="0"/>
                <a:ea typeface="Roboto Condensed" charset="0"/>
              </a:rPr>
              <a:t>+</a:t>
            </a:r>
            <a:r>
              <a:rPr lang="fr-FR" sz="1100" dirty="0" smtClean="0">
                <a:latin typeface="Roboto Condensed" charset="0"/>
                <a:ea typeface="Roboto Condensed" charset="0"/>
              </a:rPr>
              <a:t>IL-17</a:t>
            </a:r>
            <a:r>
              <a:rPr lang="fr-FR" sz="1100" baseline="30000" dirty="0" smtClean="0">
                <a:latin typeface="Roboto Condensed" charset="0"/>
                <a:ea typeface="Roboto Condensed" charset="0"/>
              </a:rPr>
              <a:t>+</a:t>
            </a:r>
            <a:r>
              <a:rPr lang="fr-FR" sz="1100" dirty="0" smtClean="0">
                <a:latin typeface="Roboto Condensed" charset="0"/>
                <a:ea typeface="Roboto Condensed" charset="0"/>
              </a:rPr>
              <a:t>IFN</a:t>
            </a:r>
            <a:r>
              <a:rPr lang="fr-FR" sz="1100" dirty="0" smtClean="0">
                <a:latin typeface="Symbol" pitchFamily="18" charset="2"/>
                <a:ea typeface="Roboto Condensed" charset="0"/>
              </a:rPr>
              <a:t>g</a:t>
            </a:r>
            <a:r>
              <a:rPr lang="fr-FR" sz="1100" baseline="30000" dirty="0" smtClean="0">
                <a:latin typeface="Roboto Condensed" charset="0"/>
                <a:ea typeface="Roboto Condensed" charset="0"/>
              </a:rPr>
              <a:t>+</a:t>
            </a:r>
            <a:endParaRPr lang="fr-FR" sz="1100" baseline="30000" dirty="0">
              <a:latin typeface="Roboto Condensed" charset="0"/>
              <a:ea typeface="Roboto Condensed" charset="0"/>
            </a:endParaRP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4"/>
          <a:srcRect l="44221" t="34726" r="45245" b="44093"/>
          <a:stretch/>
        </p:blipFill>
        <p:spPr>
          <a:xfrm>
            <a:off x="5371226" y="1577914"/>
            <a:ext cx="1152128" cy="1302406"/>
          </a:xfrm>
          <a:prstGeom prst="rect">
            <a:avLst/>
          </a:prstGeom>
        </p:spPr>
      </p:pic>
      <p:cxnSp>
        <p:nvCxnSpPr>
          <p:cNvPr id="6" name="Connecteur droit 5"/>
          <p:cNvCxnSpPr/>
          <p:nvPr/>
        </p:nvCxnSpPr>
        <p:spPr>
          <a:xfrm>
            <a:off x="4067944" y="2956658"/>
            <a:ext cx="234337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4986680" y="2956658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Spleen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86" name="Connecteur droit 85"/>
          <p:cNvCxnSpPr/>
          <p:nvPr/>
        </p:nvCxnSpPr>
        <p:spPr>
          <a:xfrm>
            <a:off x="6948480" y="2956658"/>
            <a:ext cx="133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Image 87"/>
          <p:cNvPicPr>
            <a:picLocks noChangeAspect="1"/>
          </p:cNvPicPr>
          <p:nvPr/>
        </p:nvPicPr>
        <p:blipFill rotWithShape="1">
          <a:blip r:embed="rId4"/>
          <a:srcRect l="55424" t="35951" r="37246" b="44093"/>
          <a:stretch/>
        </p:blipFill>
        <p:spPr>
          <a:xfrm>
            <a:off x="6851287" y="1615937"/>
            <a:ext cx="826937" cy="1266032"/>
          </a:xfrm>
          <a:prstGeom prst="rect">
            <a:avLst/>
          </a:prstGeom>
        </p:spPr>
      </p:pic>
      <p:sp>
        <p:nvSpPr>
          <p:cNvPr id="89" name="ZoneTexte 88"/>
          <p:cNvSpPr txBox="1"/>
          <p:nvPr/>
        </p:nvSpPr>
        <p:spPr>
          <a:xfrm>
            <a:off x="7346236" y="1325470"/>
            <a:ext cx="63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latin typeface="Roboto Condensed" charset="0"/>
                <a:ea typeface="Roboto Condensed" charset="0"/>
              </a:rPr>
              <a:t>CD3</a:t>
            </a:r>
            <a:r>
              <a:rPr lang="fr-FR" sz="1200" baseline="30000" dirty="0" smtClean="0">
                <a:latin typeface="Roboto Condensed" charset="0"/>
                <a:ea typeface="Roboto Condensed" charset="0"/>
              </a:rPr>
              <a:t>+</a:t>
            </a:r>
            <a:endParaRPr lang="fr-FR" sz="1200" baseline="30000" dirty="0">
              <a:latin typeface="Roboto Condensed" charset="0"/>
              <a:ea typeface="Roboto Condensed" charset="0"/>
            </a:endParaRPr>
          </a:p>
        </p:txBody>
      </p:sp>
      <p:pic>
        <p:nvPicPr>
          <p:cNvPr id="90" name="Image 89"/>
          <p:cNvPicPr>
            <a:picLocks noChangeAspect="1"/>
          </p:cNvPicPr>
          <p:nvPr/>
        </p:nvPicPr>
        <p:blipFill rotWithShape="1">
          <a:blip r:embed="rId4"/>
          <a:srcRect l="55424" t="34534" r="33125" b="44093"/>
          <a:stretch/>
        </p:blipFill>
        <p:spPr>
          <a:xfrm>
            <a:off x="6852016" y="1528727"/>
            <a:ext cx="1292089" cy="1355923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4203760" y="3598880"/>
            <a:ext cx="2051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Polarisation </a:t>
            </a:r>
            <a:r>
              <a:rPr lang="fr-FR" dirty="0" smtClean="0">
                <a:latin typeface="Roboto Condensed" charset="0"/>
                <a:ea typeface="Roboto Condensed" charset="0"/>
              </a:rPr>
              <a:t>Th1/pTh17</a:t>
            </a:r>
            <a:endParaRPr lang="fr-FR" dirty="0">
              <a:latin typeface="Roboto Condensed" charset="0"/>
              <a:ea typeface="Roboto Condensed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326897" y="3598633"/>
            <a:ext cx="2651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Roboto Condensed" charset="0"/>
                <a:ea typeface="Roboto Condensed" charset="0"/>
              </a:rPr>
              <a:t>Recrutement de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TILs</a:t>
            </a:r>
            <a:endParaRPr lang="fr-FR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95" name="Connecteur droit avec flèche 94"/>
          <p:cNvCxnSpPr/>
          <p:nvPr/>
        </p:nvCxnSpPr>
        <p:spPr>
          <a:xfrm rot="5400000" flipV="1">
            <a:off x="5028278" y="3400500"/>
            <a:ext cx="396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/>
          <p:cNvCxnSpPr/>
          <p:nvPr/>
        </p:nvCxnSpPr>
        <p:spPr>
          <a:xfrm rot="5400000" flipV="1">
            <a:off x="7449492" y="3406350"/>
            <a:ext cx="396000" cy="76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/>
        </p:nvGrpSpPr>
        <p:grpSpPr>
          <a:xfrm>
            <a:off x="4203760" y="4050673"/>
            <a:ext cx="3448756" cy="490161"/>
            <a:chOff x="4203760" y="3915909"/>
            <a:chExt cx="3448756" cy="490161"/>
          </a:xfrm>
        </p:grpSpPr>
        <p:grpSp>
          <p:nvGrpSpPr>
            <p:cNvPr id="15" name="Groupe 14"/>
            <p:cNvGrpSpPr/>
            <p:nvPr/>
          </p:nvGrpSpPr>
          <p:grpSpPr>
            <a:xfrm>
              <a:off x="4979856" y="3915909"/>
              <a:ext cx="2672660" cy="490161"/>
              <a:chOff x="4979856" y="3915909"/>
              <a:chExt cx="2672660" cy="490161"/>
            </a:xfrm>
          </p:grpSpPr>
          <p:cxnSp>
            <p:nvCxnSpPr>
              <p:cNvPr id="9" name="Connecteur droit 8"/>
              <p:cNvCxnSpPr/>
              <p:nvPr/>
            </p:nvCxnSpPr>
            <p:spPr>
              <a:xfrm flipH="1">
                <a:off x="4979856" y="3915909"/>
                <a:ext cx="242940" cy="490161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necteur droit 96"/>
              <p:cNvCxnSpPr/>
              <p:nvPr/>
            </p:nvCxnSpPr>
            <p:spPr>
              <a:xfrm flipH="1">
                <a:off x="4986680" y="3915909"/>
                <a:ext cx="2665836" cy="490161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Connecteur droit avec flèche 13"/>
            <p:cNvCxnSpPr/>
            <p:nvPr/>
          </p:nvCxnSpPr>
          <p:spPr>
            <a:xfrm flipH="1">
              <a:off x="4203760" y="4406070"/>
              <a:ext cx="776096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Diagramme 16"/>
          <p:cNvGraphicFramePr/>
          <p:nvPr>
            <p:extLst>
              <p:ext uri="{D42A27DB-BD31-4B8C-83A1-F6EECF244321}">
                <p14:modId xmlns:p14="http://schemas.microsoft.com/office/powerpoint/2010/main" val="507876773"/>
              </p:ext>
            </p:extLst>
          </p:nvPr>
        </p:nvGraphicFramePr>
        <p:xfrm>
          <a:off x="471421" y="2880320"/>
          <a:ext cx="3019835" cy="221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1131529" y="3887609"/>
            <a:ext cx="974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Réponses LT</a:t>
            </a:r>
            <a:endParaRPr lang="en-US" sz="1200" b="1" dirty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1663145" y="3262519"/>
            <a:ext cx="851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err="1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Microbiote</a:t>
            </a:r>
            <a:endParaRPr lang="en-US" sz="1200" b="1" dirty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</p:txBody>
      </p:sp>
      <p:sp>
        <p:nvSpPr>
          <p:cNvPr id="99" name="ZoneTexte 98"/>
          <p:cNvSpPr txBox="1"/>
          <p:nvPr/>
        </p:nvSpPr>
        <p:spPr>
          <a:xfrm>
            <a:off x="1941812" y="4135674"/>
            <a:ext cx="107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err="1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Efficacté</a:t>
            </a:r>
            <a:r>
              <a:rPr lang="fr-FR" sz="1200" b="1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 </a:t>
            </a:r>
          </a:p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thérapeutique </a:t>
            </a:r>
          </a:p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Roboto Condensed" charset="0"/>
                <a:ea typeface="Roboto Condensed" charset="0"/>
              </a:rPr>
              <a:t>du CTX</a:t>
            </a:r>
            <a:endParaRPr lang="en-US" sz="1200" b="1" dirty="0">
              <a:solidFill>
                <a:schemeClr val="tx1"/>
              </a:solidFill>
              <a:latin typeface="Roboto Condensed" charset="0"/>
              <a:ea typeface="Roboto Condensed" charset="0"/>
            </a:endParaRPr>
          </a:p>
        </p:txBody>
      </p:sp>
      <p:sp>
        <p:nvSpPr>
          <p:cNvPr id="58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Premier travail = Cyclophosphamide</a:t>
            </a:r>
            <a:endParaRPr lang="en" dirty="0"/>
          </a:p>
        </p:txBody>
      </p:sp>
      <p:sp>
        <p:nvSpPr>
          <p:cNvPr id="57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622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34" grpId="0"/>
      <p:bldP spid="45" grpId="0" animBg="1"/>
      <p:bldP spid="75" grpId="0"/>
      <p:bldP spid="77" grpId="0"/>
      <p:bldP spid="78" grpId="0" animBg="1"/>
      <p:bldP spid="81" grpId="0"/>
      <p:bldP spid="62" grpId="0"/>
      <p:bldP spid="63" grpId="0"/>
      <p:bldP spid="7" grpId="0"/>
      <p:bldP spid="89" grpId="0"/>
      <p:bldP spid="91" grpId="0"/>
      <p:bldP spid="94" grpId="0"/>
      <p:bldGraphic spid="17" grpId="0">
        <p:bldAsOne/>
      </p:bldGraphic>
      <p:bldP spid="18" grpId="0"/>
      <p:bldP spid="98" grpId="0"/>
      <p:bldP spid="9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Shape 195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6" name="Shape 19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2" name="ZoneTexte 21"/>
          <p:cNvSpPr txBox="1"/>
          <p:nvPr/>
        </p:nvSpPr>
        <p:spPr>
          <a:xfrm flipH="1">
            <a:off x="296525" y="1453883"/>
            <a:ext cx="51754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 smtClean="0">
                <a:latin typeface="Roboto Condensed" charset="0"/>
                <a:ea typeface="Roboto Condensed" charset="0"/>
              </a:rPr>
              <a:t>Autre relevance clinique </a:t>
            </a:r>
            <a:r>
              <a:rPr lang="fr-FR" dirty="0" smtClean="0">
                <a:latin typeface="Roboto Condensed" charset="0"/>
                <a:ea typeface="Roboto Condensed" charset="0"/>
                <a:sym typeface="Wingdings" pitchFamily="2" charset="2"/>
              </a:rPr>
              <a:t> Suite à nos résultats</a:t>
            </a:r>
            <a:r>
              <a:rPr lang="fr-FR" dirty="0" smtClean="0">
                <a:latin typeface="Roboto Condensed" charset="0"/>
                <a:ea typeface="Roboto Condensed" charset="0"/>
              </a:rPr>
              <a:t> </a:t>
            </a:r>
          </a:p>
          <a:p>
            <a:pPr marL="285750" indent="-285750">
              <a:buFont typeface="Wingdings" pitchFamily="2" charset="2"/>
              <a:buChar char="v"/>
            </a:pP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fr-FR" dirty="0" smtClean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fr-FR" dirty="0" smtClean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fr-FR" dirty="0" smtClean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fr-FR" dirty="0" smtClean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fr-FR" dirty="0" smtClean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endParaRPr lang="fr-FR" dirty="0">
              <a:latin typeface="Roboto Condensed" charset="0"/>
              <a:ea typeface="Roboto Condensed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fr-FR" dirty="0" smtClean="0">
                <a:latin typeface="Roboto Condensed" charset="0"/>
                <a:ea typeface="Roboto Condensed" charset="0"/>
              </a:rPr>
              <a:t>Patients traités avec CTX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fr-FR" dirty="0" smtClean="0">
                <a:latin typeface="Roboto Condensed" charset="0"/>
                <a:ea typeface="Roboto Condensed" charset="0"/>
              </a:rPr>
              <a:t>Impact des antibiotiques ciblant les Gram+</a:t>
            </a:r>
            <a:endParaRPr lang="fr-FR" dirty="0">
              <a:latin typeface="Roboto Condensed" charset="0"/>
              <a:ea typeface="Roboto Condensed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28351" y="3889380"/>
            <a:ext cx="23348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latin typeface="Roboto Condensed" charset="0"/>
                <a:ea typeface="Roboto Condensed" charset="0"/>
              </a:rPr>
              <a:t>Figure 1. Progression-free survival in CLL patients </a:t>
            </a:r>
            <a:endParaRPr lang="en-US" sz="800" i="1" dirty="0" smtClean="0">
              <a:latin typeface="Roboto Condensed" charset="0"/>
              <a:ea typeface="Roboto Condensed" charset="0"/>
            </a:endParaRPr>
          </a:p>
          <a:p>
            <a:pPr algn="ctr"/>
            <a:r>
              <a:rPr lang="en-US" sz="800" i="1" dirty="0" smtClean="0">
                <a:latin typeface="Roboto Condensed" charset="0"/>
                <a:ea typeface="Roboto Condensed" charset="0"/>
              </a:rPr>
              <a:t>p </a:t>
            </a:r>
            <a:r>
              <a:rPr lang="en-US" sz="800" i="1" dirty="0">
                <a:latin typeface="Roboto Condensed" charset="0"/>
                <a:ea typeface="Roboto Condensed" charset="0"/>
              </a:rPr>
              <a:t>&lt; 0.001 (log-rank).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6" t="12193" r="29190" b="59585"/>
          <a:stretch/>
        </p:blipFill>
        <p:spPr bwMode="auto">
          <a:xfrm>
            <a:off x="1057195" y="2260313"/>
            <a:ext cx="3144724" cy="117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Ellipse 25"/>
          <p:cNvSpPr>
            <a:spLocks noChangeArrowheads="1"/>
          </p:cNvSpPr>
          <p:nvPr/>
        </p:nvSpPr>
        <p:spPr bwMode="auto">
          <a:xfrm>
            <a:off x="150914" y="2331767"/>
            <a:ext cx="792000" cy="7956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fr-FR">
                <a:solidFill>
                  <a:srgbClr val="000000"/>
                </a:solidFill>
              </a:rPr>
              <a:t>                                        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259632" y="1848185"/>
            <a:ext cx="2154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>
                <a:latin typeface="Roboto Condensed" charset="0"/>
                <a:ea typeface="Roboto Condensed" charset="0"/>
              </a:rPr>
              <a:t>Leucémie</a:t>
            </a:r>
            <a:r>
              <a:rPr lang="en-US" sz="1200" dirty="0" smtClean="0">
                <a:latin typeface="Roboto Condensed" charset="0"/>
                <a:ea typeface="Roboto Condensed" charset="0"/>
              </a:rPr>
              <a:t> </a:t>
            </a:r>
            <a:r>
              <a:rPr lang="en-US" sz="1200" dirty="0" err="1" smtClean="0">
                <a:latin typeface="Roboto Condensed" charset="0"/>
                <a:ea typeface="Roboto Condensed" charset="0"/>
              </a:rPr>
              <a:t>Lymphoïde</a:t>
            </a:r>
            <a:r>
              <a:rPr lang="en-US" sz="1200" dirty="0" smtClean="0">
                <a:latin typeface="Roboto Condensed" charset="0"/>
                <a:ea typeface="Roboto Condensed" charset="0"/>
              </a:rPr>
              <a:t> </a:t>
            </a:r>
            <a:r>
              <a:rPr lang="en-US" sz="1200" dirty="0" err="1">
                <a:latin typeface="Roboto Condensed" charset="0"/>
                <a:ea typeface="Roboto Condensed" charset="0"/>
              </a:rPr>
              <a:t>C</a:t>
            </a:r>
            <a:r>
              <a:rPr lang="en-US" sz="1200" dirty="0" err="1" smtClean="0">
                <a:latin typeface="Roboto Condensed" charset="0"/>
                <a:ea typeface="Roboto Condensed" charset="0"/>
              </a:rPr>
              <a:t>hronique</a:t>
            </a:r>
            <a:endParaRPr lang="en-US" sz="1200" dirty="0">
              <a:latin typeface="Roboto Condensed" charset="0"/>
              <a:ea typeface="Roboto Condensed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5"/>
          <a:srcRect l="29658" t="14366" r="30982" b="5130"/>
          <a:stretch/>
        </p:blipFill>
        <p:spPr>
          <a:xfrm>
            <a:off x="4983069" y="1554272"/>
            <a:ext cx="2025410" cy="2329064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755576" y="2125184"/>
            <a:ext cx="3023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63925" y="4640237"/>
            <a:ext cx="6532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latin typeface="Roboto Condensed" charset="0"/>
                <a:ea typeface="Roboto Condensed" charset="0"/>
              </a:rPr>
              <a:t>La PFS des patients traités par CTX est réduite lorsque présence d’antibiotiques </a:t>
            </a:r>
            <a:r>
              <a:rPr lang="fr-FR" dirty="0" err="1" smtClean="0">
                <a:latin typeface="Roboto Condensed" charset="0"/>
                <a:ea typeface="Roboto Condensed" charset="0"/>
              </a:rPr>
              <a:t>relevants</a:t>
            </a:r>
            <a:endParaRPr lang="en-US" dirty="0">
              <a:latin typeface="Roboto Condensed" charset="0"/>
              <a:ea typeface="Roboto Condensed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995936" y="4227934"/>
            <a:ext cx="0" cy="3124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dirty="0"/>
              <a:t>Follow-up Cyclophosphamide</a:t>
            </a:r>
            <a:endParaRPr lang="en" i="1" dirty="0"/>
          </a:p>
        </p:txBody>
      </p:sp>
      <p:sp>
        <p:nvSpPr>
          <p:cNvPr id="29" name="Shape 28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123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 animBg="1"/>
      <p:bldP spid="27" grpId="0"/>
      <p:bldP spid="4" grpId="0"/>
    </p:bld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1445</Words>
  <Application>Microsoft Office PowerPoint</Application>
  <PresentationFormat>Affichage à l'écran (16:9)</PresentationFormat>
  <Paragraphs>500</Paragraphs>
  <Slides>36</Slides>
  <Notes>28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7" baseType="lpstr">
      <vt:lpstr>Arial</vt:lpstr>
      <vt:lpstr>Roboto Condensed Light</vt:lpstr>
      <vt:lpstr>Roboto Condensed</vt:lpstr>
      <vt:lpstr>Wingdings</vt:lpstr>
      <vt:lpstr>Times New Roman</vt:lpstr>
      <vt:lpstr>Cambria</vt:lpstr>
      <vt:lpstr>Symbol</vt:lpstr>
      <vt:lpstr>Rockwell</vt:lpstr>
      <vt:lpstr>Arvo</vt:lpstr>
      <vt:lpstr>Salerio template</vt:lpstr>
      <vt:lpstr>Prism Project</vt:lpstr>
      <vt:lpstr>Impact du microbiote sur l’efficacité des thérapies anti-cancéreuses : Etat des lieux</vt:lpstr>
      <vt:lpstr>Le microbiote intestinal</vt:lpstr>
      <vt:lpstr>Le microbiote intestinal</vt:lpstr>
      <vt:lpstr>Le microbiote intestinal</vt:lpstr>
      <vt:lpstr>Rationnel des études/travaux scientifiques</vt:lpstr>
      <vt:lpstr>Premier travail = Cyclophosphamide</vt:lpstr>
      <vt:lpstr>Premier travail = Cyclophosphamide</vt:lpstr>
      <vt:lpstr>Premier travail = Cyclophosphamide</vt:lpstr>
      <vt:lpstr>Follow-up Cyclophosphamide</vt:lpstr>
      <vt:lpstr>Follow-up Cyclophosphamide</vt:lpstr>
      <vt:lpstr>Follow-up Cyclophosphamide</vt:lpstr>
      <vt:lpstr>Follow-up Cyclophosphamide</vt:lpstr>
      <vt:lpstr>Follow-up Cyclophosphamide</vt:lpstr>
      <vt:lpstr>Follow-up Cyclophosphamide</vt:lpstr>
      <vt:lpstr>Cyclophosphamide et E. hirae</vt:lpstr>
      <vt:lpstr>Follow-up Cyclophosphamide</vt:lpstr>
      <vt:lpstr>Microbiote et Immunothérapies</vt:lpstr>
      <vt:lpstr>Microbiote et Anti-CTLA4</vt:lpstr>
      <vt:lpstr>Microbiote et Anti-CTLA4</vt:lpstr>
      <vt:lpstr>Microbiote et Anti-CTLA4</vt:lpstr>
      <vt:lpstr>Microbiote et Anti-CTLA4</vt:lpstr>
      <vt:lpstr>Microbiote et Anti-PD1</vt:lpstr>
      <vt:lpstr>Microbiote et Anti-PD1</vt:lpstr>
      <vt:lpstr>Microbiote et Anti-PD1</vt:lpstr>
      <vt:lpstr>Microbiote et Anti-PD1</vt:lpstr>
      <vt:lpstr>Microbiote et Anti-PD1</vt:lpstr>
      <vt:lpstr>Microbiote et Anti-PD1</vt:lpstr>
      <vt:lpstr>Microbiote et Anti-PD1</vt:lpstr>
      <vt:lpstr>Microbiote et Anti-PD1</vt:lpstr>
      <vt:lpstr>Microbiote et Anti-PD1</vt:lpstr>
      <vt:lpstr>Microbiote et Anti-PD1</vt:lpstr>
      <vt:lpstr>Microbiote et réponses aux agents anticancéreux</vt:lpstr>
      <vt:lpstr>Microbiote et réponses aux agents anticancéreux</vt:lpstr>
      <vt:lpstr>Microbiote et réponses aux agents anticancéreux</vt:lpstr>
      <vt:lpstr>Acknowledgements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DAILLERE Romain</dc:creator>
  <cp:lastModifiedBy>DAILLERE Romain</cp:lastModifiedBy>
  <cp:revision>287</cp:revision>
  <dcterms:modified xsi:type="dcterms:W3CDTF">2017-10-09T13:39:58Z</dcterms:modified>
</cp:coreProperties>
</file>