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3.xml" ContentType="application/vnd.openxmlformats-officedocument.drawingml.chart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5" r:id="rId2"/>
  </p:sldMasterIdLst>
  <p:notesMasterIdLst>
    <p:notesMasterId r:id="rId64"/>
  </p:notesMasterIdLst>
  <p:sldIdLst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256" r:id="rId35"/>
    <p:sldId id="257" r:id="rId36"/>
    <p:sldId id="258" r:id="rId37"/>
    <p:sldId id="261" r:id="rId38"/>
    <p:sldId id="262" r:id="rId39"/>
    <p:sldId id="263" r:id="rId40"/>
    <p:sldId id="264" r:id="rId41"/>
    <p:sldId id="282" r:id="rId42"/>
    <p:sldId id="265" r:id="rId43"/>
    <p:sldId id="267" r:id="rId44"/>
    <p:sldId id="259" r:id="rId45"/>
    <p:sldId id="266" r:id="rId46"/>
    <p:sldId id="268" r:id="rId47"/>
    <p:sldId id="269" r:id="rId48"/>
    <p:sldId id="270" r:id="rId49"/>
    <p:sldId id="272" r:id="rId50"/>
    <p:sldId id="273" r:id="rId51"/>
    <p:sldId id="287" r:id="rId52"/>
    <p:sldId id="271" r:id="rId53"/>
    <p:sldId id="278" r:id="rId54"/>
    <p:sldId id="279" r:id="rId55"/>
    <p:sldId id="281" r:id="rId56"/>
    <p:sldId id="280" r:id="rId57"/>
    <p:sldId id="277" r:id="rId58"/>
    <p:sldId id="274" r:id="rId59"/>
    <p:sldId id="291" r:id="rId60"/>
    <p:sldId id="275" r:id="rId61"/>
    <p:sldId id="285" r:id="rId62"/>
    <p:sldId id="276" r:id="rId63"/>
  </p:sldIdLst>
  <p:sldSz cx="9144000" cy="6858000" type="screen4x3"/>
  <p:notesSz cx="6858000" cy="9144000"/>
  <p:custDataLst>
    <p:tags r:id="rId6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08" userDrawn="1">
          <p15:clr>
            <a:srgbClr val="A4A3A4"/>
          </p15:clr>
        </p15:guide>
        <p15:guide id="3" pos="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E9F"/>
    <a:srgbClr val="0071B9"/>
    <a:srgbClr val="FFFFFF"/>
    <a:srgbClr val="FDC600"/>
    <a:srgbClr val="E9F5FD"/>
    <a:srgbClr val="000000"/>
    <a:srgbClr val="E2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392"/>
    <p:restoredTop sz="94662"/>
  </p:normalViewPr>
  <p:slideViewPr>
    <p:cSldViewPr snapToGrid="0" snapToObjects="1">
      <p:cViewPr varScale="1">
        <p:scale>
          <a:sx n="82" d="100"/>
          <a:sy n="82" d="100"/>
        </p:scale>
        <p:origin x="1714" y="62"/>
      </p:cViewPr>
      <p:guideLst>
        <p:guide orient="horz" pos="2160"/>
        <p:guide pos="4808"/>
        <p:guide pos="2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13994910941472E-2"/>
          <c:y val="8.2317073170731711E-2"/>
          <c:w val="0.89821882951653942"/>
          <c:h val="0.85060975609756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1B9">
                <a:alpha val="14902"/>
              </a:srgbClr>
            </a:solidFill>
            <a:ln w="12393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1B9"/>
              </a:solidFill>
              <a:ln w="1239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0B1-4036-881C-0BFB670CB10D}"/>
              </c:ext>
            </c:extLst>
          </c:dPt>
          <c:dPt>
            <c:idx val="1"/>
            <c:invertIfNegative val="0"/>
            <c:bubble3D val="0"/>
            <c:spPr>
              <a:solidFill>
                <a:srgbClr val="0071B9">
                  <a:alpha val="14902"/>
                </a:srgbClr>
              </a:solidFill>
              <a:ln w="12393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0B1-4036-881C-0BFB670CB10D}"/>
              </c:ext>
            </c:extLst>
          </c:dPt>
          <c:dLbls>
            <c:dLbl>
              <c:idx val="0"/>
              <c:layout>
                <c:manualLayout>
                  <c:x val="-8.2601518507821603E-3"/>
                  <c:y val="-8.8224275848006184E-2"/>
                </c:manualLayout>
              </c:layout>
              <c:spPr>
                <a:noFill/>
                <a:ln w="24786">
                  <a:noFill/>
                </a:ln>
              </c:spPr>
              <c:txPr>
                <a:bodyPr/>
                <a:lstStyle/>
                <a:p>
                  <a:pPr>
                    <a:defRPr sz="976" b="1" i="0" u="none" strike="noStrike" baseline="0">
                      <a:solidFill>
                        <a:schemeClr val="tx1"/>
                      </a:solidFill>
                      <a:latin typeface="Imago"/>
                      <a:ea typeface="Imago"/>
                      <a:cs typeface="Imago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B1-4036-881C-0BFB670CB10D}"/>
                </c:ext>
              </c:extLst>
            </c:dLbl>
            <c:dLbl>
              <c:idx val="1"/>
              <c:layout>
                <c:manualLayout>
                  <c:x val="3.8058685226260991E-4"/>
                  <c:y val="-0.47069387393873252"/>
                </c:manualLayout>
              </c:layout>
              <c:spPr>
                <a:noFill/>
                <a:ln w="24786">
                  <a:noFill/>
                </a:ln>
              </c:spPr>
              <c:txPr>
                <a:bodyPr/>
                <a:lstStyle/>
                <a:p>
                  <a:pPr>
                    <a:defRPr sz="976" b="1" i="0" u="none" strike="noStrike" baseline="0">
                      <a:solidFill>
                        <a:schemeClr val="tx1"/>
                      </a:solidFill>
                      <a:latin typeface="Imago"/>
                      <a:ea typeface="Imago"/>
                      <a:cs typeface="Imago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B1-4036-881C-0BFB670CB10D}"/>
                </c:ext>
              </c:extLst>
            </c:dLbl>
            <c:spPr>
              <a:noFill/>
              <a:ln w="2478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6" b="1" i="0" u="none" strike="noStrike" baseline="0">
                    <a:solidFill>
                      <a:schemeClr val="tx1"/>
                    </a:solidFill>
                    <a:latin typeface="Imago"/>
                    <a:ea typeface="Imago"/>
                    <a:cs typeface="Imago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#,##0_);\(#,##0\)</c:formatCode>
                <c:ptCount val="2"/>
                <c:pt idx="0">
                  <c:v>2.0000000000002274</c:v>
                </c:pt>
                <c:pt idx="1">
                  <c:v>20.000000000002274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B1-4036-881C-0BFB670CB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79536096"/>
        <c:axId val="379538896"/>
      </c:barChart>
      <c:catAx>
        <c:axId val="37953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393">
            <a:solidFill>
              <a:srgbClr val="808080"/>
            </a:solidFill>
            <a:prstDash val="solid"/>
          </a:ln>
        </c:spPr>
        <c:crossAx val="3795388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79538896"/>
        <c:scaling>
          <c:orientation val="minMax"/>
          <c:max val="20"/>
          <c:min val="0"/>
        </c:scaling>
        <c:delete val="0"/>
        <c:axPos val="l"/>
        <c:numFmt formatCode="#,##0_);\(#,##0\)" sourceLinked="0"/>
        <c:majorTickMark val="out"/>
        <c:minorTickMark val="none"/>
        <c:tickLblPos val="nextTo"/>
        <c:spPr>
          <a:ln w="1239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76" b="0" i="0" u="none" strike="noStrike" baseline="0">
                <a:solidFill>
                  <a:schemeClr val="tx1"/>
                </a:solidFill>
                <a:latin typeface="Imago"/>
                <a:ea typeface="Imago"/>
                <a:cs typeface="Imago"/>
              </a:defRPr>
            </a:pPr>
            <a:endParaRPr lang="fr-FR"/>
          </a:p>
        </c:txPr>
        <c:crossAx val="379536096"/>
        <c:crosses val="autoZero"/>
        <c:crossBetween val="between"/>
        <c:majorUnit val="5"/>
      </c:valAx>
      <c:spPr>
        <a:noFill/>
        <a:ln w="247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3815461346633"/>
          <c:y val="8.2317073170731711E-2"/>
          <c:w val="0.88279301745635907"/>
          <c:h val="0.85060975609756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24961">
              <a:noFill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1">
                  <c:v>64.000000000007276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0-49CB-A153-D38A4AFBD5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71B9"/>
            </a:solidFill>
            <a:ln w="1248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B0-49CB-A153-D38A4AFBD5A1}"/>
              </c:ext>
            </c:extLst>
          </c:dPt>
          <c:dPt>
            <c:idx val="1"/>
            <c:invertIfNegative val="0"/>
            <c:bubble3D val="0"/>
            <c:spPr>
              <a:solidFill>
                <a:srgbClr val="008B6C"/>
              </a:solidFill>
              <a:ln w="1248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8B0-49CB-A153-D38A4AFBD5A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8B0-49CB-A153-D38A4AFBD5A1}"/>
              </c:ext>
            </c:extLst>
          </c:dPt>
          <c:dLbls>
            <c:dLbl>
              <c:idx val="0"/>
              <c:layout>
                <c:manualLayout>
                  <c:x val="-5.8372696628035681E-3"/>
                  <c:y val="-0.32201308166587966"/>
                </c:manualLayout>
              </c:layout>
              <c:spPr>
                <a:noFill/>
                <a:ln w="24961">
                  <a:noFill/>
                </a:ln>
              </c:spPr>
              <c:txPr>
                <a:bodyPr/>
                <a:lstStyle/>
                <a:p>
                  <a:pPr>
                    <a:defRPr sz="983" b="1" i="0" u="none" strike="noStrike" baseline="0">
                      <a:solidFill>
                        <a:schemeClr val="tx1"/>
                      </a:solidFill>
                      <a:latin typeface="Imago"/>
                      <a:ea typeface="Imago"/>
                      <a:cs typeface="Imago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B0-49CB-A153-D38A4AFBD5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 formatCode="#,##0_);\(#,##0\)">
                  <c:v>64.000000000007276</c:v>
                </c:pt>
                <c:pt idx="1">
                  <c:v>4.5000000000005116</c:v>
                </c:pt>
                <c:pt idx="2">
                  <c:v>64.000000000007276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B0-49CB-A153-D38A4AFBD5A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noFill/>
            <a:ln w="24961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008B6C"/>
              </a:solidFill>
              <a:ln w="1248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8B0-49CB-A153-D38A4AFBD5A1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1">
                  <c:v>15.500000000001762</c:v>
                </c:pt>
                <c:pt idx="2">
                  <c:v>4.5000000000005116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B0-49CB-A153-D38A4AFBD5A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noFill/>
            <a:ln w="24961">
              <a:noFill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2">
                  <c:v>15.500000000001762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8B0-49CB-A153-D38A4AFBD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1603184"/>
        <c:axId val="381842064"/>
      </c:barChart>
      <c:catAx>
        <c:axId val="13160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480">
            <a:solidFill>
              <a:srgbClr val="808080"/>
            </a:solidFill>
            <a:prstDash val="solid"/>
          </a:ln>
        </c:spPr>
        <c:crossAx val="3818420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81842064"/>
        <c:scaling>
          <c:orientation val="minMax"/>
          <c:max val="100"/>
          <c:min val="0"/>
        </c:scaling>
        <c:delete val="0"/>
        <c:axPos val="l"/>
        <c:numFmt formatCode="#,##0;\-#,##0" sourceLinked="0"/>
        <c:majorTickMark val="out"/>
        <c:minorTickMark val="none"/>
        <c:tickLblPos val="nextTo"/>
        <c:spPr>
          <a:ln w="1248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83" b="0" i="0" u="none" strike="noStrike" baseline="0">
                <a:solidFill>
                  <a:schemeClr val="tx1"/>
                </a:solidFill>
                <a:latin typeface="Imago"/>
                <a:ea typeface="Imago"/>
                <a:cs typeface="Imago"/>
              </a:defRPr>
            </a:pPr>
            <a:endParaRPr lang="fr-FR"/>
          </a:p>
        </c:txPr>
        <c:crossAx val="131603184"/>
        <c:crosses val="autoZero"/>
        <c:crossBetween val="between"/>
        <c:majorUnit val="20"/>
      </c:valAx>
      <c:spPr>
        <a:noFill/>
        <a:ln w="249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7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58524173027995E-2"/>
          <c:y val="8.1325301204819275E-2"/>
          <c:w val="0.9007633587786259"/>
          <c:h val="0.84939759036144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1B9"/>
            </a:solidFill>
            <a:ln w="12700">
              <a:noFill/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2.6000000000002959</c:v>
                </c:pt>
                <c:pt idx="1">
                  <c:v>10.000000000001137</c:v>
                </c:pt>
                <c:pt idx="2">
                  <c:v>11.200000000001273</c:v>
                </c:pt>
                <c:pt idx="3">
                  <c:v>9.8000000000011145</c:v>
                </c:pt>
                <c:pt idx="4">
                  <c:v>3.2500000000003695</c:v>
                </c:pt>
                <c:pt idx="5">
                  <c:v>3.0000000000003411</c:v>
                </c:pt>
                <c:pt idx="6">
                  <c:v>6.2000000000007054</c:v>
                </c:pt>
                <c:pt idx="7">
                  <c:v>4.6000000000005228</c:v>
                </c:pt>
                <c:pt idx="8">
                  <c:v>1.5000000000001705</c:v>
                </c:pt>
                <c:pt idx="9">
                  <c:v>1.0000000000001137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5-48DA-AF53-08463356B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1845424"/>
        <c:axId val="381845984"/>
      </c:barChart>
      <c:catAx>
        <c:axId val="38184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crossAx val="38184598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81845984"/>
        <c:scaling>
          <c:orientation val="minMax"/>
          <c:max val="15"/>
          <c:min val="0"/>
        </c:scaling>
        <c:delete val="0"/>
        <c:axPos val="l"/>
        <c:numFmt formatCode="#,##0;\-#,##0" sourceLinked="0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Imago"/>
                <a:ea typeface="Imago"/>
                <a:cs typeface="Imago"/>
              </a:defRPr>
            </a:pPr>
            <a:endParaRPr lang="fr-FR"/>
          </a:p>
        </c:txPr>
        <c:crossAx val="381845424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29870129870125E-2"/>
          <c:y val="8.2317073170731711E-2"/>
          <c:w val="0.91688311688311686"/>
          <c:h val="0.85060975609756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1B9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B22-4F1C-B54C-A81F8ECD0621}"/>
              </c:ext>
            </c:extLst>
          </c:dPt>
          <c:dPt>
            <c:idx val="1"/>
            <c:invertIfNegative val="0"/>
            <c:bubble3D val="0"/>
            <c:spPr>
              <a:solidFill>
                <a:srgbClr val="0071B9"/>
              </a:solidFill>
              <a:ln w="25399">
                <a:noFill/>
              </a:ln>
            </c:spPr>
            <c:extLst>
              <c:ext xmlns:c16="http://schemas.microsoft.com/office/drawing/2014/chart" uri="{C3380CC4-5D6E-409C-BE32-E72D297353CC}">
                <c16:uniqueId val="{00000002-8B22-4F1C-B54C-A81F8ECD0621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1.4000000000001591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22-4F1C-B54C-A81F8ECD06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folHlink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1B9">
                  <a:alpha val="14902"/>
                </a:srgb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B22-4F1C-B54C-A81F8ECD0621}"/>
              </c:ext>
            </c:extLst>
          </c:dPt>
          <c:dPt>
            <c:idx val="1"/>
            <c:invertIfNegative val="0"/>
            <c:bubble3D val="0"/>
            <c:spPr>
              <a:solidFill>
                <a:srgbClr val="0071B9">
                  <a:alpha val="14902"/>
                </a:srgb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B22-4F1C-B54C-A81F8ECD062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22-4F1C-B54C-A81F8ECD0621}"/>
                </c:ext>
              </c:extLst>
            </c:dLbl>
            <c:dLbl>
              <c:idx val="1"/>
              <c:layout>
                <c:manualLayout>
                  <c:x val="6.5530233365347357E-3"/>
                  <c:y val="-0.22854119832403419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Imago"/>
                      <a:ea typeface="Imago"/>
                      <a:cs typeface="Imago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22-4F1C-B54C-A81F8ECD0621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#\ ##0.0;\-#\ ##0.0</c:formatCode>
                <c:ptCount val="2"/>
                <c:pt idx="0" formatCode="General">
                  <c:v>2.8600000000003249</c:v>
                </c:pt>
                <c:pt idx="1">
                  <c:v>2.1500000000002442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22-4F1C-B54C-A81F8ECD0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2101328"/>
        <c:axId val="382101888"/>
      </c:barChart>
      <c:catAx>
        <c:axId val="38210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crossAx val="38210188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82101888"/>
        <c:scaling>
          <c:orientation val="minMax"/>
          <c:max val="5"/>
          <c:min val="0"/>
        </c:scaling>
        <c:delete val="0"/>
        <c:axPos val="l"/>
        <c:numFmt formatCode="#,##0;\-#,##0" sourceLinked="0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Imago"/>
                <a:ea typeface="Imago"/>
                <a:cs typeface="Imago"/>
              </a:defRPr>
            </a:pPr>
            <a:endParaRPr lang="fr-FR"/>
          </a:p>
        </c:txPr>
        <c:crossAx val="382101328"/>
        <c:crosses val="autoZero"/>
        <c:crossBetween val="between"/>
        <c:majorUnit val="1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33512064343161E-2"/>
          <c:y val="3.3444816053511704E-2"/>
          <c:w val="0.9463806970509383"/>
          <c:h val="0.93645484949832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1">
                  <c:v>2584.7500000002938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1-4E5F-902F-6342367755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B6C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771-4E5F-902F-63423677553B}"/>
              </c:ext>
            </c:extLst>
          </c:dPt>
          <c:dPt>
            <c:idx val="1"/>
            <c:invertIfNegative val="0"/>
            <c:bubble3D val="0"/>
            <c:spPr>
              <a:noFill/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B771-4E5F-902F-63423677553B}"/>
              </c:ext>
            </c:extLst>
          </c:dPt>
          <c:dPt>
            <c:idx val="2"/>
            <c:invertIfNegative val="0"/>
            <c:bubble3D val="0"/>
            <c:spPr>
              <a:solidFill>
                <a:srgbClr val="008B6C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771-4E5F-902F-63423677553B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2584.7500000002938</c:v>
                </c:pt>
                <c:pt idx="1">
                  <c:v>1962.3000000002232</c:v>
                </c:pt>
                <c:pt idx="2">
                  <c:v>2584.7500000002938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71-4E5F-902F-63423677553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2">
                  <c:v>1962.3000000002232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71-4E5F-902F-634236775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2104688"/>
        <c:axId val="382105248"/>
      </c:barChart>
      <c:catAx>
        <c:axId val="38210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crossAx val="38210524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82105248"/>
        <c:scaling>
          <c:orientation val="minMax"/>
          <c:max val="50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crossAx val="382104688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66666666666666E-2"/>
          <c:y val="2.3738872403560832E-2"/>
          <c:w val="0.97638888888888886"/>
          <c:h val="0.949554896142433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1">
                  <c:v>2585.0000000002938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4-403B-B47E-7AF876476B8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6C245"/>
              </a:solidFill>
              <a:ln w="1270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764-403B-B47E-7AF876476B82}"/>
              </c:ext>
            </c:extLst>
          </c:dPt>
          <c:dPt>
            <c:idx val="1"/>
            <c:invertIfNegative val="0"/>
            <c:bubble3D val="0"/>
            <c:spPr>
              <a:solidFill>
                <a:srgbClr val="008B6C"/>
              </a:solidFill>
              <a:ln w="1270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764-403B-B47E-7AF876476B82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2585.0000000002938</c:v>
                </c:pt>
                <c:pt idx="1">
                  <c:v>418632.00000004761</c:v>
                </c:pt>
                <c:pt idx="2">
                  <c:v>2585.0000000002938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64-403B-B47E-7AF876476B8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008B6C"/>
              </a:solidFill>
              <a:ln w="1270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764-403B-B47E-7AF876476B82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1">
                  <c:v>1439717.0000001637</c:v>
                </c:pt>
                <c:pt idx="2">
                  <c:v>418632.00000004761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64-403B-B47E-7AF876476B8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noFill/>
            <a:ln w="25399">
              <a:noFill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2">
                  <c:v>1439717.0000001637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64-403B-B47E-7AF876476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81844864"/>
        <c:axId val="382678624"/>
      </c:barChart>
      <c:catAx>
        <c:axId val="38184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crossAx val="3826786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82678624"/>
        <c:scaling>
          <c:orientation val="minMax"/>
          <c:max val="20000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crossAx val="381844864"/>
        <c:crosses val="autoZero"/>
        <c:crossBetween val="between"/>
        <c:majorUnit val="50000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9372104638085"/>
          <c:y val="6.7457660649791348E-2"/>
          <c:w val="0.88049885266982852"/>
          <c:h val="0.6823742293741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R-SC + CHOP (n=342)</c:v>
                </c:pt>
              </c:strCache>
            </c:strRef>
          </c:tx>
          <c:spPr>
            <a:solidFill>
              <a:srgbClr val="0071B9">
                <a:alpha val="14902"/>
              </a:srgb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Sheet1!$C$8:$C$11</c:f>
                <c:numCache>
                  <c:formatCode>General</c:formatCode>
                  <c:ptCount val="4"/>
                  <c:pt idx="0">
                    <c:v>5.2999999999999972</c:v>
                  </c:pt>
                  <c:pt idx="1">
                    <c:v>5.1999999999999957</c:v>
                  </c:pt>
                  <c:pt idx="2">
                    <c:v>2.6000000000000005</c:v>
                  </c:pt>
                  <c:pt idx="3">
                    <c:v>3.8999999999999915</c:v>
                  </c:pt>
                </c:numCache>
              </c:numRef>
            </c:plus>
            <c:minus>
              <c:numRef>
                <c:f>Sheet1!$B$8:$B$11</c:f>
                <c:numCache>
                  <c:formatCode>General</c:formatCode>
                  <c:ptCount val="4"/>
                  <c:pt idx="0">
                    <c:v>5.3000000000000043</c:v>
                  </c:pt>
                  <c:pt idx="1">
                    <c:v>4.9000000000000021</c:v>
                  </c:pt>
                  <c:pt idx="2">
                    <c:v>1.7999999999999998</c:v>
                  </c:pt>
                  <c:pt idx="3">
                    <c:v>4.5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CR/CRu</c:v>
                </c:pt>
                <c:pt idx="1">
                  <c:v>PR</c:v>
                </c:pt>
                <c:pt idx="2">
                  <c:v>PD</c:v>
                </c:pt>
                <c:pt idx="3">
                  <c:v>ORR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50.6</c:v>
                </c:pt>
                <c:pt idx="1">
                  <c:v>31.6</c:v>
                </c:pt>
                <c:pt idx="2">
                  <c:v>3.8</c:v>
                </c:pt>
                <c:pt idx="3">
                  <c:v>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0-4F8D-9811-C125118A10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R-IV + CHOP (n=177)</c:v>
                </c:pt>
              </c:strCache>
            </c:strRef>
          </c:tx>
          <c:spPr>
            <a:solidFill>
              <a:srgbClr val="0071B9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Sheet1!$F$8:$F$11</c:f>
                <c:numCache>
                  <c:formatCode>General</c:formatCode>
                  <c:ptCount val="4"/>
                  <c:pt idx="0">
                    <c:v>7.3000000000000043</c:v>
                  </c:pt>
                  <c:pt idx="1">
                    <c:v>7.5</c:v>
                  </c:pt>
                  <c:pt idx="2">
                    <c:v>4.6000000000000005</c:v>
                  </c:pt>
                  <c:pt idx="3">
                    <c:v>5.7999999999999972</c:v>
                  </c:pt>
                </c:numCache>
              </c:numRef>
            </c:plus>
            <c:minus>
              <c:numRef>
                <c:f>Sheet1!$E$8:$E$11</c:f>
                <c:numCache>
                  <c:formatCode>General</c:formatCode>
                  <c:ptCount val="4"/>
                  <c:pt idx="0">
                    <c:v>7.2999999999999972</c:v>
                  </c:pt>
                  <c:pt idx="1">
                    <c:v>7</c:v>
                  </c:pt>
                  <c:pt idx="2">
                    <c:v>3.1</c:v>
                  </c:pt>
                  <c:pt idx="3">
                    <c:v>6.9000000000000057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CR/CRu</c:v>
                </c:pt>
                <c:pt idx="1">
                  <c:v>PR</c:v>
                </c:pt>
                <c:pt idx="2">
                  <c:v>PD</c:v>
                </c:pt>
                <c:pt idx="3">
                  <c:v>ORR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42.4</c:v>
                </c:pt>
                <c:pt idx="1">
                  <c:v>35.6</c:v>
                </c:pt>
                <c:pt idx="2">
                  <c:v>6.2</c:v>
                </c:pt>
                <c:pt idx="3" formatCode="0.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0-4F8D-9811-C125118A1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232624"/>
        <c:axId val="215233184"/>
      </c:barChart>
      <c:catAx>
        <c:axId val="21523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Imago" pitchFamily="2" charset="0"/>
                <a:ea typeface="+mn-ea"/>
                <a:cs typeface="Imago" pitchFamily="2" charset="0"/>
              </a:defRPr>
            </a:pPr>
            <a:endParaRPr lang="fr-FR"/>
          </a:p>
        </c:txPr>
        <c:crossAx val="215233184"/>
        <c:crosses val="autoZero"/>
        <c:auto val="1"/>
        <c:lblAlgn val="ctr"/>
        <c:lblOffset val="100"/>
        <c:noMultiLvlLbl val="0"/>
      </c:catAx>
      <c:valAx>
        <c:axId val="215233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Imago" pitchFamily="2" charset="0"/>
                    <a:ea typeface="+mn-ea"/>
                    <a:cs typeface="Imago" pitchFamily="2" charset="0"/>
                  </a:defRPr>
                </a:pPr>
                <a:r>
                  <a:rPr lang="en-GB" sz="1600" dirty="0">
                    <a:solidFill>
                      <a:schemeClr val="tx1"/>
                    </a:solidFill>
                    <a:latin typeface="Imago" pitchFamily="2" charset="0"/>
                    <a:cs typeface="Imago" pitchFamily="2" charset="0"/>
                  </a:rPr>
                  <a:t>Response rate (95% CI)</a:t>
                </a:r>
              </a:p>
            </c:rich>
          </c:tx>
          <c:layout>
            <c:manualLayout>
              <c:xMode val="edge"/>
              <c:yMode val="edge"/>
              <c:x val="2.023828367661016E-2"/>
              <c:y val="0.139991024389102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Imago" pitchFamily="2" charset="0"/>
                <a:ea typeface="+mn-ea"/>
                <a:cs typeface="Imago" pitchFamily="2" charset="0"/>
              </a:defRPr>
            </a:pPr>
            <a:endParaRPr lang="fr-FR"/>
          </a:p>
        </c:txPr>
        <c:crossAx val="215232624"/>
        <c:crosses val="autoZero"/>
        <c:crossBetween val="between"/>
      </c:valAx>
      <c:spPr>
        <a:noFill/>
        <a:ln w="28575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Imago" pitchFamily="2" charset="0"/>
                <a:ea typeface="+mn-ea"/>
                <a:cs typeface="Imago" pitchFamily="2" charset="0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Imago" pitchFamily="2" charset="0"/>
              <a:ea typeface="+mn-ea"/>
              <a:cs typeface="Imago" pitchFamily="2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A1179-E4C0-4164-8B2A-BF16DDC53652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49117-FD9A-459E-AA2E-CDFC97260A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22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49117-FD9A-459E-AA2E-CDFC97260A3C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05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1">
                <a:latin typeface="Imago" pitchFamily="2" charset="0"/>
                <a:cs typeface="Imago" pitchFamily="2" charset="0"/>
              </a:defRPr>
            </a:lvl1pPr>
          </a:lstStyle>
          <a:p>
            <a:fld id="{2ECC0862-D787-384E-85F9-BD21355C031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00" y="417600"/>
            <a:ext cx="798230" cy="415845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0" y="846499"/>
            <a:ext cx="7639878" cy="0"/>
          </a:xfrm>
          <a:prstGeom prst="line">
            <a:avLst/>
          </a:prstGeom>
          <a:ln w="12700">
            <a:solidFill>
              <a:srgbClr val="9C9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5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D019-BD99-194F-8816-75B6D10BCE2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0862-D787-384E-85F9-BD21355C0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12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D019-BD99-194F-8816-75B6D10BCE2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0862-D787-384E-85F9-BD21355C0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8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13881"/>
            <a:ext cx="8497888" cy="4996432"/>
          </a:xfrm>
        </p:spPr>
        <p:txBody>
          <a:bodyPr lIns="0" tIns="0" rIns="0" bIns="0" anchor="t" anchorCtr="0"/>
          <a:lstStyle>
            <a:lvl1pPr marL="265113" indent="-265113">
              <a:spcBef>
                <a:spcPts val="300"/>
              </a:spcBef>
              <a:spcAft>
                <a:spcPts val="300"/>
              </a:spcAft>
              <a:defRPr sz="2200"/>
            </a:lvl1pPr>
            <a:lvl2pPr marL="622300" indent="-35718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–"/>
              <a:defRPr sz="2000"/>
            </a:lvl2pPr>
            <a:lvl3pPr marL="901700" indent="-279400">
              <a:spcBef>
                <a:spcPts val="300"/>
              </a:spcBef>
              <a:spcAft>
                <a:spcPts val="300"/>
              </a:spcAft>
              <a:defRPr sz="2000"/>
            </a:lvl3pPr>
            <a:lvl4pPr marL="1166813" indent="-265113">
              <a:spcBef>
                <a:spcPts val="300"/>
              </a:spcBef>
              <a:spcAft>
                <a:spcPts val="300"/>
              </a:spcAft>
              <a:defRPr sz="2000"/>
            </a:lvl4pPr>
            <a:lvl5pPr marL="1524000" indent="-357188">
              <a:spcBef>
                <a:spcPts val="300"/>
              </a:spcBef>
              <a:spcAft>
                <a:spcPts val="3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66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687631" y="6826800"/>
            <a:ext cx="176123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1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1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846499"/>
            <a:ext cx="7386810" cy="0"/>
          </a:xfrm>
          <a:prstGeom prst="line">
            <a:avLst/>
          </a:prstGeom>
          <a:ln w="12700">
            <a:solidFill>
              <a:srgbClr val="9C9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 userDrawn="1"/>
        </p:nvSpPr>
        <p:spPr>
          <a:xfrm>
            <a:off x="398769" y="6357600"/>
            <a:ext cx="8354215" cy="162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1108" b="1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108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733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8769" y="1807200"/>
            <a:ext cx="8354215" cy="4471200"/>
          </a:xfrm>
        </p:spPr>
        <p:txBody>
          <a:bodyPr/>
          <a:lstStyle>
            <a:lvl1pPr marL="246191" indent="-246191">
              <a:buFont typeface="Arial" pitchFamily="34" charset="0"/>
              <a:buChar char="•"/>
              <a:defRPr/>
            </a:lvl1pPr>
            <a:lvl2pPr marL="589099" indent="-254983">
              <a:buFont typeface="Arial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343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687631" y="6826800"/>
            <a:ext cx="176123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1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1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846499"/>
            <a:ext cx="7386810" cy="0"/>
          </a:xfrm>
          <a:prstGeom prst="line">
            <a:avLst/>
          </a:prstGeom>
          <a:ln w="12700">
            <a:solidFill>
              <a:srgbClr val="9C9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 userDrawn="1"/>
        </p:nvSpPr>
        <p:spPr>
          <a:xfrm>
            <a:off x="398769" y="6357600"/>
            <a:ext cx="8354215" cy="162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1108" b="1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108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7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8769" y="1807200"/>
            <a:ext cx="8354215" cy="4471200"/>
          </a:xfrm>
        </p:spPr>
        <p:txBody>
          <a:bodyPr/>
          <a:lstStyle>
            <a:lvl1pPr marL="246191" indent="-246191">
              <a:buFont typeface="Arial" pitchFamily="34" charset="0"/>
              <a:buChar char="•"/>
              <a:defRPr/>
            </a:lvl1pPr>
            <a:lvl2pPr marL="589099" indent="-254983">
              <a:buFont typeface="Arial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5416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27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8E20-1035-4086-A784-225245AABB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148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D019-BD99-194F-8816-75B6D10BCE2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0862-D787-384E-85F9-BD21355C0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99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D019-BD99-194F-8816-75B6D10BCE2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0862-D787-384E-85F9-BD21355C0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89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D019-BD99-194F-8816-75B6D10BCE2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0862-D787-384E-85F9-BD21355C0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76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D019-BD99-194F-8816-75B6D10BCE2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0862-D787-384E-85F9-BD21355C0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58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D019-BD99-194F-8816-75B6D10BCE2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0862-D787-384E-85F9-BD21355C0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07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D019-BD99-194F-8816-75B6D10BCE2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0862-D787-384E-85F9-BD21355C0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84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D019-BD99-194F-8816-75B6D10BCE2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0862-D787-384E-85F9-BD21355C0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77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D019-BD99-194F-8816-75B6D10BCE2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0862-D787-384E-85F9-BD21355C0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9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7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8D019-BD99-194F-8816-75B6D10BCE2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C0862-D787-384E-85F9-BD21355C0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52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3" r:id="rId13"/>
    <p:sldLayoutId id="214748370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800" y="453600"/>
            <a:ext cx="7360615" cy="13104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769" y="1807200"/>
            <a:ext cx="8354215" cy="447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69" y="321485"/>
            <a:ext cx="736828" cy="4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algn="l" defTabSz="844083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Imago" pitchFamily="2" charset="0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ct val="20000"/>
        </a:spcBef>
        <a:buFontTx/>
        <a:buNone/>
        <a:defRPr sz="1846" b="1" kern="1200">
          <a:solidFill>
            <a:schemeClr val="tx1"/>
          </a:solidFill>
          <a:latin typeface="Imago" pitchFamily="2" charset="0"/>
          <a:ea typeface="+mn-ea"/>
          <a:cs typeface="+mn-cs"/>
        </a:defRPr>
      </a:lvl1pPr>
      <a:lvl2pPr marL="495312" indent="-284292" algn="l" defTabSz="844083" rtl="0" eaLnBrk="1" latinLnBrk="0" hangingPunct="1">
        <a:spcBef>
          <a:spcPct val="20000"/>
        </a:spcBef>
        <a:buClrTx/>
        <a:buFont typeface="Arial" pitchFamily="34" charset="0"/>
        <a:buChar char="•"/>
        <a:defRPr sz="1846" kern="1200">
          <a:solidFill>
            <a:schemeClr val="tx1"/>
          </a:solidFill>
          <a:latin typeface="Imago" pitchFamily="2" charset="0"/>
          <a:ea typeface="+mn-ea"/>
          <a:cs typeface="+mn-cs"/>
        </a:defRPr>
      </a:lvl2pPr>
      <a:lvl3pPr marL="908561" indent="-275499" algn="l" defTabSz="844083" rtl="0" eaLnBrk="1" latinLnBrk="0" hangingPunct="1">
        <a:spcBef>
          <a:spcPct val="20000"/>
        </a:spcBef>
        <a:buClrTx/>
        <a:buFont typeface="Arial" pitchFamily="34" charset="0"/>
        <a:buChar char="–"/>
        <a:defRPr sz="1846" kern="1200">
          <a:solidFill>
            <a:schemeClr val="tx1"/>
          </a:solidFill>
          <a:latin typeface="Imago" pitchFamily="2" charset="0"/>
          <a:ea typeface="+mn-ea"/>
          <a:cs typeface="+mn-cs"/>
        </a:defRPr>
      </a:lvl3pPr>
      <a:lvl4pPr marL="1323276" indent="-266707" algn="l" defTabSz="844083" rtl="0" eaLnBrk="1" latinLnBrk="0" hangingPunct="1">
        <a:spcBef>
          <a:spcPct val="20000"/>
        </a:spcBef>
        <a:buClrTx/>
        <a:buFont typeface="Arial" pitchFamily="34" charset="0"/>
        <a:buChar char="–"/>
        <a:defRPr sz="1846" kern="1200">
          <a:solidFill>
            <a:schemeClr val="tx1"/>
          </a:solidFill>
          <a:latin typeface="Imago" pitchFamily="2" charset="0"/>
          <a:ea typeface="+mn-ea"/>
          <a:cs typeface="+mn-cs"/>
        </a:defRPr>
      </a:lvl4pPr>
      <a:lvl5pPr marL="1988577" indent="-300412" algn="l" defTabSz="844083" rtl="0" eaLnBrk="1" latinLnBrk="0" hangingPunct="1">
        <a:spcBef>
          <a:spcPct val="20000"/>
        </a:spcBef>
        <a:buClrTx/>
        <a:buFont typeface="Arial" pitchFamily="34" charset="0"/>
        <a:buChar char="–"/>
        <a:defRPr sz="1846" kern="1200">
          <a:solidFill>
            <a:schemeClr val="tx1"/>
          </a:solidFill>
          <a:latin typeface="Imago" pitchFamily="2" charset="0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oleObject" Target="../embeddings/oleObject2.bin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chart" Target="../charts/chart2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chart" Target="../charts/chart1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oleObject" Target="../embeddings/oleObject3.bin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chart" Target="../charts/chart3.xml"/><Relationship Id="rId1" Type="http://schemas.openxmlformats.org/officeDocument/2006/relationships/vmlDrawing" Target="../drawings/vmlDrawing3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image" Target="../media/image2.emf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34" Type="http://schemas.openxmlformats.org/officeDocument/2006/relationships/oleObject" Target="../embeddings/oleObject5.bin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slideLayout" Target="../slideLayouts/slideLayout13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1" Type="http://schemas.openxmlformats.org/officeDocument/2006/relationships/vmlDrawing" Target="../drawings/vmlDrawing5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chart" Target="../charts/chart5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chart" Target="../charts/chart4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tags" Target="../tags/tag97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image" Target="../media/image2.emf"/><Relationship Id="rId1" Type="http://schemas.openxmlformats.org/officeDocument/2006/relationships/vmlDrawing" Target="../drawings/vmlDrawing6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oleObject" Target="../embeddings/oleObject6.bin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slideLayout" Target="../slideLayouts/slideLayout13.xml"/><Relationship Id="rId30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398770" y="5352487"/>
            <a:ext cx="8115300" cy="70259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531" indent="-316531" defTabSz="421897">
              <a:lnSpc>
                <a:spcPts val="1846"/>
              </a:lnSpc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Frédérique Penault-Llorca, MD, PhD, CEO </a:t>
            </a:r>
          </a:p>
          <a:p>
            <a:pPr marL="316531" indent="-316531" defTabSz="421897">
              <a:lnSpc>
                <a:spcPts val="1846"/>
              </a:lnSpc>
              <a:spcBef>
                <a:spcPts val="0"/>
              </a:spcBef>
              <a:buNone/>
              <a:defRPr/>
            </a:pPr>
            <a:r>
              <a:rPr lang="en-US" sz="1800" b="1" i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Centre Jean-Perrin, Clermont-Ferrand, France</a:t>
            </a:r>
          </a:p>
        </p:txBody>
      </p:sp>
      <p:pic>
        <p:nvPicPr>
          <p:cNvPr id="6" name="Picture 129" descr="LA PHOTO sept 2011 4515 alle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/>
          <a:stretch>
            <a:fillRect/>
          </a:stretch>
        </p:blipFill>
        <p:spPr bwMode="auto">
          <a:xfrm>
            <a:off x="2943343" y="1637792"/>
            <a:ext cx="3253071" cy="1795096"/>
          </a:xfrm>
          <a:prstGeom prst="rect">
            <a:avLst/>
          </a:prstGeom>
          <a:noFill/>
          <a:ln w="6350">
            <a:solidFill>
              <a:srgbClr val="D5E0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0" descr="LOGO CJP UNICANCER COULEURS RV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3615"/>
            <a:ext cx="1897416" cy="9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3892" y="3743191"/>
            <a:ext cx="7891974" cy="1216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44083">
              <a:lnSpc>
                <a:spcPts val="3139"/>
              </a:lnSpc>
            </a:pPr>
            <a:r>
              <a:rPr lang="fr-FR" sz="3200" b="1" dirty="0">
                <a:solidFill>
                  <a:srgbClr val="9C9E9F"/>
                </a:solidFill>
                <a:latin typeface="Minion" panose="02000000000000000000" pitchFamily="2" charset="0"/>
                <a:cs typeface="Imago" pitchFamily="2" charset="0"/>
              </a:rPr>
              <a:t>Impacts organisationnel et économique </a:t>
            </a:r>
            <a:br>
              <a:rPr lang="fr-FR" sz="3200" b="1" dirty="0">
                <a:solidFill>
                  <a:srgbClr val="9C9E9F"/>
                </a:solidFill>
                <a:latin typeface="Minion" panose="02000000000000000000" pitchFamily="2" charset="0"/>
                <a:cs typeface="Imago" pitchFamily="2" charset="0"/>
              </a:rPr>
            </a:br>
            <a:r>
              <a:rPr lang="fr-FR" sz="3200" b="1" dirty="0">
                <a:solidFill>
                  <a:srgbClr val="9C9E9F"/>
                </a:solidFill>
                <a:latin typeface="Minion" panose="02000000000000000000" pitchFamily="2" charset="0"/>
                <a:cs typeface="Imago" pitchFamily="2" charset="0"/>
              </a:rPr>
              <a:t>de l’utilisation des formes sous-cutanées </a:t>
            </a:r>
            <a:br>
              <a:rPr lang="fr-FR" sz="3200" b="1" dirty="0">
                <a:solidFill>
                  <a:srgbClr val="9C9E9F"/>
                </a:solidFill>
                <a:latin typeface="Minion" panose="02000000000000000000" pitchFamily="2" charset="0"/>
                <a:cs typeface="Imago" pitchFamily="2" charset="0"/>
              </a:rPr>
            </a:br>
            <a:r>
              <a:rPr lang="fr-FR" sz="3200" b="1" dirty="0">
                <a:solidFill>
                  <a:srgbClr val="9C9E9F"/>
                </a:solidFill>
                <a:latin typeface="Minion" panose="02000000000000000000" pitchFamily="2" charset="0"/>
                <a:cs typeface="Imago" pitchFamily="2" charset="0"/>
              </a:rPr>
              <a:t>au centre de Jean Perrin</a:t>
            </a:r>
            <a:endParaRPr lang="en-US" sz="3200" b="1" dirty="0">
              <a:solidFill>
                <a:srgbClr val="9C9E9F"/>
              </a:solidFill>
              <a:latin typeface="Minion" panose="02000000000000000000" pitchFamily="2" charset="0"/>
              <a:cs typeface="Imago" pitchFamily="2" charset="0"/>
            </a:endParaRPr>
          </a:p>
        </p:txBody>
      </p:sp>
      <p:sp>
        <p:nvSpPr>
          <p:cNvPr id="8" name="FooterSimple"/>
          <p:cNvSpPr/>
          <p:nvPr/>
        </p:nvSpPr>
        <p:spPr>
          <a:xfrm>
            <a:off x="397854" y="6448015"/>
            <a:ext cx="594831" cy="99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defTabSz="844083"/>
            <a:r>
              <a:rPr lang="en-US" sz="646" dirty="0">
                <a:solidFill>
                  <a:srgbClr val="808080"/>
                </a:solidFill>
                <a:latin typeface="Imago" pitchFamily="2" charset="0"/>
              </a:rPr>
              <a:t>SCUBA_France_CJP_vF.pptx</a:t>
            </a:r>
          </a:p>
        </p:txBody>
      </p:sp>
    </p:spTree>
    <p:extLst>
      <p:ext uri="{BB962C8B-B14F-4D97-AF65-F5344CB8AC3E}">
        <p14:creationId xmlns:p14="http://schemas.microsoft.com/office/powerpoint/2010/main" val="87517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8769" y="1371327"/>
            <a:ext cx="8578976" cy="4127989"/>
          </a:xfrm>
        </p:spPr>
        <p:txBody>
          <a:bodyPr/>
          <a:lstStyle/>
          <a:p>
            <a:pPr marL="316531" indent="-316531" algn="just">
              <a:lnSpc>
                <a:spcPct val="150000"/>
              </a:lnSpc>
              <a:spcBef>
                <a:spcPts val="0"/>
              </a:spcBef>
              <a:spcAft>
                <a:spcPts val="1108"/>
              </a:spcAft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sz="2000" dirty="0"/>
              <a:t>Analyse et mise en évidence de </a:t>
            </a:r>
            <a:r>
              <a:rPr lang="fr-FR" sz="2000" b="1" dirty="0"/>
              <a:t>l’ensemble des bénéfices médico-économiques tirés des formes SC </a:t>
            </a:r>
            <a:r>
              <a:rPr lang="fr-FR" sz="2000" dirty="0"/>
              <a:t>par rapport aux formes IV :</a:t>
            </a:r>
          </a:p>
          <a:p>
            <a:pPr marL="578842" lvl="1" indent="-247657" algn="just">
              <a:lnSpc>
                <a:spcPct val="150000"/>
              </a:lnSpc>
              <a:spcBef>
                <a:spcPts val="0"/>
              </a:spcBef>
              <a:spcAft>
                <a:spcPts val="1108"/>
              </a:spcAft>
              <a:buFont typeface="DotumChe" panose="020B0609000101010101" pitchFamily="49" charset="-127"/>
              <a:buChar char="-"/>
            </a:pPr>
            <a:r>
              <a:rPr lang="fr-FR" sz="1800" b="1" dirty="0"/>
              <a:t>Analyse détaillée rétrospective </a:t>
            </a:r>
            <a:r>
              <a:rPr lang="fr-FR" sz="1800" dirty="0"/>
              <a:t>sur les </a:t>
            </a:r>
            <a:r>
              <a:rPr lang="fr-FR" sz="1800" b="1" dirty="0"/>
              <a:t>gains capacitaires réalisés </a:t>
            </a:r>
            <a:r>
              <a:rPr lang="fr-FR" sz="1800" dirty="0"/>
              <a:t>et leur traduction en recettes, et les </a:t>
            </a:r>
            <a:r>
              <a:rPr lang="fr-FR" sz="1800" b="1" dirty="0"/>
              <a:t>économies</a:t>
            </a:r>
            <a:r>
              <a:rPr lang="fr-FR" sz="1800" dirty="0"/>
              <a:t> sur les coûts variables</a:t>
            </a:r>
          </a:p>
          <a:p>
            <a:pPr marL="578842" lvl="1" indent="-247657" algn="just">
              <a:lnSpc>
                <a:spcPct val="150000"/>
              </a:lnSpc>
              <a:spcBef>
                <a:spcPts val="0"/>
              </a:spcBef>
              <a:spcAft>
                <a:spcPts val="277"/>
              </a:spcAft>
              <a:buFont typeface="DotumChe" panose="020B0609000101010101" pitchFamily="49" charset="-127"/>
              <a:buChar char="-"/>
            </a:pPr>
            <a:r>
              <a:rPr lang="fr-FR" sz="1800" b="1" dirty="0"/>
              <a:t>Analyse prospective</a:t>
            </a:r>
            <a:r>
              <a:rPr lang="fr-FR" sz="1800" dirty="0"/>
              <a:t> visant à mettre en exergue le </a:t>
            </a:r>
            <a:r>
              <a:rPr lang="fr-FR" sz="1800" b="1" dirty="0"/>
              <a:t>potentiel de gains supplémentaires pouvant être généré par les formes SC </a:t>
            </a:r>
            <a:r>
              <a:rPr lang="fr-FR" sz="1800" dirty="0"/>
              <a:t>(potentiel de gains capacitaires et sa traduction en recettes potentielles pour l’</a:t>
            </a:r>
            <a:r>
              <a:rPr lang="fr-FR" sz="1800" dirty="0" err="1"/>
              <a:t>HdJ</a:t>
            </a:r>
            <a:r>
              <a:rPr lang="fr-FR" sz="1800" dirty="0"/>
              <a:t>), en fonction de différentes hypothèses concernant :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spcAft>
                <a:spcPts val="277"/>
              </a:spcAft>
            </a:pPr>
            <a:r>
              <a:rPr lang="fr-FR" sz="1800" dirty="0"/>
              <a:t>La mise en place d’une organisation spécifique permettant l’optimisation de l’utilisation des formes SC (ex : fauteuil dédié)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fr-FR" sz="1800" dirty="0"/>
              <a:t>Une évolution du taux de conversion IV </a:t>
            </a:r>
            <a:r>
              <a:rPr lang="fr-FR" sz="1800" dirty="0">
                <a:sym typeface="Wingdings" panose="05000000000000000000" pitchFamily="2" charset="2"/>
              </a:rPr>
              <a:t> SC</a:t>
            </a:r>
            <a:endParaRPr lang="fr-FR" sz="18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98769" y="263769"/>
            <a:ext cx="6978462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Méthodologie du programme </a:t>
            </a:r>
            <a:r>
              <a:rPr lang="fr-FR" altLang="en-US" sz="2400" b="1" dirty="0" err="1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SCuBA</a:t>
            </a:r>
            <a:endParaRPr lang="fr-FR" altLang="en-US" sz="2400" b="1" dirty="0">
              <a:solidFill>
                <a:srgbClr val="0071B9"/>
              </a:solidFill>
              <a:latin typeface="Imago" pitchFamily="2" charset="0"/>
              <a:cs typeface="Ima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8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 txBox="1">
            <a:spLocks/>
          </p:cNvSpPr>
          <p:nvPr/>
        </p:nvSpPr>
        <p:spPr>
          <a:xfrm>
            <a:off x="398768" y="97512"/>
            <a:ext cx="7775413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>
              <a:lnSpc>
                <a:spcPts val="2400"/>
              </a:lnSpc>
            </a:pPr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L’évaluation des bénéfices médico-économiques est objectivée au travers de 3 étapes complémentaires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326654" y="1396015"/>
          <a:ext cx="8512545" cy="480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77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Imago" pitchFamily="2" charset="0"/>
                          <a:ea typeface="+mn-ea"/>
                          <a:cs typeface="Imago" pitchFamily="2" charset="0"/>
                        </a:rPr>
                        <a:t>Une collecte de données de l’établissement…</a:t>
                      </a:r>
                    </a:p>
                  </a:txBody>
                  <a:tcPr marL="84406" marR="84406" marT="42203" marB="42203"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…complétée par une analyse qualitative menée sur site…</a:t>
                      </a:r>
                    </a:p>
                  </a:txBody>
                  <a:tcPr marL="84406" marR="84406" marT="42203" marB="42203"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…permettant l’analyse quantitative médico-éco</a:t>
                      </a:r>
                    </a:p>
                  </a:txBody>
                  <a:tcPr marL="84406" marR="84406" marT="42203" marB="42203">
                    <a:solidFill>
                      <a:srgbClr val="007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56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Une série </a:t>
                      </a:r>
                      <a:r>
                        <a:rPr lang="fr-FR" sz="1200" b="1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de données de qualité </a:t>
                      </a: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est </a:t>
                      </a:r>
                      <a:r>
                        <a:rPr lang="fr-FR" sz="1200" b="1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collectée auprès de l’établissement</a:t>
                      </a:r>
                    </a:p>
                    <a:p>
                      <a:pPr marL="171450" lvl="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DotumChe" panose="020B0609000101010101" pitchFamily="49" charset="-127"/>
                        <a:buChar char="-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La capacité d’accueil de l’</a:t>
                      </a:r>
                      <a:r>
                        <a:rPr lang="fr-FR" sz="1200" dirty="0" err="1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HdJ</a:t>
                      </a: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 ;</a:t>
                      </a:r>
                    </a:p>
                    <a:p>
                      <a:pPr marL="171450" lvl="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DotumChe" panose="020B0609000101010101" pitchFamily="49" charset="-127"/>
                        <a:buChar char="-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L’activité rétrospective de l’</a:t>
                      </a:r>
                      <a:r>
                        <a:rPr lang="fr-FR" sz="1200" dirty="0" err="1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HdJ</a:t>
                      </a: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 et de l’UPO sur les dernières années ;</a:t>
                      </a:r>
                    </a:p>
                    <a:p>
                      <a:pPr marL="171450" lvl="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DotumChe" panose="020B0609000101010101" pitchFamily="49" charset="-127"/>
                        <a:buChar char="-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Les durées d’occupation fauteuil enregistrées au sein de l’</a:t>
                      </a:r>
                      <a:r>
                        <a:rPr lang="fr-FR" sz="1200" dirty="0" err="1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HdJ</a:t>
                      </a: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 ;</a:t>
                      </a:r>
                    </a:p>
                    <a:p>
                      <a:pPr marL="171450" lvl="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DotumChe" panose="020B0609000101010101" pitchFamily="49" charset="-127"/>
                        <a:buChar char="-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Les ressources humaines de l’</a:t>
                      </a:r>
                      <a:r>
                        <a:rPr lang="fr-FR" sz="1200" dirty="0" err="1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HdJ</a:t>
                      </a: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 et de l’UPO</a:t>
                      </a:r>
                    </a:p>
                    <a:p>
                      <a:pPr marL="171450" indent="-171450" algn="l">
                        <a:lnSpc>
                          <a:spcPts val="1600"/>
                        </a:lnSpc>
                        <a:spcBef>
                          <a:spcPts val="1200"/>
                        </a:spcBef>
                        <a:buClr>
                          <a:srgbClr val="FDC600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Ces données recueillies sont </a:t>
                      </a:r>
                      <a:r>
                        <a:rPr lang="fr-FR" sz="1200" b="1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complétées par des données de référence</a:t>
                      </a:r>
                    </a:p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endParaRPr lang="fr-FR" sz="1200" dirty="0">
                        <a:solidFill>
                          <a:srgbClr val="0071B9"/>
                        </a:solidFill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84406" marR="84406" marT="42203" marB="42203">
                    <a:solidFill>
                      <a:srgbClr val="9C9E9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Une série </a:t>
                      </a:r>
                      <a:r>
                        <a:rPr lang="fr-FR" sz="1200" b="1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d’entretiens avec des professionnels de l’</a:t>
                      </a:r>
                      <a:r>
                        <a:rPr lang="fr-FR" sz="1200" b="1" dirty="0" err="1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HdJ</a:t>
                      </a:r>
                      <a:r>
                        <a:rPr lang="fr-FR" sz="1200" b="1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 et de l’unité de préparation de la PUI</a:t>
                      </a: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, a minima :</a:t>
                      </a:r>
                    </a:p>
                    <a:p>
                      <a:pPr marL="17145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DC600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Le médecin responsable de l’HDJ,</a:t>
                      </a:r>
                    </a:p>
                    <a:p>
                      <a:pPr marL="17145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DC600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Le pharmacien responsable de l’unité de préparation des anticancéreux,</a:t>
                      </a:r>
                    </a:p>
                    <a:p>
                      <a:pPr marL="17145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DC600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Le pharmacien responsable des achats de produits de santé,</a:t>
                      </a:r>
                    </a:p>
                    <a:p>
                      <a:pPr marL="17145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DC600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Le cadre de l’HDJ,</a:t>
                      </a:r>
                    </a:p>
                    <a:p>
                      <a:pPr marL="17145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DC600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Une IDE au sein de l’HDJ,</a:t>
                      </a:r>
                    </a:p>
                    <a:p>
                      <a:pPr marL="17145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DC600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Le professionnel responsable de la programmation au sein de l’HDJ,</a:t>
                      </a:r>
                    </a:p>
                    <a:p>
                      <a:pPr marL="17145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buClr>
                          <a:srgbClr val="FDC600"/>
                        </a:buClr>
                        <a:buFont typeface="Wingdings 2" panose="05020102010507070707" pitchFamily="18" charset="2"/>
                        <a:buChar char="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D’autres professionnels selon l’organisation</a:t>
                      </a:r>
                    </a:p>
                    <a:p>
                      <a:pPr marL="171450" indent="-171450" algn="l">
                        <a:lnSpc>
                          <a:spcPts val="1600"/>
                        </a:lnSpc>
                        <a:spcBef>
                          <a:spcPts val="1200"/>
                        </a:spcBef>
                        <a:buClr>
                          <a:srgbClr val="FDC600"/>
                        </a:buClr>
                        <a:buFont typeface="Wingdings" panose="05000000000000000000" pitchFamily="2" charset="2"/>
                        <a:buChar char="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Une observation des locaux / du fonctionnement de l’HDJ et de  l’UPO</a:t>
                      </a:r>
                    </a:p>
                  </a:txBody>
                  <a:tcPr marL="84406" marR="84406" marT="42203" marB="42203">
                    <a:solidFill>
                      <a:srgbClr val="9C9E9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Tx/>
                        <a:buNone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La </a:t>
                      </a:r>
                      <a:r>
                        <a:rPr lang="fr-FR" sz="1200" b="1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modélisation des données </a:t>
                      </a: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fournies par l’établissement permet la mise en exergue des :</a:t>
                      </a:r>
                    </a:p>
                    <a:p>
                      <a:pPr marL="171450" lvl="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DotumChe" panose="020B0609000101010101" pitchFamily="49" charset="-127"/>
                        <a:buChar char="-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Gains et/ou économies réalisés par l’utilisation des formes SC </a:t>
                      </a:r>
                    </a:p>
                    <a:p>
                      <a:pPr marL="171450" lvl="0" indent="-17145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DotumChe" panose="020B0609000101010101" pitchFamily="49" charset="-127"/>
                        <a:buChar char="-"/>
                      </a:pP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Potentiels théoriques de gains supplémentaires liés à une augmentation du taux de conversion </a:t>
                      </a:r>
                      <a:b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</a:b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IV </a:t>
                      </a: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fr-FR" sz="1200" dirty="0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 SC au sein de l’</a:t>
                      </a:r>
                      <a:r>
                        <a:rPr lang="fr-FR" sz="1200" dirty="0" err="1">
                          <a:solidFill>
                            <a:srgbClr val="0071B9"/>
                          </a:solidFill>
                          <a:latin typeface="Imago" pitchFamily="2" charset="0"/>
                          <a:cs typeface="Imago" pitchFamily="2" charset="0"/>
                        </a:rPr>
                        <a:t>HdJ</a:t>
                      </a:r>
                      <a:endParaRPr lang="fr-FR" sz="1200" dirty="0">
                        <a:solidFill>
                          <a:srgbClr val="0071B9"/>
                        </a:solidFill>
                        <a:latin typeface="Imago" pitchFamily="2" charset="0"/>
                        <a:cs typeface="Imago" pitchFamily="2" charset="0"/>
                      </a:endParaRPr>
                    </a:p>
                    <a:p>
                      <a:pPr marL="0" indent="0" algn="l">
                        <a:lnSpc>
                          <a:spcPts val="1600"/>
                        </a:lnSpc>
                        <a:spcBef>
                          <a:spcPts val="0"/>
                        </a:spcBef>
                        <a:buSzTx/>
                        <a:buNone/>
                      </a:pPr>
                      <a:endParaRPr lang="fr-FR" sz="1200" dirty="0">
                        <a:solidFill>
                          <a:srgbClr val="0071B9"/>
                        </a:solidFill>
                        <a:latin typeface="Imago" pitchFamily="2" charset="0"/>
                        <a:cs typeface="Imago" pitchFamily="2" charset="0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endParaRPr lang="fr-FR" sz="1200" dirty="0">
                        <a:solidFill>
                          <a:srgbClr val="0071B9"/>
                        </a:solidFill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84406" marR="84406" marT="42203" marB="42203">
                    <a:solidFill>
                      <a:srgbClr val="9C9E9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8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390526" y="5794694"/>
            <a:ext cx="2636607" cy="31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844083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fr-FR" sz="831" b="1" dirty="0">
                <a:solidFill>
                  <a:srgbClr val="9C9E9F"/>
                </a:solidFill>
                <a:latin typeface="Imago"/>
              </a:rPr>
              <a:t>Source: Stakeholder interviews, BCG analysis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390526" y="1626230"/>
            <a:ext cx="702946" cy="1329231"/>
          </a:xfrm>
          <a:prstGeom prst="homePlate">
            <a:avLst>
              <a:gd name="adj" fmla="val 22565"/>
            </a:avLst>
          </a:prstGeom>
          <a:solidFill>
            <a:srgbClr val="0071B9"/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1477" b="1" dirty="0">
                <a:solidFill>
                  <a:srgbClr val="FFFFFF"/>
                </a:solidFill>
                <a:latin typeface="Imago" pitchFamily="2" charset="0"/>
              </a:rPr>
              <a:t>IV</a:t>
            </a:r>
          </a:p>
        </p:txBody>
      </p:sp>
      <p:sp>
        <p:nvSpPr>
          <p:cNvPr id="11" name="Pentagon 23"/>
          <p:cNvSpPr/>
          <p:nvPr/>
        </p:nvSpPr>
        <p:spPr>
          <a:xfrm>
            <a:off x="1123858" y="1626231"/>
            <a:ext cx="631385" cy="1329231"/>
          </a:xfrm>
          <a:prstGeom prst="homePlate">
            <a:avLst>
              <a:gd name="adj" fmla="val 20933"/>
            </a:avLst>
          </a:prstGeom>
          <a:solidFill>
            <a:srgbClr val="9C9E9F">
              <a:alpha val="20000"/>
            </a:srgbClr>
          </a:solidFill>
          <a:ln w="9525">
            <a:solidFill>
              <a:srgbClr val="9C9E9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923" b="1" dirty="0" err="1">
                <a:solidFill>
                  <a:srgbClr val="000000"/>
                </a:solidFill>
                <a:latin typeface="Imago"/>
              </a:rPr>
              <a:t>Accueil</a:t>
            </a:r>
            <a:r>
              <a:rPr lang="en-US" sz="923" b="1" dirty="0">
                <a:solidFill>
                  <a:srgbClr val="000000"/>
                </a:solidFill>
                <a:latin typeface="Imago"/>
              </a:rPr>
              <a:t> / </a:t>
            </a:r>
            <a:r>
              <a:rPr lang="en-US" sz="923" b="1" dirty="0" err="1">
                <a:solidFill>
                  <a:srgbClr val="000000"/>
                </a:solidFill>
                <a:latin typeface="Imago"/>
              </a:rPr>
              <a:t>Attente</a:t>
            </a:r>
            <a:endParaRPr lang="en-US" sz="923" b="1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662245" y="1626231"/>
            <a:ext cx="963692" cy="1329231"/>
          </a:xfrm>
          <a:prstGeom prst="chevron">
            <a:avLst>
              <a:gd name="adj" fmla="val 13544"/>
            </a:avLst>
          </a:prstGeom>
          <a:solidFill>
            <a:srgbClr val="9C9E9F">
              <a:alpha val="20000"/>
            </a:srgbClr>
          </a:solidFill>
          <a:ln w="9525">
            <a:solidFill>
              <a:srgbClr val="9C9E9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21897">
              <a:defRPr/>
            </a:pPr>
            <a:r>
              <a:rPr lang="en-US" sz="923" b="1" dirty="0">
                <a:solidFill>
                  <a:srgbClr val="000000"/>
                </a:solidFill>
                <a:latin typeface="Imago"/>
              </a:rPr>
              <a:t>Consultation</a:t>
            </a:r>
          </a:p>
        </p:txBody>
      </p:sp>
      <p:sp>
        <p:nvSpPr>
          <p:cNvPr id="13" name="Chevron 12"/>
          <p:cNvSpPr/>
          <p:nvPr/>
        </p:nvSpPr>
        <p:spPr>
          <a:xfrm>
            <a:off x="2530217" y="1626231"/>
            <a:ext cx="1329231" cy="1329231"/>
          </a:xfrm>
          <a:prstGeom prst="chevron">
            <a:avLst>
              <a:gd name="adj" fmla="val 10773"/>
            </a:avLst>
          </a:prstGeom>
          <a:solidFill>
            <a:srgbClr val="0071B9">
              <a:alpha val="20000"/>
            </a:srgbClr>
          </a:solidFill>
          <a:ln w="9525">
            <a:solidFill>
              <a:srgbClr val="0071B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923" b="1" dirty="0">
                <a:solidFill>
                  <a:srgbClr val="000000"/>
                </a:solidFill>
                <a:latin typeface="Imago"/>
              </a:rPr>
              <a:t>Reconstitution</a:t>
            </a:r>
          </a:p>
        </p:txBody>
      </p:sp>
      <p:sp>
        <p:nvSpPr>
          <p:cNvPr id="14" name="Chevron 13"/>
          <p:cNvSpPr/>
          <p:nvPr/>
        </p:nvSpPr>
        <p:spPr>
          <a:xfrm>
            <a:off x="3766097" y="1626231"/>
            <a:ext cx="1329231" cy="1329231"/>
          </a:xfrm>
          <a:prstGeom prst="chevron">
            <a:avLst>
              <a:gd name="adj" fmla="val 10520"/>
            </a:avLst>
          </a:prstGeom>
          <a:solidFill>
            <a:srgbClr val="0071B9">
              <a:alpha val="20000"/>
            </a:srgbClr>
          </a:solidFill>
          <a:ln w="9525">
            <a:solidFill>
              <a:srgbClr val="0071B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923" b="1" dirty="0" err="1">
                <a:solidFill>
                  <a:srgbClr val="000000"/>
                </a:solidFill>
                <a:latin typeface="Imago"/>
              </a:rPr>
              <a:t>Préparation</a:t>
            </a:r>
            <a:r>
              <a:rPr lang="en-US" sz="923" b="1" dirty="0">
                <a:solidFill>
                  <a:srgbClr val="000000"/>
                </a:solidFill>
                <a:latin typeface="Imago"/>
              </a:rPr>
              <a:t> &amp; Installation</a:t>
            </a:r>
          </a:p>
        </p:txBody>
      </p:sp>
      <p:sp>
        <p:nvSpPr>
          <p:cNvPr id="15" name="Chevron 14"/>
          <p:cNvSpPr/>
          <p:nvPr/>
        </p:nvSpPr>
        <p:spPr>
          <a:xfrm>
            <a:off x="4999608" y="1626231"/>
            <a:ext cx="1329231" cy="1329231"/>
          </a:xfrm>
          <a:prstGeom prst="chevron">
            <a:avLst>
              <a:gd name="adj" fmla="val 11026"/>
            </a:avLst>
          </a:prstGeom>
          <a:solidFill>
            <a:srgbClr val="0071B9">
              <a:alpha val="20000"/>
            </a:srgbClr>
          </a:solidFill>
          <a:ln w="9525">
            <a:solidFill>
              <a:srgbClr val="0071B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923" b="1" dirty="0">
                <a:solidFill>
                  <a:srgbClr val="000000"/>
                </a:solidFill>
                <a:latin typeface="Imago"/>
              </a:rPr>
              <a:t>Administration</a:t>
            </a:r>
          </a:p>
        </p:txBody>
      </p:sp>
      <p:sp>
        <p:nvSpPr>
          <p:cNvPr id="16" name="Chevron 15"/>
          <p:cNvSpPr/>
          <p:nvPr/>
        </p:nvSpPr>
        <p:spPr>
          <a:xfrm>
            <a:off x="6237296" y="1626231"/>
            <a:ext cx="1329231" cy="1329231"/>
          </a:xfrm>
          <a:prstGeom prst="chevron">
            <a:avLst>
              <a:gd name="adj" fmla="val 10520"/>
            </a:avLst>
          </a:prstGeom>
          <a:solidFill>
            <a:srgbClr val="0071B9">
              <a:alpha val="20000"/>
            </a:srgbClr>
          </a:solidFill>
          <a:ln w="9525">
            <a:solidFill>
              <a:srgbClr val="0071B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923" b="1" dirty="0" err="1">
                <a:solidFill>
                  <a:srgbClr val="000000"/>
                </a:solidFill>
                <a:latin typeface="Imago"/>
              </a:rPr>
              <a:t>Finalisation</a:t>
            </a:r>
            <a:endParaRPr lang="en-US" sz="923" b="1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478699" y="1626231"/>
            <a:ext cx="897231" cy="1329231"/>
          </a:xfrm>
          <a:prstGeom prst="chevron">
            <a:avLst>
              <a:gd name="adj" fmla="val 14504"/>
            </a:avLst>
          </a:prstGeom>
          <a:solidFill>
            <a:srgbClr val="9C9E9F">
              <a:alpha val="20000"/>
            </a:srgbClr>
          </a:solidFill>
          <a:ln w="9525">
            <a:solidFill>
              <a:srgbClr val="9C9E9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923" b="1" dirty="0">
                <a:solidFill>
                  <a:srgbClr val="000000"/>
                </a:solidFill>
                <a:latin typeface="Imago"/>
              </a:rPr>
              <a:t>Sortie</a:t>
            </a:r>
          </a:p>
        </p:txBody>
      </p:sp>
      <p:sp>
        <p:nvSpPr>
          <p:cNvPr id="2" name="Pentagon 46"/>
          <p:cNvSpPr/>
          <p:nvPr/>
        </p:nvSpPr>
        <p:spPr>
          <a:xfrm>
            <a:off x="1123200" y="4467523"/>
            <a:ext cx="1028453" cy="1329231"/>
          </a:xfrm>
          <a:prstGeom prst="homePlate">
            <a:avLst>
              <a:gd name="adj" fmla="val 12128"/>
            </a:avLst>
          </a:prstGeom>
          <a:solidFill>
            <a:srgbClr val="E2003D">
              <a:alpha val="14902"/>
            </a:srgbClr>
          </a:solidFill>
          <a:ln w="9525">
            <a:solidFill>
              <a:srgbClr val="E2003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19" tIns="70774" rIns="0" bIns="70774" anchor="ctr"/>
          <a:lstStyle/>
          <a:p>
            <a:pPr algn="ctr" defTabSz="421897">
              <a:defRPr/>
            </a:pPr>
            <a:r>
              <a:rPr lang="en-US" sz="923" b="1" dirty="0">
                <a:solidFill>
                  <a:srgbClr val="000000"/>
                </a:solidFill>
                <a:latin typeface="Imago"/>
              </a:rPr>
              <a:t>Reconstitution</a:t>
            </a:r>
          </a:p>
        </p:txBody>
      </p:sp>
      <p:sp>
        <p:nvSpPr>
          <p:cNvPr id="3" name="Chevron 2"/>
          <p:cNvSpPr/>
          <p:nvPr/>
        </p:nvSpPr>
        <p:spPr>
          <a:xfrm>
            <a:off x="3800225" y="4467523"/>
            <a:ext cx="1300506" cy="1329231"/>
          </a:xfrm>
          <a:prstGeom prst="chevron">
            <a:avLst>
              <a:gd name="adj" fmla="val 8242"/>
            </a:avLst>
          </a:prstGeom>
          <a:solidFill>
            <a:srgbClr val="E2003D">
              <a:alpha val="14902"/>
            </a:srgbClr>
          </a:solidFill>
          <a:ln w="9525">
            <a:solidFill>
              <a:srgbClr val="E2003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923" b="1" dirty="0" err="1">
                <a:solidFill>
                  <a:srgbClr val="000000"/>
                </a:solidFill>
                <a:latin typeface="Imago"/>
              </a:rPr>
              <a:t>Préparation</a:t>
            </a:r>
            <a:r>
              <a:rPr lang="en-US" sz="923" b="1" dirty="0">
                <a:solidFill>
                  <a:srgbClr val="000000"/>
                </a:solidFill>
                <a:latin typeface="Imago"/>
              </a:rPr>
              <a:t> &amp; Installation</a:t>
            </a:r>
          </a:p>
        </p:txBody>
      </p:sp>
      <p:sp>
        <p:nvSpPr>
          <p:cNvPr id="4" name="Chevron 3"/>
          <p:cNvSpPr/>
          <p:nvPr/>
        </p:nvSpPr>
        <p:spPr>
          <a:xfrm>
            <a:off x="5053208" y="4467523"/>
            <a:ext cx="1300506" cy="1329231"/>
          </a:xfrm>
          <a:prstGeom prst="chevron">
            <a:avLst>
              <a:gd name="adj" fmla="val 8242"/>
            </a:avLst>
          </a:prstGeom>
          <a:solidFill>
            <a:srgbClr val="E2003D">
              <a:alpha val="14902"/>
            </a:srgbClr>
          </a:solidFill>
          <a:ln w="9525">
            <a:solidFill>
              <a:srgbClr val="E2003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923" b="1" dirty="0">
                <a:solidFill>
                  <a:srgbClr val="000000"/>
                </a:solidFill>
                <a:latin typeface="Imago"/>
              </a:rPr>
              <a:t>Administration</a:t>
            </a:r>
          </a:p>
        </p:txBody>
      </p:sp>
      <p:sp>
        <p:nvSpPr>
          <p:cNvPr id="5" name="Chevron 4"/>
          <p:cNvSpPr/>
          <p:nvPr/>
        </p:nvSpPr>
        <p:spPr>
          <a:xfrm>
            <a:off x="6306176" y="4467523"/>
            <a:ext cx="1228370" cy="1329231"/>
          </a:xfrm>
          <a:prstGeom prst="chevron">
            <a:avLst>
              <a:gd name="adj" fmla="val 8242"/>
            </a:avLst>
          </a:prstGeom>
          <a:solidFill>
            <a:srgbClr val="E2003D">
              <a:alpha val="14902"/>
            </a:srgbClr>
          </a:solidFill>
          <a:ln w="9525">
            <a:solidFill>
              <a:srgbClr val="E2003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923" b="1" dirty="0" err="1">
                <a:solidFill>
                  <a:srgbClr val="000000"/>
                </a:solidFill>
                <a:latin typeface="Imago"/>
              </a:rPr>
              <a:t>Finalisation</a:t>
            </a:r>
            <a:endParaRPr lang="en-US" sz="923" b="1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6" name="Pentagon 4"/>
          <p:cNvSpPr>
            <a:spLocks noChangeArrowheads="1"/>
          </p:cNvSpPr>
          <p:nvPr/>
        </p:nvSpPr>
        <p:spPr bwMode="gray">
          <a:xfrm>
            <a:off x="390525" y="4457105"/>
            <a:ext cx="704492" cy="1329231"/>
          </a:xfrm>
          <a:prstGeom prst="homePlate">
            <a:avLst>
              <a:gd name="adj" fmla="val 22260"/>
            </a:avLst>
          </a:prstGeom>
          <a:solidFill>
            <a:srgbClr val="E2003D"/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1292" b="1" dirty="0">
                <a:solidFill>
                  <a:srgbClr val="FFFFFF"/>
                </a:solidFill>
                <a:latin typeface="Imago" pitchFamily="2" charset="0"/>
              </a:rPr>
              <a:t>SC</a:t>
            </a:r>
          </a:p>
        </p:txBody>
      </p:sp>
      <p:sp>
        <p:nvSpPr>
          <p:cNvPr id="7" name="Chevron 6"/>
          <p:cNvSpPr/>
          <p:nvPr/>
        </p:nvSpPr>
        <p:spPr>
          <a:xfrm>
            <a:off x="7478699" y="4467461"/>
            <a:ext cx="930462" cy="1329231"/>
          </a:xfrm>
          <a:prstGeom prst="chevron">
            <a:avLst>
              <a:gd name="adj" fmla="val 12089"/>
            </a:avLst>
          </a:prstGeom>
          <a:solidFill>
            <a:srgbClr val="9C9E9F">
              <a:alpha val="20000"/>
            </a:srgbClr>
          </a:solidFill>
          <a:ln w="9525">
            <a:solidFill>
              <a:srgbClr val="9C9E9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923" b="1" dirty="0">
                <a:solidFill>
                  <a:srgbClr val="000000"/>
                </a:solidFill>
                <a:latin typeface="Imago"/>
              </a:rPr>
              <a:t>Sortie</a:t>
            </a:r>
          </a:p>
        </p:txBody>
      </p:sp>
      <p:sp>
        <p:nvSpPr>
          <p:cNvPr id="18" name="Chevron 17"/>
          <p:cNvSpPr/>
          <p:nvPr/>
        </p:nvSpPr>
        <p:spPr>
          <a:xfrm>
            <a:off x="2112742" y="4467523"/>
            <a:ext cx="1026390" cy="1329231"/>
          </a:xfrm>
          <a:prstGeom prst="chevron">
            <a:avLst>
              <a:gd name="adj" fmla="val 9817"/>
            </a:avLst>
          </a:prstGeom>
          <a:solidFill>
            <a:srgbClr val="9C9E9F">
              <a:alpha val="20000"/>
            </a:srgbClr>
          </a:solidFill>
          <a:ln w="9525">
            <a:solidFill>
              <a:srgbClr val="9C9E9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0774" rIns="0" bIns="70774" anchor="ctr"/>
          <a:lstStyle/>
          <a:p>
            <a:pPr algn="ctr" defTabSz="421897">
              <a:defRPr/>
            </a:pPr>
            <a:r>
              <a:rPr lang="en-US" sz="923" b="1" dirty="0" err="1">
                <a:solidFill>
                  <a:srgbClr val="000000"/>
                </a:solidFill>
                <a:latin typeface="Imago"/>
              </a:rPr>
              <a:t>Accueil</a:t>
            </a:r>
            <a:r>
              <a:rPr lang="en-US" sz="923" b="1" dirty="0">
                <a:solidFill>
                  <a:srgbClr val="000000"/>
                </a:solidFill>
                <a:latin typeface="Imago"/>
              </a:rPr>
              <a:t> / </a:t>
            </a:r>
            <a:r>
              <a:rPr lang="en-US" sz="923" b="1" dirty="0" err="1">
                <a:solidFill>
                  <a:srgbClr val="000000"/>
                </a:solidFill>
                <a:latin typeface="Imago"/>
              </a:rPr>
              <a:t>Attente</a:t>
            </a:r>
            <a:endParaRPr lang="en-US" sz="923" b="1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20" name="Rectangular Callout 65"/>
          <p:cNvSpPr/>
          <p:nvPr/>
        </p:nvSpPr>
        <p:spPr>
          <a:xfrm>
            <a:off x="1144938" y="3254539"/>
            <a:ext cx="2335253" cy="996923"/>
          </a:xfrm>
          <a:prstGeom prst="wedgeRectCallout">
            <a:avLst>
              <a:gd name="adj1" fmla="val -33275"/>
              <a:gd name="adj2" fmla="val 80754"/>
            </a:avLst>
          </a:prstGeom>
          <a:solidFill>
            <a:srgbClr val="E2003D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06" tIns="70774" rIns="71906" bIns="70774" anchor="ctr"/>
          <a:lstStyle/>
          <a:p>
            <a:pPr algn="ctr" defTabSz="421897">
              <a:defRPr/>
            </a:pPr>
            <a:r>
              <a:rPr lang="en-US" sz="1108" b="1" dirty="0" err="1">
                <a:solidFill>
                  <a:srgbClr val="FFFFFF"/>
                </a:solidFill>
                <a:latin typeface="Imago"/>
              </a:rPr>
              <a:t>Seringue</a:t>
            </a:r>
            <a:r>
              <a:rPr lang="en-US" sz="1108" b="1" dirty="0">
                <a:solidFill>
                  <a:srgbClr val="FFFFFF"/>
                </a:solidFill>
                <a:latin typeface="Imago"/>
              </a:rPr>
              <a:t> SC </a:t>
            </a:r>
            <a:r>
              <a:rPr lang="en-US" sz="1108" b="1" dirty="0" err="1">
                <a:solidFill>
                  <a:srgbClr val="FFFFFF"/>
                </a:solidFill>
                <a:latin typeface="Imago"/>
              </a:rPr>
              <a:t>préparée</a:t>
            </a:r>
            <a:r>
              <a:rPr lang="en-US" sz="1108" b="1" dirty="0">
                <a:solidFill>
                  <a:srgbClr val="FFFFFF"/>
                </a:solidFill>
                <a:latin typeface="Imago"/>
              </a:rPr>
              <a:t> </a:t>
            </a:r>
            <a:r>
              <a:rPr lang="en-US" sz="1108" dirty="0">
                <a:solidFill>
                  <a:srgbClr val="FFFFFF"/>
                </a:solidFill>
                <a:latin typeface="Imago"/>
              </a:rPr>
              <a:t>(</a:t>
            </a:r>
            <a:r>
              <a:rPr lang="en-US" sz="1108" dirty="0" err="1">
                <a:solidFill>
                  <a:srgbClr val="FFFFFF"/>
                </a:solidFill>
                <a:latin typeface="Imago"/>
              </a:rPr>
              <a:t>prête</a:t>
            </a:r>
            <a:r>
              <a:rPr lang="en-US" sz="1108" dirty="0">
                <a:solidFill>
                  <a:srgbClr val="FFFFFF"/>
                </a:solidFill>
                <a:latin typeface="Imago"/>
              </a:rPr>
              <a:t> à </a:t>
            </a:r>
            <a:r>
              <a:rPr lang="en-US" sz="1108" dirty="0" err="1">
                <a:solidFill>
                  <a:srgbClr val="FFFFFF"/>
                </a:solidFill>
                <a:latin typeface="Imago"/>
              </a:rPr>
              <a:t>l’emploi</a:t>
            </a:r>
            <a:r>
              <a:rPr lang="en-US" sz="1108" dirty="0">
                <a:solidFill>
                  <a:srgbClr val="FFFFFF"/>
                </a:solidFill>
                <a:latin typeface="Imago"/>
              </a:rPr>
              <a:t>) </a:t>
            </a:r>
            <a:r>
              <a:rPr lang="en-US" sz="1108" dirty="0" err="1">
                <a:solidFill>
                  <a:srgbClr val="FFFFFF"/>
                </a:solidFill>
                <a:latin typeface="Imago"/>
              </a:rPr>
              <a:t>jusqu’à</a:t>
            </a:r>
            <a:r>
              <a:rPr lang="en-US" sz="1108" dirty="0">
                <a:solidFill>
                  <a:srgbClr val="FFFFFF"/>
                </a:solidFill>
                <a:latin typeface="Imago"/>
              </a:rPr>
              <a:t> 2 </a:t>
            </a:r>
            <a:r>
              <a:rPr lang="en-US" sz="1108" dirty="0" err="1">
                <a:solidFill>
                  <a:srgbClr val="FFFFFF"/>
                </a:solidFill>
                <a:latin typeface="Imago"/>
              </a:rPr>
              <a:t>jours</a:t>
            </a:r>
            <a:r>
              <a:rPr lang="en-US" sz="1108" dirty="0">
                <a:solidFill>
                  <a:srgbClr val="FFFFFF"/>
                </a:solidFill>
                <a:latin typeface="Imago"/>
              </a:rPr>
              <a:t> </a:t>
            </a:r>
            <a:r>
              <a:rPr lang="en-US" sz="1108" dirty="0" err="1">
                <a:solidFill>
                  <a:srgbClr val="FFFFFF"/>
                </a:solidFill>
                <a:latin typeface="Imago"/>
              </a:rPr>
              <a:t>en</a:t>
            </a:r>
            <a:r>
              <a:rPr lang="en-US" sz="1108" dirty="0">
                <a:solidFill>
                  <a:srgbClr val="FFFFFF"/>
                </a:solidFill>
                <a:latin typeface="Imago"/>
              </a:rPr>
              <a:t> </a:t>
            </a:r>
            <a:r>
              <a:rPr lang="en-US" sz="1108" dirty="0" err="1">
                <a:solidFill>
                  <a:srgbClr val="FFFFFF"/>
                </a:solidFill>
                <a:latin typeface="Imago"/>
              </a:rPr>
              <a:t>avance</a:t>
            </a:r>
            <a:r>
              <a:rPr lang="en-US" sz="1108" dirty="0">
                <a:solidFill>
                  <a:srgbClr val="FFFFFF"/>
                </a:solidFill>
                <a:latin typeface="Imago"/>
              </a:rPr>
              <a:t> grâce à la dose fixe et les </a:t>
            </a:r>
            <a:r>
              <a:rPr lang="en-US" sz="1108" dirty="0" err="1">
                <a:solidFill>
                  <a:srgbClr val="FFFFFF"/>
                </a:solidFill>
                <a:latin typeface="Imago"/>
              </a:rPr>
              <a:t>données</a:t>
            </a:r>
            <a:r>
              <a:rPr lang="en-US" sz="1108" dirty="0">
                <a:solidFill>
                  <a:srgbClr val="FFFFFF"/>
                </a:solidFill>
                <a:latin typeface="Imago"/>
              </a:rPr>
              <a:t> de </a:t>
            </a:r>
            <a:r>
              <a:rPr lang="en-US" sz="1108" dirty="0" err="1">
                <a:solidFill>
                  <a:srgbClr val="FFFFFF"/>
                </a:solidFill>
                <a:latin typeface="Imago"/>
              </a:rPr>
              <a:t>stabilité</a:t>
            </a:r>
            <a:endParaRPr lang="en-US" sz="1108" dirty="0">
              <a:solidFill>
                <a:srgbClr val="FFFFFF"/>
              </a:solidFill>
              <a:latin typeface="Imago"/>
            </a:endParaRPr>
          </a:p>
        </p:txBody>
      </p:sp>
      <p:sp>
        <p:nvSpPr>
          <p:cNvPr id="21" name="Rectangular Callout 76"/>
          <p:cNvSpPr/>
          <p:nvPr/>
        </p:nvSpPr>
        <p:spPr>
          <a:xfrm>
            <a:off x="3923495" y="3254538"/>
            <a:ext cx="2017276" cy="625937"/>
          </a:xfrm>
          <a:prstGeom prst="wedgeRectCallout">
            <a:avLst>
              <a:gd name="adj1" fmla="val -37744"/>
              <a:gd name="adj2" fmla="val 167224"/>
            </a:avLst>
          </a:prstGeom>
          <a:solidFill>
            <a:srgbClr val="E2003D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06" tIns="70774" rIns="71906" bIns="70774" anchor="ctr"/>
          <a:lstStyle/>
          <a:p>
            <a:pPr algn="ctr" defTabSz="421897">
              <a:defRPr/>
            </a:pPr>
            <a:r>
              <a:rPr lang="en-US" sz="1108" b="1" dirty="0" err="1">
                <a:solidFill>
                  <a:srgbClr val="FFFFFF"/>
                </a:solidFill>
                <a:latin typeface="Imago"/>
              </a:rPr>
              <a:t>Espace</a:t>
            </a:r>
            <a:r>
              <a:rPr lang="en-US" sz="1108" b="1" dirty="0">
                <a:solidFill>
                  <a:srgbClr val="FFFFFF"/>
                </a:solidFill>
                <a:latin typeface="Imago"/>
              </a:rPr>
              <a:t> et fauteuils </a:t>
            </a:r>
            <a:r>
              <a:rPr lang="en-US" sz="1108" b="1" dirty="0" err="1">
                <a:solidFill>
                  <a:srgbClr val="FFFFFF"/>
                </a:solidFill>
                <a:latin typeface="Imago"/>
              </a:rPr>
              <a:t>dédiés</a:t>
            </a:r>
            <a:r>
              <a:rPr lang="en-US" sz="1108" b="1" dirty="0">
                <a:solidFill>
                  <a:srgbClr val="FFFFFF"/>
                </a:solidFill>
                <a:latin typeface="Imago"/>
              </a:rPr>
              <a:t> </a:t>
            </a:r>
            <a:br>
              <a:rPr lang="en-US" sz="1108" b="1" dirty="0">
                <a:solidFill>
                  <a:srgbClr val="FFFFFF"/>
                </a:solidFill>
                <a:latin typeface="Imago"/>
              </a:rPr>
            </a:br>
            <a:r>
              <a:rPr lang="en-US" sz="1108" b="1" dirty="0">
                <a:solidFill>
                  <a:srgbClr val="FFFFFF"/>
                </a:solidFill>
                <a:latin typeface="Imago"/>
              </a:rPr>
              <a:t>à </a:t>
            </a:r>
            <a:r>
              <a:rPr lang="en-US" sz="1108" b="1" dirty="0" err="1">
                <a:solidFill>
                  <a:srgbClr val="FFFFFF"/>
                </a:solidFill>
                <a:latin typeface="Imago"/>
              </a:rPr>
              <a:t>l’injection</a:t>
            </a:r>
            <a:r>
              <a:rPr lang="en-US" sz="1108" b="1" dirty="0">
                <a:solidFill>
                  <a:srgbClr val="FFFFFF"/>
                </a:solidFill>
                <a:latin typeface="Imago"/>
              </a:rPr>
              <a:t> SC</a:t>
            </a:r>
            <a:endParaRPr lang="en-US" sz="1108" dirty="0">
              <a:solidFill>
                <a:srgbClr val="FFFFFF"/>
              </a:solidFill>
              <a:latin typeface="Imago"/>
            </a:endParaRP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gray">
          <a:xfrm>
            <a:off x="1008657" y="3147296"/>
            <a:ext cx="272562" cy="272562"/>
          </a:xfrm>
          <a:prstGeom prst="ellipse">
            <a:avLst/>
          </a:prstGeom>
          <a:solidFill>
            <a:srgbClr val="0071B9"/>
          </a:solidFill>
          <a:ln w="9525" algn="ctr">
            <a:solidFill>
              <a:srgbClr val="0082DA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44083"/>
            <a:r>
              <a:rPr lang="en-US" sz="1292" b="1" dirty="0">
                <a:solidFill>
                  <a:srgbClr val="FFFFFF"/>
                </a:solidFill>
                <a:latin typeface="Imago" pitchFamily="2" charset="0"/>
              </a:rPr>
              <a:t>2</a:t>
            </a:r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gray">
          <a:xfrm>
            <a:off x="3859449" y="3134053"/>
            <a:ext cx="272562" cy="272562"/>
          </a:xfrm>
          <a:prstGeom prst="ellipse">
            <a:avLst/>
          </a:prstGeom>
          <a:solidFill>
            <a:srgbClr val="0071B9"/>
          </a:solidFill>
          <a:ln w="9525" algn="ctr">
            <a:solidFill>
              <a:srgbClr val="0082DA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44083"/>
            <a:r>
              <a:rPr lang="en-US" sz="1292" b="1" dirty="0">
                <a:solidFill>
                  <a:srgbClr val="FFFFFF"/>
                </a:solidFill>
                <a:latin typeface="Imago" pitchFamily="2" charset="0"/>
              </a:rPr>
              <a:t>1</a:t>
            </a:r>
          </a:p>
        </p:txBody>
      </p:sp>
      <p:sp>
        <p:nvSpPr>
          <p:cNvPr id="26" name="Rectangle 2"/>
          <p:cNvSpPr txBox="1">
            <a:spLocks/>
          </p:cNvSpPr>
          <p:nvPr/>
        </p:nvSpPr>
        <p:spPr>
          <a:xfrm>
            <a:off x="398769" y="263769"/>
            <a:ext cx="6978462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>
              <a:lnSpc>
                <a:spcPts val="2769"/>
              </a:lnSpc>
            </a:pPr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2 bénéfices identifiables</a:t>
            </a:r>
          </a:p>
        </p:txBody>
      </p:sp>
      <p:sp>
        <p:nvSpPr>
          <p:cNvPr id="27" name="Chevron 26"/>
          <p:cNvSpPr/>
          <p:nvPr/>
        </p:nvSpPr>
        <p:spPr>
          <a:xfrm>
            <a:off x="3103596" y="4467523"/>
            <a:ext cx="731077" cy="1329231"/>
          </a:xfrm>
          <a:prstGeom prst="chevron">
            <a:avLst>
              <a:gd name="adj" fmla="val 13544"/>
            </a:avLst>
          </a:prstGeom>
          <a:solidFill>
            <a:srgbClr val="9C9E9F">
              <a:alpha val="20000"/>
            </a:srgbClr>
          </a:solidFill>
          <a:ln w="9525">
            <a:solidFill>
              <a:srgbClr val="9C9E9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21897">
              <a:defRPr/>
            </a:pPr>
            <a:r>
              <a:rPr lang="en-US" sz="923" b="1" dirty="0">
                <a:solidFill>
                  <a:srgbClr val="000000"/>
                </a:solidFill>
                <a:latin typeface="Imago"/>
              </a:rPr>
              <a:t>Consul</a:t>
            </a:r>
            <a:br>
              <a:rPr lang="en-US" sz="923" b="1" dirty="0">
                <a:solidFill>
                  <a:srgbClr val="000000"/>
                </a:solidFill>
                <a:latin typeface="Imago"/>
              </a:rPr>
            </a:br>
            <a:r>
              <a:rPr lang="en-US" sz="923" b="1" dirty="0" err="1">
                <a:solidFill>
                  <a:srgbClr val="000000"/>
                </a:solidFill>
                <a:latin typeface="Imago"/>
              </a:rPr>
              <a:t>tation</a:t>
            </a:r>
            <a:endParaRPr lang="en-US" sz="923" b="1" dirty="0">
              <a:solidFill>
                <a:srgbClr val="000000"/>
              </a:solidFill>
              <a:latin typeface="Imago"/>
            </a:endParaRPr>
          </a:p>
        </p:txBody>
      </p:sp>
    </p:spTree>
    <p:extLst>
      <p:ext uri="{BB962C8B-B14F-4D97-AF65-F5344CB8AC3E}">
        <p14:creationId xmlns:p14="http://schemas.microsoft.com/office/powerpoint/2010/main" val="299394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98770" y="1593000"/>
            <a:ext cx="8094066" cy="334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1085850" indent="-3429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16531" indent="-316531" defTabSz="844083" eaLnBrk="1" hangingPunct="1">
              <a:lnSpc>
                <a:spcPts val="2215"/>
              </a:lnSpc>
              <a:spcBef>
                <a:spcPts val="0"/>
              </a:spcBef>
              <a:spcAft>
                <a:spcPts val="1108"/>
              </a:spcAft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en-US" altLang="en-US" sz="24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2 </a:t>
            </a:r>
            <a:r>
              <a:rPr lang="en-US" altLang="en-US" sz="2400" b="1" dirty="0" err="1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bénéfices</a:t>
            </a:r>
            <a:r>
              <a:rPr lang="en-US" altLang="en-US" sz="24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identifiés</a:t>
            </a:r>
            <a:endParaRPr lang="en-US" altLang="en-US" sz="2400" b="1" dirty="0">
              <a:solidFill>
                <a:srgbClr val="000000"/>
              </a:solidFill>
              <a:latin typeface="Imago" pitchFamily="2" charset="0"/>
              <a:cs typeface="Imago" pitchFamily="2" charset="0"/>
            </a:endParaRPr>
          </a:p>
          <a:p>
            <a:pPr marL="578842" lvl="1" indent="-233002" defTabSz="844083" eaLnBrk="1" hangingPunct="1">
              <a:lnSpc>
                <a:spcPts val="2215"/>
              </a:lnSpc>
              <a:spcBef>
                <a:spcPts val="0"/>
              </a:spcBef>
              <a:spcAft>
                <a:spcPts val="1108"/>
              </a:spcAft>
              <a:buFont typeface="DotumChe" panose="020B0609000101010101" pitchFamily="49" charset="-127"/>
              <a:buChar char="-"/>
            </a:pPr>
            <a:r>
              <a:rPr lang="en-US" altLang="en-US" sz="20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Gains </a:t>
            </a:r>
            <a:r>
              <a:rPr lang="en-US" altLang="en-US" sz="2000" b="1" dirty="0" err="1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capacitaires</a:t>
            </a:r>
            <a:r>
              <a:rPr lang="en-US" altLang="en-US" sz="20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 et financiers </a:t>
            </a:r>
            <a:r>
              <a:rPr lang="en-US" altLang="en-US" sz="2000" b="1" dirty="0" err="1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liés</a:t>
            </a:r>
            <a:r>
              <a:rPr lang="en-US" altLang="en-US" sz="20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 à </a:t>
            </a:r>
            <a:r>
              <a:rPr lang="en-US" altLang="en-US" sz="2000" b="1" dirty="0" err="1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l’optimisation</a:t>
            </a:r>
            <a:r>
              <a:rPr lang="en-US" altLang="en-US" sz="20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 du temps </a:t>
            </a:r>
            <a:r>
              <a:rPr lang="en-US" altLang="en-US" sz="2000" b="1" dirty="0" err="1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d’occupation</a:t>
            </a:r>
            <a:r>
              <a:rPr lang="en-US" altLang="en-US" sz="20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 des fauteuils </a:t>
            </a:r>
          </a:p>
          <a:p>
            <a:pPr marL="578842" lvl="1" indent="-233002" defTabSz="844083" eaLnBrk="1" hangingPunct="1">
              <a:lnSpc>
                <a:spcPts val="2215"/>
              </a:lnSpc>
              <a:spcBef>
                <a:spcPts val="0"/>
              </a:spcBef>
              <a:spcAft>
                <a:spcPts val="1108"/>
              </a:spcAft>
              <a:buFont typeface="DotumChe" panose="020B0609000101010101" pitchFamily="49" charset="-127"/>
              <a:buChar char="-"/>
            </a:pPr>
            <a:r>
              <a:rPr lang="en-US" altLang="en-US" sz="20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Economies </a:t>
            </a:r>
            <a:r>
              <a:rPr lang="en-US" altLang="en-US" sz="2000" b="1" dirty="0" err="1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générées</a:t>
            </a:r>
            <a:r>
              <a:rPr lang="en-US" altLang="en-US" sz="20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 par </a:t>
            </a:r>
            <a:r>
              <a:rPr lang="en-US" altLang="en-US" sz="2000" b="1" dirty="0" err="1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l’utilisation</a:t>
            </a:r>
            <a:r>
              <a:rPr lang="en-US" altLang="en-US" sz="20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 des </a:t>
            </a:r>
            <a:r>
              <a:rPr lang="en-US" altLang="en-US" sz="2000" b="1" dirty="0" err="1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consommables</a:t>
            </a:r>
            <a:r>
              <a:rPr lang="en-US" altLang="en-US" sz="20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 pour </a:t>
            </a:r>
            <a:r>
              <a:rPr lang="en-US" altLang="en-US" sz="2000" b="1" dirty="0" err="1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l’administration</a:t>
            </a:r>
            <a:r>
              <a:rPr lang="en-US" altLang="en-US" sz="20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 du </a:t>
            </a:r>
            <a:r>
              <a:rPr lang="en-US" altLang="en-US" sz="2000" b="1" dirty="0" err="1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traitement</a:t>
            </a:r>
            <a:endParaRPr lang="en-US" altLang="en-US" sz="2000" b="1" dirty="0">
              <a:solidFill>
                <a:srgbClr val="000000"/>
              </a:solidFill>
              <a:latin typeface="Imago" pitchFamily="2" charset="0"/>
              <a:cs typeface="Imago" pitchFamily="2" charset="0"/>
            </a:endParaRPr>
          </a:p>
          <a:p>
            <a:pPr marL="316531" indent="-316531" defTabSz="844083" eaLnBrk="1" hangingPunct="1">
              <a:lnSpc>
                <a:spcPts val="2215"/>
              </a:lnSpc>
              <a:spcBef>
                <a:spcPts val="1662"/>
              </a:spcBef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en-US" altLang="en-US" sz="24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Impact </a:t>
            </a:r>
            <a:r>
              <a:rPr lang="en-US" altLang="en-US" sz="2400" b="1" dirty="0" err="1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psychologique</a:t>
            </a:r>
            <a:r>
              <a:rPr lang="en-US" altLang="en-US" sz="24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 favorable pour les patients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98769" y="263769"/>
            <a:ext cx="6978462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>
              <a:lnSpc>
                <a:spcPts val="2769"/>
              </a:lnSpc>
            </a:pPr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Bénéfices</a:t>
            </a:r>
          </a:p>
        </p:txBody>
      </p:sp>
    </p:spTree>
    <p:extLst>
      <p:ext uri="{BB962C8B-B14F-4D97-AF65-F5344CB8AC3E}">
        <p14:creationId xmlns:p14="http://schemas.microsoft.com/office/powerpoint/2010/main" val="331788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8770" y="1593001"/>
            <a:ext cx="7983230" cy="3842238"/>
          </a:xfrm>
        </p:spPr>
        <p:txBody>
          <a:bodyPr/>
          <a:lstStyle/>
          <a:p>
            <a:pPr marL="249122" indent="-249122">
              <a:lnSpc>
                <a:spcPts val="2215"/>
              </a:lnSpc>
              <a:spcBef>
                <a:spcPts val="1662"/>
              </a:spcBef>
              <a:spcAft>
                <a:spcPts val="554"/>
              </a:spcAft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altLang="fr-FR" sz="2000" dirty="0"/>
              <a:t>Préparation possible des seringues 48h à l’avance</a:t>
            </a:r>
          </a:p>
          <a:p>
            <a:pPr marL="249122" indent="-249122">
              <a:lnSpc>
                <a:spcPts val="2215"/>
              </a:lnSpc>
              <a:spcBef>
                <a:spcPts val="1662"/>
              </a:spcBef>
              <a:spcAft>
                <a:spcPts val="554"/>
              </a:spcAft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altLang="fr-FR" sz="2000" dirty="0"/>
              <a:t>Dose unique (standardisée)</a:t>
            </a:r>
          </a:p>
          <a:p>
            <a:pPr marL="249122" indent="-249122">
              <a:lnSpc>
                <a:spcPts val="2215"/>
              </a:lnSpc>
              <a:spcBef>
                <a:spcPts val="1662"/>
              </a:spcBef>
              <a:spcAft>
                <a:spcPts val="554"/>
              </a:spcAft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altLang="fr-FR" sz="2000" dirty="0"/>
              <a:t>Disponibilité rapide après validation médicale (GO chimio)</a:t>
            </a:r>
          </a:p>
          <a:p>
            <a:pPr marL="249122" indent="-249122">
              <a:lnSpc>
                <a:spcPts val="2215"/>
              </a:lnSpc>
              <a:spcBef>
                <a:spcPts val="1662"/>
              </a:spcBef>
              <a:spcAft>
                <a:spcPts val="554"/>
              </a:spcAft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altLang="fr-FR" sz="2000" dirty="0"/>
              <a:t>Mise à disposition d’un espace dédié à l’administration des formes SC</a:t>
            </a:r>
          </a:p>
          <a:p>
            <a:pPr marL="249122" indent="-249122">
              <a:lnSpc>
                <a:spcPts val="2215"/>
              </a:lnSpc>
              <a:spcBef>
                <a:spcPts val="1662"/>
              </a:spcBef>
              <a:spcAft>
                <a:spcPts val="554"/>
              </a:spcAft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altLang="fr-FR" sz="2000" dirty="0"/>
              <a:t>Créneaux horaires dédiés identifiés </a:t>
            </a:r>
          </a:p>
          <a:p>
            <a:pPr marL="498243" lvl="1" indent="-249122">
              <a:lnSpc>
                <a:spcPts val="2215"/>
              </a:lnSpc>
              <a:spcBef>
                <a:spcPts val="0"/>
              </a:spcBef>
              <a:spcAft>
                <a:spcPts val="554"/>
              </a:spcAft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altLang="fr-FR" sz="2000" dirty="0"/>
              <a:t>début matinée, fin d’après midi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98768" y="83656"/>
            <a:ext cx="7678431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>
              <a:lnSpc>
                <a:spcPts val="2585"/>
              </a:lnSpc>
            </a:pPr>
            <a:r>
              <a:rPr lang="fr-FR" altLang="en-US" sz="28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Initiatives mises en place pour l’amélioration </a:t>
            </a:r>
            <a:br>
              <a:rPr lang="fr-FR" altLang="en-US" sz="28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</a:br>
            <a:r>
              <a:rPr lang="fr-FR" altLang="en-US" sz="28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du flux des patientes</a:t>
            </a:r>
          </a:p>
        </p:txBody>
      </p:sp>
    </p:spTree>
    <p:extLst>
      <p:ext uri="{BB962C8B-B14F-4D97-AF65-F5344CB8AC3E}">
        <p14:creationId xmlns:p14="http://schemas.microsoft.com/office/powerpoint/2010/main" val="146824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Fracheboud Lionel\Documents\Cases\2016_Roche - SCUBA - Sub Cut Benefits Analysis\SCUBA_Tchang\14 - France\06 - Pictures\CJP_chambre SC.JPG"/>
          <p:cNvPicPr>
            <a:picLocks noChangeAspect="1" noChangeArrowheads="1"/>
          </p:cNvPicPr>
          <p:nvPr/>
        </p:nvPicPr>
        <p:blipFill>
          <a:blip r:embed="rId2" cstate="print"/>
          <a:srcRect b="22697"/>
          <a:stretch>
            <a:fillRect/>
          </a:stretch>
        </p:blipFill>
        <p:spPr bwMode="auto">
          <a:xfrm>
            <a:off x="398770" y="2278433"/>
            <a:ext cx="3288581" cy="3389538"/>
          </a:xfrm>
          <a:prstGeom prst="rect">
            <a:avLst/>
          </a:prstGeom>
          <a:noFill/>
          <a:effectLst/>
        </p:spPr>
      </p:pic>
      <p:sp>
        <p:nvSpPr>
          <p:cNvPr id="12" name="Rectangle 3"/>
          <p:cNvSpPr>
            <a:spLocks noChangeArrowheads="1"/>
          </p:cNvSpPr>
          <p:nvPr/>
        </p:nvSpPr>
        <p:spPr bwMode="gray">
          <a:xfrm>
            <a:off x="398769" y="1399033"/>
            <a:ext cx="3323077" cy="55232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0082DA"/>
            </a:outerShdw>
          </a:effectLst>
        </p:spPr>
        <p:txBody>
          <a:bodyPr lIns="0" tIns="0" rIns="0" bIns="0" anchor="t" anchorCtr="0">
            <a:noAutofit/>
          </a:bodyPr>
          <a:lstStyle/>
          <a:p>
            <a:pPr algn="ctr" defTabSz="844083"/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Espace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dédié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aux injections SC avec un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seul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fauteuil…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4585847" y="1399032"/>
            <a:ext cx="3826297" cy="5516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0082DA"/>
            </a:outerShdw>
          </a:effectLst>
        </p:spPr>
        <p:txBody>
          <a:bodyPr lIns="0" tIns="0" rIns="0" bIns="0" anchor="t" anchorCtr="0">
            <a:noAutofit/>
          </a:bodyPr>
          <a:lstStyle/>
          <a:p>
            <a:pPr algn="ctr" defTabSz="844083"/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...qui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permet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une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augmentation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significative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de la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capacité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d’accueil</a:t>
            </a:r>
            <a:endParaRPr lang="en-US" sz="1600" b="1" dirty="0">
              <a:solidFill>
                <a:srgbClr val="000000"/>
              </a:solidFill>
              <a:latin typeface="Imago" pitchFamily="2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4585848" y="2278433"/>
            <a:ext cx="4156370" cy="397737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t" anchorCtr="0"/>
          <a:lstStyle/>
          <a:p>
            <a:pPr marL="162662" indent="-162662" defTabSz="844083">
              <a:lnSpc>
                <a:spcPts val="1662"/>
              </a:lnSpc>
              <a:spcAft>
                <a:spcPts val="277"/>
              </a:spcAft>
              <a:buClr>
                <a:srgbClr val="0071B9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600" b="1" dirty="0">
                <a:solidFill>
                  <a:srgbClr val="000000"/>
                </a:solidFill>
                <a:latin typeface="Imago"/>
              </a:rPr>
              <a:t>Pièce </a:t>
            </a:r>
            <a:r>
              <a:rPr lang="en-US" sz="1600" b="1" dirty="0" err="1">
                <a:solidFill>
                  <a:srgbClr val="000000"/>
                </a:solidFill>
                <a:latin typeface="Imago"/>
              </a:rPr>
              <a:t>exclusivement</a:t>
            </a:r>
            <a:r>
              <a:rPr lang="en-US" sz="1600" b="1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/>
              </a:rPr>
              <a:t>réservée</a:t>
            </a:r>
            <a:r>
              <a:rPr lang="en-US" sz="1600" b="1" dirty="0">
                <a:solidFill>
                  <a:srgbClr val="000000"/>
                </a:solidFill>
                <a:latin typeface="Imago"/>
              </a:rPr>
              <a:t> aux injections SC</a:t>
            </a:r>
          </a:p>
          <a:p>
            <a:pPr marL="331185" lvl="1" indent="-167058" defTabSz="844083">
              <a:lnSpc>
                <a:spcPts val="1662"/>
              </a:lnSpc>
              <a:spcAft>
                <a:spcPts val="277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600" dirty="0" err="1">
                <a:solidFill>
                  <a:srgbClr val="000000"/>
                </a:solidFill>
                <a:latin typeface="Imago"/>
              </a:rPr>
              <a:t>Permettant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libérer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les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autres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fauteuils et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d’augmenter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la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capacité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d’accueil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</a:t>
            </a:r>
          </a:p>
          <a:p>
            <a:pPr marL="331185" lvl="1" indent="-167058" defTabSz="844083">
              <a:lnSpc>
                <a:spcPts val="1662"/>
              </a:lnSpc>
              <a:spcAft>
                <a:spcPts val="277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600" dirty="0">
                <a:solidFill>
                  <a:srgbClr val="000000"/>
                </a:solidFill>
                <a:latin typeface="Imago"/>
              </a:rPr>
              <a:t>Temps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d’occupation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: </a:t>
            </a:r>
            <a:r>
              <a:rPr lang="en-US" sz="1600" b="1" dirty="0">
                <a:solidFill>
                  <a:srgbClr val="000000"/>
                </a:solidFill>
                <a:latin typeface="Imago"/>
              </a:rPr>
              <a:t>30 minutes/patient</a:t>
            </a:r>
          </a:p>
          <a:p>
            <a:pPr marL="331185" lvl="1" indent="-167058" defTabSz="844083">
              <a:lnSpc>
                <a:spcPts val="1662"/>
              </a:lnSpc>
              <a:spcAft>
                <a:spcPts val="277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600" b="1" dirty="0" err="1">
                <a:solidFill>
                  <a:srgbClr val="000000"/>
                </a:solidFill>
                <a:latin typeface="Imago"/>
              </a:rPr>
              <a:t>Permettant</a:t>
            </a:r>
            <a:r>
              <a:rPr lang="en-US" sz="1600" b="1" dirty="0">
                <a:solidFill>
                  <a:srgbClr val="000000"/>
                </a:solidFill>
                <a:latin typeface="Imago"/>
              </a:rPr>
              <a:t> de se </a:t>
            </a:r>
            <a:r>
              <a:rPr lang="en-US" sz="1600" b="1" dirty="0" err="1">
                <a:solidFill>
                  <a:srgbClr val="000000"/>
                </a:solidFill>
                <a:latin typeface="Imago"/>
              </a:rPr>
              <a:t>déshabiller</a:t>
            </a:r>
            <a:r>
              <a:rPr lang="en-US" sz="1600" b="1" dirty="0">
                <a:solidFill>
                  <a:srgbClr val="000000"/>
                </a:solidFill>
                <a:latin typeface="Imago"/>
              </a:rPr>
              <a:t> et de se </a:t>
            </a:r>
            <a:r>
              <a:rPr lang="en-US" sz="1600" b="1" dirty="0" err="1">
                <a:solidFill>
                  <a:srgbClr val="000000"/>
                </a:solidFill>
                <a:latin typeface="Imago"/>
              </a:rPr>
              <a:t>rhabiller</a:t>
            </a:r>
            <a:endParaRPr lang="en-US" sz="1600" b="1" dirty="0">
              <a:solidFill>
                <a:srgbClr val="000000"/>
              </a:solidFill>
              <a:latin typeface="Imago"/>
            </a:endParaRPr>
          </a:p>
          <a:p>
            <a:pPr marL="331185" lvl="1" indent="-167058" defTabSz="844083">
              <a:lnSpc>
                <a:spcPts val="1662"/>
              </a:lnSpc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600" dirty="0">
                <a:solidFill>
                  <a:srgbClr val="000000"/>
                </a:solidFill>
                <a:latin typeface="Imago"/>
              </a:rPr>
              <a:t>Temps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d’attente</a:t>
            </a:r>
            <a:endParaRPr lang="en-US" sz="1600" dirty="0">
              <a:solidFill>
                <a:srgbClr val="000000"/>
              </a:solidFill>
              <a:latin typeface="Imago"/>
            </a:endParaRPr>
          </a:p>
          <a:p>
            <a:pPr marL="164127" indent="-164127" defTabSz="844083">
              <a:lnSpc>
                <a:spcPts val="1662"/>
              </a:lnSpc>
              <a:spcBef>
                <a:spcPts val="1108"/>
              </a:spcBef>
              <a:spcAft>
                <a:spcPts val="277"/>
              </a:spcAft>
              <a:buClr>
                <a:srgbClr val="0071B9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600" b="1" dirty="0" err="1">
                <a:solidFill>
                  <a:srgbClr val="000000"/>
                </a:solidFill>
                <a:latin typeface="Imago"/>
              </a:rPr>
              <a:t>Permet</a:t>
            </a:r>
            <a:r>
              <a:rPr lang="en-US" sz="1600" b="1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/>
              </a:rPr>
              <a:t>aussi</a:t>
            </a:r>
            <a:r>
              <a:rPr lang="en-US" sz="1600" b="1" dirty="0">
                <a:solidFill>
                  <a:srgbClr val="000000"/>
                </a:solidFill>
                <a:latin typeface="Imago"/>
              </a:rPr>
              <a:t> aux patients </a:t>
            </a:r>
            <a:r>
              <a:rPr lang="en-US" sz="1600" b="1" dirty="0" err="1">
                <a:solidFill>
                  <a:srgbClr val="000000"/>
                </a:solidFill>
                <a:latin typeface="Imago"/>
              </a:rPr>
              <a:t>d’avoir</a:t>
            </a:r>
            <a:r>
              <a:rPr lang="en-US" sz="1600" b="1" dirty="0">
                <a:solidFill>
                  <a:srgbClr val="000000"/>
                </a:solidFill>
                <a:latin typeface="Imago"/>
              </a:rPr>
              <a:t> un </a:t>
            </a:r>
            <a:r>
              <a:rPr lang="en-US" sz="1600" b="1" dirty="0" err="1">
                <a:solidFill>
                  <a:srgbClr val="000000"/>
                </a:solidFill>
                <a:latin typeface="Imago"/>
              </a:rPr>
              <a:t>espace</a:t>
            </a:r>
            <a:r>
              <a:rPr lang="en-US" sz="1600" b="1" dirty="0">
                <a:solidFill>
                  <a:srgbClr val="000000"/>
                </a:solidFill>
                <a:latin typeface="Imago"/>
              </a:rPr>
              <a:t> plus </a:t>
            </a:r>
            <a:r>
              <a:rPr lang="en-US" sz="1600" b="1" dirty="0" err="1">
                <a:solidFill>
                  <a:srgbClr val="000000"/>
                </a:solidFill>
                <a:latin typeface="Imago"/>
              </a:rPr>
              <a:t>confidentiel</a:t>
            </a:r>
            <a:endParaRPr lang="en-US" sz="1600" b="1" dirty="0">
              <a:solidFill>
                <a:srgbClr val="000000"/>
              </a:solidFill>
              <a:latin typeface="Imago"/>
            </a:endParaRPr>
          </a:p>
          <a:p>
            <a:pPr marL="331185" lvl="1" indent="-161196" defTabSz="844083">
              <a:lnSpc>
                <a:spcPts val="1662"/>
              </a:lnSpc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600" dirty="0">
                <a:solidFill>
                  <a:srgbClr val="000000"/>
                </a:solidFill>
                <a:latin typeface="Imago"/>
              </a:rPr>
              <a:t>Les patients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ont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besoin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de se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déshabiller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pour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l’injection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dans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la cuisse</a:t>
            </a:r>
          </a:p>
          <a:p>
            <a:pPr marL="164127" indent="-164127" defTabSz="844083">
              <a:lnSpc>
                <a:spcPts val="1662"/>
              </a:lnSpc>
              <a:spcBef>
                <a:spcPts val="1108"/>
              </a:spcBef>
              <a:spcAft>
                <a:spcPts val="277"/>
              </a:spcAft>
              <a:buClr>
                <a:srgbClr val="0071B9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600" dirty="0" err="1">
                <a:solidFill>
                  <a:srgbClr val="000000"/>
                </a:solidFill>
                <a:latin typeface="Imago"/>
              </a:rPr>
              <a:t>Investissement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faible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: 2400€ pour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l’achat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d’une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nouvelle chaise</a:t>
            </a:r>
            <a:endParaRPr lang="en-US" sz="1600" b="1" dirty="0">
              <a:solidFill>
                <a:srgbClr val="000000"/>
              </a:solidFill>
              <a:latin typeface="Imago"/>
            </a:endParaRPr>
          </a:p>
          <a:p>
            <a:pPr marL="331185" lvl="1" indent="-161196" defTabSz="844083">
              <a:lnSpc>
                <a:spcPts val="1662"/>
              </a:lnSpc>
              <a:spcAft>
                <a:spcPts val="554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600" dirty="0" err="1">
                <a:solidFill>
                  <a:srgbClr val="000000"/>
                </a:solidFill>
                <a:latin typeface="Imago"/>
              </a:rPr>
              <a:t>Ancien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emplacement de la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photocopieuse</a:t>
            </a:r>
            <a:endParaRPr lang="en-US" sz="1600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390525" y="125152"/>
            <a:ext cx="7520419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Espace isolé dans l’HDJ avec un fauteuil dédié pour faciliter l’organisation du parcours des patients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390526" y="5670962"/>
            <a:ext cx="3296825" cy="31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844083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fr-FR" sz="831" b="1" dirty="0">
                <a:solidFill>
                  <a:srgbClr val="9C9E9F"/>
                </a:solidFill>
                <a:latin typeface="Imago"/>
              </a:rPr>
              <a:t>Source: Stakeholder interviews</a:t>
            </a:r>
          </a:p>
        </p:txBody>
      </p:sp>
    </p:spTree>
    <p:extLst>
      <p:ext uri="{BB962C8B-B14F-4D97-AF65-F5344CB8AC3E}">
        <p14:creationId xmlns:p14="http://schemas.microsoft.com/office/powerpoint/2010/main" val="348383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</a:pPr>
            <a:endParaRPr lang="en-US" sz="923" dirty="0">
              <a:solidFill>
                <a:srgbClr val="000000"/>
              </a:solidFill>
              <a:latin typeface="Imago"/>
              <a:sym typeface="+mn-lt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94592" y="2140297"/>
          <a:ext cx="3364523" cy="280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5" name="Text Placeholder 23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47700" y="2033323"/>
            <a:ext cx="1828800" cy="168519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srgbClr val="000000"/>
                </a:solidFill>
                <a:latin typeface="Imago"/>
                <a:sym typeface="Imago"/>
              </a:rPr>
              <a:t># </a:t>
            </a:r>
            <a:r>
              <a:rPr lang="en-US" sz="1108" dirty="0" err="1">
                <a:solidFill>
                  <a:srgbClr val="000000"/>
                </a:solidFill>
                <a:latin typeface="Imago"/>
                <a:sym typeface="Imago"/>
              </a:rPr>
              <a:t>d’injections</a:t>
            </a:r>
            <a:r>
              <a:rPr lang="en-US" sz="1108" dirty="0">
                <a:solidFill>
                  <a:srgbClr val="000000"/>
                </a:solidFill>
                <a:latin typeface="Imago"/>
                <a:sym typeface="Imago"/>
              </a:rPr>
              <a:t> /jour</a:t>
            </a:r>
          </a:p>
        </p:txBody>
      </p:sp>
      <p:sp>
        <p:nvSpPr>
          <p:cNvPr id="8" name="Text Placeholder 25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654039" y="4851406"/>
            <a:ext cx="1135445" cy="161294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Fauteuil </a:t>
            </a:r>
            <a:r>
              <a:rPr lang="en-US" sz="1000" dirty="0" err="1">
                <a:solidFill>
                  <a:srgbClr val="000000"/>
                </a:solidFill>
              </a:rPr>
              <a:t>dédié</a:t>
            </a:r>
            <a:r>
              <a:rPr lang="en-US" sz="1000" dirty="0">
                <a:solidFill>
                  <a:srgbClr val="000000"/>
                </a:solidFill>
              </a:rPr>
              <a:t> SC</a:t>
            </a:r>
            <a:endParaRPr lang="en-US" sz="100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7" name="Text Placeholder 24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929037" y="4851406"/>
            <a:ext cx="1506433" cy="284040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Fauteuils IV 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(pour </a:t>
            </a:r>
            <a:r>
              <a:rPr lang="en-US" sz="1000" dirty="0" err="1">
                <a:solidFill>
                  <a:srgbClr val="000000"/>
                </a:solidFill>
              </a:rPr>
              <a:t>toutes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molécules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  <a:endParaRPr lang="en-US" sz="100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gray">
          <a:xfrm>
            <a:off x="394186" y="1382820"/>
            <a:ext cx="3823368" cy="50949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0082DA"/>
            </a:outerShdw>
          </a:effectLst>
        </p:spPr>
        <p:txBody>
          <a:bodyPr lIns="0" tIns="0" rIns="0" bIns="0" anchor="t" anchorCtr="0">
            <a:noAutofit/>
          </a:bodyPr>
          <a:lstStyle/>
          <a:p>
            <a:pPr algn="ctr" defTabSz="844083"/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Capacité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d’accueil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décuplée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par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l’utilisation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des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fomes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SC...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gray">
          <a:xfrm>
            <a:off x="4715661" y="1382821"/>
            <a:ext cx="3826297" cy="4950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0082DA"/>
            </a:outerShdw>
          </a:effectLst>
        </p:spPr>
        <p:txBody>
          <a:bodyPr lIns="0" tIns="0" rIns="0" bIns="0" anchor="t" anchorCtr="0">
            <a:noAutofit/>
          </a:bodyPr>
          <a:lstStyle/>
          <a:p>
            <a:pPr algn="ctr" defTabSz="844083"/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...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impliquant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24% du potential total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gray">
          <a:xfrm rot="5400000">
            <a:off x="3091398" y="3420378"/>
            <a:ext cx="2851962" cy="335421"/>
          </a:xfrm>
          <a:prstGeom prst="triangle">
            <a:avLst>
              <a:gd name="adj" fmla="val 50000"/>
            </a:avLst>
          </a:prstGeom>
          <a:solidFill>
            <a:srgbClr val="9C9E9F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defTabSz="844083"/>
            <a:endParaRPr lang="en-US" sz="1292" b="1">
              <a:solidFill>
                <a:srgbClr val="000000"/>
              </a:solidFill>
              <a:latin typeface="Imago" pitchFamily="2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8"/>
            </p:custDataLst>
          </p:nvPr>
        </p:nvCxnSpPr>
        <p:spPr bwMode="gray">
          <a:xfrm>
            <a:off x="7063383" y="2761620"/>
            <a:ext cx="386862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9"/>
            </p:custDataLst>
          </p:nvPr>
        </p:nvCxnSpPr>
        <p:spPr bwMode="gray">
          <a:xfrm>
            <a:off x="6025891" y="3245197"/>
            <a:ext cx="386862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33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4824276" y="2140297"/>
          <a:ext cx="3519917" cy="282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cxnSp>
        <p:nvCxnSpPr>
          <p:cNvPr id="29" name="Straight Connector 28"/>
          <p:cNvCxnSpPr/>
          <p:nvPr>
            <p:custDataLst>
              <p:tags r:id="rId11"/>
            </p:custDataLst>
          </p:nvPr>
        </p:nvCxnSpPr>
        <p:spPr bwMode="gray">
          <a:xfrm>
            <a:off x="8100876" y="2761621"/>
            <a:ext cx="0" cy="378069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2"/>
            </p:custDataLst>
          </p:nvPr>
        </p:nvCxnSpPr>
        <p:spPr bwMode="gray">
          <a:xfrm>
            <a:off x="7450245" y="2761621"/>
            <a:ext cx="0" cy="378069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3"/>
            </p:custDataLst>
          </p:nvPr>
        </p:nvCxnSpPr>
        <p:spPr bwMode="gray">
          <a:xfrm>
            <a:off x="7450245" y="2761620"/>
            <a:ext cx="650631" cy="0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4"/>
            </p:custDataLst>
          </p:nvPr>
        </p:nvCxnSpPr>
        <p:spPr bwMode="gray">
          <a:xfrm>
            <a:off x="6412753" y="2761620"/>
            <a:ext cx="650631" cy="0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5"/>
            </p:custDataLst>
          </p:nvPr>
        </p:nvCxnSpPr>
        <p:spPr bwMode="gray">
          <a:xfrm>
            <a:off x="7063384" y="2761621"/>
            <a:ext cx="0" cy="378069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16"/>
            </p:custDataLst>
          </p:nvPr>
        </p:nvCxnSpPr>
        <p:spPr bwMode="gray">
          <a:xfrm>
            <a:off x="6412753" y="2761621"/>
            <a:ext cx="0" cy="378069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909268" y="2033323"/>
            <a:ext cx="1828800" cy="168519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srgbClr val="000000"/>
                </a:solidFill>
                <a:latin typeface="Imago"/>
                <a:sym typeface="Imago"/>
              </a:rPr>
              <a:t># </a:t>
            </a:r>
            <a:r>
              <a:rPr lang="en-US" sz="1108" dirty="0" err="1">
                <a:solidFill>
                  <a:srgbClr val="000000"/>
                </a:solidFill>
                <a:latin typeface="Imago"/>
                <a:sym typeface="Imago"/>
              </a:rPr>
              <a:t>d’injections</a:t>
            </a:r>
            <a:r>
              <a:rPr lang="en-US" sz="1108" dirty="0">
                <a:solidFill>
                  <a:srgbClr val="000000"/>
                </a:solidFill>
                <a:latin typeface="Imago"/>
                <a:sym typeface="Imago"/>
              </a:rPr>
              <a:t> /jour</a:t>
            </a:r>
          </a:p>
        </p:txBody>
      </p:sp>
      <p:sp>
        <p:nvSpPr>
          <p:cNvPr id="42" name="Text Placeholder 8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264500" y="4851406"/>
            <a:ext cx="1034509" cy="422031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r>
              <a:rPr lang="en-US" sz="923" dirty="0" err="1">
                <a:solidFill>
                  <a:srgbClr val="000000"/>
                </a:solidFill>
                <a:latin typeface="Imago"/>
                <a:sym typeface="Imago"/>
              </a:rPr>
              <a:t>Capacité</a:t>
            </a:r>
            <a:r>
              <a:rPr lang="en-US" sz="923" dirty="0">
                <a:solidFill>
                  <a:srgbClr val="000000"/>
                </a:solidFill>
                <a:latin typeface="Imago"/>
                <a:sym typeface="Imago"/>
              </a:rPr>
              <a:t> </a:t>
            </a:r>
            <a:r>
              <a:rPr lang="en-US" sz="923" dirty="0" err="1">
                <a:solidFill>
                  <a:srgbClr val="000000"/>
                </a:solidFill>
                <a:latin typeface="Imago"/>
                <a:sym typeface="Imago"/>
              </a:rPr>
              <a:t>totale</a:t>
            </a:r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43" name="Text Placeholder 9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683242" y="2597497"/>
            <a:ext cx="184638" cy="140677"/>
          </a:xfrm>
          <a:prstGeom prst="rect">
            <a:avLst/>
          </a:prstGeom>
          <a:noFill/>
          <a:effectLst/>
        </p:spPr>
        <p:txBody>
          <a:bodyPr vert="horz" wrap="none" lIns="23446" tIns="0" rIns="23446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FF36DADF-EFE5-4932-A028-A5CB0F9D5A35}" type="datetime'''''''''''8''4'''''''''''''''''''''''''''''''">
              <a:rPr lang="en-US" sz="923">
                <a:solidFill>
                  <a:srgbClr val="000000"/>
                </a:solidFill>
                <a:latin typeface="Imago"/>
                <a:sym typeface="Imago"/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 sz="923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645749" y="2597497"/>
            <a:ext cx="184638" cy="140677"/>
          </a:xfrm>
          <a:prstGeom prst="rect">
            <a:avLst/>
          </a:prstGeom>
          <a:noFill/>
          <a:effectLst/>
        </p:spPr>
        <p:txBody>
          <a:bodyPr vert="horz" wrap="none" lIns="23446" tIns="0" rIns="23446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844083">
              <a:spcBef>
                <a:spcPct val="0"/>
              </a:spcBef>
              <a:spcAft>
                <a:spcPct val="0"/>
              </a:spcAft>
              <a:buNone/>
            </a:pPr>
            <a:fld id="{A40F93D4-1119-46DC-8A08-DC5D4EC84AF9}" type="datetime'''''2''''''''''0'''''''''''''">
              <a:rPr lang="en-US" altLang="en-US" sz="923" b="1">
                <a:solidFill>
                  <a:srgbClr val="000000"/>
                </a:solidFill>
                <a:latin typeface="Imago"/>
                <a:sym typeface="Imago"/>
              </a:rPr>
              <a:pPr marL="0" lvl="1" indent="0" algn="ctr" defTabSz="844083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923" b="1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36" name="Text Placeholder 4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288803" y="4945043"/>
            <a:ext cx="825011" cy="281354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592995" y="3109170"/>
            <a:ext cx="291611" cy="140677"/>
          </a:xfrm>
          <a:prstGeom prst="rect">
            <a:avLst/>
          </a:prstGeom>
          <a:noFill/>
          <a:effectLst/>
        </p:spPr>
        <p:txBody>
          <a:bodyPr vert="horz" wrap="none" lIns="23446" tIns="0" rIns="23446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844083">
              <a:spcBef>
                <a:spcPct val="0"/>
              </a:spcBef>
              <a:spcAft>
                <a:spcPct val="0"/>
              </a:spcAft>
              <a:buNone/>
            </a:pPr>
            <a:fld id="{A1E656DD-BD16-4BDC-A3BE-3BE3D0739FD6}" type="datetime'''''2''''''''''''''''3''''%'''">
              <a:rPr lang="en-US" altLang="en-US" sz="923" b="1">
                <a:solidFill>
                  <a:srgbClr val="FFFFFF"/>
                </a:solidFill>
                <a:latin typeface="Imago"/>
                <a:sym typeface="Imago"/>
              </a:rPr>
              <a:pPr marL="0" lvl="1" indent="0" algn="ctr" defTabSz="844083">
                <a:spcBef>
                  <a:spcPct val="0"/>
                </a:spcBef>
                <a:spcAft>
                  <a:spcPct val="0"/>
                </a:spcAft>
                <a:buNone/>
              </a:pPr>
              <a:t>23%</a:t>
            </a:fld>
            <a:endParaRPr lang="en-US" sz="923" b="1" dirty="0">
              <a:solidFill>
                <a:srgbClr val="FFFFFF"/>
              </a:solidFill>
              <a:latin typeface="Imago"/>
              <a:sym typeface="Imago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929037" y="3406815"/>
            <a:ext cx="2796461" cy="613864"/>
          </a:xfrm>
          <a:prstGeom prst="wedgeRectCallout">
            <a:avLst>
              <a:gd name="adj1" fmla="val 22996"/>
              <a:gd name="adj2" fmla="val -115044"/>
            </a:avLst>
          </a:prstGeom>
          <a:solidFill>
            <a:srgbClr val="FDC6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algn="ctr" defTabSz="844083"/>
            <a:r>
              <a:rPr lang="en-US" sz="1292" dirty="0" err="1">
                <a:solidFill>
                  <a:srgbClr val="000000"/>
                </a:solidFill>
                <a:latin typeface="Imago"/>
              </a:rPr>
              <a:t>Même</a:t>
            </a:r>
            <a:r>
              <a:rPr lang="en-US" sz="1292" dirty="0">
                <a:solidFill>
                  <a:srgbClr val="000000"/>
                </a:solidFill>
                <a:latin typeface="Imago"/>
              </a:rPr>
              <a:t> GHS pour les </a:t>
            </a:r>
            <a:r>
              <a:rPr lang="en-US" sz="1292" dirty="0" err="1">
                <a:solidFill>
                  <a:srgbClr val="000000"/>
                </a:solidFill>
                <a:latin typeface="Imago"/>
              </a:rPr>
              <a:t>formes</a:t>
            </a:r>
            <a:r>
              <a:rPr lang="en-US" sz="1292" dirty="0">
                <a:solidFill>
                  <a:srgbClr val="000000"/>
                </a:solidFill>
                <a:latin typeface="Imago"/>
              </a:rPr>
              <a:t> IV et SC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gray">
          <a:xfrm>
            <a:off x="512023" y="6314399"/>
            <a:ext cx="7881700" cy="341504"/>
          </a:xfrm>
          <a:prstGeom prst="rect">
            <a:avLst/>
          </a:prstGeom>
          <a:solidFill>
            <a:srgbClr val="9C9E9F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 defTabSz="844083"/>
            <a:r>
              <a:rPr lang="en-US" sz="1600" b="1" dirty="0">
                <a:solidFill>
                  <a:srgbClr val="FFFFFF"/>
                </a:solidFill>
                <a:latin typeface="Imago" pitchFamily="2" charset="0"/>
              </a:rPr>
              <a:t>Le </a:t>
            </a:r>
            <a:r>
              <a:rPr lang="en-US" sz="1600" b="1" dirty="0" err="1">
                <a:solidFill>
                  <a:srgbClr val="FFFFFF"/>
                </a:solidFill>
                <a:latin typeface="Imago" pitchFamily="2" charset="0"/>
              </a:rPr>
              <a:t>niveau</a:t>
            </a:r>
            <a:r>
              <a:rPr lang="en-US" sz="1600" b="1" dirty="0">
                <a:solidFill>
                  <a:srgbClr val="FFFFFF"/>
                </a:solidFill>
                <a:latin typeface="Imago" pitchFamily="2" charset="0"/>
              </a:rPr>
              <a:t> de </a:t>
            </a:r>
            <a:r>
              <a:rPr lang="en-US" sz="1600" b="1" dirty="0" err="1">
                <a:solidFill>
                  <a:srgbClr val="FFFFFF"/>
                </a:solidFill>
                <a:latin typeface="Imago" pitchFamily="2" charset="0"/>
              </a:rPr>
              <a:t>potentiel</a:t>
            </a:r>
            <a:r>
              <a:rPr lang="en-US" sz="1600" b="1" dirty="0">
                <a:solidFill>
                  <a:srgbClr val="FFFFFF"/>
                </a:solidFill>
                <a:latin typeface="Imago" pitchFamily="2" charset="0"/>
              </a:rPr>
              <a:t> de gain </a:t>
            </a:r>
            <a:r>
              <a:rPr lang="en-US" sz="1600" b="1" dirty="0" err="1">
                <a:solidFill>
                  <a:srgbClr val="FFFFFF"/>
                </a:solidFill>
                <a:latin typeface="Imago" pitchFamily="2" charset="0"/>
              </a:rPr>
              <a:t>est</a:t>
            </a:r>
            <a:r>
              <a:rPr lang="en-US" sz="1600" b="1" dirty="0">
                <a:solidFill>
                  <a:srgbClr val="FFFFFF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Imago" pitchFamily="2" charset="0"/>
              </a:rPr>
              <a:t>corrélé</a:t>
            </a:r>
            <a:r>
              <a:rPr lang="en-US" sz="1600" b="1" dirty="0">
                <a:solidFill>
                  <a:srgbClr val="FFFFFF"/>
                </a:solidFill>
                <a:latin typeface="Imago" pitchFamily="2" charset="0"/>
              </a:rPr>
              <a:t> au </a:t>
            </a:r>
            <a:r>
              <a:rPr lang="en-US" sz="1600" b="1" dirty="0" err="1">
                <a:solidFill>
                  <a:srgbClr val="FFFFFF"/>
                </a:solidFill>
                <a:latin typeface="Imago" pitchFamily="2" charset="0"/>
              </a:rPr>
              <a:t>nombre</a:t>
            </a:r>
            <a:r>
              <a:rPr lang="en-US" sz="1600" b="1" dirty="0">
                <a:solidFill>
                  <a:srgbClr val="FFFFFF"/>
                </a:solidFill>
                <a:latin typeface="Imago" pitchFamily="2" charset="0"/>
              </a:rPr>
              <a:t> des patients SC</a:t>
            </a:r>
          </a:p>
        </p:txBody>
      </p:sp>
      <p:sp>
        <p:nvSpPr>
          <p:cNvPr id="50" name="Rectangular Callout 49"/>
          <p:cNvSpPr/>
          <p:nvPr/>
        </p:nvSpPr>
        <p:spPr>
          <a:xfrm>
            <a:off x="5400199" y="3460531"/>
            <a:ext cx="2990886" cy="874753"/>
          </a:xfrm>
          <a:prstGeom prst="wedgeRectCallout">
            <a:avLst>
              <a:gd name="adj1" fmla="val -13104"/>
              <a:gd name="adj2" fmla="val -80758"/>
            </a:avLst>
          </a:prstGeom>
          <a:solidFill>
            <a:srgbClr val="FDC6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defTabSz="844083"/>
            <a:r>
              <a:rPr lang="en-US" sz="1292" dirty="0" err="1">
                <a:solidFill>
                  <a:srgbClr val="000000"/>
                </a:solidFill>
                <a:latin typeface="Imago"/>
              </a:rPr>
              <a:t>Potentiel</a:t>
            </a:r>
            <a:r>
              <a:rPr lang="en-US" sz="1292" dirty="0">
                <a:solidFill>
                  <a:srgbClr val="000000"/>
                </a:solidFill>
                <a:latin typeface="Imago"/>
              </a:rPr>
              <a:t> de gain total : </a:t>
            </a:r>
            <a:r>
              <a:rPr lang="en-US" sz="1292" b="1" dirty="0">
                <a:solidFill>
                  <a:srgbClr val="000000"/>
                </a:solidFill>
                <a:latin typeface="Imago"/>
              </a:rPr>
              <a:t>1.9M€</a:t>
            </a:r>
            <a:r>
              <a:rPr lang="en-US" sz="1292" baseline="30000" dirty="0">
                <a:solidFill>
                  <a:srgbClr val="000000"/>
                </a:solidFill>
                <a:latin typeface="Imago"/>
              </a:rPr>
              <a:t>1</a:t>
            </a:r>
            <a:endParaRPr lang="en-US" sz="1292" dirty="0">
              <a:solidFill>
                <a:srgbClr val="000000"/>
              </a:solidFill>
              <a:latin typeface="Imago"/>
            </a:endParaRPr>
          </a:p>
          <a:p>
            <a:pPr marL="80599" indent="-80599" defTabSz="844083">
              <a:buClr>
                <a:srgbClr val="000000"/>
              </a:buClr>
              <a:buSzPct val="100000"/>
              <a:buFont typeface="Imago"/>
              <a:buChar char="•"/>
            </a:pPr>
            <a:r>
              <a:rPr lang="en-US" sz="1292" dirty="0">
                <a:solidFill>
                  <a:srgbClr val="000000"/>
                </a:solidFill>
                <a:latin typeface="Imago"/>
              </a:rPr>
              <a:t>In 2015, 24% (~0.4m €) du potential </a:t>
            </a:r>
            <a:r>
              <a:rPr lang="en-US" sz="1292" dirty="0" err="1">
                <a:solidFill>
                  <a:srgbClr val="000000"/>
                </a:solidFill>
                <a:latin typeface="Imago"/>
              </a:rPr>
              <a:t>d’utilisation</a:t>
            </a:r>
            <a:r>
              <a:rPr lang="en-US" sz="1292" dirty="0">
                <a:solidFill>
                  <a:srgbClr val="000000"/>
                </a:solidFill>
                <a:latin typeface="Imago"/>
              </a:rPr>
              <a:t> de SC </a:t>
            </a:r>
            <a:r>
              <a:rPr lang="en-US" sz="1292" dirty="0" err="1">
                <a:solidFill>
                  <a:srgbClr val="000000"/>
                </a:solidFill>
                <a:latin typeface="Imago"/>
              </a:rPr>
              <a:t>ont</a:t>
            </a:r>
            <a:r>
              <a:rPr lang="en-US" sz="1292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292" dirty="0" err="1">
                <a:solidFill>
                  <a:srgbClr val="000000"/>
                </a:solidFill>
                <a:latin typeface="Imago"/>
              </a:rPr>
              <a:t>été</a:t>
            </a:r>
            <a:r>
              <a:rPr lang="en-US" sz="1292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292" dirty="0" err="1">
                <a:solidFill>
                  <a:srgbClr val="000000"/>
                </a:solidFill>
                <a:latin typeface="Imago"/>
              </a:rPr>
              <a:t>réalisés</a:t>
            </a:r>
            <a:r>
              <a:rPr lang="en-US" sz="1292" dirty="0">
                <a:solidFill>
                  <a:srgbClr val="000000"/>
                </a:solidFill>
                <a:latin typeface="Imago"/>
              </a:rPr>
              <a:t> </a:t>
            </a:r>
            <a:br>
              <a:rPr lang="en-US" sz="1292" dirty="0">
                <a:solidFill>
                  <a:srgbClr val="000000"/>
                </a:solidFill>
                <a:latin typeface="Imago"/>
              </a:rPr>
            </a:br>
            <a:r>
              <a:rPr lang="en-US" sz="1292" dirty="0">
                <a:solidFill>
                  <a:srgbClr val="000000"/>
                </a:solidFill>
                <a:latin typeface="Imago"/>
              </a:rPr>
              <a:t>(4,5 patients/jour)</a:t>
            </a:r>
          </a:p>
        </p:txBody>
      </p:sp>
      <p:sp>
        <p:nvSpPr>
          <p:cNvPr id="51" name="AutoShape 2"/>
          <p:cNvSpPr>
            <a:spLocks/>
          </p:cNvSpPr>
          <p:nvPr/>
        </p:nvSpPr>
        <p:spPr bwMode="gray">
          <a:xfrm flipH="1">
            <a:off x="8131884" y="2767293"/>
            <a:ext cx="82674" cy="470711"/>
          </a:xfrm>
          <a:prstGeom prst="leftBrace">
            <a:avLst>
              <a:gd name="adj1" fmla="val 32192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 defTabSz="844083"/>
            <a:endParaRPr lang="de-CH" sz="1292" b="1" dirty="0">
              <a:solidFill>
                <a:srgbClr val="000000"/>
              </a:solidFill>
              <a:latin typeface="Imago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31643" y="2854340"/>
            <a:ext cx="383664" cy="283912"/>
          </a:xfrm>
          <a:prstGeom prst="rect">
            <a:avLst/>
          </a:prstGeom>
          <a:noFill/>
        </p:spPr>
        <p:txBody>
          <a:bodyPr wrap="square" lIns="0" tIns="83077" rIns="0" bIns="83077" rtlCol="0" anchor="ctr" anchorCtr="0">
            <a:noAutofit/>
          </a:bodyPr>
          <a:lstStyle/>
          <a:p>
            <a:pPr algn="ctr" defTabSz="844083"/>
            <a:r>
              <a:rPr lang="en-US" sz="1292" dirty="0">
                <a:solidFill>
                  <a:srgbClr val="000000"/>
                </a:solidFill>
                <a:latin typeface="Imago"/>
              </a:rPr>
              <a:t>24%</a:t>
            </a:r>
          </a:p>
        </p:txBody>
      </p:sp>
      <p:sp>
        <p:nvSpPr>
          <p:cNvPr id="47" name="Text Placeholder 24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975643" y="4851406"/>
            <a:ext cx="1243275" cy="221279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Fauteuils IV 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(pour </a:t>
            </a:r>
            <a:r>
              <a:rPr lang="en-US" sz="1000" dirty="0" err="1">
                <a:solidFill>
                  <a:srgbClr val="000000"/>
                </a:solidFill>
              </a:rPr>
              <a:t>toutes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molécules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  <a:endParaRPr lang="en-US" sz="100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53" name="Text Placeholder 25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218563" y="4851406"/>
            <a:ext cx="1045938" cy="18278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r>
              <a:rPr lang="en-US" sz="923" dirty="0">
                <a:solidFill>
                  <a:srgbClr val="000000"/>
                </a:solidFill>
              </a:rPr>
              <a:t>Fauteuil </a:t>
            </a:r>
            <a:r>
              <a:rPr lang="en-US" sz="923" dirty="0" err="1">
                <a:solidFill>
                  <a:srgbClr val="000000"/>
                </a:solidFill>
              </a:rPr>
              <a:t>dédié</a:t>
            </a:r>
            <a:r>
              <a:rPr lang="en-US" sz="923" dirty="0">
                <a:solidFill>
                  <a:srgbClr val="000000"/>
                </a:solidFill>
              </a:rPr>
              <a:t> SC</a:t>
            </a:r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022" y="5325108"/>
            <a:ext cx="383764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defTabSz="844083">
              <a:buClr>
                <a:srgbClr val="0070C0"/>
              </a:buClr>
            </a:pPr>
            <a:r>
              <a:rPr lang="fr-FR" sz="1600" b="1" dirty="0">
                <a:solidFill>
                  <a:srgbClr val="0071B9"/>
                </a:solidFill>
                <a:latin typeface="Imago"/>
              </a:rPr>
              <a:t>En 2015,</a:t>
            </a:r>
          </a:p>
          <a:p>
            <a:pPr defTabSz="844083">
              <a:buClr>
                <a:srgbClr val="0070C0"/>
              </a:buClr>
            </a:pPr>
            <a:r>
              <a:rPr lang="fr-FR" sz="1600" b="1" dirty="0">
                <a:solidFill>
                  <a:srgbClr val="0071B9"/>
                </a:solidFill>
                <a:latin typeface="Imago"/>
              </a:rPr>
              <a:t>4 à 5 patients/jour ont généré un gain de 400K€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9268" y="5422901"/>
            <a:ext cx="4013058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defTabSz="844083">
              <a:buClr>
                <a:srgbClr val="0070C0"/>
              </a:buClr>
            </a:pPr>
            <a:r>
              <a:rPr lang="fr-FR" sz="1600" b="1" dirty="0">
                <a:solidFill>
                  <a:srgbClr val="0071B9"/>
                </a:solidFill>
                <a:latin typeface="Imago"/>
              </a:rPr>
              <a:t>Au total, </a:t>
            </a:r>
          </a:p>
          <a:p>
            <a:pPr defTabSz="844083">
              <a:buClr>
                <a:srgbClr val="0070C0"/>
              </a:buClr>
            </a:pPr>
            <a:r>
              <a:rPr lang="fr-FR" sz="1600" b="1" dirty="0">
                <a:solidFill>
                  <a:srgbClr val="0071B9"/>
                </a:solidFill>
                <a:latin typeface="Imago"/>
              </a:rPr>
              <a:t>20 patients pourraient être pris en charge par jour</a:t>
            </a:r>
          </a:p>
        </p:txBody>
      </p:sp>
      <p:sp>
        <p:nvSpPr>
          <p:cNvPr id="37" name="Rectangle 2"/>
          <p:cNvSpPr txBox="1">
            <a:spLocks/>
          </p:cNvSpPr>
          <p:nvPr/>
        </p:nvSpPr>
        <p:spPr>
          <a:xfrm>
            <a:off x="394186" y="140548"/>
            <a:ext cx="7706690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fr-FR" altLang="en-US" sz="28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Principal objectif :</a:t>
            </a:r>
          </a:p>
          <a:p>
            <a:pPr algn="l" defTabSz="844083">
              <a:lnSpc>
                <a:spcPts val="2215"/>
              </a:lnSpc>
            </a:pPr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Gain capacitaire lié à l’optimisation de l’organisation</a:t>
            </a:r>
          </a:p>
        </p:txBody>
      </p:sp>
    </p:spTree>
    <p:extLst>
      <p:ext uri="{BB962C8B-B14F-4D97-AF65-F5344CB8AC3E}">
        <p14:creationId xmlns:p14="http://schemas.microsoft.com/office/powerpoint/2010/main" val="765969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20" name="Object 1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</a:pPr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146537" y="1260692"/>
            <a:ext cx="4530485" cy="5755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0082DA"/>
            </a:outerShdw>
          </a:effectLst>
        </p:spPr>
        <p:txBody>
          <a:bodyPr lIns="0" tIns="0" rIns="0" bIns="0" anchor="t" anchorCtr="0">
            <a:noAutofit/>
          </a:bodyPr>
          <a:lstStyle/>
          <a:p>
            <a:pPr algn="ctr" defTabSz="844083"/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La reconstitution flexible des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formes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SC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permet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une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meilleure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répartition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de la charge de travail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4677023" y="1260692"/>
            <a:ext cx="4092904" cy="57489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0082DA"/>
            </a:outerShdw>
          </a:effectLst>
        </p:spPr>
        <p:txBody>
          <a:bodyPr lIns="0" tIns="0" rIns="0" bIns="0" anchor="t" anchorCtr="0">
            <a:noAutofit/>
          </a:bodyPr>
          <a:lstStyle/>
          <a:p>
            <a:pPr algn="ctr" defTabSz="844083"/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...et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garantit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une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durée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d’administration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inférieure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à 30 minutes/patient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4932307" y="2051586"/>
            <a:ext cx="4071206" cy="385236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/>
          <a:lstStyle/>
          <a:p>
            <a:pPr marL="162662" indent="-162662" defTabSz="844083">
              <a:spcAft>
                <a:spcPts val="554"/>
              </a:spcAft>
              <a:buClr>
                <a:srgbClr val="0071B9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L’arrivée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des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produits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de la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pharmacie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se fait en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fonction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de la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programmation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des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rendez-vous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</a:t>
            </a:r>
          </a:p>
          <a:p>
            <a:pPr marL="329720" lvl="1" indent="-164127" defTabSz="844083">
              <a:spcAft>
                <a:spcPts val="554"/>
              </a:spcAft>
              <a:buSzPct val="100000"/>
              <a:buFont typeface="DotumChe" panose="020B0609000101010101" pitchFamily="49" charset="-127"/>
              <a:buChar char="-"/>
            </a:pPr>
            <a:r>
              <a:rPr lang="en-US" sz="1400" dirty="0">
                <a:solidFill>
                  <a:srgbClr val="000000"/>
                </a:solidFill>
                <a:latin typeface="Imago"/>
              </a:rPr>
              <a:t>La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commande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est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envoyée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à la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pharmacie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pendant la consultation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médicale</a:t>
            </a:r>
            <a:endParaRPr lang="en-US" sz="1400" dirty="0">
              <a:solidFill>
                <a:srgbClr val="000000"/>
              </a:solidFill>
              <a:latin typeface="Imago"/>
            </a:endParaRPr>
          </a:p>
          <a:p>
            <a:pPr marL="162662" indent="-162662" defTabSz="844083">
              <a:spcAft>
                <a:spcPts val="554"/>
              </a:spcAft>
              <a:buClr>
                <a:srgbClr val="0071B9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000000"/>
                </a:solidFill>
                <a:latin typeface="Imago"/>
              </a:rPr>
              <a:t>Les administrations SC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sont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habituellement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programmées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le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matin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en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période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de pointe</a:t>
            </a:r>
          </a:p>
          <a:p>
            <a:pPr marL="162662" indent="-162662" defTabSz="844083">
              <a:spcAft>
                <a:spcPts val="554"/>
              </a:spcAft>
              <a:buClr>
                <a:srgbClr val="0071B9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000000"/>
                </a:solidFill>
                <a:latin typeface="Imago"/>
              </a:rPr>
              <a:t>La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préparation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est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réalisée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à la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pharmacie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la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veille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en fin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d’après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-midi pour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une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meilleure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répartition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de la charge de travail.</a:t>
            </a:r>
          </a:p>
          <a:p>
            <a:pPr marL="162662" indent="-162662" defTabSz="844083">
              <a:spcAft>
                <a:spcPts val="554"/>
              </a:spcAft>
              <a:buClr>
                <a:srgbClr val="0071B9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Cette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organisation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garantit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un temps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d’attente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de la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patiente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de 10 minutes maximum</a:t>
            </a:r>
            <a:endParaRPr lang="en-US" sz="1400" dirty="0">
              <a:solidFill>
                <a:srgbClr val="000000"/>
              </a:solidFill>
              <a:latin typeface="Imago"/>
            </a:endParaRPr>
          </a:p>
          <a:p>
            <a:pPr marL="331185" lvl="1" indent="-161196" defTabSz="844083">
              <a:spcAft>
                <a:spcPts val="554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400" dirty="0" err="1">
                <a:solidFill>
                  <a:srgbClr val="000000"/>
                </a:solidFill>
                <a:latin typeface="Imago"/>
              </a:rPr>
              <a:t>Correspondant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à la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durée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du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processus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commande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et de transport</a:t>
            </a:r>
            <a:r>
              <a:rPr lang="en-US" sz="1400" baseline="30000" dirty="0">
                <a:solidFill>
                  <a:srgbClr val="000000"/>
                </a:solidFill>
                <a:latin typeface="Imago"/>
              </a:rPr>
              <a:t>2</a:t>
            </a:r>
            <a:endParaRPr lang="en-US" sz="1400" dirty="0">
              <a:solidFill>
                <a:srgbClr val="000000"/>
              </a:solidFill>
              <a:latin typeface="Imago"/>
            </a:endParaRPr>
          </a:p>
          <a:p>
            <a:pPr marL="162662" indent="-162662" defTabSz="844083">
              <a:spcAft>
                <a:spcPts val="554"/>
              </a:spcAft>
              <a:buClr>
                <a:srgbClr val="0071B9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Permet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des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créneaux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horaires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serrés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</a:t>
            </a:r>
            <a:br>
              <a:rPr lang="en-US" sz="1400" b="1" dirty="0">
                <a:solidFill>
                  <a:srgbClr val="000000"/>
                </a:solidFill>
                <a:latin typeface="Imago"/>
              </a:rPr>
            </a:br>
            <a:r>
              <a:rPr lang="en-US" sz="1400" b="1" dirty="0">
                <a:solidFill>
                  <a:srgbClr val="000000"/>
                </a:solidFill>
                <a:latin typeface="Imago"/>
              </a:rPr>
              <a:t>(de 30 minutes) pour les patients SC et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permet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une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bonne rotation </a:t>
            </a:r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363416" y="2350477"/>
          <a:ext cx="3449578" cy="291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4" name="Text Placeholder 16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269880" y="5181600"/>
            <a:ext cx="191965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C6ED3A88-A87B-485D-BEA7-12C49FF05A80}" type="datetime'''''''''13''''''''''''''''''''h'''''''''''''''">
              <a:rPr lang="en-US" sz="923" b="0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13h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42949" y="5181600"/>
            <a:ext cx="133350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1FCD4633-3633-4597-8BFF-443FE9138AA8}" type="datetime'''''8''h'''''''''''''''''''">
              <a:rPr lang="en-US" sz="923" b="0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8h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055077" y="5181600"/>
            <a:ext cx="133350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7D4B6050-5F39-42BC-A4C8-9ABBE6412375}" type="datetime'''''''9''''''''h'''''''''''''''">
              <a:rPr lang="en-US" sz="923" b="0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9h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45477" y="2271346"/>
            <a:ext cx="2035419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000000"/>
                </a:solidFill>
                <a:latin typeface="Imago"/>
                <a:sym typeface="Imago"/>
              </a:rPr>
              <a:t>Nbre</a:t>
            </a:r>
            <a:r>
              <a:rPr lang="en-US" sz="1100" dirty="0">
                <a:solidFill>
                  <a:srgbClr val="000000"/>
                </a:solidFill>
                <a:latin typeface="Imago"/>
                <a:sym typeface="Imago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Imago"/>
                <a:sym typeface="Imago"/>
              </a:rPr>
              <a:t>moyen</a:t>
            </a:r>
            <a:r>
              <a:rPr lang="en-US" sz="1100" dirty="0">
                <a:solidFill>
                  <a:srgbClr val="000000"/>
                </a:solidFill>
                <a:latin typeface="Imago"/>
                <a:sym typeface="Imago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Imago"/>
                <a:sym typeface="Imago"/>
              </a:rPr>
              <a:t>d’administration</a:t>
            </a:r>
            <a:endParaRPr lang="en-US" sz="110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22" name="Text Placeholder 11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337896" y="5181600"/>
            <a:ext cx="191965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F9980EEA-C3CA-4F26-81F3-A279DE5A727B}" type="datetime'''''''''''''''''''''1''''''''''''''''''''''''0''''''''''''''h'">
              <a:rPr lang="en-US" sz="923" b="0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10h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39" name="Text Placeholder 21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958611" y="5416062"/>
            <a:ext cx="817685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44083">
              <a:spcBef>
                <a:spcPct val="0"/>
              </a:spcBef>
              <a:spcAft>
                <a:spcPct val="0"/>
              </a:spcAft>
            </a:pPr>
            <a:r>
              <a:rPr lang="en-US" sz="923" dirty="0">
                <a:solidFill>
                  <a:srgbClr val="000000"/>
                </a:solidFill>
                <a:latin typeface="Imago"/>
                <a:sym typeface="Imago"/>
              </a:rPr>
              <a:t>(24h) </a:t>
            </a:r>
            <a:r>
              <a:rPr lang="en-US" sz="923" dirty="0" err="1">
                <a:solidFill>
                  <a:srgbClr val="000000"/>
                </a:solidFill>
                <a:latin typeface="Imago"/>
                <a:sym typeface="Imago"/>
              </a:rPr>
              <a:t>Heures</a:t>
            </a:r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23" name="Text Placeholder 1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650023" y="5181600"/>
            <a:ext cx="191965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907D6E2B-3E72-4115-B49B-5029E0718668}" type="datetime'''1''''''1''''''''h'''''''''''''''''''''''''''">
              <a:rPr lang="en-US" sz="923" b="0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11h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962150" y="5181600"/>
            <a:ext cx="191965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FC86FEBC-67C4-42FD-8EB0-1BDF981C7B71}" type="datetime'''''1''''2''''''''''''''''''''''''''''''''h'''''''">
              <a:rPr lang="en-US" sz="923" b="0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12h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35" name="Text Placeholder 17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582008" y="5181600"/>
            <a:ext cx="191965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B32E00F1-A580-49A1-AF82-7415FD9E067F}" type="datetime'''1''''''''''4''''h'''''''''''''''''''''''''''">
              <a:rPr lang="en-US" sz="923" b="0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14h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36" name="Text Placeholder 18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894134" y="5181600"/>
            <a:ext cx="191965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8E74B470-9AE0-427F-8AC8-265B96255151}" type="datetime'''''''''''1''''''''''''''''''''5h'''''">
              <a:rPr lang="en-US" sz="923" b="0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15h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37" name="Text Placeholder 19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206262" y="5181600"/>
            <a:ext cx="191965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8558525E-57DA-4946-A9B6-454C36B39BBB}" type="datetime'''''''''''''''16''''''h'''''''''''''''''''''''''''''''''''''''">
              <a:rPr lang="en-US" sz="923" b="0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16h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38" name="Text Placeholder 20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518388" y="5181600"/>
            <a:ext cx="191965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C3C40EC8-7A0F-4DDD-B291-EACA83DA70B0}" type="datetime'''''''''''''''''''''''''''''1''7''h'">
              <a:rPr lang="en-US" sz="923" b="0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17h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gray">
          <a:xfrm rot="5400000">
            <a:off x="2957146" y="3727938"/>
            <a:ext cx="3235569" cy="246185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defTabSz="844083"/>
            <a:endParaRPr lang="de-CH" sz="1292" b="1" dirty="0">
              <a:solidFill>
                <a:srgbClr val="000000"/>
              </a:solidFill>
              <a:latin typeface="Imago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9941" y="3075467"/>
            <a:ext cx="1324175" cy="498763"/>
          </a:xfrm>
          <a:prstGeom prst="ellipse">
            <a:avLst/>
          </a:prstGeom>
          <a:noFill/>
          <a:ln w="19050">
            <a:solidFill>
              <a:srgbClr val="E2003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t" anchorCtr="0"/>
          <a:lstStyle/>
          <a:p>
            <a:pPr algn="ctr" defTabSz="844083"/>
            <a:endParaRPr lang="en-US" sz="1292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gray">
          <a:xfrm rot="1800000">
            <a:off x="2094022" y="3690475"/>
            <a:ext cx="624623" cy="168724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E2003D"/>
          </a:solidFill>
          <a:ln w="9525" algn="ctr">
            <a:solidFill>
              <a:srgbClr val="E2003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44083"/>
            <a:endParaRPr lang="de-CH" sz="1292" b="1" dirty="0">
              <a:solidFill>
                <a:srgbClr val="000000"/>
              </a:solidFill>
              <a:latin typeface="Imago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01084" y="4215513"/>
            <a:ext cx="1156893" cy="498763"/>
          </a:xfrm>
          <a:prstGeom prst="ellipse">
            <a:avLst/>
          </a:prstGeom>
          <a:noFill/>
          <a:ln w="19050">
            <a:solidFill>
              <a:srgbClr val="E2003D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t" anchorCtr="0"/>
          <a:lstStyle/>
          <a:p>
            <a:pPr algn="ctr" defTabSz="844083"/>
            <a:endParaRPr lang="en-US" sz="1292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20815" y="3408219"/>
            <a:ext cx="1614243" cy="287422"/>
          </a:xfrm>
          <a:prstGeom prst="rect">
            <a:avLst/>
          </a:prstGeom>
          <a:noFill/>
        </p:spPr>
        <p:txBody>
          <a:bodyPr wrap="square" lIns="0" tIns="83077" rIns="0" bIns="83077" rtlCol="0" anchor="ctr" anchorCtr="0">
            <a:noAutofit/>
          </a:bodyPr>
          <a:lstStyle/>
          <a:p>
            <a:pPr algn="ctr" defTabSz="844083"/>
            <a:r>
              <a:rPr lang="en-US" sz="1050" b="1" dirty="0" err="1">
                <a:solidFill>
                  <a:srgbClr val="E2003D"/>
                </a:solidFill>
                <a:latin typeface="Imago"/>
              </a:rPr>
              <a:t>Répartition</a:t>
            </a:r>
            <a:r>
              <a:rPr lang="en-US" sz="1050" b="1" dirty="0">
                <a:solidFill>
                  <a:srgbClr val="E2003D"/>
                </a:solidFill>
                <a:latin typeface="Imago"/>
              </a:rPr>
              <a:t> de la charge de travail</a:t>
            </a:r>
          </a:p>
        </p:txBody>
      </p:sp>
      <p:sp>
        <p:nvSpPr>
          <p:cNvPr id="28" name="Rectangle 2"/>
          <p:cNvSpPr txBox="1">
            <a:spLocks/>
          </p:cNvSpPr>
          <p:nvPr/>
        </p:nvSpPr>
        <p:spPr>
          <a:xfrm>
            <a:off x="323763" y="110977"/>
            <a:ext cx="7739582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...la reconstitution anticipée permet une meilleure rotation des fauteuils d’HDJ</a:t>
            </a:r>
            <a:endParaRPr lang="fr-FR" altLang="en-US" sz="2031" b="1" dirty="0">
              <a:solidFill>
                <a:srgbClr val="0071B9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29" name="CasellaDiTesto 4"/>
          <p:cNvSpPr txBox="1"/>
          <p:nvPr/>
        </p:nvSpPr>
        <p:spPr>
          <a:xfrm>
            <a:off x="380633" y="6264173"/>
            <a:ext cx="7947338" cy="385791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defTabSz="844083">
              <a:lnSpc>
                <a:spcPts val="1015"/>
              </a:lnSpc>
              <a:spcAft>
                <a:spcPts val="554"/>
              </a:spcAft>
              <a:defRPr/>
            </a:pPr>
            <a:r>
              <a:rPr lang="da-DK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1. </a:t>
            </a:r>
            <a:r>
              <a:rPr lang="en-US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Distribution for a representative week in September 2015 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; </a:t>
            </a:r>
            <a:r>
              <a:rPr lang="da-DK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2.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en-US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Injection needs to be transported from pharmacy (in basement) to infusion center (on first floor)</a:t>
            </a:r>
          </a:p>
          <a:p>
            <a:pPr defTabSz="844083">
              <a:lnSpc>
                <a:spcPts val="1015"/>
              </a:lnSpc>
              <a:spcAft>
                <a:spcPts val="554"/>
              </a:spcAft>
              <a:defRPr/>
            </a:pPr>
            <a:r>
              <a:rPr lang="en-US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Source: Stakeholder interviews, BCG analysis</a:t>
            </a:r>
          </a:p>
        </p:txBody>
      </p:sp>
    </p:spTree>
    <p:extLst>
      <p:ext uri="{BB962C8B-B14F-4D97-AF65-F5344CB8AC3E}">
        <p14:creationId xmlns:p14="http://schemas.microsoft.com/office/powerpoint/2010/main" val="4214822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9" y="1199777"/>
            <a:ext cx="8305595" cy="50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5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5" y="978105"/>
            <a:ext cx="8338413" cy="51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4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8769" y="263770"/>
            <a:ext cx="6978462" cy="780923"/>
          </a:xfrm>
        </p:spPr>
        <p:txBody>
          <a:bodyPr anchor="ctr" anchorCtr="0"/>
          <a:lstStyle/>
          <a:p>
            <a:r>
              <a:rPr lang="en-US" dirty="0" err="1">
                <a:solidFill>
                  <a:srgbClr val="0071B9"/>
                </a:solidFill>
              </a:rPr>
              <a:t>En</a:t>
            </a:r>
            <a:r>
              <a:rPr lang="en-US" dirty="0">
                <a:solidFill>
                  <a:srgbClr val="0071B9"/>
                </a:solidFill>
              </a:rPr>
              <a:t> </a:t>
            </a:r>
            <a:r>
              <a:rPr lang="en-US" dirty="0" err="1">
                <a:solidFill>
                  <a:srgbClr val="0071B9"/>
                </a:solidFill>
              </a:rPr>
              <a:t>synthèse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35527" y="1260693"/>
            <a:ext cx="8672945" cy="5237089"/>
          </a:xfrm>
        </p:spPr>
        <p:txBody>
          <a:bodyPr/>
          <a:lstStyle/>
          <a:p>
            <a:pPr>
              <a:lnSpc>
                <a:spcPts val="1846"/>
              </a:lnSpc>
            </a:pPr>
            <a:r>
              <a:rPr lang="en-US" sz="1800" dirty="0" err="1">
                <a:solidFill>
                  <a:srgbClr val="9C9E9F"/>
                </a:solidFill>
                <a:latin typeface="Imago"/>
              </a:rPr>
              <a:t>Objectifs</a:t>
            </a:r>
            <a:r>
              <a:rPr lang="en-US" sz="1800" dirty="0">
                <a:solidFill>
                  <a:srgbClr val="9C9E9F"/>
                </a:solidFill>
                <a:latin typeface="Imago"/>
              </a:rPr>
              <a:t> de </a:t>
            </a:r>
            <a:r>
              <a:rPr lang="en-US" sz="1800" dirty="0" err="1">
                <a:solidFill>
                  <a:srgbClr val="9C9E9F"/>
                </a:solidFill>
                <a:latin typeface="Imago"/>
              </a:rPr>
              <a:t>ce</a:t>
            </a:r>
            <a:r>
              <a:rPr lang="en-US" sz="1800" dirty="0">
                <a:solidFill>
                  <a:srgbClr val="9C9E9F"/>
                </a:solidFill>
                <a:latin typeface="Imago"/>
              </a:rPr>
              <a:t> </a:t>
            </a:r>
            <a:r>
              <a:rPr lang="en-US" sz="1800" dirty="0" err="1">
                <a:solidFill>
                  <a:srgbClr val="9C9E9F"/>
                </a:solidFill>
                <a:latin typeface="Imago"/>
              </a:rPr>
              <a:t>projet</a:t>
            </a:r>
            <a:r>
              <a:rPr lang="en-US" sz="1800" dirty="0">
                <a:solidFill>
                  <a:srgbClr val="9C9E9F"/>
                </a:solidFill>
                <a:latin typeface="Imago"/>
              </a:rPr>
              <a:t> :</a:t>
            </a:r>
          </a:p>
          <a:p>
            <a:pPr marL="413249" lvl="1" indent="-202228">
              <a:lnSpc>
                <a:spcPts val="1846"/>
              </a:lnSpc>
              <a:buClr>
                <a:srgbClr val="0071B9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1600" dirty="0">
                <a:solidFill>
                  <a:srgbClr val="000000"/>
                </a:solidFill>
                <a:latin typeface="Imago"/>
              </a:rPr>
              <a:t>Identifier les changements induits par l’utilisation des formes sous-cutanées à l’hôpital</a:t>
            </a:r>
          </a:p>
          <a:p>
            <a:pPr marL="413249" lvl="1" indent="-202228">
              <a:lnSpc>
                <a:spcPts val="1846"/>
              </a:lnSpc>
              <a:buClr>
                <a:srgbClr val="0071B9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1600" dirty="0">
                <a:solidFill>
                  <a:srgbClr val="000000"/>
                </a:solidFill>
                <a:latin typeface="Imago"/>
              </a:rPr>
              <a:t>Identifier les bénéfices liés à ces évolutions</a:t>
            </a:r>
          </a:p>
          <a:p>
            <a:pPr marL="413249" lvl="1" indent="-202228">
              <a:lnSpc>
                <a:spcPts val="1846"/>
              </a:lnSpc>
              <a:buClr>
                <a:srgbClr val="0071B9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1600" dirty="0">
                <a:solidFill>
                  <a:srgbClr val="000000"/>
                </a:solidFill>
                <a:latin typeface="Imago"/>
              </a:rPr>
              <a:t>Mesurer et quantifier ces bénéfices d’un point de vue économique et évaluer les potentiels de gain</a:t>
            </a:r>
            <a:endParaRPr lang="en-US" sz="1600" dirty="0">
              <a:solidFill>
                <a:srgbClr val="000000"/>
              </a:solidFill>
              <a:latin typeface="Imago"/>
            </a:endParaRPr>
          </a:p>
          <a:p>
            <a:pPr>
              <a:lnSpc>
                <a:spcPts val="1846"/>
              </a:lnSpc>
              <a:spcBef>
                <a:spcPts val="1108"/>
              </a:spcBef>
            </a:pPr>
            <a:r>
              <a:rPr lang="en-US" sz="1800" dirty="0" err="1">
                <a:solidFill>
                  <a:srgbClr val="9C9E9F"/>
                </a:solidFill>
                <a:latin typeface="Imago"/>
              </a:rPr>
              <a:t>Méthodologie</a:t>
            </a:r>
            <a:r>
              <a:rPr lang="en-US" sz="1800" dirty="0">
                <a:solidFill>
                  <a:srgbClr val="9C9E9F"/>
                </a:solidFill>
                <a:latin typeface="Imago"/>
              </a:rPr>
              <a:t> :</a:t>
            </a:r>
          </a:p>
          <a:p>
            <a:pPr marL="413249" lvl="1" indent="-202228" algn="just">
              <a:lnSpc>
                <a:spcPts val="1846"/>
              </a:lnSpc>
              <a:spcBef>
                <a:spcPts val="0"/>
              </a:spcBef>
              <a:buSzPct val="100000"/>
              <a:buFont typeface="DotumChe" panose="020B0609000101010101" pitchFamily="49" charset="-127"/>
              <a:buChar char="-"/>
            </a:pPr>
            <a:r>
              <a:rPr lang="fr-FR" sz="1600" dirty="0"/>
              <a:t>Une série </a:t>
            </a:r>
            <a:r>
              <a:rPr lang="fr-FR" sz="1600" b="1" dirty="0"/>
              <a:t>d’entretiens avec des professionnels de l’</a:t>
            </a:r>
            <a:r>
              <a:rPr lang="fr-FR" sz="1600" b="1" dirty="0" err="1"/>
              <a:t>HdJ</a:t>
            </a:r>
            <a:r>
              <a:rPr lang="fr-FR" sz="1600" b="1" dirty="0"/>
              <a:t> et de l’unité de préparation de la PUI</a:t>
            </a:r>
            <a:r>
              <a:rPr lang="fr-FR" sz="1600" dirty="0"/>
              <a:t> : le médecin responsable de l’HDJ, le pharmacien responsable de l’unité de préparation des médicaments anticancéreux, le pharmacien responsable des achats de produits de santé, le cadre de l’HDJ…</a:t>
            </a:r>
          </a:p>
          <a:p>
            <a:pPr marL="474796" lvl="1" indent="-263776">
              <a:buClr>
                <a:srgbClr val="000000"/>
              </a:buClr>
              <a:buSzPct val="100000"/>
              <a:buFontTx/>
              <a:buChar char="-"/>
            </a:pPr>
            <a:r>
              <a:rPr lang="fr-FR" sz="1600" dirty="0"/>
              <a:t>La </a:t>
            </a:r>
            <a:r>
              <a:rPr lang="fr-FR" sz="1600" b="1" dirty="0"/>
              <a:t>modélisation des données </a:t>
            </a:r>
            <a:r>
              <a:rPr lang="fr-FR" sz="1600" dirty="0"/>
              <a:t>permettant l’analyse médico-économique des gains réalisés et potentiels</a:t>
            </a:r>
          </a:p>
          <a:p>
            <a:pPr indent="-131888">
              <a:lnSpc>
                <a:spcPts val="1846"/>
              </a:lnSpc>
              <a:spcBef>
                <a:spcPts val="1108"/>
              </a:spcBef>
              <a:buClr>
                <a:srgbClr val="000000"/>
              </a:buClr>
              <a:buSzPct val="100000"/>
            </a:pPr>
            <a:r>
              <a:rPr lang="en-US" sz="1800" dirty="0" err="1">
                <a:solidFill>
                  <a:srgbClr val="9C9E9F"/>
                </a:solidFill>
                <a:latin typeface="Imago"/>
                <a:sym typeface="Wingdings" pitchFamily="2" charset="2"/>
              </a:rPr>
              <a:t>Principaux</a:t>
            </a:r>
            <a:r>
              <a:rPr lang="en-US" sz="1800" dirty="0">
                <a:solidFill>
                  <a:srgbClr val="9C9E9F"/>
                </a:solidFill>
                <a:latin typeface="Imago"/>
                <a:sym typeface="Wingdings" pitchFamily="2" charset="2"/>
              </a:rPr>
              <a:t> </a:t>
            </a:r>
            <a:r>
              <a:rPr lang="en-US" sz="1800" dirty="0" err="1">
                <a:solidFill>
                  <a:srgbClr val="9C9E9F"/>
                </a:solidFill>
                <a:latin typeface="Imago"/>
                <a:sym typeface="Wingdings" pitchFamily="2" charset="2"/>
              </a:rPr>
              <a:t>Résultats</a:t>
            </a:r>
            <a:r>
              <a:rPr lang="en-US" sz="1800" dirty="0">
                <a:solidFill>
                  <a:srgbClr val="9C9E9F"/>
                </a:solidFill>
                <a:latin typeface="Imago"/>
                <a:sym typeface="Wingdings" pitchFamily="2" charset="2"/>
              </a:rPr>
              <a:t> :</a:t>
            </a:r>
          </a:p>
          <a:p>
            <a:pPr>
              <a:lnSpc>
                <a:spcPts val="1846"/>
              </a:lnSpc>
            </a:pPr>
            <a:r>
              <a:rPr lang="en-US" sz="1600" b="0" dirty="0">
                <a:solidFill>
                  <a:srgbClr val="000000"/>
                </a:solidFill>
                <a:latin typeface="Imago"/>
                <a:sym typeface="Wingdings" pitchFamily="2" charset="2"/>
              </a:rPr>
              <a:t>Les gains </a:t>
            </a:r>
            <a:r>
              <a:rPr lang="en-US" sz="1600" b="0" dirty="0" err="1">
                <a:solidFill>
                  <a:srgbClr val="000000"/>
                </a:solidFill>
                <a:latin typeface="Imago"/>
                <a:sym typeface="Wingdings" pitchFamily="2" charset="2"/>
              </a:rPr>
              <a:t>potentiels</a:t>
            </a:r>
            <a:r>
              <a:rPr lang="en-US" sz="1600" b="0" dirty="0">
                <a:solidFill>
                  <a:srgbClr val="000000"/>
                </a:solidFill>
                <a:latin typeface="Imago"/>
                <a:sym typeface="Wingdings" pitchFamily="2" charset="2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Imago"/>
                <a:sym typeface="Wingdings" pitchFamily="2" charset="2"/>
              </a:rPr>
              <a:t>s’élèvent</a:t>
            </a:r>
            <a:r>
              <a:rPr lang="en-US" sz="1600" b="0" dirty="0">
                <a:solidFill>
                  <a:srgbClr val="000000"/>
                </a:solidFill>
                <a:latin typeface="Imago"/>
                <a:sym typeface="Wingdings" pitchFamily="2" charset="2"/>
              </a:rPr>
              <a:t> à plus de 1,9 M€ /an</a:t>
            </a:r>
          </a:p>
          <a:p>
            <a:pPr marL="167058" indent="-167058">
              <a:lnSpc>
                <a:spcPts val="1846"/>
              </a:lnSpc>
              <a:buFont typeface="DotumChe" panose="020B0609000101010101" pitchFamily="49" charset="-127"/>
              <a:buChar char="-"/>
            </a:pPr>
            <a:r>
              <a:rPr lang="en-US" sz="1600" dirty="0">
                <a:solidFill>
                  <a:srgbClr val="000000"/>
                </a:solidFill>
                <a:latin typeface="Imago"/>
              </a:rPr>
              <a:t>Les gains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capacitaires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potentiels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liés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à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l’optimisation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l’organisation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s’élèvent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à 1,9M€</a:t>
            </a:r>
          </a:p>
          <a:p>
            <a:pPr marL="329720" lvl="2" indent="-162662">
              <a:lnSpc>
                <a:spcPts val="1846"/>
              </a:lnSpc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600" dirty="0">
                <a:solidFill>
                  <a:srgbClr val="000000"/>
                </a:solidFill>
                <a:latin typeface="Imago"/>
              </a:rPr>
              <a:t>Les gains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réalisés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en 2015 par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l’utilisation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des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formes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SC  et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s’élèvent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à 400K€ </a:t>
            </a:r>
          </a:p>
          <a:p>
            <a:pPr marL="329720" lvl="2" indent="-162662">
              <a:lnSpc>
                <a:spcPts val="1846"/>
              </a:lnSpc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600" dirty="0">
                <a:solidFill>
                  <a:srgbClr val="000000"/>
                </a:solidFill>
                <a:latin typeface="Imago"/>
              </a:rPr>
              <a:t>Les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économies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générées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au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niveau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des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consommables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Imago"/>
              </a:rPr>
              <a:t>s’élèvent</a:t>
            </a:r>
            <a:r>
              <a:rPr lang="en-US" sz="1600" dirty="0">
                <a:solidFill>
                  <a:srgbClr val="000000"/>
                </a:solidFill>
                <a:latin typeface="Imago"/>
              </a:rPr>
              <a:t> à 2600 € </a:t>
            </a:r>
          </a:p>
        </p:txBody>
      </p:sp>
    </p:spTree>
    <p:extLst>
      <p:ext uri="{BB962C8B-B14F-4D97-AF65-F5344CB8AC3E}">
        <p14:creationId xmlns:p14="http://schemas.microsoft.com/office/powerpoint/2010/main" val="147396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1047381"/>
            <a:ext cx="8508339" cy="52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0" y="1075090"/>
            <a:ext cx="8374868" cy="5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6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7" y="1061236"/>
            <a:ext cx="8373498" cy="51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18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1061235"/>
            <a:ext cx="8420136" cy="51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38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061237"/>
            <a:ext cx="8492836" cy="519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1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" y="1324473"/>
            <a:ext cx="8406314" cy="51456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398769" y="263769"/>
            <a:ext cx="6978462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>
              <a:lnSpc>
                <a:spcPts val="2769"/>
              </a:lnSpc>
            </a:pPr>
            <a:r>
              <a:rPr lang="fr-FR" altLang="en-US" sz="32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Prêt pour le stockage</a:t>
            </a:r>
          </a:p>
        </p:txBody>
      </p:sp>
    </p:spTree>
    <p:extLst>
      <p:ext uri="{BB962C8B-B14F-4D97-AF65-F5344CB8AC3E}">
        <p14:creationId xmlns:p14="http://schemas.microsoft.com/office/powerpoint/2010/main" val="2992191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Object 7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8" name="Object 7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88800" y="2331085"/>
            <a:ext cx="491815" cy="1299857"/>
          </a:xfrm>
          <a:prstGeom prst="rect">
            <a:avLst/>
          </a:prstGeom>
          <a:solidFill>
            <a:srgbClr val="0071B9">
              <a:alpha val="20000"/>
            </a:srgbClr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83077" bIns="83077" rtlCol="0" anchor="ctr" anchorCtr="0"/>
          <a:lstStyle/>
          <a:p>
            <a:pPr algn="ctr" defTabSz="844083"/>
            <a:r>
              <a:rPr lang="en-US" sz="1292" b="1" dirty="0">
                <a:solidFill>
                  <a:srgbClr val="000000"/>
                </a:solidFill>
                <a:latin typeface="Imago"/>
              </a:rPr>
              <a:t>Reconstitution</a:t>
            </a:r>
          </a:p>
          <a:p>
            <a:pPr algn="ctr" defTabSz="844083"/>
            <a:r>
              <a:rPr lang="en-US" sz="1292" b="1" dirty="0">
                <a:solidFill>
                  <a:srgbClr val="000000"/>
                </a:solidFill>
                <a:latin typeface="Imago"/>
              </a:rPr>
              <a:t>IV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8800" y="3818746"/>
            <a:ext cx="491815" cy="1299857"/>
          </a:xfrm>
          <a:prstGeom prst="rect">
            <a:avLst/>
          </a:prstGeom>
          <a:solidFill>
            <a:srgbClr val="0071B9">
              <a:alpha val="20000"/>
            </a:srgbClr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83077" bIns="83077" rtlCol="0" anchor="ctr" anchorCtr="0"/>
          <a:lstStyle/>
          <a:p>
            <a:pPr algn="ctr" defTabSz="844083"/>
            <a:r>
              <a:rPr lang="en-US" sz="1292" b="1" dirty="0" err="1">
                <a:solidFill>
                  <a:srgbClr val="000000"/>
                </a:solidFill>
                <a:latin typeface="Imago"/>
              </a:rPr>
              <a:t>ReconstitutionSC</a:t>
            </a:r>
            <a:endParaRPr lang="en-US" sz="1292" b="1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gray">
          <a:xfrm>
            <a:off x="1017196" y="1578336"/>
            <a:ext cx="7679860" cy="492369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9C9E9F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44083"/>
            <a:endParaRPr lang="en-US" sz="1292" b="1" dirty="0">
              <a:solidFill>
                <a:srgbClr val="FFFFFF"/>
              </a:solidFill>
              <a:latin typeface="Imago" pitchFamily="2" charset="0"/>
            </a:endParaRPr>
          </a:p>
        </p:txBody>
      </p:sp>
      <p:grpSp>
        <p:nvGrpSpPr>
          <p:cNvPr id="3" name="Group 76"/>
          <p:cNvGrpSpPr/>
          <p:nvPr/>
        </p:nvGrpSpPr>
        <p:grpSpPr>
          <a:xfrm>
            <a:off x="1017196" y="4222490"/>
            <a:ext cx="5742857" cy="492369"/>
            <a:chOff x="1238178" y="4790258"/>
            <a:chExt cx="6221428" cy="533400"/>
          </a:xfrm>
          <a:solidFill>
            <a:srgbClr val="0071B9"/>
          </a:solidFill>
        </p:grpSpPr>
        <p:sp>
          <p:nvSpPr>
            <p:cNvPr id="59" name="AutoShape 2"/>
            <p:cNvSpPr>
              <a:spLocks noChangeArrowheads="1"/>
            </p:cNvSpPr>
            <p:nvPr/>
          </p:nvSpPr>
          <p:spPr bwMode="gray">
            <a:xfrm>
              <a:off x="1238178" y="4790258"/>
              <a:ext cx="2163664" cy="533400"/>
            </a:xfrm>
            <a:prstGeom prst="homePlate">
              <a:avLst>
                <a:gd name="adj" fmla="val 28651"/>
              </a:avLst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68812" tIns="84406" bIns="84406" anchor="ctr"/>
            <a:lstStyle/>
            <a:p>
              <a:pPr algn="ctr" defTabSz="844083" eaLnBrk="0" hangingPunct="0"/>
              <a:r>
                <a:rPr lang="en-US" sz="1477" b="1" dirty="0">
                  <a:solidFill>
                    <a:srgbClr val="FFFFFF"/>
                  </a:solidFill>
                  <a:latin typeface="Imago" pitchFamily="2" charset="0"/>
                </a:rPr>
                <a:t>Reconstitution &amp; </a:t>
              </a:r>
              <a:r>
                <a:rPr lang="en-US" sz="1477" b="1" dirty="0" err="1">
                  <a:solidFill>
                    <a:srgbClr val="FFFFFF"/>
                  </a:solidFill>
                  <a:latin typeface="Imago" pitchFamily="2" charset="0"/>
                </a:rPr>
                <a:t>stockage</a:t>
              </a:r>
              <a:endParaRPr lang="en-US" sz="1477" b="1" dirty="0">
                <a:solidFill>
                  <a:srgbClr val="FFFFFF"/>
                </a:solidFill>
                <a:latin typeface="Imago" pitchFamily="2" charset="0"/>
              </a:endParaRPr>
            </a:p>
          </p:txBody>
        </p:sp>
        <p:sp>
          <p:nvSpPr>
            <p:cNvPr id="60" name="AutoShape 3"/>
            <p:cNvSpPr>
              <a:spLocks noChangeArrowheads="1"/>
            </p:cNvSpPr>
            <p:nvPr/>
          </p:nvSpPr>
          <p:spPr bwMode="gray">
            <a:xfrm>
              <a:off x="3265626" y="4790258"/>
              <a:ext cx="2165097" cy="533400"/>
            </a:xfrm>
            <a:prstGeom prst="chevron">
              <a:avLst>
                <a:gd name="adj" fmla="val 28670"/>
              </a:avLst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68812" tIns="84406" bIns="84406" anchor="ctr"/>
            <a:lstStyle/>
            <a:p>
              <a:pPr algn="ctr" defTabSz="844083" eaLnBrk="0" hangingPunct="0"/>
              <a:r>
                <a:rPr lang="en-US" sz="1477" b="1" dirty="0" err="1">
                  <a:solidFill>
                    <a:srgbClr val="FFFFFF"/>
                  </a:solidFill>
                  <a:latin typeface="Imago" pitchFamily="2" charset="0"/>
                </a:rPr>
                <a:t>Etiquetage</a:t>
              </a:r>
              <a:r>
                <a:rPr lang="en-US" sz="1477" b="1" dirty="0">
                  <a:solidFill>
                    <a:srgbClr val="FFFFFF"/>
                  </a:solidFill>
                  <a:latin typeface="Imago" pitchFamily="2" charset="0"/>
                </a:rPr>
                <a:t> </a:t>
              </a:r>
            </a:p>
          </p:txBody>
        </p:sp>
        <p:sp>
          <p:nvSpPr>
            <p:cNvPr id="61" name="AutoShape 4"/>
            <p:cNvSpPr>
              <a:spLocks noChangeArrowheads="1"/>
            </p:cNvSpPr>
            <p:nvPr/>
          </p:nvSpPr>
          <p:spPr bwMode="gray">
            <a:xfrm>
              <a:off x="5294509" y="4790258"/>
              <a:ext cx="2165097" cy="533400"/>
            </a:xfrm>
            <a:prstGeom prst="chevron">
              <a:avLst>
                <a:gd name="adj" fmla="val 28670"/>
              </a:avLst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68812" tIns="84406" bIns="84406" anchor="ctr"/>
            <a:lstStyle/>
            <a:p>
              <a:pPr algn="ctr" defTabSz="844083" eaLnBrk="0" hangingPunct="0"/>
              <a:r>
                <a:rPr lang="en-US" sz="1477" b="1" dirty="0" err="1">
                  <a:solidFill>
                    <a:srgbClr val="FFFFFF"/>
                  </a:solidFill>
                  <a:latin typeface="Imago" pitchFamily="2" charset="0"/>
                </a:rPr>
                <a:t>Délivrance</a:t>
              </a:r>
              <a:endParaRPr lang="en-US" sz="1477" b="1" dirty="0">
                <a:solidFill>
                  <a:srgbClr val="FFFFFF"/>
                </a:solidFill>
                <a:latin typeface="Imago" pitchFamily="2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2904316" y="2708288"/>
            <a:ext cx="5742857" cy="492369"/>
            <a:chOff x="2653797" y="3225800"/>
            <a:chExt cx="6221428" cy="533400"/>
          </a:xfrm>
          <a:solidFill>
            <a:srgbClr val="0071B9"/>
          </a:solidFill>
        </p:grpSpPr>
        <p:sp>
          <p:nvSpPr>
            <p:cNvPr id="70" name="AutoShape 2"/>
            <p:cNvSpPr>
              <a:spLocks noChangeArrowheads="1"/>
            </p:cNvSpPr>
            <p:nvPr/>
          </p:nvSpPr>
          <p:spPr bwMode="gray">
            <a:xfrm>
              <a:off x="2653797" y="3225800"/>
              <a:ext cx="2163664" cy="533400"/>
            </a:xfrm>
            <a:prstGeom prst="homePlate">
              <a:avLst>
                <a:gd name="adj" fmla="val 28651"/>
              </a:avLst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68812" tIns="84406" bIns="84406" anchor="ctr"/>
            <a:lstStyle/>
            <a:p>
              <a:pPr algn="ctr" defTabSz="844083" eaLnBrk="0" hangingPunct="0"/>
              <a:r>
                <a:rPr lang="en-US" sz="1477" b="1" dirty="0">
                  <a:solidFill>
                    <a:srgbClr val="FFFFFF"/>
                  </a:solidFill>
                  <a:latin typeface="Imago" pitchFamily="2" charset="0"/>
                </a:rPr>
                <a:t>Reconstitution</a:t>
              </a:r>
            </a:p>
          </p:txBody>
        </p:sp>
        <p:sp>
          <p:nvSpPr>
            <p:cNvPr id="71" name="AutoShape 3"/>
            <p:cNvSpPr>
              <a:spLocks noChangeArrowheads="1"/>
            </p:cNvSpPr>
            <p:nvPr/>
          </p:nvSpPr>
          <p:spPr bwMode="gray">
            <a:xfrm>
              <a:off x="4682679" y="3225800"/>
              <a:ext cx="2165097" cy="533400"/>
            </a:xfrm>
            <a:prstGeom prst="chevron">
              <a:avLst>
                <a:gd name="adj" fmla="val 28670"/>
              </a:avLst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68812" tIns="84406" bIns="84406" anchor="ctr"/>
            <a:lstStyle/>
            <a:p>
              <a:pPr algn="ctr" defTabSz="844083" eaLnBrk="0" hangingPunct="0"/>
              <a:r>
                <a:rPr lang="en-US" sz="1477" b="1" dirty="0" err="1">
                  <a:solidFill>
                    <a:srgbClr val="FFFFFF"/>
                  </a:solidFill>
                  <a:latin typeface="Imago" pitchFamily="2" charset="0"/>
                </a:rPr>
                <a:t>Etiquetage</a:t>
              </a:r>
              <a:endParaRPr lang="en-US" sz="1477" b="1" dirty="0">
                <a:solidFill>
                  <a:srgbClr val="FFFFFF"/>
                </a:solidFill>
                <a:latin typeface="Imago" pitchFamily="2" charset="0"/>
              </a:endParaRPr>
            </a:p>
          </p:txBody>
        </p:sp>
        <p:sp>
          <p:nvSpPr>
            <p:cNvPr id="72" name="AutoShape 4"/>
            <p:cNvSpPr>
              <a:spLocks noChangeArrowheads="1"/>
            </p:cNvSpPr>
            <p:nvPr/>
          </p:nvSpPr>
          <p:spPr bwMode="gray">
            <a:xfrm>
              <a:off x="6710128" y="3225800"/>
              <a:ext cx="2165097" cy="533400"/>
            </a:xfrm>
            <a:prstGeom prst="chevron">
              <a:avLst>
                <a:gd name="adj" fmla="val 28670"/>
              </a:avLst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68812" tIns="84406" bIns="84406" anchor="ctr"/>
            <a:lstStyle/>
            <a:p>
              <a:pPr algn="ctr" defTabSz="844083" eaLnBrk="0" hangingPunct="0"/>
              <a:r>
                <a:rPr lang="en-US" sz="1477" b="1" dirty="0" err="1">
                  <a:solidFill>
                    <a:srgbClr val="FFFFFF"/>
                  </a:solidFill>
                  <a:latin typeface="Imago" pitchFamily="2" charset="0"/>
                </a:rPr>
                <a:t>Délivrance</a:t>
              </a:r>
              <a:endParaRPr lang="en-US" sz="1477" b="1" dirty="0">
                <a:solidFill>
                  <a:srgbClr val="FFFFFF"/>
                </a:solidFill>
                <a:latin typeface="Imago" pitchFamily="2" charset="0"/>
              </a:endParaRPr>
            </a:p>
          </p:txBody>
        </p:sp>
      </p:grpSp>
      <p:sp>
        <p:nvSpPr>
          <p:cNvPr id="21" name="Flowchart: Decision 20"/>
          <p:cNvSpPr/>
          <p:nvPr/>
        </p:nvSpPr>
        <p:spPr>
          <a:xfrm>
            <a:off x="2669854" y="1578337"/>
            <a:ext cx="437662" cy="437661"/>
          </a:xfrm>
          <a:prstGeom prst="flowChartDecision">
            <a:avLst/>
          </a:prstGeom>
          <a:solidFill>
            <a:srgbClr val="E2003D"/>
          </a:solidFill>
          <a:ln w="9525">
            <a:solidFill>
              <a:srgbClr val="E2003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t" anchorCtr="0"/>
          <a:lstStyle/>
          <a:p>
            <a:pPr algn="ctr" defTabSz="844083"/>
            <a:endParaRPr lang="en-US" sz="1292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1845" y="2049791"/>
            <a:ext cx="2073682" cy="281294"/>
          </a:xfrm>
          <a:prstGeom prst="rect">
            <a:avLst/>
          </a:prstGeom>
          <a:noFill/>
          <a:ln>
            <a:solidFill>
              <a:srgbClr val="E2003D"/>
            </a:solidFill>
          </a:ln>
        </p:spPr>
        <p:txBody>
          <a:bodyPr wrap="square" tIns="83077" bIns="83077" rtlCol="0" anchor="ctr" anchorCtr="0">
            <a:noAutofit/>
          </a:bodyPr>
          <a:lstStyle/>
          <a:p>
            <a:pPr algn="ctr" defTabSz="844083"/>
            <a:r>
              <a:rPr lang="en-US" sz="1292" dirty="0" err="1">
                <a:solidFill>
                  <a:srgbClr val="E2003D"/>
                </a:solidFill>
                <a:latin typeface="Imago"/>
              </a:rPr>
              <a:t>Commande</a:t>
            </a:r>
            <a:r>
              <a:rPr lang="en-US" sz="1292" dirty="0">
                <a:solidFill>
                  <a:srgbClr val="E2003D"/>
                </a:solidFill>
                <a:latin typeface="Imago"/>
              </a:rPr>
              <a:t> de </a:t>
            </a:r>
            <a:r>
              <a:rPr lang="en-US" sz="1292" dirty="0" err="1">
                <a:solidFill>
                  <a:srgbClr val="E2003D"/>
                </a:solidFill>
                <a:latin typeface="Imago"/>
              </a:rPr>
              <a:t>l’HDJ</a:t>
            </a:r>
            <a:endParaRPr lang="en-US" sz="1292" dirty="0">
              <a:solidFill>
                <a:srgbClr val="E2003D"/>
              </a:solidFill>
              <a:latin typeface="Imago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888686" y="2331085"/>
            <a:ext cx="1" cy="2890398"/>
          </a:xfrm>
          <a:prstGeom prst="line">
            <a:avLst/>
          </a:prstGeom>
          <a:ln w="19050">
            <a:solidFill>
              <a:srgbClr val="E20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1" idx="2"/>
            <a:endCxn id="24" idx="0"/>
          </p:cNvCxnSpPr>
          <p:nvPr/>
        </p:nvCxnSpPr>
        <p:spPr>
          <a:xfrm>
            <a:off x="2888686" y="2015997"/>
            <a:ext cx="1" cy="33794"/>
          </a:xfrm>
          <a:prstGeom prst="line">
            <a:avLst/>
          </a:prstGeom>
          <a:ln w="19050">
            <a:solidFill>
              <a:srgbClr val="C41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Left-Right Arrow 78"/>
          <p:cNvSpPr/>
          <p:nvPr/>
        </p:nvSpPr>
        <p:spPr>
          <a:xfrm>
            <a:off x="1017197" y="3818747"/>
            <a:ext cx="1887120" cy="389098"/>
          </a:xfrm>
          <a:prstGeom prst="leftRightArrow">
            <a:avLst/>
          </a:prstGeom>
          <a:solidFill>
            <a:srgbClr val="FDC600"/>
          </a:solidFill>
          <a:ln w="9525">
            <a:solidFill>
              <a:srgbClr val="FFD9B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algn="ctr" defTabSz="844083"/>
            <a:r>
              <a:rPr lang="en-US" sz="1292" b="1" dirty="0" err="1">
                <a:solidFill>
                  <a:srgbClr val="000000"/>
                </a:solidFill>
                <a:latin typeface="Imago"/>
              </a:rPr>
              <a:t>Jusqu’à</a:t>
            </a:r>
            <a:r>
              <a:rPr lang="en-US" sz="1292" b="1" dirty="0">
                <a:solidFill>
                  <a:srgbClr val="000000"/>
                </a:solidFill>
                <a:latin typeface="Imago"/>
              </a:rPr>
              <a:t> 48h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388801" y="4038585"/>
            <a:ext cx="8258373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ular Callout 25"/>
          <p:cNvSpPr/>
          <p:nvPr/>
        </p:nvSpPr>
        <p:spPr>
          <a:xfrm>
            <a:off x="3251200" y="3280306"/>
            <a:ext cx="2153003" cy="855950"/>
          </a:xfrm>
          <a:prstGeom prst="wedgeRectCallout">
            <a:avLst>
              <a:gd name="adj1" fmla="val -95218"/>
              <a:gd name="adj2" fmla="val 48941"/>
            </a:avLst>
          </a:prstGeom>
          <a:solidFill>
            <a:srgbClr val="FDC600"/>
          </a:solidFill>
          <a:ln w="9525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algn="ctr" defTabSz="844083"/>
            <a:r>
              <a:rPr lang="en-US" sz="1292" b="1" dirty="0">
                <a:solidFill>
                  <a:srgbClr val="000000"/>
                </a:solidFill>
                <a:latin typeface="Imago"/>
              </a:rPr>
              <a:t>Possible grâce aux </a:t>
            </a:r>
            <a:r>
              <a:rPr lang="en-US" sz="1292" b="1" dirty="0" err="1">
                <a:solidFill>
                  <a:srgbClr val="000000"/>
                </a:solidFill>
                <a:latin typeface="Imago"/>
              </a:rPr>
              <a:t>caractéristiques</a:t>
            </a:r>
            <a:r>
              <a:rPr lang="en-US" sz="1292" b="1" dirty="0">
                <a:solidFill>
                  <a:srgbClr val="000000"/>
                </a:solidFill>
                <a:latin typeface="Imago"/>
              </a:rPr>
              <a:t> de </a:t>
            </a:r>
            <a:r>
              <a:rPr lang="en-US" sz="1292" b="1" dirty="0" err="1">
                <a:solidFill>
                  <a:srgbClr val="000000"/>
                </a:solidFill>
                <a:latin typeface="Imago"/>
              </a:rPr>
              <a:t>stabilité</a:t>
            </a:r>
            <a:r>
              <a:rPr lang="en-US" sz="1292" b="1" dirty="0">
                <a:solidFill>
                  <a:srgbClr val="000000"/>
                </a:solidFill>
                <a:latin typeface="Imago"/>
              </a:rPr>
              <a:t> des </a:t>
            </a:r>
            <a:r>
              <a:rPr lang="en-US" sz="1292" b="1" dirty="0" err="1">
                <a:solidFill>
                  <a:srgbClr val="000000"/>
                </a:solidFill>
                <a:latin typeface="Imago"/>
              </a:rPr>
              <a:t>molécules</a:t>
            </a:r>
            <a:r>
              <a:rPr lang="en-US" sz="1292" b="1" dirty="0">
                <a:solidFill>
                  <a:srgbClr val="000000"/>
                </a:solidFill>
                <a:latin typeface="Imago"/>
              </a:rPr>
              <a:t> </a:t>
            </a:r>
            <a:br>
              <a:rPr lang="en-US" sz="1292" b="1" dirty="0">
                <a:solidFill>
                  <a:srgbClr val="000000"/>
                </a:solidFill>
                <a:latin typeface="Imago"/>
              </a:rPr>
            </a:br>
            <a:r>
              <a:rPr lang="en-US" sz="1292" b="1" dirty="0">
                <a:solidFill>
                  <a:srgbClr val="000000"/>
                </a:solidFill>
                <a:latin typeface="Imago"/>
              </a:rPr>
              <a:t>et la dose unique </a:t>
            </a:r>
          </a:p>
        </p:txBody>
      </p:sp>
      <p:sp>
        <p:nvSpPr>
          <p:cNvPr id="27" name="Rectangle 2"/>
          <p:cNvSpPr txBox="1">
            <a:spLocks/>
          </p:cNvSpPr>
          <p:nvPr/>
        </p:nvSpPr>
        <p:spPr>
          <a:xfrm>
            <a:off x="388799" y="171224"/>
            <a:ext cx="8004923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Reconstitution SC  :</a:t>
            </a:r>
          </a:p>
          <a:p>
            <a:pPr algn="l" defTabSz="844083">
              <a:lnSpc>
                <a:spcPts val="1846"/>
              </a:lnSpc>
            </a:pPr>
            <a:r>
              <a:rPr lang="fr-FR" altLang="en-US" sz="1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Les seringues sont préparées jusqu’à 48h en avance pour d’adapter au flux de patients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gray">
          <a:xfrm>
            <a:off x="1017196" y="5221483"/>
            <a:ext cx="7629977" cy="758279"/>
          </a:xfrm>
          <a:prstGeom prst="rect">
            <a:avLst/>
          </a:prstGeom>
          <a:solidFill>
            <a:srgbClr val="9C9E9F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 defTabSz="844083"/>
            <a:r>
              <a:rPr lang="fr-FR" sz="1600" b="1" dirty="0">
                <a:solidFill>
                  <a:srgbClr val="FFFFFF"/>
                </a:solidFill>
                <a:latin typeface="Imago" pitchFamily="2" charset="0"/>
              </a:rPr>
              <a:t>Depuis que nous avons commencé la préparation standardisée, nous n’avons pas eu besoin d’investissement supplémentaire pour le stockage</a:t>
            </a:r>
          </a:p>
        </p:txBody>
      </p:sp>
    </p:spTree>
    <p:extLst>
      <p:ext uri="{BB962C8B-B14F-4D97-AF65-F5344CB8AC3E}">
        <p14:creationId xmlns:p14="http://schemas.microsoft.com/office/powerpoint/2010/main" val="2240312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</a:pPr>
            <a:endParaRPr lang="en-US" sz="923" b="1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458985" y="2567882"/>
          <a:ext cx="3379240" cy="287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5" name="Text Placeholder 23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01845" y="2460909"/>
            <a:ext cx="397109" cy="31973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r>
              <a:rPr lang="en-US" sz="1846" dirty="0">
                <a:solidFill>
                  <a:srgbClr val="000000"/>
                </a:solidFill>
                <a:latin typeface="Imago"/>
                <a:sym typeface="Imago"/>
              </a:rPr>
              <a:t>€</a:t>
            </a:r>
          </a:p>
        </p:txBody>
      </p:sp>
      <p:sp>
        <p:nvSpPr>
          <p:cNvPr id="14" name="Text Placeholder 30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941347" y="5372628"/>
            <a:ext cx="148003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D421FAA8-EE60-4A36-BF9A-367A25EF6320}" type="datetime'''''''''''''''S''''''''''''''''''''''C'''">
              <a:rPr lang="en-US" sz="923" b="0">
                <a:solidFill>
                  <a:srgbClr val="000000"/>
                </a:solidFill>
                <a:latin typeface="Imago"/>
                <a:sym typeface="Imago"/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SC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7" name="Text Placeholder 24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408554" y="5372628"/>
            <a:ext cx="109903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47627DCE-ED8A-4505-B6B2-0B5E8D57CEA5}" type="datetime'''I''V'''''''''''''''''''''''''''''''">
              <a:rPr lang="en-US" sz="923" b="0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IV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49" name="Text Placeholder 40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355800" y="2989913"/>
            <a:ext cx="213946" cy="140677"/>
          </a:xfrm>
          <a:prstGeom prst="rect">
            <a:avLst/>
          </a:prstGeom>
          <a:noFill/>
          <a:effectLst/>
        </p:spPr>
        <p:txBody>
          <a:bodyPr vert="horz" wrap="none" lIns="23446" tIns="0" rIns="23446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940AF00C-BFC9-4CF0-8CDC-32756F60FD18}" type="datetime'''''''''''''''''''''''''''''''''4.''''''3'''''">
              <a:rPr lang="en-US" sz="923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4.3</a:t>
            </a:fld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gray">
          <a:xfrm>
            <a:off x="398769" y="1805884"/>
            <a:ext cx="3558942" cy="51507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0082DA"/>
            </a:outerShdw>
          </a:effectLst>
        </p:spPr>
        <p:txBody>
          <a:bodyPr lIns="0" tIns="0" rIns="0" bIns="0" anchor="t" anchorCtr="0">
            <a:noAutofit/>
          </a:bodyPr>
          <a:lstStyle/>
          <a:p>
            <a:pPr algn="ctr" defTabSz="844083"/>
            <a:r>
              <a:rPr lang="en-US" sz="1600" b="1" dirty="0" err="1">
                <a:solidFill>
                  <a:srgbClr val="000000"/>
                </a:solidFill>
                <a:latin typeface="Imago" pitchFamily="2" charset="0"/>
              </a:rPr>
              <a:t>Coût</a:t>
            </a: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 total par dose </a:t>
            </a:r>
            <a:br>
              <a:rPr lang="en-US" sz="1600" b="1" dirty="0">
                <a:solidFill>
                  <a:srgbClr val="000000"/>
                </a:solidFill>
                <a:latin typeface="Imago" pitchFamily="2" charset="0"/>
              </a:rPr>
            </a:br>
            <a:r>
              <a:rPr lang="en-US" sz="1600" b="1" dirty="0">
                <a:solidFill>
                  <a:srgbClr val="000000"/>
                </a:solidFill>
                <a:latin typeface="Imago" pitchFamily="2" charset="0"/>
              </a:rPr>
              <a:t>(2015)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4565517" y="1805884"/>
            <a:ext cx="3826297" cy="51507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0082DA"/>
            </a:outerShdw>
          </a:effectLst>
        </p:spPr>
        <p:txBody>
          <a:bodyPr lIns="0" tIns="0" rIns="0" bIns="0" anchor="t" anchorCtr="0">
            <a:noAutofit/>
          </a:bodyPr>
          <a:lstStyle/>
          <a:p>
            <a:pPr algn="ctr" defTabSz="844083"/>
            <a:r>
              <a:rPr lang="en-US" sz="1477" b="1" dirty="0">
                <a:solidFill>
                  <a:srgbClr val="000000"/>
                </a:solidFill>
                <a:latin typeface="Imago" pitchFamily="2" charset="0"/>
              </a:rPr>
              <a:t>Economies </a:t>
            </a:r>
            <a:r>
              <a:rPr lang="en-US" sz="1477" b="1" dirty="0" err="1">
                <a:solidFill>
                  <a:srgbClr val="000000"/>
                </a:solidFill>
                <a:latin typeface="Imago" pitchFamily="2" charset="0"/>
              </a:rPr>
              <a:t>réalisées</a:t>
            </a:r>
            <a:r>
              <a:rPr lang="en-US" sz="1477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r>
              <a:rPr lang="en-US" sz="1477" b="1" dirty="0" err="1">
                <a:solidFill>
                  <a:srgbClr val="000000"/>
                </a:solidFill>
                <a:latin typeface="Imago" pitchFamily="2" charset="0"/>
              </a:rPr>
              <a:t>sur</a:t>
            </a:r>
            <a:r>
              <a:rPr lang="en-US" sz="1477" b="1" dirty="0">
                <a:solidFill>
                  <a:srgbClr val="000000"/>
                </a:solidFill>
                <a:latin typeface="Imago" pitchFamily="2" charset="0"/>
              </a:rPr>
              <a:t> </a:t>
            </a:r>
            <a:br>
              <a:rPr lang="en-US" sz="1477" b="1" dirty="0">
                <a:solidFill>
                  <a:srgbClr val="000000"/>
                </a:solidFill>
                <a:latin typeface="Imago" pitchFamily="2" charset="0"/>
              </a:rPr>
            </a:br>
            <a:r>
              <a:rPr lang="en-US" sz="1477" b="1" dirty="0">
                <a:solidFill>
                  <a:srgbClr val="000000"/>
                </a:solidFill>
                <a:latin typeface="Imago" pitchFamily="2" charset="0"/>
              </a:rPr>
              <a:t>les </a:t>
            </a:r>
            <a:r>
              <a:rPr lang="en-US" sz="1477" b="1" dirty="0" err="1">
                <a:solidFill>
                  <a:srgbClr val="000000"/>
                </a:solidFill>
                <a:latin typeface="Imago" pitchFamily="2" charset="0"/>
              </a:rPr>
              <a:t>consommables</a:t>
            </a:r>
            <a:r>
              <a:rPr lang="en-US" sz="1477" b="1" dirty="0">
                <a:solidFill>
                  <a:srgbClr val="000000"/>
                </a:solidFill>
                <a:latin typeface="Imago" pitchFamily="2" charset="0"/>
              </a:rPr>
              <a:t> (2015)</a:t>
            </a:r>
          </a:p>
        </p:txBody>
      </p:sp>
      <p:sp>
        <p:nvSpPr>
          <p:cNvPr id="46" name="Rectangle 45"/>
          <p:cNvSpPr/>
          <p:nvPr>
            <p:custDataLst>
              <p:tags r:id="rId9"/>
            </p:custDataLst>
          </p:nvPr>
        </p:nvSpPr>
        <p:spPr bwMode="gray">
          <a:xfrm>
            <a:off x="1752919" y="5643724"/>
            <a:ext cx="165588" cy="123092"/>
          </a:xfrm>
          <a:prstGeom prst="rect">
            <a:avLst/>
          </a:prstGeom>
          <a:solidFill>
            <a:srgbClr val="0071B9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t" anchorCtr="0"/>
          <a:lstStyle/>
          <a:p>
            <a:pPr algn="ctr" defTabSz="844083"/>
            <a:endParaRPr lang="en-US" sz="1292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45" name="Rectangle 44"/>
          <p:cNvSpPr/>
          <p:nvPr>
            <p:custDataLst>
              <p:tags r:id="rId10"/>
            </p:custDataLst>
          </p:nvPr>
        </p:nvSpPr>
        <p:spPr bwMode="gray">
          <a:xfrm>
            <a:off x="731546" y="5643724"/>
            <a:ext cx="165588" cy="123092"/>
          </a:xfrm>
          <a:prstGeom prst="rect">
            <a:avLst/>
          </a:prstGeom>
          <a:solidFill>
            <a:srgbClr val="0071B9">
              <a:alpha val="15000"/>
            </a:srgbClr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t" anchorCtr="0"/>
          <a:lstStyle/>
          <a:p>
            <a:pPr algn="ctr" defTabSz="844083"/>
            <a:endParaRPr lang="en-US" sz="1292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11" name="Text Placeholder 28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965400" y="5640793"/>
            <a:ext cx="701919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spcBef>
                <a:spcPct val="0"/>
              </a:spcBef>
              <a:spcAft>
                <a:spcPct val="0"/>
              </a:spcAft>
            </a:pPr>
            <a:fld id="{9F582B83-8544-4E0D-909C-FA3F4D7A9787}" type="datetime'''''''R''e''''''''co''ns''''''tit''''''''''''ut''io''''n'''">
              <a:rPr lang="en-US" sz="923" b="0">
                <a:solidFill>
                  <a:srgbClr val="000000"/>
                </a:solidFill>
                <a:latin typeface="Imago"/>
                <a:sym typeface="Imago"/>
              </a:rPr>
              <a:pPr defTabSz="844083">
                <a:spcBef>
                  <a:spcPct val="0"/>
                </a:spcBef>
                <a:spcAft>
                  <a:spcPct val="0"/>
                </a:spcAft>
              </a:pPr>
              <a:t>Reconstitution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944026" y="5640793"/>
            <a:ext cx="715108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spcBef>
                <a:spcPct val="0"/>
              </a:spcBef>
              <a:spcAft>
                <a:spcPct val="0"/>
              </a:spcAft>
            </a:pPr>
            <a:fld id="{0E3D0028-55F3-458D-BA96-3E1C9DB1C372}" type="datetime'A''d''m''''''i''''''''''n''i''''str''''''''''at''''''''ion'">
              <a:rPr lang="en-US" sz="923" b="0">
                <a:solidFill>
                  <a:srgbClr val="000000"/>
                </a:solidFill>
              </a:rPr>
              <a:pPr defTabSz="844083">
                <a:spcBef>
                  <a:spcPct val="0"/>
                </a:spcBef>
                <a:spcAft>
                  <a:spcPct val="0"/>
                </a:spcAft>
              </a:pPr>
              <a:t>Administration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gray">
          <a:xfrm rot="5400000">
            <a:off x="2636608" y="3842766"/>
            <a:ext cx="3235569" cy="246185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defTabSz="844083"/>
            <a:endParaRPr lang="en-US" sz="1292" b="1">
              <a:solidFill>
                <a:srgbClr val="000000"/>
              </a:solidFill>
              <a:latin typeface="Imago" pitchFamily="2" charset="0"/>
            </a:endParaRPr>
          </a:p>
        </p:txBody>
      </p:sp>
      <p:cxnSp>
        <p:nvCxnSpPr>
          <p:cNvPr id="44" name="Straight Connector 43"/>
          <p:cNvCxnSpPr/>
          <p:nvPr>
            <p:custDataLst>
              <p:tags r:id="rId13"/>
            </p:custDataLst>
          </p:nvPr>
        </p:nvCxnSpPr>
        <p:spPr bwMode="gray">
          <a:xfrm>
            <a:off x="6904447" y="3004566"/>
            <a:ext cx="386862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4"/>
            </p:custDataLst>
          </p:nvPr>
        </p:nvCxnSpPr>
        <p:spPr bwMode="gray">
          <a:xfrm>
            <a:off x="5875747" y="3971720"/>
            <a:ext cx="386862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11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876355" y="3206790"/>
            <a:ext cx="58615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44083">
              <a:spcBef>
                <a:spcPct val="0"/>
              </a:spcBef>
              <a:spcAft>
                <a:spcPct val="0"/>
              </a:spcAft>
            </a:pPr>
            <a:fld id="{1C74A616-27F6-4F9B-89DB-F1F28040627C}" type="datetime'''''''''''''''''''''''''4'''''''''''">
              <a:rPr lang="en-US" sz="923" b="0">
                <a:solidFill>
                  <a:srgbClr val="000000"/>
                </a:solidFill>
              </a:rPr>
              <a:pPr algn="r" defTabSz="844083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923" b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75" name="Text Placeholder 10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876355" y="3699159"/>
            <a:ext cx="58615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44083">
              <a:spcBef>
                <a:spcPct val="0"/>
              </a:spcBef>
              <a:spcAft>
                <a:spcPct val="0"/>
              </a:spcAft>
            </a:pPr>
            <a:fld id="{B39BD6C6-7EB8-40F9-846D-D322A84E62DC}" type="datetime'''''''''''''''''3'''''''''''''''">
              <a:rPr lang="en-US" sz="923" b="0">
                <a:solidFill>
                  <a:srgbClr val="000000"/>
                </a:solidFill>
              </a:rPr>
              <a:pPr algn="r" defTabSz="844083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923" b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77" name="Text Placeholder 1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876355" y="2714420"/>
            <a:ext cx="58615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44083">
              <a:spcBef>
                <a:spcPct val="0"/>
              </a:spcBef>
              <a:spcAft>
                <a:spcPct val="0"/>
              </a:spcAft>
            </a:pPr>
            <a:fld id="{13F822C2-BFC0-4864-B4D7-486CA030267A}" type="datetime'''''''''''''5'''''''''''''''''''''''''''''''''''''''''''''''''">
              <a:rPr lang="en-US" sz="923" b="0">
                <a:solidFill>
                  <a:srgbClr val="000000"/>
                </a:solidFill>
              </a:rPr>
              <a:pPr algn="r" defTabSz="844083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923" b="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72" name="Text Placeholder 7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876355" y="5176266"/>
            <a:ext cx="58615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44083">
              <a:spcBef>
                <a:spcPct val="0"/>
              </a:spcBef>
              <a:spcAft>
                <a:spcPct val="0"/>
              </a:spcAft>
            </a:pPr>
            <a:fld id="{55592DCD-EEF5-492C-AA95-AA510316C82C}" type="datetime'''''''''0'''''''''''''''''''''''''''">
              <a:rPr lang="en-US" sz="923" b="0">
                <a:solidFill>
                  <a:srgbClr val="000000"/>
                </a:solidFill>
              </a:rPr>
              <a:pPr algn="r" defTabSz="844083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923" b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876355" y="4191528"/>
            <a:ext cx="58615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44083">
              <a:spcBef>
                <a:spcPct val="0"/>
              </a:spcBef>
              <a:spcAft>
                <a:spcPct val="0"/>
              </a:spcAft>
            </a:pPr>
            <a:fld id="{D7FE65B5-3932-48E6-B022-C653CD342189}" type="datetime'''''''''''''''''''''''''''''2'''''''''''''''''''''''''''''">
              <a:rPr lang="en-US" sz="923" b="0">
                <a:solidFill>
                  <a:srgbClr val="000000"/>
                </a:solidFill>
              </a:rPr>
              <a:pPr algn="r" defTabSz="844083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923" b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73" name="Text Placeholder 8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876355" y="4683897"/>
            <a:ext cx="58615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44083">
              <a:spcBef>
                <a:spcPct val="0"/>
              </a:spcBef>
              <a:spcAft>
                <a:spcPct val="0"/>
              </a:spcAft>
            </a:pPr>
            <a:fld id="{C1CA3751-B79C-41D4-AED0-C655776E481E}" type="datetime'1'''''''">
              <a:rPr lang="en-US" sz="923" b="0">
                <a:solidFill>
                  <a:srgbClr val="000000"/>
                </a:solidFill>
              </a:rPr>
              <a:pPr algn="r" defTabSz="844083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923" b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50" name="Rectangle 49"/>
          <p:cNvSpPr/>
          <p:nvPr>
            <p:custDataLst>
              <p:tags r:id="rId21"/>
            </p:custDataLst>
          </p:nvPr>
        </p:nvSpPr>
        <p:spPr bwMode="gray">
          <a:xfrm>
            <a:off x="6262610" y="3004566"/>
            <a:ext cx="641838" cy="967154"/>
          </a:xfrm>
          <a:prstGeom prst="rect">
            <a:avLst/>
          </a:prstGeom>
          <a:noFill/>
          <a:ln w="9525">
            <a:solidFill>
              <a:srgbClr val="80808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t" anchorCtr="0"/>
          <a:lstStyle/>
          <a:p>
            <a:pPr algn="ctr" defTabSz="844083"/>
            <a:endParaRPr lang="en-US" sz="1292" dirty="0" err="1">
              <a:solidFill>
                <a:srgbClr val="000000"/>
              </a:solidFill>
              <a:latin typeface="Imago"/>
            </a:endParaRPr>
          </a:p>
        </p:txBody>
      </p:sp>
      <p:cxnSp>
        <p:nvCxnSpPr>
          <p:cNvPr id="71" name="Straight Connector 70"/>
          <p:cNvCxnSpPr/>
          <p:nvPr>
            <p:custDataLst>
              <p:tags r:id="rId22"/>
            </p:custDataLst>
          </p:nvPr>
        </p:nvCxnSpPr>
        <p:spPr bwMode="gray">
          <a:xfrm>
            <a:off x="7941940" y="3004566"/>
            <a:ext cx="0" cy="967154"/>
          </a:xfrm>
          <a:prstGeom prst="line">
            <a:avLst/>
          </a:prstGeom>
          <a:ln w="9525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23"/>
            </p:custDataLst>
          </p:nvPr>
        </p:nvCxnSpPr>
        <p:spPr bwMode="gray">
          <a:xfrm>
            <a:off x="7291309" y="3004566"/>
            <a:ext cx="650631" cy="0"/>
          </a:xfrm>
          <a:prstGeom prst="line">
            <a:avLst/>
          </a:prstGeom>
          <a:ln w="9525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4"/>
            </p:custDataLst>
          </p:nvPr>
        </p:nvCxnSpPr>
        <p:spPr bwMode="gray">
          <a:xfrm>
            <a:off x="7291309" y="3004566"/>
            <a:ext cx="0" cy="967154"/>
          </a:xfrm>
          <a:prstGeom prst="line">
            <a:avLst/>
          </a:prstGeom>
          <a:ln w="9525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4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016630" y="5372627"/>
            <a:ext cx="1054266" cy="629193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lnSpc>
                <a:spcPts val="101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23" dirty="0">
                <a:solidFill>
                  <a:srgbClr val="000000"/>
                </a:solidFill>
              </a:rPr>
              <a:t>Economies en </a:t>
            </a:r>
            <a:r>
              <a:rPr lang="en-US" sz="923" dirty="0" err="1">
                <a:solidFill>
                  <a:srgbClr val="000000"/>
                </a:solidFill>
              </a:rPr>
              <a:t>consommables</a:t>
            </a:r>
            <a:r>
              <a:rPr lang="en-US" sz="923" dirty="0">
                <a:solidFill>
                  <a:srgbClr val="000000"/>
                </a:solidFill>
              </a:rPr>
              <a:t> </a:t>
            </a:r>
            <a:br>
              <a:rPr lang="en-US" sz="923" dirty="0">
                <a:solidFill>
                  <a:srgbClr val="000000"/>
                </a:solidFill>
              </a:rPr>
            </a:br>
            <a:r>
              <a:rPr lang="en-US" sz="923" dirty="0">
                <a:solidFill>
                  <a:srgbClr val="000000"/>
                </a:solidFill>
              </a:rPr>
              <a:t>en 2015</a:t>
            </a:r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79" name="Text Placeholder 14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476556" y="2840443"/>
            <a:ext cx="213946" cy="140677"/>
          </a:xfrm>
          <a:prstGeom prst="rect">
            <a:avLst/>
          </a:prstGeom>
          <a:noFill/>
          <a:effectLst/>
        </p:spPr>
        <p:txBody>
          <a:bodyPr vert="horz" wrap="none" lIns="23446" tIns="0" rIns="23446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2D1A0C7E-02C6-42AC-85D1-3BC3AB09244B}" type="datetime'''''''''''''2''''''''''''''''''.''0'''''''''''''''''''''''''''">
              <a:rPr lang="en-US" sz="923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2.0</a:t>
            </a:fld>
            <a:endParaRPr lang="en-US" sz="923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80" name="Text Placeholder 15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7509651" y="2840443"/>
            <a:ext cx="213946" cy="140677"/>
          </a:xfrm>
          <a:prstGeom prst="rect">
            <a:avLst/>
          </a:prstGeom>
          <a:noFill/>
          <a:effectLst/>
        </p:spPr>
        <p:txBody>
          <a:bodyPr vert="horz" wrap="none" lIns="23446" tIns="0" rIns="23446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265D60ED-E0FE-4591-A7EB-75D179105294}" type="datetime'''''''''''''''4.''''''''5'''''''''''''''''''''''''''''''">
              <a:rPr lang="en-US" sz="923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4.5</a:t>
            </a:fld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78" name="Text Placeholder 13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443459" y="3807597"/>
            <a:ext cx="213946" cy="140677"/>
          </a:xfrm>
          <a:prstGeom prst="rect">
            <a:avLst/>
          </a:prstGeom>
          <a:noFill/>
          <a:effectLst/>
        </p:spPr>
        <p:txBody>
          <a:bodyPr vert="horz" wrap="none" lIns="23446" tIns="0" rIns="23446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4053406E-AE89-4650-88C5-A5DFA57E4FD1}" type="datetime'''''''''''''''''''2''''''''''.''''6'''''''''''''''''''''''">
              <a:rPr lang="en-US" sz="923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2.6</a:t>
            </a:fld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070897" y="5372628"/>
            <a:ext cx="1027630" cy="70578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lnSpc>
                <a:spcPts val="101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23" dirty="0" err="1">
                <a:solidFill>
                  <a:srgbClr val="000000"/>
                </a:solidFill>
              </a:rPr>
              <a:t>Potentiel</a:t>
            </a:r>
            <a:r>
              <a:rPr lang="en-US" sz="923" dirty="0">
                <a:solidFill>
                  <a:srgbClr val="000000"/>
                </a:solidFill>
              </a:rPr>
              <a:t> </a:t>
            </a:r>
            <a:r>
              <a:rPr lang="en-US" sz="923" dirty="0" err="1">
                <a:solidFill>
                  <a:srgbClr val="000000"/>
                </a:solidFill>
              </a:rPr>
              <a:t>d’aconomies</a:t>
            </a:r>
            <a:r>
              <a:rPr lang="en-US" sz="923" dirty="0">
                <a:solidFill>
                  <a:srgbClr val="000000"/>
                </a:solidFill>
              </a:rPr>
              <a:t> </a:t>
            </a:r>
            <a:br>
              <a:rPr lang="en-US" sz="923" dirty="0">
                <a:solidFill>
                  <a:srgbClr val="000000"/>
                </a:solidFill>
              </a:rPr>
            </a:br>
            <a:r>
              <a:rPr lang="en-US" sz="923" dirty="0">
                <a:solidFill>
                  <a:srgbClr val="000000"/>
                </a:solidFill>
              </a:rPr>
              <a:t>(non </a:t>
            </a:r>
            <a:r>
              <a:rPr lang="en-US" sz="923" dirty="0" err="1">
                <a:solidFill>
                  <a:srgbClr val="000000"/>
                </a:solidFill>
              </a:rPr>
              <a:t>réalisées</a:t>
            </a:r>
            <a:r>
              <a:rPr lang="en-US" sz="923" dirty="0">
                <a:solidFill>
                  <a:srgbClr val="000000"/>
                </a:solidFill>
              </a:rPr>
              <a:t>) </a:t>
            </a:r>
            <a:r>
              <a:rPr lang="en-US" sz="923" dirty="0" err="1">
                <a:solidFill>
                  <a:srgbClr val="000000"/>
                </a:solidFill>
              </a:rPr>
              <a:t>liées</a:t>
            </a:r>
            <a:r>
              <a:rPr lang="en-US" sz="923" dirty="0">
                <a:solidFill>
                  <a:srgbClr val="000000"/>
                </a:solidFill>
              </a:rPr>
              <a:t> à </a:t>
            </a:r>
            <a:r>
              <a:rPr lang="en-US" sz="923" dirty="0" err="1">
                <a:solidFill>
                  <a:srgbClr val="000000"/>
                </a:solidFill>
              </a:rPr>
              <a:t>l’utilisation</a:t>
            </a:r>
            <a:r>
              <a:rPr lang="en-US" sz="923" dirty="0">
                <a:solidFill>
                  <a:srgbClr val="000000"/>
                </a:solidFill>
              </a:rPr>
              <a:t> de </a:t>
            </a:r>
            <a:r>
              <a:rPr lang="en-US" sz="923" dirty="0" err="1">
                <a:solidFill>
                  <a:srgbClr val="000000"/>
                </a:solidFill>
              </a:rPr>
              <a:t>l’IV</a:t>
            </a:r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42" name="Text Placeholder 6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7098526" y="5372628"/>
            <a:ext cx="1054268" cy="531320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lnSpc>
                <a:spcPts val="101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23" dirty="0">
                <a:solidFill>
                  <a:srgbClr val="000000"/>
                </a:solidFill>
              </a:rPr>
              <a:t>Economies </a:t>
            </a:r>
            <a:r>
              <a:rPr lang="en-US" sz="923" dirty="0" err="1">
                <a:solidFill>
                  <a:srgbClr val="000000"/>
                </a:solidFill>
              </a:rPr>
              <a:t>totales</a:t>
            </a:r>
            <a:r>
              <a:rPr lang="en-US" sz="923" dirty="0">
                <a:solidFill>
                  <a:srgbClr val="000000"/>
                </a:solidFill>
              </a:rPr>
              <a:t> </a:t>
            </a:r>
            <a:r>
              <a:rPr lang="en-US" sz="923" dirty="0" err="1">
                <a:solidFill>
                  <a:srgbClr val="000000"/>
                </a:solidFill>
              </a:rPr>
              <a:t>potentielles</a:t>
            </a:r>
            <a:r>
              <a:rPr lang="en-US" sz="923" dirty="0">
                <a:solidFill>
                  <a:srgbClr val="000000"/>
                </a:solidFill>
              </a:rPr>
              <a:t> en 2015</a:t>
            </a:r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808814" y="2457055"/>
            <a:ext cx="382392" cy="221273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r>
              <a:rPr lang="en-US" sz="1477" dirty="0">
                <a:solidFill>
                  <a:srgbClr val="000000"/>
                </a:solidFill>
                <a:latin typeface="Imago"/>
                <a:sym typeface="Imago"/>
              </a:rPr>
              <a:t>K€</a:t>
            </a:r>
          </a:p>
        </p:txBody>
      </p:sp>
      <p:sp>
        <p:nvSpPr>
          <p:cNvPr id="38" name="Rectangle 2"/>
          <p:cNvSpPr txBox="1">
            <a:spLocks/>
          </p:cNvSpPr>
          <p:nvPr/>
        </p:nvSpPr>
        <p:spPr>
          <a:xfrm>
            <a:off x="398769" y="114479"/>
            <a:ext cx="7648540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Economies (plus modestes) liées aux consommables utilisés pour la reconstitution et l’administration</a:t>
            </a:r>
            <a:endParaRPr lang="fr-FR" altLang="en-US" sz="1385" b="1" dirty="0">
              <a:solidFill>
                <a:srgbClr val="0071B9"/>
              </a:solidFill>
              <a:latin typeface="Imago" pitchFamily="2" charset="0"/>
              <a:cs typeface="Imago" pitchFamily="2" charset="0"/>
            </a:endParaRPr>
          </a:p>
        </p:txBody>
      </p:sp>
      <p:graphicFrame>
        <p:nvGraphicFramePr>
          <p:cNvPr id="12" name="Object 38"/>
          <p:cNvGraphicFramePr>
            <a:graphicFrameLocks noChangeAspect="1"/>
          </p:cNvGraphicFramePr>
          <p:nvPr>
            <p:custDataLst>
              <p:tags r:id="rId32"/>
            </p:custDataLst>
            <p:extLst/>
          </p:nvPr>
        </p:nvGraphicFramePr>
        <p:xfrm>
          <a:off x="4899462" y="2708559"/>
          <a:ext cx="3273732" cy="262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sp>
        <p:nvSpPr>
          <p:cNvPr id="54" name="CasellaDiTesto 4"/>
          <p:cNvSpPr txBox="1"/>
          <p:nvPr/>
        </p:nvSpPr>
        <p:spPr>
          <a:xfrm>
            <a:off x="380633" y="5903949"/>
            <a:ext cx="7947338" cy="385791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defTabSz="844083">
              <a:lnSpc>
                <a:spcPts val="1015"/>
              </a:lnSpc>
              <a:spcAft>
                <a:spcPts val="554"/>
              </a:spcAft>
              <a:defRPr/>
            </a:pPr>
            <a:r>
              <a:rPr lang="en-US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Source: Stakeholder interviews, BCG analysis</a:t>
            </a:r>
          </a:p>
        </p:txBody>
      </p:sp>
    </p:spTree>
    <p:extLst>
      <p:ext uri="{BB962C8B-B14F-4D97-AF65-F5344CB8AC3E}">
        <p14:creationId xmlns:p14="http://schemas.microsoft.com/office/powerpoint/2010/main" val="482257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</a:pPr>
            <a:endParaRPr lang="en-US" sz="923" b="1" dirty="0" err="1">
              <a:solidFill>
                <a:srgbClr val="000000"/>
              </a:solidFill>
              <a:latin typeface="Imago"/>
              <a:sym typeface="Imago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4"/>
            </p:custDataLst>
          </p:nvPr>
        </p:nvCxnSpPr>
        <p:spPr bwMode="gray">
          <a:xfrm>
            <a:off x="5238907" y="2055619"/>
            <a:ext cx="773723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>
            <p:custDataLst>
              <p:tags r:id="rId5"/>
            </p:custDataLst>
          </p:nvPr>
        </p:nvSpPr>
        <p:spPr bwMode="gray">
          <a:xfrm>
            <a:off x="1889038" y="4672796"/>
            <a:ext cx="1283677" cy="5862"/>
          </a:xfrm>
          <a:prstGeom prst="rect">
            <a:avLst/>
          </a:prstGeom>
          <a:solidFill>
            <a:srgbClr val="06C245"/>
          </a:solidFill>
          <a:ln w="9525">
            <a:solidFill>
              <a:srgbClr val="80808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t" anchorCtr="0"/>
          <a:lstStyle/>
          <a:p>
            <a:pPr algn="ctr" defTabSz="844083"/>
            <a:endParaRPr lang="en-US" sz="1292" dirty="0" err="1">
              <a:solidFill>
                <a:srgbClr val="000000"/>
              </a:solidFill>
              <a:latin typeface="Imago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408392" y="1803574"/>
          <a:ext cx="6324725" cy="295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9" name="Text Placeholder 8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346846" y="4605389"/>
            <a:ext cx="58615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44083">
              <a:spcBef>
                <a:spcPct val="0"/>
              </a:spcBef>
              <a:spcAft>
                <a:spcPct val="0"/>
              </a:spcAft>
            </a:pPr>
            <a:fld id="{97692EF6-3674-4457-A97B-4CAB54C1D2B8}" type="datetime'''0'''''''''''''''''''''''''''''''''''''''''">
              <a:rPr lang="en-US" sz="923" b="0">
                <a:solidFill>
                  <a:srgbClr val="000000"/>
                </a:solidFill>
              </a:rPr>
              <a:pPr algn="r" defTabSz="844083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923" b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42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229615" y="3902004"/>
            <a:ext cx="175846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 defTabSz="844083">
              <a:spcBef>
                <a:spcPct val="0"/>
              </a:spcBef>
              <a:spcAft>
                <a:spcPct val="0"/>
              </a:spcAft>
              <a:buNone/>
            </a:pPr>
            <a:fld id="{1D40838C-AC2F-4E5A-9305-CC5B3FC5A8EA}" type="datetime'''''''''''''''5''''''''''''''''''''''00'''''''''''''''''">
              <a:rPr lang="en-US" altLang="en-US" sz="923">
                <a:solidFill>
                  <a:srgbClr val="000000"/>
                </a:solidFill>
                <a:latin typeface="Imago"/>
                <a:sym typeface="Imago"/>
              </a:rPr>
              <a:pPr marL="0" lvl="1" indent="0" algn="r" defTabSz="844083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43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146088" y="3198619"/>
            <a:ext cx="259373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 defTabSz="844083">
              <a:spcBef>
                <a:spcPct val="0"/>
              </a:spcBef>
              <a:spcAft>
                <a:spcPct val="0"/>
              </a:spcAft>
              <a:buNone/>
            </a:pPr>
            <a:fld id="{BFE77089-4DE7-40F0-9951-25B53C0CE6F7}" type="datetime'''1,''''''''''0''''''''''''''''0''''''''0'''''''''''''''''''''">
              <a:rPr lang="en-US" altLang="en-US" sz="923">
                <a:solidFill>
                  <a:srgbClr val="000000"/>
                </a:solidFill>
                <a:latin typeface="Imago"/>
                <a:sym typeface="Imago"/>
              </a:rPr>
              <a:pPr marL="0" lvl="1" indent="0" algn="r" defTabSz="844083">
                <a:spcBef>
                  <a:spcPct val="0"/>
                </a:spcBef>
                <a:spcAft>
                  <a:spcPct val="0"/>
                </a:spcAft>
                <a:buNone/>
              </a:pPr>
              <a:t>1,000</a:t>
            </a:fld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146088" y="2495235"/>
            <a:ext cx="259373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 defTabSz="844083">
              <a:spcBef>
                <a:spcPct val="0"/>
              </a:spcBef>
              <a:spcAft>
                <a:spcPct val="0"/>
              </a:spcAft>
              <a:buNone/>
            </a:pPr>
            <a:fld id="{9D703CF2-798B-4DF3-8C9A-544A1A3F6433}" type="datetime'''''''''''''1,''''''''''''''''''5''0''0'''''''''">
              <a:rPr lang="en-US" altLang="en-US" sz="923">
                <a:solidFill>
                  <a:srgbClr val="000000"/>
                </a:solidFill>
                <a:latin typeface="Imago"/>
                <a:sym typeface="Imago"/>
              </a:rPr>
              <a:pPr marL="0" lvl="1" indent="0" algn="r" defTabSz="844083">
                <a:spcBef>
                  <a:spcPct val="0"/>
                </a:spcBef>
                <a:spcAft>
                  <a:spcPct val="0"/>
                </a:spcAft>
                <a:buNone/>
              </a:pPr>
              <a:t>1,500</a:t>
            </a:fld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146088" y="1791850"/>
            <a:ext cx="259373" cy="140677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 defTabSz="844083">
              <a:spcBef>
                <a:spcPct val="0"/>
              </a:spcBef>
              <a:spcAft>
                <a:spcPct val="0"/>
              </a:spcAft>
              <a:buNone/>
            </a:pPr>
            <a:fld id="{539400D5-EA24-46B9-80A1-749C92D9E022}" type="datetime'''''''''''''''''''2'''''',''0''''''''0''''''''''0'''''''">
              <a:rPr lang="en-US" altLang="en-US" sz="923">
                <a:solidFill>
                  <a:srgbClr val="000000"/>
                </a:solidFill>
                <a:latin typeface="Imago"/>
                <a:sym typeface="Imago"/>
              </a:rPr>
              <a:pPr marL="0" lvl="1" indent="0" algn="r" defTabSz="844083">
                <a:spcBef>
                  <a:spcPct val="0"/>
                </a:spcBef>
                <a:spcAft>
                  <a:spcPct val="0"/>
                </a:spcAft>
                <a:buNone/>
              </a:pPr>
              <a:t>2,000</a:t>
            </a:fld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cxnSp>
        <p:nvCxnSpPr>
          <p:cNvPr id="98" name="Straight Connector 97"/>
          <p:cNvCxnSpPr/>
          <p:nvPr>
            <p:custDataLst>
              <p:tags r:id="rId12"/>
            </p:custDataLst>
          </p:nvPr>
        </p:nvCxnSpPr>
        <p:spPr bwMode="gray">
          <a:xfrm>
            <a:off x="7296307" y="2055620"/>
            <a:ext cx="0" cy="2031023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13"/>
            </p:custDataLst>
          </p:nvPr>
        </p:nvCxnSpPr>
        <p:spPr bwMode="gray">
          <a:xfrm>
            <a:off x="6012630" y="2055620"/>
            <a:ext cx="0" cy="2031023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4"/>
            </p:custDataLst>
          </p:nvPr>
        </p:nvCxnSpPr>
        <p:spPr bwMode="gray">
          <a:xfrm>
            <a:off x="6012630" y="2055619"/>
            <a:ext cx="1283677" cy="0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5"/>
            </p:custDataLst>
          </p:nvPr>
        </p:nvCxnSpPr>
        <p:spPr bwMode="gray">
          <a:xfrm>
            <a:off x="3946438" y="2055620"/>
            <a:ext cx="0" cy="2031023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6"/>
            </p:custDataLst>
          </p:nvPr>
        </p:nvCxnSpPr>
        <p:spPr bwMode="gray">
          <a:xfrm>
            <a:off x="3946439" y="2055619"/>
            <a:ext cx="1292469" cy="0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>
            <p:custDataLst>
              <p:tags r:id="rId17"/>
            </p:custDataLst>
          </p:nvPr>
        </p:nvCxnSpPr>
        <p:spPr bwMode="gray">
          <a:xfrm>
            <a:off x="5238907" y="2055620"/>
            <a:ext cx="0" cy="2031023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7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636778" y="4801750"/>
            <a:ext cx="2056794" cy="140677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lnSpc>
                <a:spcPts val="101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000000"/>
                </a:solidFill>
              </a:rPr>
              <a:t>Montant</a:t>
            </a:r>
            <a:r>
              <a:rPr lang="en-US" sz="1000" dirty="0">
                <a:solidFill>
                  <a:srgbClr val="000000"/>
                </a:solidFill>
              </a:rPr>
              <a:t> total des </a:t>
            </a:r>
            <a:r>
              <a:rPr lang="en-US" sz="1000" dirty="0" err="1">
                <a:solidFill>
                  <a:srgbClr val="000000"/>
                </a:solidFill>
              </a:rPr>
              <a:t>bénéfices</a:t>
            </a:r>
            <a:endParaRPr lang="en-US" sz="100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88" name="Text Placeholder 29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478623" y="1891496"/>
            <a:ext cx="351692" cy="140677"/>
          </a:xfrm>
          <a:prstGeom prst="rect">
            <a:avLst/>
          </a:prstGeom>
          <a:noFill/>
          <a:effectLst/>
        </p:spPr>
        <p:txBody>
          <a:bodyPr vert="horz" wrap="none" lIns="23446" tIns="0" rIns="23446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04ED18E7-C636-4F28-8D4A-6EBC8A325C13}" type="datetime'''''''''''''''''''1'''''''''''''',''''''''''''8''6''1'">
              <a:rPr lang="en-US" sz="923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1,861</a:t>
            </a:fld>
            <a:endParaRPr lang="en-US" sz="923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576751" y="4801750"/>
            <a:ext cx="2060026" cy="157346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lnSpc>
                <a:spcPts val="101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Gains </a:t>
            </a:r>
            <a:r>
              <a:rPr lang="en-US" sz="1050" dirty="0" err="1">
                <a:solidFill>
                  <a:srgbClr val="000000"/>
                </a:solidFill>
              </a:rPr>
              <a:t>capacitaires</a:t>
            </a:r>
            <a:endParaRPr lang="en-US" sz="100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99" name="Text Placeholder 30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416826" y="1891496"/>
            <a:ext cx="351692" cy="140677"/>
          </a:xfrm>
          <a:prstGeom prst="rect">
            <a:avLst/>
          </a:prstGeom>
          <a:noFill/>
          <a:effectLst/>
        </p:spPr>
        <p:txBody>
          <a:bodyPr vert="horz" wrap="none" lIns="23446" tIns="0" rIns="23446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89B7DD19-6796-4225-A967-35CB00BB549A}" type="datetime'''''''''''''''''1,''8''''''''''''''5''''''''8'''''''''''''">
              <a:rPr lang="en-US" sz="923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1,858</a:t>
            </a:fld>
            <a:endParaRPr lang="en-US" sz="923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519958" y="4801750"/>
            <a:ext cx="2056792" cy="172998"/>
          </a:xfrm>
          <a:prstGeom prst="rect">
            <a:avLst/>
          </a:prstGeom>
          <a:noFill/>
          <a:effectLst/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lnSpc>
                <a:spcPts val="101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000000"/>
                </a:solidFill>
              </a:rPr>
              <a:t>Réduction</a:t>
            </a:r>
            <a:r>
              <a:rPr lang="en-US" sz="1000" dirty="0">
                <a:solidFill>
                  <a:srgbClr val="000000"/>
                </a:solidFill>
              </a:rPr>
              <a:t> des </a:t>
            </a:r>
            <a:r>
              <a:rPr lang="en-US" sz="1000" dirty="0" err="1">
                <a:solidFill>
                  <a:srgbClr val="000000"/>
                </a:solidFill>
              </a:rPr>
              <a:t>consommables</a:t>
            </a:r>
            <a:endParaRPr lang="en-US" sz="1000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67" name="Text Placeholder 23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473726" y="4511604"/>
            <a:ext cx="115765" cy="140677"/>
          </a:xfrm>
          <a:prstGeom prst="rect">
            <a:avLst/>
          </a:prstGeom>
          <a:noFill/>
          <a:effectLst/>
        </p:spPr>
        <p:txBody>
          <a:bodyPr vert="horz" wrap="none" lIns="23446" tIns="0" rIns="23446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fld id="{6328760C-6237-4C53-A18C-7C709A4197AE}" type="datetime'''''''''''''''''''''''''''''3'">
              <a:rPr lang="en-US" sz="923">
                <a:solidFill>
                  <a:srgbClr val="000000"/>
                </a:solidFill>
              </a:rPr>
              <a:pPr algn="ctr" defTabSz="844083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923" dirty="0">
              <a:solidFill>
                <a:srgbClr val="000000"/>
              </a:solidFill>
              <a:latin typeface="Imago"/>
              <a:sym typeface="Imago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466650" y="4310846"/>
            <a:ext cx="253511" cy="140677"/>
          </a:xfrm>
          <a:prstGeom prst="rect">
            <a:avLst/>
          </a:prstGeom>
          <a:noFill/>
          <a:effectLst/>
        </p:spPr>
        <p:txBody>
          <a:bodyPr vert="horz" wrap="none" lIns="23446" tIns="0" rIns="23446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844083">
              <a:spcBef>
                <a:spcPct val="0"/>
              </a:spcBef>
              <a:spcAft>
                <a:spcPct val="0"/>
              </a:spcAft>
              <a:buNone/>
            </a:pPr>
            <a:fld id="{05D5BA9D-4633-497F-B191-6B04CC12919B}" type="datetime'''''''''''''4''''''''''''''''''''''''''1''''''''''''''9'">
              <a:rPr lang="en-US" altLang="en-US" sz="923" b="1">
                <a:solidFill>
                  <a:srgbClr val="FFFFFF"/>
                </a:solidFill>
                <a:latin typeface="Imago"/>
                <a:sym typeface="Imago"/>
              </a:rPr>
              <a:pPr marL="0" lvl="1" indent="0" algn="ctr" defTabSz="844083">
                <a:spcBef>
                  <a:spcPct val="0"/>
                </a:spcBef>
                <a:spcAft>
                  <a:spcPct val="0"/>
                </a:spcAft>
                <a:buNone/>
              </a:pPr>
              <a:t>419</a:t>
            </a:fld>
            <a:endParaRPr lang="en-US" sz="923" b="1" dirty="0">
              <a:solidFill>
                <a:srgbClr val="FFFFFF"/>
              </a:solidFill>
              <a:latin typeface="Imago"/>
              <a:sym typeface="Imago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146088" y="1529546"/>
            <a:ext cx="914400" cy="168519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spcBef>
                <a:spcPct val="0"/>
              </a:spcBef>
              <a:spcAft>
                <a:spcPct val="0"/>
              </a:spcAft>
            </a:pPr>
            <a:r>
              <a:rPr lang="en-US" sz="1108" dirty="0">
                <a:solidFill>
                  <a:srgbClr val="000000"/>
                </a:solidFill>
                <a:latin typeface="Imago"/>
                <a:sym typeface="Imago"/>
              </a:rPr>
              <a:t>K€</a:t>
            </a:r>
          </a:p>
        </p:txBody>
      </p:sp>
      <p:sp>
        <p:nvSpPr>
          <p:cNvPr id="69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528446" y="4310846"/>
            <a:ext cx="253511" cy="140677"/>
          </a:xfrm>
          <a:prstGeom prst="rect">
            <a:avLst/>
          </a:prstGeom>
          <a:noFill/>
          <a:effectLst/>
        </p:spPr>
        <p:txBody>
          <a:bodyPr vert="horz" wrap="none" lIns="23446" tIns="0" rIns="23446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6575" indent="-30797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2pPr>
            <a:lvl3pPr marL="984250" indent="-2984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3pPr>
            <a:lvl4pPr marL="1433513" indent="-2889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844083">
              <a:spcBef>
                <a:spcPct val="0"/>
              </a:spcBef>
              <a:spcAft>
                <a:spcPct val="0"/>
              </a:spcAft>
              <a:buNone/>
            </a:pPr>
            <a:fld id="{926E7D64-2A85-4E34-96C8-17E55F0E311D}" type="datetime'''''''''''4''''''''''''1''''''9'''''''''''''''''''''">
              <a:rPr lang="en-US" altLang="en-US" sz="923" b="1">
                <a:solidFill>
                  <a:srgbClr val="FFFFFF"/>
                </a:solidFill>
                <a:latin typeface="Imago"/>
                <a:sym typeface="Imago"/>
              </a:rPr>
              <a:pPr marL="0" lvl="1" indent="0" algn="ctr" defTabSz="844083">
                <a:spcBef>
                  <a:spcPct val="0"/>
                </a:spcBef>
                <a:spcAft>
                  <a:spcPct val="0"/>
                </a:spcAft>
                <a:buNone/>
              </a:pPr>
              <a:t>419</a:t>
            </a:fld>
            <a:endParaRPr lang="en-US" sz="923" b="1" dirty="0">
              <a:solidFill>
                <a:srgbClr val="FFFFFF"/>
              </a:solidFill>
              <a:latin typeface="Imago"/>
              <a:sym typeface="Imago"/>
            </a:endParaRPr>
          </a:p>
        </p:txBody>
      </p:sp>
      <p:sp>
        <p:nvSpPr>
          <p:cNvPr id="63" name="Rectangular Callout 62"/>
          <p:cNvSpPr/>
          <p:nvPr/>
        </p:nvSpPr>
        <p:spPr>
          <a:xfrm>
            <a:off x="5997398" y="2166990"/>
            <a:ext cx="2869511" cy="1302753"/>
          </a:xfrm>
          <a:prstGeom prst="wedgeRectCallout">
            <a:avLst>
              <a:gd name="adj1" fmla="val -39809"/>
              <a:gd name="adj2" fmla="val 75653"/>
            </a:avLst>
          </a:prstGeom>
          <a:solidFill>
            <a:srgbClr val="FDC600"/>
          </a:solidFill>
          <a:ln w="9525">
            <a:solidFill>
              <a:srgbClr val="FFD9B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algn="ctr" defTabSz="844083"/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Ces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gains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sont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essentiellement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Imago"/>
              </a:rPr>
              <a:t>liés</a:t>
            </a:r>
            <a:r>
              <a:rPr lang="en-US" sz="1400" b="1" dirty="0">
                <a:solidFill>
                  <a:srgbClr val="000000"/>
                </a:solidFill>
                <a:latin typeface="Imago"/>
              </a:rPr>
              <a:t> :</a:t>
            </a:r>
            <a:endParaRPr lang="en-US" sz="1400" dirty="0">
              <a:solidFill>
                <a:srgbClr val="000000"/>
              </a:solidFill>
              <a:latin typeface="Imago"/>
            </a:endParaRPr>
          </a:p>
          <a:p>
            <a:pPr marL="266707" lvl="1" indent="-161196" defTabSz="844083">
              <a:buClr>
                <a:srgbClr val="000000"/>
              </a:buClr>
              <a:buSzPct val="100000"/>
              <a:buFont typeface="Imago"/>
              <a:buChar char="•"/>
            </a:pPr>
            <a:r>
              <a:rPr lang="en-US" sz="1400" dirty="0">
                <a:solidFill>
                  <a:srgbClr val="000000"/>
                </a:solidFill>
                <a:latin typeface="Imago"/>
              </a:rPr>
              <a:t>À la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capacité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d’accueil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du fauteuil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reservé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à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l’administration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SC</a:t>
            </a:r>
          </a:p>
          <a:p>
            <a:pPr marL="266707" lvl="1" indent="-161196" defTabSz="844083">
              <a:buClr>
                <a:srgbClr val="000000"/>
              </a:buClr>
              <a:buSzPct val="100000"/>
              <a:buFont typeface="Imago"/>
              <a:buChar char="•"/>
            </a:pPr>
            <a:r>
              <a:rPr lang="en-US" sz="1400" dirty="0">
                <a:solidFill>
                  <a:srgbClr val="000000"/>
                </a:solidFill>
                <a:latin typeface="Imago"/>
              </a:rPr>
              <a:t>Au </a:t>
            </a:r>
            <a:r>
              <a:rPr lang="en-US" sz="1400" dirty="0" err="1">
                <a:solidFill>
                  <a:srgbClr val="000000"/>
                </a:solidFill>
                <a:latin typeface="Imago"/>
              </a:rPr>
              <a:t>nombre</a:t>
            </a:r>
            <a:r>
              <a:rPr lang="en-US" sz="1400" dirty="0">
                <a:solidFill>
                  <a:srgbClr val="000000"/>
                </a:solidFill>
                <a:latin typeface="Imago"/>
              </a:rPr>
              <a:t> de patients SC</a:t>
            </a:r>
            <a:endParaRPr lang="en-US" sz="1400" b="1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66" name="Rectangular Callout 65"/>
          <p:cNvSpPr/>
          <p:nvPr/>
        </p:nvSpPr>
        <p:spPr>
          <a:xfrm>
            <a:off x="1562237" y="3469742"/>
            <a:ext cx="2799329" cy="719394"/>
          </a:xfrm>
          <a:prstGeom prst="wedgeRectCallout">
            <a:avLst>
              <a:gd name="adj1" fmla="val 44617"/>
              <a:gd name="adj2" fmla="val 65233"/>
            </a:avLst>
          </a:prstGeom>
          <a:solidFill>
            <a:srgbClr val="008B6C"/>
          </a:solidFill>
          <a:ln w="9525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algn="ctr" defTabSz="844083"/>
            <a:r>
              <a:rPr lang="fr-FR" sz="1292" b="1" dirty="0">
                <a:solidFill>
                  <a:srgbClr val="FFFFFF"/>
                </a:solidFill>
                <a:latin typeface="Imago"/>
              </a:rPr>
              <a:t>En 2015, 400K€ de gains financiers ont été réalisés grâce à l’utilisation des formes SC</a:t>
            </a:r>
          </a:p>
        </p:txBody>
      </p:sp>
      <p:sp>
        <p:nvSpPr>
          <p:cNvPr id="31" name="Rectangle 2"/>
          <p:cNvSpPr txBox="1">
            <a:spLocks/>
          </p:cNvSpPr>
          <p:nvPr/>
        </p:nvSpPr>
        <p:spPr>
          <a:xfrm>
            <a:off x="135528" y="86912"/>
            <a:ext cx="8191049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fr-FR" altLang="en-US" sz="28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En résumé, </a:t>
            </a:r>
            <a:r>
              <a:rPr lang="fr-FR" altLang="en-US" sz="18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le centre Jean Perrin a réalisé des gains quantifiables pouvant aller  jusqu’à 1,9M€ (essentiellement liés aux gains capacitaires)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gray">
          <a:xfrm>
            <a:off x="1469291" y="5221483"/>
            <a:ext cx="6621764" cy="953442"/>
          </a:xfrm>
          <a:prstGeom prst="rect">
            <a:avLst/>
          </a:prstGeom>
          <a:solidFill>
            <a:srgbClr val="9C9E9F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lIns="0" tIns="0" rIns="0" bIns="0" anchor="ctr" anchorCtr="1"/>
          <a:lstStyle/>
          <a:p>
            <a:pPr algn="ctr" defTabSz="844083"/>
            <a:r>
              <a:rPr lang="fr-FR" sz="1600" b="1" dirty="0">
                <a:solidFill>
                  <a:srgbClr val="FFFFFF"/>
                </a:solidFill>
                <a:latin typeface="Imago" pitchFamily="2" charset="0"/>
              </a:rPr>
              <a:t>De plus, il faudrait ajouter à ces résultats les aspects liés aux bénéfices psychologiques de la patiente  (pas encore évalués)</a:t>
            </a:r>
          </a:p>
        </p:txBody>
      </p:sp>
    </p:spTree>
    <p:extLst>
      <p:ext uri="{BB962C8B-B14F-4D97-AF65-F5344CB8AC3E}">
        <p14:creationId xmlns:p14="http://schemas.microsoft.com/office/powerpoint/2010/main" val="4276754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8769" y="2257616"/>
            <a:ext cx="7772400" cy="119520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sz="3600" cap="none" dirty="0">
                <a:solidFill>
                  <a:srgbClr val="9C9E9F"/>
                </a:solidFill>
                <a:latin typeface="Minion" panose="02000000000000000000" pitchFamily="2" charset="0"/>
              </a:rPr>
              <a:t>En conclusion</a:t>
            </a:r>
          </a:p>
        </p:txBody>
      </p:sp>
      <p:pic>
        <p:nvPicPr>
          <p:cNvPr id="6" name="Picture 1" descr="C:\Users\Fracheboud Lionel\Documents\Cases\2016_Roche - SCUBA - Sub Cut Benefits Analysis\SCUBA_Tchang\14 - France\06 - Pictures\IMG_0265.JPG"/>
          <p:cNvPicPr>
            <a:picLocks noChangeAspect="1" noChangeArrowheads="1"/>
          </p:cNvPicPr>
          <p:nvPr/>
        </p:nvPicPr>
        <p:blipFill rotWithShape="1">
          <a:blip r:embed="rId2" cstate="print"/>
          <a:srcRect t="23591" r="7506" b="34021"/>
          <a:stretch/>
        </p:blipFill>
        <p:spPr bwMode="auto">
          <a:xfrm>
            <a:off x="0" y="3452825"/>
            <a:ext cx="9139788" cy="31414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7448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398769" y="263769"/>
            <a:ext cx="6978462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en-US" altLang="en-US" sz="2400" b="1" dirty="0" err="1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Rationnel</a:t>
            </a:r>
            <a:r>
              <a:rPr lang="en-US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pour </a:t>
            </a:r>
            <a:r>
              <a:rPr lang="en-US" altLang="en-US" sz="2400" b="1" dirty="0" err="1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utiliser</a:t>
            </a:r>
            <a:r>
              <a:rPr lang="en-US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les </a:t>
            </a:r>
            <a:r>
              <a:rPr lang="en-US" altLang="en-US" sz="2400" b="1" dirty="0" err="1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formes</a:t>
            </a:r>
            <a:r>
              <a:rPr lang="en-US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SC </a:t>
            </a:r>
            <a:r>
              <a:rPr lang="en-US" altLang="en-US" sz="2400" b="1" i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vs</a:t>
            </a:r>
            <a:r>
              <a:rPr lang="en-US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IV</a:t>
            </a:r>
            <a:endParaRPr lang="en-US" altLang="en-US" sz="2400" dirty="0">
              <a:solidFill>
                <a:srgbClr val="0071B9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98769" y="2927313"/>
            <a:ext cx="1827692" cy="1163077"/>
          </a:xfrm>
          <a:prstGeom prst="roundRect">
            <a:avLst>
              <a:gd name="adj" fmla="val 10796"/>
            </a:avLst>
          </a:prstGeom>
          <a:noFill/>
          <a:ln>
            <a:solidFill>
              <a:srgbClr val="808080"/>
            </a:solidFill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6615" tIns="16615" rIns="16615" bIns="16615" anchor="ctr"/>
          <a:lstStyle/>
          <a:p>
            <a:pPr defTabSz="844083">
              <a:defRPr/>
            </a:pPr>
            <a:r>
              <a:rPr lang="en-GB" sz="1662" b="1" dirty="0" err="1">
                <a:solidFill>
                  <a:srgbClr val="0072BB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Besoin</a:t>
            </a:r>
            <a:r>
              <a:rPr lang="en-GB" sz="1662" b="1" dirty="0">
                <a:solidFill>
                  <a:srgbClr val="0072BB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des </a:t>
            </a:r>
            <a:br>
              <a:rPr lang="en-GB" sz="1662" b="1" dirty="0">
                <a:solidFill>
                  <a:srgbClr val="0072BB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</a:br>
            <a:r>
              <a:rPr lang="en-GB" sz="1662" b="1" dirty="0">
                <a:solidFill>
                  <a:srgbClr val="0072BB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patients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450994" y="2783005"/>
            <a:ext cx="5895112" cy="1360729"/>
          </a:xfrm>
          <a:prstGeom prst="roundRect">
            <a:avLst>
              <a:gd name="adj" fmla="val 11611"/>
            </a:avLst>
          </a:prstGeom>
          <a:noFill/>
          <a:ln>
            <a:solidFill>
              <a:srgbClr val="808080"/>
            </a:solidFill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49846" anchor="ctr"/>
          <a:lstStyle/>
          <a:p>
            <a:pPr marL="165593" indent="-165593" defTabSz="844083">
              <a:lnSpc>
                <a:spcPts val="1477"/>
              </a:lnSpc>
              <a:spcBef>
                <a:spcPts val="277"/>
              </a:spcBef>
              <a:buClr>
                <a:srgbClr val="FDC600"/>
              </a:buClr>
              <a:buFont typeface="Wingdings 2" panose="05020102010507070707" pitchFamily="18" charset="2"/>
              <a:buChar char=""/>
              <a:defRPr/>
            </a:pPr>
            <a:r>
              <a:rPr lang="fr-FR" sz="1400" dirty="0" err="1">
                <a:solidFill>
                  <a:srgbClr val="0072BB"/>
                </a:solidFill>
                <a:latin typeface="Imago" pitchFamily="2" charset="0"/>
                <a:cs typeface="Imago" pitchFamily="2" charset="0"/>
              </a:rPr>
              <a:t>Administraiton</a:t>
            </a:r>
            <a:r>
              <a:rPr lang="fr-FR" sz="1400" dirty="0">
                <a:solidFill>
                  <a:srgbClr val="0072BB"/>
                </a:solidFill>
                <a:latin typeface="Imago" pitchFamily="2" charset="0"/>
                <a:cs typeface="Imago" pitchFamily="2" charset="0"/>
              </a:rPr>
              <a:t> plus pratique et plus rapide</a:t>
            </a:r>
          </a:p>
          <a:p>
            <a:pPr marL="165593" indent="-165593" defTabSz="844083">
              <a:lnSpc>
                <a:spcPts val="1477"/>
              </a:lnSpc>
              <a:spcBef>
                <a:spcPts val="277"/>
              </a:spcBef>
              <a:buClr>
                <a:srgbClr val="FDC600"/>
              </a:buClr>
              <a:buFont typeface="Wingdings 2" panose="05020102010507070707" pitchFamily="18" charset="2"/>
              <a:buChar char=""/>
              <a:defRPr/>
            </a:pPr>
            <a:r>
              <a:rPr lang="fr-FR" sz="1400" dirty="0">
                <a:solidFill>
                  <a:srgbClr val="0072BB"/>
                </a:solidFill>
                <a:latin typeface="Imago" pitchFamily="2" charset="0"/>
                <a:cs typeface="Imago" pitchFamily="2" charset="0"/>
              </a:rPr>
              <a:t>Pas d’utilisation de la voie centrale</a:t>
            </a:r>
          </a:p>
          <a:p>
            <a:pPr marL="165593" indent="-165593" defTabSz="844083">
              <a:lnSpc>
                <a:spcPts val="1477"/>
              </a:lnSpc>
              <a:spcBef>
                <a:spcPts val="277"/>
              </a:spcBef>
              <a:buClr>
                <a:srgbClr val="FDC600"/>
              </a:buClr>
              <a:buFont typeface="Wingdings 2" panose="05020102010507070707" pitchFamily="18" charset="2"/>
              <a:buChar char=""/>
              <a:defRPr/>
            </a:pPr>
            <a:r>
              <a:rPr lang="fr-FR" sz="1400" dirty="0">
                <a:solidFill>
                  <a:srgbClr val="0072BB"/>
                </a:solidFill>
                <a:latin typeface="Imago" pitchFamily="2" charset="0"/>
                <a:cs typeface="Imago" pitchFamily="2" charset="0"/>
              </a:rPr>
              <a:t>Préférence des patients pour le gain de temps lié à l’administration</a:t>
            </a:r>
            <a:endParaRPr lang="en-GB" sz="1400" baseline="30000" dirty="0">
              <a:solidFill>
                <a:srgbClr val="0072BB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98769" y="1614644"/>
            <a:ext cx="1827692" cy="1163077"/>
          </a:xfrm>
          <a:prstGeom prst="roundRect">
            <a:avLst>
              <a:gd name="adj" fmla="val 11273"/>
            </a:avLst>
          </a:prstGeom>
          <a:solidFill>
            <a:schemeClr val="bg1"/>
          </a:solidFill>
          <a:ln>
            <a:solidFill>
              <a:srgbClr val="808080"/>
            </a:solidFill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6615" tIns="16615" rIns="16615" bIns="16615" anchor="ctr"/>
          <a:lstStyle/>
          <a:p>
            <a:pPr defTabSz="844083">
              <a:defRPr/>
            </a:pPr>
            <a:r>
              <a:rPr lang="en-GB" sz="1662" b="1" dirty="0" err="1">
                <a:solidFill>
                  <a:srgbClr val="0071B9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Activité</a:t>
            </a:r>
            <a:r>
              <a:rPr lang="en-GB" sz="1662" b="1" dirty="0">
                <a:solidFill>
                  <a:srgbClr val="0071B9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en-GB" sz="1662" b="1" dirty="0" err="1">
                <a:solidFill>
                  <a:srgbClr val="0071B9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clinique</a:t>
            </a:r>
            <a:endParaRPr lang="en-GB" sz="1662" b="1" dirty="0">
              <a:solidFill>
                <a:srgbClr val="0071B9"/>
              </a:solidFill>
              <a:latin typeface="Imago" pitchFamily="2" charset="0"/>
              <a:ea typeface="ＭＳ Ｐゴシック" charset="0"/>
              <a:cs typeface="Imago" pitchFamily="2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450994" y="1522878"/>
            <a:ext cx="5895112" cy="1229538"/>
          </a:xfrm>
          <a:prstGeom prst="roundRect">
            <a:avLst>
              <a:gd name="adj" fmla="val 11611"/>
            </a:avLst>
          </a:prstGeom>
          <a:noFill/>
          <a:ln>
            <a:solidFill>
              <a:srgbClr val="808080"/>
            </a:solidFill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49846" anchor="ctr"/>
          <a:lstStyle/>
          <a:p>
            <a:pPr marL="165593" indent="-165593" defTabSz="844083">
              <a:lnSpc>
                <a:spcPts val="1477"/>
              </a:lnSpc>
              <a:spcBef>
                <a:spcPts val="277"/>
              </a:spcBef>
              <a:buClr>
                <a:srgbClr val="FDC600"/>
              </a:buClr>
              <a:buSzPct val="100000"/>
              <a:buFont typeface="Wingdings 2" panose="05020102010507070707" pitchFamily="18" charset="2"/>
              <a:buChar char=""/>
              <a:defRPr/>
            </a:pPr>
            <a:r>
              <a:rPr lang="fr-FR" sz="14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Publication de données démontrant que l’efficacité, la tolérance et la pharmacocinétique  des formes SC sont comparables à celles des formes IV</a:t>
            </a:r>
            <a:endParaRPr lang="en-GB" sz="1400" dirty="0">
              <a:solidFill>
                <a:srgbClr val="0071B9"/>
              </a:solidFill>
              <a:latin typeface="Imago" pitchFamily="2" charset="0"/>
              <a:cs typeface="Imago" pitchFamily="2" charset="0"/>
            </a:endParaRPr>
          </a:p>
          <a:p>
            <a:pPr marL="332651" lvl="1" indent="-156801" defTabSz="844083">
              <a:lnSpc>
                <a:spcPts val="1477"/>
              </a:lnSpc>
              <a:spcBef>
                <a:spcPts val="277"/>
              </a:spcBef>
              <a:buClr>
                <a:srgbClr val="FDC600"/>
              </a:buClr>
              <a:buSzPct val="100000"/>
              <a:buFont typeface="Wingdings 2" panose="05020102010507070707" pitchFamily="18" charset="2"/>
              <a:buChar char=""/>
              <a:defRPr/>
            </a:pPr>
            <a:r>
              <a:rPr lang="en-GB" sz="1400" dirty="0" err="1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Bortezomib</a:t>
            </a:r>
            <a:r>
              <a:rPr lang="en-GB" sz="14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SC</a:t>
            </a:r>
            <a:r>
              <a:rPr lang="en-GB" sz="1400" baseline="300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1,2</a:t>
            </a:r>
            <a:endParaRPr lang="en-GB" sz="1400" dirty="0">
              <a:solidFill>
                <a:srgbClr val="0071B9"/>
              </a:solidFill>
              <a:latin typeface="Imago" pitchFamily="2" charset="0"/>
              <a:cs typeface="Imago" pitchFamily="2" charset="0"/>
            </a:endParaRPr>
          </a:p>
          <a:p>
            <a:pPr marL="332651" lvl="1" indent="-156801" defTabSz="844083">
              <a:lnSpc>
                <a:spcPts val="1477"/>
              </a:lnSpc>
              <a:spcBef>
                <a:spcPts val="277"/>
              </a:spcBef>
              <a:buClr>
                <a:srgbClr val="FDC600"/>
              </a:buClr>
              <a:buSzPct val="100000"/>
              <a:buFont typeface="Wingdings 2" panose="05020102010507070707" pitchFamily="18" charset="2"/>
              <a:buChar char=""/>
              <a:defRPr/>
            </a:pPr>
            <a:r>
              <a:rPr lang="en-GB" sz="1400" dirty="0" err="1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Alemtuzumab</a:t>
            </a:r>
            <a:r>
              <a:rPr lang="en-GB" sz="14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SC</a:t>
            </a:r>
            <a:r>
              <a:rPr lang="en-GB" sz="1400" baseline="300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3,4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98769" y="4260804"/>
            <a:ext cx="1827692" cy="1163077"/>
          </a:xfrm>
          <a:prstGeom prst="roundRect">
            <a:avLst>
              <a:gd name="adj" fmla="val 11273"/>
            </a:avLst>
          </a:prstGeom>
          <a:noFill/>
          <a:ln>
            <a:solidFill>
              <a:srgbClr val="808080"/>
            </a:solidFill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6615" tIns="16615" rIns="16615" bIns="16615" anchor="ctr"/>
          <a:lstStyle/>
          <a:p>
            <a:pPr defTabSz="844083">
              <a:defRPr/>
            </a:pPr>
            <a:r>
              <a:rPr lang="en-GB" sz="1662" b="1" dirty="0" err="1">
                <a:solidFill>
                  <a:srgbClr val="0071B9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Besoin</a:t>
            </a:r>
            <a:r>
              <a:rPr lang="en-GB" sz="1662" b="1" dirty="0">
                <a:solidFill>
                  <a:srgbClr val="0071B9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des </a:t>
            </a:r>
            <a:r>
              <a:rPr lang="en-GB" sz="1662" b="1" dirty="0" err="1">
                <a:solidFill>
                  <a:srgbClr val="0071B9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professionnels</a:t>
            </a:r>
            <a:r>
              <a:rPr lang="en-GB" sz="1662" b="1" dirty="0">
                <a:solidFill>
                  <a:srgbClr val="0071B9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br>
              <a:rPr lang="en-GB" sz="1662" b="1" dirty="0">
                <a:solidFill>
                  <a:srgbClr val="0071B9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</a:br>
            <a:r>
              <a:rPr lang="en-GB" sz="1662" b="1" dirty="0">
                <a:solidFill>
                  <a:srgbClr val="0071B9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de santé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450994" y="4204912"/>
            <a:ext cx="5895112" cy="1360729"/>
          </a:xfrm>
          <a:prstGeom prst="roundRect">
            <a:avLst>
              <a:gd name="adj" fmla="val 11611"/>
            </a:avLst>
          </a:prstGeom>
          <a:noFill/>
          <a:ln>
            <a:solidFill>
              <a:srgbClr val="808080"/>
            </a:solidFill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49846" anchor="ctr"/>
          <a:lstStyle/>
          <a:p>
            <a:pPr marL="165593" indent="-165593" defTabSz="844083">
              <a:lnSpc>
                <a:spcPts val="1477"/>
              </a:lnSpc>
              <a:spcBef>
                <a:spcPts val="277"/>
              </a:spcBef>
              <a:buClr>
                <a:srgbClr val="FDC600"/>
              </a:buClr>
              <a:buFont typeface="Wingdings 2" panose="05020102010507070707" pitchFamily="18" charset="2"/>
              <a:buChar char=""/>
              <a:defRPr/>
            </a:pPr>
            <a:r>
              <a:rPr lang="en-GB" sz="1400" dirty="0" err="1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Meilleure</a:t>
            </a:r>
            <a:r>
              <a:rPr lang="en-GB" sz="14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utilisation des </a:t>
            </a:r>
            <a:r>
              <a:rPr lang="en-GB" sz="1400" dirty="0" err="1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ressources</a:t>
            </a:r>
            <a:r>
              <a:rPr lang="en-GB" sz="14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</a:t>
            </a:r>
          </a:p>
          <a:p>
            <a:pPr marL="165593" indent="-165593" defTabSz="844083">
              <a:lnSpc>
                <a:spcPts val="1477"/>
              </a:lnSpc>
              <a:spcBef>
                <a:spcPts val="277"/>
              </a:spcBef>
              <a:buClr>
                <a:srgbClr val="FDC600"/>
              </a:buClr>
              <a:buFont typeface="Wingdings 2" panose="05020102010507070707" pitchFamily="18" charset="2"/>
              <a:buChar char=""/>
              <a:defRPr/>
            </a:pPr>
            <a:r>
              <a:rPr lang="fr-FR" sz="14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Réduction significative du temps d’occupation des fauteuils</a:t>
            </a:r>
            <a:r>
              <a:rPr lang="en-GB" sz="1400" baseline="300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7</a:t>
            </a:r>
          </a:p>
          <a:p>
            <a:pPr marL="332651" lvl="1" indent="-167058" defTabSz="844083">
              <a:lnSpc>
                <a:spcPts val="1477"/>
              </a:lnSpc>
              <a:spcBef>
                <a:spcPts val="277"/>
              </a:spcBef>
              <a:buClr>
                <a:srgbClr val="FDC600"/>
              </a:buClr>
              <a:buFont typeface="Wingdings 2" panose="05020102010507070707" pitchFamily="18" charset="2"/>
              <a:buChar char=""/>
              <a:defRPr/>
            </a:pPr>
            <a:r>
              <a:rPr lang="fr-FR" sz="14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Meilleure utilisation des ressources et du personnel dédiés à l’injection</a:t>
            </a:r>
            <a:r>
              <a:rPr lang="fr-FR" sz="1400" baseline="300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7</a:t>
            </a:r>
          </a:p>
          <a:p>
            <a:pPr marL="332651" lvl="1" indent="-167058" defTabSz="844083">
              <a:lnSpc>
                <a:spcPts val="1477"/>
              </a:lnSpc>
              <a:spcBef>
                <a:spcPts val="277"/>
              </a:spcBef>
              <a:buClr>
                <a:srgbClr val="FDC600"/>
              </a:buClr>
              <a:buFont typeface="Wingdings 2" panose="05020102010507070707" pitchFamily="18" charset="2"/>
              <a:buChar char=""/>
              <a:defRPr/>
            </a:pPr>
            <a:r>
              <a:rPr lang="fr-FR" sz="14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Réduction du temps pharmacien</a:t>
            </a:r>
            <a:r>
              <a:rPr lang="fr-FR" sz="1400" baseline="300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7</a:t>
            </a:r>
          </a:p>
          <a:p>
            <a:pPr marL="332651" lvl="1" indent="-167058" defTabSz="844083">
              <a:lnSpc>
                <a:spcPts val="1477"/>
              </a:lnSpc>
              <a:spcBef>
                <a:spcPts val="277"/>
              </a:spcBef>
              <a:buClr>
                <a:srgbClr val="FDC600"/>
              </a:buClr>
              <a:buFont typeface="Wingdings 2" panose="05020102010507070707" pitchFamily="18" charset="2"/>
              <a:buChar char=""/>
              <a:defRPr/>
            </a:pPr>
            <a:r>
              <a:rPr lang="fr-FR" sz="14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Réduction des risques d’erreur liés à la dose fixe</a:t>
            </a:r>
            <a:r>
              <a:rPr lang="fr-FR" sz="1400" baseline="300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8</a:t>
            </a:r>
          </a:p>
        </p:txBody>
      </p:sp>
      <p:sp>
        <p:nvSpPr>
          <p:cNvPr id="14" name="CasellaDiTesto 4"/>
          <p:cNvSpPr txBox="1"/>
          <p:nvPr/>
        </p:nvSpPr>
        <p:spPr>
          <a:xfrm>
            <a:off x="398768" y="5429166"/>
            <a:ext cx="7947338" cy="861955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defTabSz="844083">
              <a:lnSpc>
                <a:spcPts val="1015"/>
              </a:lnSpc>
              <a:spcBef>
                <a:spcPts val="277"/>
              </a:spcBef>
              <a:defRPr/>
            </a:pPr>
            <a:r>
              <a:rPr lang="da-DK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1. 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Moreau P, </a:t>
            </a:r>
            <a:r>
              <a:rPr lang="da-DK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. </a:t>
            </a:r>
            <a:r>
              <a:rPr lang="en-GB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Lancet </a:t>
            </a:r>
            <a:r>
              <a:rPr lang="en-GB" sz="831" i="1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en-GB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2011; </a:t>
            </a:r>
            <a:r>
              <a:rPr lang="da-DK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2.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Moreau P, </a:t>
            </a:r>
            <a:r>
              <a:rPr lang="da-DK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. </a:t>
            </a:r>
            <a:r>
              <a:rPr lang="en-GB" sz="831" i="1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Haematologica</a:t>
            </a:r>
            <a:r>
              <a:rPr lang="en-GB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2008; </a:t>
            </a:r>
            <a:r>
              <a:rPr lang="da-DK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3.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Faderl S, </a:t>
            </a:r>
            <a:r>
              <a:rPr lang="da-DK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. </a:t>
            </a:r>
            <a:r>
              <a:rPr lang="en-GB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Cancer</a:t>
            </a:r>
            <a:r>
              <a:rPr lang="en-GB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2010; </a:t>
            </a:r>
            <a:r>
              <a:rPr lang="da-DK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4.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Hale G, </a:t>
            </a:r>
            <a:r>
              <a:rPr lang="da-DK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. </a:t>
            </a:r>
            <a:r>
              <a:rPr lang="en-GB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Blood</a:t>
            </a:r>
            <a:r>
              <a:rPr lang="en-GB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2004; </a:t>
            </a:r>
            <a:r>
              <a:rPr lang="da-DK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5.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Freemantle N, </a:t>
            </a:r>
            <a:r>
              <a:rPr lang="da-DK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. </a:t>
            </a:r>
            <a:r>
              <a:rPr lang="en-GB" sz="831" i="1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Osteoporos</a:t>
            </a:r>
            <a:r>
              <a:rPr lang="en-GB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en-GB" sz="831" i="1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Int</a:t>
            </a:r>
            <a:r>
              <a:rPr lang="en-GB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2012; </a:t>
            </a:r>
            <a:r>
              <a:rPr lang="da-DK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6.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Kendler DL, </a:t>
            </a:r>
            <a:r>
              <a:rPr lang="da-DK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. </a:t>
            </a:r>
            <a:r>
              <a:rPr lang="en-GB" sz="831" i="1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Osteoporos</a:t>
            </a:r>
            <a:r>
              <a:rPr lang="en-GB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en-GB" sz="831" i="1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Int</a:t>
            </a:r>
            <a:r>
              <a:rPr lang="en-GB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2010; </a:t>
            </a:r>
            <a:r>
              <a:rPr lang="da-DK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7. 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De Cock E, </a:t>
            </a:r>
            <a:r>
              <a:rPr lang="da-DK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. St. Gallen 2013 (Abstract 209); </a:t>
            </a:r>
            <a:r>
              <a:rPr lang="da-DK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8.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Wang DD, </a:t>
            </a:r>
            <a:r>
              <a:rPr lang="da-DK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. </a:t>
            </a:r>
            <a:r>
              <a:rPr lang="en-GB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J </a:t>
            </a:r>
            <a:r>
              <a:rPr lang="en-GB" sz="831" i="1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Clin</a:t>
            </a:r>
            <a:r>
              <a:rPr lang="en-GB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en-GB" sz="831" i="1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Pharmacol</a:t>
            </a:r>
            <a:r>
              <a:rPr lang="en-GB" sz="831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da-DK" sz="83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2009</a:t>
            </a:r>
          </a:p>
          <a:p>
            <a:pPr defTabSz="844083">
              <a:lnSpc>
                <a:spcPts val="1015"/>
              </a:lnSpc>
              <a:spcBef>
                <a:spcPts val="277"/>
              </a:spcBef>
              <a:defRPr/>
            </a:pPr>
            <a:r>
              <a:rPr lang="en-GB" sz="831" b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IV, intravenous; PK, pharmacokinetics; SC, subcutaneous</a:t>
            </a:r>
          </a:p>
        </p:txBody>
      </p:sp>
    </p:spTree>
    <p:extLst>
      <p:ext uri="{BB962C8B-B14F-4D97-AF65-F5344CB8AC3E}">
        <p14:creationId xmlns:p14="http://schemas.microsoft.com/office/powerpoint/2010/main" val="3099001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8769" y="1593000"/>
            <a:ext cx="8426576" cy="4589585"/>
          </a:xfrm>
        </p:spPr>
        <p:txBody>
          <a:bodyPr/>
          <a:lstStyle/>
          <a:p>
            <a:pPr marL="263776" indent="-263776">
              <a:spcBef>
                <a:spcPts val="0"/>
              </a:spcBef>
              <a:spcAft>
                <a:spcPts val="1662"/>
              </a:spcAft>
              <a:buClr>
                <a:srgbClr val="0071B9"/>
              </a:buClr>
              <a:buFont typeface="Wingdings 2" panose="05020102010507070707" pitchFamily="18" charset="2"/>
              <a:buChar char=""/>
              <a:defRPr/>
            </a:pPr>
            <a:r>
              <a:rPr lang="fr-FR" altLang="fr-FR" sz="2400" b="0" dirty="0"/>
              <a:t>Indispensable de s’adapter</a:t>
            </a:r>
          </a:p>
          <a:p>
            <a:pPr marL="263776" indent="-263776">
              <a:spcBef>
                <a:spcPts val="0"/>
              </a:spcBef>
              <a:spcAft>
                <a:spcPts val="1662"/>
              </a:spcAft>
              <a:buClr>
                <a:srgbClr val="0071B9"/>
              </a:buClr>
              <a:buFont typeface="Wingdings 2" panose="05020102010507070707" pitchFamily="18" charset="2"/>
              <a:buChar char=""/>
              <a:defRPr/>
            </a:pPr>
            <a:r>
              <a:rPr lang="fr-FR" altLang="fr-FR" sz="2400" b="0" dirty="0"/>
              <a:t>Bénéfices indiscutables, organisation, coût</a:t>
            </a:r>
          </a:p>
          <a:p>
            <a:pPr marL="263776" indent="-263776">
              <a:spcBef>
                <a:spcPts val="0"/>
              </a:spcBef>
              <a:spcAft>
                <a:spcPts val="1662"/>
              </a:spcAft>
              <a:buClr>
                <a:srgbClr val="0071B9"/>
              </a:buClr>
              <a:buFont typeface="Wingdings 2" panose="05020102010507070707" pitchFamily="18" charset="2"/>
              <a:buChar char=""/>
              <a:defRPr/>
            </a:pPr>
            <a:r>
              <a:rPr lang="fr-FR" altLang="fr-FR" sz="2400" b="0" dirty="0"/>
              <a:t>Lieu dédié interprété par les patientes comme un changement d’étape dans leur traitement, leur maladie</a:t>
            </a:r>
          </a:p>
          <a:p>
            <a:pPr marL="263776" indent="-263776">
              <a:spcBef>
                <a:spcPts val="0"/>
              </a:spcBef>
              <a:spcAft>
                <a:spcPts val="1662"/>
              </a:spcAft>
              <a:buClr>
                <a:srgbClr val="0071B9"/>
              </a:buClr>
              <a:buFont typeface="Wingdings 2" panose="05020102010507070707" pitchFamily="18" charset="2"/>
              <a:buChar char=""/>
              <a:defRPr/>
            </a:pPr>
            <a:r>
              <a:rPr lang="fr-FR" altLang="fr-FR" sz="2400" b="0" dirty="0"/>
              <a:t>Possibilité de suppression du PAC </a:t>
            </a:r>
          </a:p>
          <a:p>
            <a:pPr marL="263776" indent="-263776">
              <a:spcBef>
                <a:spcPts val="0"/>
              </a:spcBef>
              <a:spcAft>
                <a:spcPts val="1662"/>
              </a:spcAft>
              <a:buClr>
                <a:srgbClr val="0071B9"/>
              </a:buClr>
              <a:buFont typeface="Wingdings 2" panose="05020102010507070707" pitchFamily="18" charset="2"/>
              <a:buChar char=""/>
              <a:defRPr/>
            </a:pPr>
            <a:r>
              <a:rPr lang="fr-FR" altLang="fr-FR" sz="2400" b="0" dirty="0"/>
              <a:t>Attente réduite, flexibilité plus grande </a:t>
            </a:r>
          </a:p>
          <a:p>
            <a:pPr marL="263776" indent="-263776">
              <a:spcBef>
                <a:spcPts val="0"/>
              </a:spcBef>
              <a:spcAft>
                <a:spcPts val="1662"/>
              </a:spcAft>
              <a:buClr>
                <a:srgbClr val="0071B9"/>
              </a:buClr>
              <a:buFont typeface="Wingdings 2" panose="05020102010507070707" pitchFamily="18" charset="2"/>
              <a:buChar char=""/>
              <a:defRPr/>
            </a:pPr>
            <a:r>
              <a:rPr lang="fr-FR" altLang="fr-FR" sz="2400" b="0" dirty="0"/>
              <a:t>Administration à domicile ?</a:t>
            </a:r>
          </a:p>
          <a:p>
            <a:pPr marL="263776" indent="-263776">
              <a:spcBef>
                <a:spcPts val="0"/>
              </a:spcBef>
              <a:spcAft>
                <a:spcPts val="1662"/>
              </a:spcAft>
              <a:buClr>
                <a:srgbClr val="0071B9"/>
              </a:buClr>
              <a:buFont typeface="Wingdings 2" panose="05020102010507070707" pitchFamily="18" charset="2"/>
              <a:buChar char=""/>
              <a:defRPr/>
            </a:pPr>
            <a:r>
              <a:rPr lang="fr-FR" altLang="fr-FR" sz="2400" b="0" dirty="0"/>
              <a:t>Lien ville - hôpital à travailler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98769" y="263769"/>
            <a:ext cx="6978462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>
              <a:lnSpc>
                <a:spcPts val="2769"/>
              </a:lnSpc>
            </a:pPr>
            <a:r>
              <a:rPr lang="fr-FR" altLang="en-US" sz="32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L’environnement change</a:t>
            </a:r>
          </a:p>
        </p:txBody>
      </p:sp>
    </p:spTree>
    <p:extLst>
      <p:ext uri="{BB962C8B-B14F-4D97-AF65-F5344CB8AC3E}">
        <p14:creationId xmlns:p14="http://schemas.microsoft.com/office/powerpoint/2010/main" val="2843685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8769" y="1593000"/>
            <a:ext cx="7816362" cy="4589585"/>
          </a:xfrm>
        </p:spPr>
        <p:txBody>
          <a:bodyPr/>
          <a:lstStyle/>
          <a:p>
            <a:pPr marL="263776" indent="-263776">
              <a:spcBef>
                <a:spcPts val="0"/>
              </a:spcBef>
              <a:spcAft>
                <a:spcPts val="554"/>
              </a:spcAft>
              <a:buClr>
                <a:srgbClr val="0071B9"/>
              </a:buClr>
              <a:buFont typeface="Wingdings 2" panose="05020102010507070707" pitchFamily="18" charset="2"/>
              <a:buChar char=""/>
              <a:defRPr/>
            </a:pPr>
            <a:r>
              <a:rPr lang="fr-FR" altLang="fr-FR" sz="2400" b="0" dirty="0"/>
              <a:t>Bénéfice psychologique et de qualité de vie indéniable</a:t>
            </a:r>
          </a:p>
          <a:p>
            <a:pPr marL="493847" lvl="1" indent="-243260">
              <a:spcBef>
                <a:spcPts val="0"/>
              </a:spcBef>
              <a:spcAft>
                <a:spcPts val="554"/>
              </a:spcAft>
              <a:buFont typeface="DotumChe" panose="020B0609000101010101" pitchFamily="49" charset="-127"/>
              <a:buChar char="-"/>
              <a:defRPr/>
            </a:pPr>
            <a:r>
              <a:rPr lang="fr-FR" altLang="fr-FR" sz="2400" b="0" dirty="0"/>
              <a:t>Retrait du port-a-</a:t>
            </a:r>
            <a:r>
              <a:rPr lang="fr-FR" altLang="fr-FR" sz="2400" b="0" dirty="0" err="1"/>
              <a:t>cath</a:t>
            </a:r>
            <a:endParaRPr lang="fr-FR" altLang="fr-FR" sz="2400" b="0" dirty="0"/>
          </a:p>
          <a:p>
            <a:pPr marL="493847" lvl="1" indent="-243260">
              <a:spcBef>
                <a:spcPts val="0"/>
              </a:spcBef>
              <a:spcAft>
                <a:spcPts val="554"/>
              </a:spcAft>
              <a:buFont typeface="DotumChe" panose="020B0609000101010101" pitchFamily="49" charset="-127"/>
              <a:buChar char="-"/>
              <a:defRPr/>
            </a:pPr>
            <a:r>
              <a:rPr lang="fr-FR" altLang="fr-FR" sz="2400" b="0" dirty="0"/>
              <a:t>Plus grande flexibilité, compatible avec la vie active</a:t>
            </a:r>
          </a:p>
          <a:p>
            <a:pPr marL="493847" lvl="1" indent="-243260">
              <a:spcBef>
                <a:spcPts val="0"/>
              </a:spcBef>
              <a:spcAft>
                <a:spcPts val="554"/>
              </a:spcAft>
              <a:buFont typeface="DotumChe" panose="020B0609000101010101" pitchFamily="49" charset="-127"/>
              <a:buChar char="-"/>
              <a:defRPr/>
            </a:pPr>
            <a:r>
              <a:rPr lang="fr-FR" altLang="fr-FR" sz="2400" b="0" dirty="0"/>
              <a:t>Changement d’environnement…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98769" y="263769"/>
            <a:ext cx="6978462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>
              <a:lnSpc>
                <a:spcPts val="2769"/>
              </a:lnSpc>
            </a:pPr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Ce bénéfice s’étend également aux patientes</a:t>
            </a:r>
          </a:p>
        </p:txBody>
      </p:sp>
    </p:spTree>
    <p:extLst>
      <p:ext uri="{BB962C8B-B14F-4D97-AF65-F5344CB8AC3E}">
        <p14:creationId xmlns:p14="http://schemas.microsoft.com/office/powerpoint/2010/main" val="3441278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2873"/>
            <a:ext cx="9144000" cy="4589585"/>
          </a:xfrm>
        </p:spPr>
        <p:txBody>
          <a:bodyPr anchor="ctr" anchorCtr="0"/>
          <a:lstStyle/>
          <a:p>
            <a:pPr algn="ctr">
              <a:lnSpc>
                <a:spcPts val="2215"/>
              </a:lnSpc>
              <a:spcBef>
                <a:spcPts val="0"/>
              </a:spcBef>
              <a:spcAft>
                <a:spcPts val="554"/>
              </a:spcAft>
              <a:buClr>
                <a:srgbClr val="0071B9"/>
              </a:buClr>
              <a:defRPr/>
            </a:pPr>
            <a:r>
              <a:rPr lang="fr-FR" sz="4800" dirty="0">
                <a:solidFill>
                  <a:srgbClr val="0070C0"/>
                </a:solidFill>
                <a:latin typeface="Minion" panose="02000000000000000000" pitchFamily="2" charset="0"/>
              </a:rPr>
              <a:t>Merci de votre attention</a:t>
            </a:r>
            <a:endParaRPr lang="fr-FR" altLang="fr-FR" sz="4800" dirty="0">
              <a:latin typeface="Min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97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00" y="417600"/>
            <a:ext cx="798230" cy="415845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432001" y="5940000"/>
            <a:ext cx="6143258" cy="76113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44">
              <a:spcBef>
                <a:spcPts val="0"/>
              </a:spcBef>
              <a:buFont typeface="Arial" charset="0"/>
              <a:buNone/>
              <a:defRPr/>
            </a:pPr>
            <a:r>
              <a:rPr lang="fr-FR" sz="2400" b="1" dirty="0">
                <a:latin typeface="Imago" pitchFamily="2" charset="0"/>
                <a:cs typeface="Imago" pitchFamily="2" charset="0"/>
              </a:rPr>
              <a:t>Dr Charles </a:t>
            </a:r>
            <a:r>
              <a:rPr lang="fr-FR" sz="2400" b="1" dirty="0" err="1">
                <a:latin typeface="Imago" pitchFamily="2" charset="0"/>
                <a:cs typeface="Imago" pitchFamily="2" charset="0"/>
              </a:rPr>
              <a:t>Herbaux</a:t>
            </a:r>
            <a:r>
              <a:rPr lang="fr-FR" sz="2400" b="1" dirty="0">
                <a:latin typeface="Imago" pitchFamily="2" charset="0"/>
                <a:cs typeface="Imago" pitchFamily="2" charset="0"/>
              </a:rPr>
              <a:t>, MCU-PH</a:t>
            </a:r>
          </a:p>
          <a:p>
            <a:pPr defTabSz="457044">
              <a:spcBef>
                <a:spcPts val="0"/>
              </a:spcBef>
              <a:buFont typeface="Arial" charset="0"/>
              <a:buNone/>
              <a:defRPr/>
            </a:pPr>
            <a:r>
              <a:rPr lang="fr-FR" sz="2400" b="1" i="1" dirty="0">
                <a:latin typeface="Imago" pitchFamily="2" charset="0"/>
                <a:cs typeface="Imago" pitchFamily="2" charset="0"/>
              </a:rPr>
              <a:t>CHRU de Lille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2428212"/>
            <a:ext cx="9144000" cy="901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fr-FR" sz="3600" b="1" dirty="0">
                <a:solidFill>
                  <a:srgbClr val="9C9E9F"/>
                </a:solidFill>
                <a:latin typeface="Minion" panose="02000000000000000000" pitchFamily="2" charset="0"/>
                <a:cs typeface="Imago" pitchFamily="2" charset="0"/>
              </a:rPr>
              <a:t>Développement et résultats cliniques </a:t>
            </a:r>
            <a:br>
              <a:rPr lang="fr-FR" sz="3600" b="1" dirty="0">
                <a:solidFill>
                  <a:srgbClr val="9C9E9F"/>
                </a:solidFill>
                <a:latin typeface="Minion" panose="02000000000000000000" pitchFamily="2" charset="0"/>
                <a:cs typeface="Imago" pitchFamily="2" charset="0"/>
              </a:rPr>
            </a:br>
            <a:r>
              <a:rPr lang="fr-FR" sz="3600" b="1" dirty="0">
                <a:solidFill>
                  <a:srgbClr val="9C9E9F"/>
                </a:solidFill>
                <a:latin typeface="Minion" panose="02000000000000000000" pitchFamily="2" charset="0"/>
                <a:cs typeface="Imago" pitchFamily="2" charset="0"/>
              </a:rPr>
              <a:t>des formes sous-cutanées en hématologie</a:t>
            </a:r>
            <a:endParaRPr lang="en-US" sz="3600" b="1" dirty="0">
              <a:solidFill>
                <a:srgbClr val="9C9E9F"/>
              </a:solidFill>
              <a:latin typeface="Minion" panose="02000000000000000000" pitchFamily="2" charset="0"/>
              <a:cs typeface="Ima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86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2000" y="2160000"/>
            <a:ext cx="7886700" cy="4351338"/>
          </a:xfrm>
        </p:spPr>
        <p:txBody>
          <a:bodyPr lIns="0" tIns="0" rIns="0" bIns="0"/>
          <a:lstStyle/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r>
              <a:rPr lang="fr-FR" dirty="0" err="1">
                <a:latin typeface="Imago" pitchFamily="2" charset="0"/>
                <a:cs typeface="Imago" pitchFamily="2" charset="0"/>
              </a:rPr>
              <a:t>Azacytidine</a:t>
            </a:r>
            <a:r>
              <a:rPr lang="fr-FR" dirty="0">
                <a:latin typeface="Imago" pitchFamily="2" charset="0"/>
                <a:cs typeface="Imago" pitchFamily="2" charset="0"/>
              </a:rPr>
              <a:t> SC : décembre 2008</a:t>
            </a:r>
          </a:p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endParaRPr lang="fr-FR" dirty="0">
              <a:latin typeface="Imago" pitchFamily="2" charset="0"/>
              <a:cs typeface="Imago" pitchFamily="2" charset="0"/>
            </a:endParaRPr>
          </a:p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r>
              <a:rPr lang="fr-FR" dirty="0" err="1">
                <a:latin typeface="Imago" pitchFamily="2" charset="0"/>
                <a:cs typeface="Imago" pitchFamily="2" charset="0"/>
              </a:rPr>
              <a:t>Bortézomib</a:t>
            </a:r>
            <a:r>
              <a:rPr lang="fr-FR" dirty="0">
                <a:latin typeface="Imago" pitchFamily="2" charset="0"/>
                <a:cs typeface="Imago" pitchFamily="2" charset="0"/>
              </a:rPr>
              <a:t> SC : janvier 2012</a:t>
            </a:r>
          </a:p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endParaRPr lang="fr-FR" dirty="0">
              <a:latin typeface="Imago" pitchFamily="2" charset="0"/>
              <a:cs typeface="Imago" pitchFamily="2" charset="0"/>
            </a:endParaRPr>
          </a:p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r>
              <a:rPr lang="fr-FR" dirty="0">
                <a:latin typeface="Imago" pitchFamily="2" charset="0"/>
                <a:cs typeface="Imago" pitchFamily="2" charset="0"/>
              </a:rPr>
              <a:t>Rituximab SC : juillet 2014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err="1">
                <a:solidFill>
                  <a:srgbClr val="0071B9"/>
                </a:solidFill>
              </a:rPr>
              <a:t>Une</a:t>
            </a:r>
            <a:r>
              <a:rPr lang="en-US" dirty="0">
                <a:solidFill>
                  <a:srgbClr val="0071B9"/>
                </a:solidFill>
              </a:rPr>
              <a:t> histoire </a:t>
            </a:r>
            <a:r>
              <a:rPr lang="en-US" dirty="0" err="1">
                <a:solidFill>
                  <a:srgbClr val="0071B9"/>
                </a:solidFill>
              </a:rPr>
              <a:t>récente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Imago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2648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2001" y="1800000"/>
            <a:ext cx="7756036" cy="4351338"/>
          </a:xfrm>
        </p:spPr>
        <p:txBody>
          <a:bodyPr lIns="0" tIns="0" rIns="0" bIns="0">
            <a:normAutofit/>
          </a:bodyPr>
          <a:lstStyle/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r>
              <a:rPr lang="fr-FR" sz="2400" b="1" dirty="0">
                <a:latin typeface="Imago" pitchFamily="2" charset="0"/>
                <a:cs typeface="Imago" pitchFamily="2" charset="0"/>
              </a:rPr>
              <a:t>Inhibiteur de l’ADN méthyl-transférase ou « agent </a:t>
            </a:r>
            <a:r>
              <a:rPr lang="fr-FR" sz="2400" b="1" dirty="0" err="1">
                <a:latin typeface="Imago" pitchFamily="2" charset="0"/>
                <a:cs typeface="Imago" pitchFamily="2" charset="0"/>
              </a:rPr>
              <a:t>déméthylant</a:t>
            </a:r>
            <a:r>
              <a:rPr lang="fr-FR" sz="2400" b="1" dirty="0">
                <a:latin typeface="Imago" pitchFamily="2" charset="0"/>
                <a:cs typeface="Imago" pitchFamily="2" charset="0"/>
              </a:rPr>
              <a:t> »</a:t>
            </a:r>
          </a:p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endParaRPr lang="fr-FR" sz="2400" b="1" dirty="0">
              <a:latin typeface="Imago" pitchFamily="2" charset="0"/>
              <a:cs typeface="Imago" pitchFamily="2" charset="0"/>
            </a:endParaRPr>
          </a:p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r>
              <a:rPr lang="fr-FR" sz="2400" b="1" dirty="0">
                <a:latin typeface="Imago" pitchFamily="2" charset="0"/>
                <a:cs typeface="Imago" pitchFamily="2" charset="0"/>
              </a:rPr>
              <a:t>Indiqué notamment dans les SMD de haut risque (Int-2 et HR selon IPSS)</a:t>
            </a:r>
          </a:p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endParaRPr lang="fr-FR" sz="2400" b="1" dirty="0">
              <a:latin typeface="Imago" pitchFamily="2" charset="0"/>
              <a:cs typeface="Imago" pitchFamily="2" charset="0"/>
            </a:endParaRPr>
          </a:p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r>
              <a:rPr lang="fr-FR" sz="2400" b="1" dirty="0">
                <a:latin typeface="Imago" pitchFamily="2" charset="0"/>
                <a:cs typeface="Imago" pitchFamily="2" charset="0"/>
              </a:rPr>
              <a:t>AMM en forme SC d’emblée, 75 mg/m</a:t>
            </a:r>
            <a:r>
              <a:rPr lang="fr-FR" sz="2400" b="1" baseline="30000" dirty="0">
                <a:latin typeface="Imago" pitchFamily="2" charset="0"/>
                <a:cs typeface="Imago" pitchFamily="2" charset="0"/>
              </a:rPr>
              <a:t>2</a:t>
            </a:r>
            <a:r>
              <a:rPr lang="fr-FR" sz="2400" b="1" dirty="0">
                <a:latin typeface="Imago" pitchFamily="2" charset="0"/>
                <a:cs typeface="Imago" pitchFamily="2" charset="0"/>
              </a:rPr>
              <a:t> par jour pendant 7 jours, tous les 28 jours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err="1">
                <a:solidFill>
                  <a:srgbClr val="0071B9"/>
                </a:solidFill>
              </a:rPr>
              <a:t>Azacytidine</a:t>
            </a:r>
            <a:r>
              <a:rPr lang="en-US" dirty="0">
                <a:solidFill>
                  <a:srgbClr val="0071B9"/>
                </a:solidFill>
              </a:rPr>
              <a:t> SC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31999" y="6368856"/>
            <a:ext cx="3852664" cy="30746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RCP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Vidaza</a:t>
            </a:r>
            <a:endParaRPr lang="fr-FR" sz="900" dirty="0">
              <a:solidFill>
                <a:srgbClr val="9C9E9F"/>
              </a:solidFill>
              <a:latin typeface="Imago" pitchFamily="2" charset="0"/>
              <a:ea typeface="ＭＳ Ｐゴシック" charset="0"/>
              <a:cs typeface="Ima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07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1999" y="1800000"/>
            <a:ext cx="7839165" cy="4351338"/>
          </a:xfrm>
        </p:spPr>
        <p:txBody>
          <a:bodyPr lIns="0" tIns="0" rIns="0" bIns="0"/>
          <a:lstStyle/>
          <a:p>
            <a:pPr>
              <a:buClr>
                <a:srgbClr val="0071B9"/>
              </a:buClr>
            </a:pPr>
            <a:r>
              <a:rPr lang="fr-FR" b="1" dirty="0" err="1">
                <a:latin typeface="Imago" pitchFamily="2" charset="0"/>
                <a:cs typeface="Imago" pitchFamily="2" charset="0"/>
              </a:rPr>
              <a:t>Efficacy</a:t>
            </a:r>
            <a:r>
              <a:rPr lang="fr-FR" b="1" dirty="0">
                <a:latin typeface="Imago" pitchFamily="2" charset="0"/>
                <a:cs typeface="Imago" pitchFamily="2" charset="0"/>
              </a:rPr>
              <a:t> of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azacitidine</a:t>
            </a:r>
            <a:r>
              <a:rPr lang="fr-FR" b="1" dirty="0">
                <a:latin typeface="Imago" pitchFamily="2" charset="0"/>
                <a:cs typeface="Imago" pitchFamily="2" charset="0"/>
              </a:rPr>
              <a:t>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compared</a:t>
            </a:r>
            <a:r>
              <a:rPr lang="fr-FR" b="1" dirty="0">
                <a:latin typeface="Imago" pitchFamily="2" charset="0"/>
                <a:cs typeface="Imago" pitchFamily="2" charset="0"/>
              </a:rPr>
              <a:t>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with</a:t>
            </a:r>
            <a:r>
              <a:rPr lang="fr-FR" b="1" dirty="0">
                <a:latin typeface="Imago" pitchFamily="2" charset="0"/>
                <a:cs typeface="Imago" pitchFamily="2" charset="0"/>
              </a:rPr>
              <a:t>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that</a:t>
            </a:r>
            <a:r>
              <a:rPr lang="fr-FR" b="1" dirty="0">
                <a:latin typeface="Imago" pitchFamily="2" charset="0"/>
                <a:cs typeface="Imago" pitchFamily="2" charset="0"/>
              </a:rPr>
              <a:t> of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conventional</a:t>
            </a:r>
            <a:r>
              <a:rPr lang="fr-FR" b="1" dirty="0">
                <a:latin typeface="Imago" pitchFamily="2" charset="0"/>
                <a:cs typeface="Imago" pitchFamily="2" charset="0"/>
              </a:rPr>
              <a:t> care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regimens</a:t>
            </a:r>
            <a:r>
              <a:rPr lang="fr-FR" b="1" dirty="0">
                <a:latin typeface="Imago" pitchFamily="2" charset="0"/>
                <a:cs typeface="Imago" pitchFamily="2" charset="0"/>
              </a:rPr>
              <a:t> in the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treatment</a:t>
            </a:r>
            <a:r>
              <a:rPr lang="fr-FR" b="1" dirty="0">
                <a:latin typeface="Imago" pitchFamily="2" charset="0"/>
                <a:cs typeface="Imago" pitchFamily="2" charset="0"/>
              </a:rPr>
              <a:t> of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higher-risk</a:t>
            </a:r>
            <a:r>
              <a:rPr lang="fr-FR" b="1" dirty="0">
                <a:latin typeface="Imago" pitchFamily="2" charset="0"/>
                <a:cs typeface="Imago" pitchFamily="2" charset="0"/>
              </a:rPr>
              <a:t>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myelodysplastic</a:t>
            </a:r>
            <a:r>
              <a:rPr lang="fr-FR" b="1" dirty="0">
                <a:latin typeface="Imago" pitchFamily="2" charset="0"/>
                <a:cs typeface="Imago" pitchFamily="2" charset="0"/>
              </a:rPr>
              <a:t> syndromes: a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randomised</a:t>
            </a:r>
            <a:r>
              <a:rPr lang="fr-FR" b="1" dirty="0">
                <a:latin typeface="Imago" pitchFamily="2" charset="0"/>
                <a:cs typeface="Imago" pitchFamily="2" charset="0"/>
              </a:rPr>
              <a:t>, open-label, phase III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study</a:t>
            </a:r>
            <a:endParaRPr lang="fr-FR" b="1" dirty="0">
              <a:latin typeface="Imago" pitchFamily="2" charset="0"/>
              <a:cs typeface="Imago" pitchFamily="2" charset="0"/>
            </a:endParaRPr>
          </a:p>
          <a:p>
            <a:pPr>
              <a:buClr>
                <a:srgbClr val="0071B9"/>
              </a:buClr>
            </a:pPr>
            <a:endParaRPr lang="fr-FR" dirty="0">
              <a:latin typeface="Imago" pitchFamily="2" charset="0"/>
              <a:cs typeface="Imago" pitchFamily="2" charset="0"/>
            </a:endParaRPr>
          </a:p>
          <a:p>
            <a:pPr>
              <a:buClr>
                <a:srgbClr val="0071B9"/>
              </a:buClr>
            </a:pPr>
            <a:r>
              <a:rPr lang="fr-FR" dirty="0">
                <a:latin typeface="Imago" pitchFamily="2" charset="0"/>
                <a:cs typeface="Imago" pitchFamily="2" charset="0"/>
              </a:rPr>
              <a:t>Lancet </a:t>
            </a:r>
            <a:r>
              <a:rPr lang="fr-FR" dirty="0" err="1">
                <a:latin typeface="Imago" pitchFamily="2" charset="0"/>
                <a:cs typeface="Imago" pitchFamily="2" charset="0"/>
              </a:rPr>
              <a:t>Oncol</a:t>
            </a:r>
            <a:r>
              <a:rPr lang="fr-FR" dirty="0">
                <a:latin typeface="Imago" pitchFamily="2" charset="0"/>
                <a:cs typeface="Imago" pitchFamily="2" charset="0"/>
              </a:rPr>
              <a:t> mars 2009, P </a:t>
            </a:r>
            <a:r>
              <a:rPr lang="fr-FR" dirty="0" err="1">
                <a:latin typeface="Imago" pitchFamily="2" charset="0"/>
                <a:cs typeface="Imago" pitchFamily="2" charset="0"/>
              </a:rPr>
              <a:t>Fenaux</a:t>
            </a:r>
            <a:r>
              <a:rPr lang="fr-FR" dirty="0">
                <a:latin typeface="Imago" pitchFamily="2" charset="0"/>
                <a:cs typeface="Imago" pitchFamily="2" charset="0"/>
              </a:rPr>
              <a:t> </a:t>
            </a:r>
            <a:r>
              <a:rPr lang="fr-FR" i="1" dirty="0">
                <a:latin typeface="Imago" pitchFamily="2" charset="0"/>
                <a:cs typeface="Imago" pitchFamily="2" charset="0"/>
              </a:rPr>
              <a:t>et 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err="1">
                <a:solidFill>
                  <a:srgbClr val="0071B9"/>
                </a:solidFill>
              </a:rPr>
              <a:t>Azacytidine</a:t>
            </a:r>
            <a:r>
              <a:rPr lang="en-US" dirty="0">
                <a:solidFill>
                  <a:srgbClr val="0071B9"/>
                </a:solidFill>
              </a:rPr>
              <a:t> SC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0695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err="1">
                <a:solidFill>
                  <a:srgbClr val="0071B9"/>
                </a:solidFill>
              </a:rPr>
              <a:t>Azacytidine</a:t>
            </a:r>
            <a:r>
              <a:rPr lang="en-US" dirty="0">
                <a:solidFill>
                  <a:srgbClr val="0071B9"/>
                </a:solidFill>
              </a:rPr>
              <a:t> SC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431999" y="6368856"/>
            <a:ext cx="8609616" cy="30746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Fenaux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, 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2009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59163" y="1306051"/>
            <a:ext cx="2357605" cy="396000"/>
          </a:xfrm>
          <a:prstGeom prst="rect">
            <a:avLst/>
          </a:prstGeom>
          <a:noFill/>
          <a:ln w="12700">
            <a:solidFill>
              <a:srgbClr val="9C9E9F"/>
            </a:solidFill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fr-FR" dirty="0">
                <a:latin typeface="Imago" pitchFamily="2" charset="0"/>
                <a:cs typeface="Imago" pitchFamily="2" charset="0"/>
              </a:rPr>
              <a:t>358 patients </a:t>
            </a:r>
            <a:r>
              <a:rPr lang="fr-FR" dirty="0" err="1">
                <a:latin typeface="Imago" pitchFamily="2" charset="0"/>
                <a:cs typeface="Imago" pitchFamily="2" charset="0"/>
              </a:rPr>
              <a:t>enrolled</a:t>
            </a:r>
            <a:endParaRPr lang="fr-FR" dirty="0">
              <a:latin typeface="Imago" pitchFamily="2" charset="0"/>
              <a:cs typeface="Imago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61739" y="2280635"/>
            <a:ext cx="6817306" cy="396000"/>
          </a:xfrm>
          <a:prstGeom prst="rect">
            <a:avLst/>
          </a:prstGeom>
          <a:solidFill>
            <a:srgbClr val="0071B9"/>
          </a:solidFill>
          <a:ln w="12700">
            <a:solidFill>
              <a:srgbClr val="9C9E9F"/>
            </a:solidFill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fr-FR" b="1" dirty="0" err="1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Investigator</a:t>
            </a:r>
            <a:r>
              <a:rPr lang="fr-FR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preselection</a:t>
            </a:r>
            <a:endParaRPr lang="fr-FR" b="1" dirty="0">
              <a:solidFill>
                <a:schemeClr val="bg1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61739" y="3240000"/>
            <a:ext cx="1800000" cy="612000"/>
          </a:xfrm>
          <a:prstGeom prst="rect">
            <a:avLst/>
          </a:prstGeom>
          <a:noFill/>
          <a:ln w="12700">
            <a:solidFill>
              <a:srgbClr val="9C9E9F"/>
            </a:solidFill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fr-FR" dirty="0">
                <a:latin typeface="Imago" pitchFamily="2" charset="0"/>
                <a:cs typeface="Imago" pitchFamily="2" charset="0"/>
              </a:rPr>
              <a:t>222 best </a:t>
            </a:r>
            <a:r>
              <a:rPr lang="fr-FR" dirty="0" err="1">
                <a:latin typeface="Imago" pitchFamily="2" charset="0"/>
                <a:cs typeface="Imago" pitchFamily="2" charset="0"/>
              </a:rPr>
              <a:t>supportive</a:t>
            </a:r>
            <a:r>
              <a:rPr lang="fr-FR" dirty="0">
                <a:latin typeface="Imago" pitchFamily="2" charset="0"/>
                <a:cs typeface="Imago" pitchFamily="2" charset="0"/>
              </a:rPr>
              <a:t> care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4274527" y="1702050"/>
            <a:ext cx="0" cy="540000"/>
          </a:xfrm>
          <a:prstGeom prst="line">
            <a:avLst/>
          </a:prstGeom>
          <a:ln w="25400">
            <a:solidFill>
              <a:srgbClr val="007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274527" y="2664325"/>
            <a:ext cx="0" cy="540000"/>
          </a:xfrm>
          <a:prstGeom prst="line">
            <a:avLst/>
          </a:prstGeom>
          <a:ln w="25400">
            <a:solidFill>
              <a:srgbClr val="007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387108" y="3240000"/>
            <a:ext cx="1800000" cy="612000"/>
          </a:xfrm>
          <a:prstGeom prst="rect">
            <a:avLst/>
          </a:prstGeom>
          <a:noFill/>
          <a:ln w="12700">
            <a:solidFill>
              <a:srgbClr val="9C9E9F"/>
            </a:solidFill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fr-FR" dirty="0">
                <a:latin typeface="Imago" pitchFamily="2" charset="0"/>
                <a:cs typeface="Imago" pitchFamily="2" charset="0"/>
              </a:rPr>
              <a:t>94 </a:t>
            </a:r>
            <a:r>
              <a:rPr lang="fr-FR" dirty="0" err="1">
                <a:latin typeface="Imago" pitchFamily="2" charset="0"/>
                <a:cs typeface="Imago" pitchFamily="2" charset="0"/>
              </a:rPr>
              <a:t>low</a:t>
            </a:r>
            <a:r>
              <a:rPr lang="fr-FR" dirty="0">
                <a:latin typeface="Imago" pitchFamily="2" charset="0"/>
                <a:cs typeface="Imago" pitchFamily="2" charset="0"/>
              </a:rPr>
              <a:t>-dose cytarabine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1770702" y="2664325"/>
            <a:ext cx="0" cy="540000"/>
          </a:xfrm>
          <a:prstGeom prst="line">
            <a:avLst/>
          </a:prstGeom>
          <a:ln w="25400">
            <a:solidFill>
              <a:srgbClr val="007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6821445" y="2664325"/>
            <a:ext cx="0" cy="540000"/>
          </a:xfrm>
          <a:prstGeom prst="line">
            <a:avLst/>
          </a:prstGeom>
          <a:ln w="25400">
            <a:solidFill>
              <a:srgbClr val="007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912478" y="3240000"/>
            <a:ext cx="1800000" cy="612000"/>
          </a:xfrm>
          <a:prstGeom prst="rect">
            <a:avLst/>
          </a:prstGeom>
          <a:noFill/>
          <a:ln w="12700">
            <a:solidFill>
              <a:srgbClr val="9C9E9F"/>
            </a:solidFill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fr-FR" dirty="0">
                <a:latin typeface="Imago" pitchFamily="2" charset="0"/>
                <a:cs typeface="Imago" pitchFamily="2" charset="0"/>
              </a:rPr>
              <a:t>42 intensive </a:t>
            </a:r>
            <a:r>
              <a:rPr lang="fr-FR" dirty="0" err="1">
                <a:latin typeface="Imago" pitchFamily="2" charset="0"/>
                <a:cs typeface="Imago" pitchFamily="2" charset="0"/>
              </a:rPr>
              <a:t>chemotherapy</a:t>
            </a:r>
            <a:endParaRPr lang="fr-FR" dirty="0">
              <a:latin typeface="Imago" pitchFamily="2" charset="0"/>
              <a:cs typeface="Imago" pitchFamily="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61739" y="4425406"/>
            <a:ext cx="6817306" cy="396000"/>
          </a:xfrm>
          <a:prstGeom prst="rect">
            <a:avLst/>
          </a:prstGeom>
          <a:solidFill>
            <a:srgbClr val="0071B9"/>
          </a:solidFill>
          <a:ln w="12700">
            <a:solidFill>
              <a:srgbClr val="9C9E9F"/>
            </a:solidFill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fr-FR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Randomisation</a:t>
            </a:r>
          </a:p>
        </p:txBody>
      </p:sp>
      <p:cxnSp>
        <p:nvCxnSpPr>
          <p:cNvPr id="45" name="Connecteur droit 44"/>
          <p:cNvCxnSpPr/>
          <p:nvPr/>
        </p:nvCxnSpPr>
        <p:spPr>
          <a:xfrm>
            <a:off x="4274527" y="3851619"/>
            <a:ext cx="0" cy="540000"/>
          </a:xfrm>
          <a:prstGeom prst="line">
            <a:avLst/>
          </a:prstGeom>
          <a:ln w="25400">
            <a:solidFill>
              <a:srgbClr val="007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770702" y="3851619"/>
            <a:ext cx="0" cy="540000"/>
          </a:xfrm>
          <a:prstGeom prst="line">
            <a:avLst/>
          </a:prstGeom>
          <a:ln w="25400">
            <a:solidFill>
              <a:srgbClr val="007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821445" y="3851619"/>
            <a:ext cx="0" cy="540000"/>
          </a:xfrm>
          <a:prstGeom prst="line">
            <a:avLst/>
          </a:prstGeom>
          <a:ln w="25400">
            <a:solidFill>
              <a:srgbClr val="007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76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err="1">
                <a:solidFill>
                  <a:srgbClr val="0071B9"/>
                </a:solidFill>
              </a:rPr>
              <a:t>Azacytidine</a:t>
            </a:r>
            <a:r>
              <a:rPr lang="en-US" dirty="0">
                <a:solidFill>
                  <a:srgbClr val="0071B9"/>
                </a:solidFill>
              </a:rPr>
              <a:t> SC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431999" y="6368856"/>
            <a:ext cx="2387068" cy="30746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Fenaux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, 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2009</a:t>
            </a:r>
          </a:p>
        </p:txBody>
      </p:sp>
      <p:grpSp>
        <p:nvGrpSpPr>
          <p:cNvPr id="52" name="Groupe 51"/>
          <p:cNvGrpSpPr/>
          <p:nvPr/>
        </p:nvGrpSpPr>
        <p:grpSpPr>
          <a:xfrm>
            <a:off x="1049535" y="1306051"/>
            <a:ext cx="6458848" cy="4419365"/>
            <a:chOff x="1418171" y="1470943"/>
            <a:chExt cx="6458848" cy="4419365"/>
          </a:xfrm>
        </p:grpSpPr>
        <p:sp>
          <p:nvSpPr>
            <p:cNvPr id="2" name="ZoneTexte 1"/>
            <p:cNvSpPr txBox="1"/>
            <p:nvPr/>
          </p:nvSpPr>
          <p:spPr>
            <a:xfrm>
              <a:off x="3288963" y="1470943"/>
              <a:ext cx="2357605" cy="396000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358 patients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randomly</a:t>
              </a:r>
              <a:r>
                <a:rPr lang="fr-FR" sz="1300" dirty="0">
                  <a:latin typeface="Imago" pitchFamily="2" charset="0"/>
                  <a:cs typeface="Imago" pitchFamily="2" charset="0"/>
                </a:rPr>
                <a:t>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assigned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418171" y="2342256"/>
              <a:ext cx="1909095" cy="396000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179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receive</a:t>
              </a:r>
              <a:r>
                <a:rPr lang="fr-FR" sz="1300" dirty="0">
                  <a:latin typeface="Imago" pitchFamily="2" charset="0"/>
                  <a:cs typeface="Imago" pitchFamily="2" charset="0"/>
                </a:rPr>
                <a:t>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azacitidine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911913" y="2326564"/>
              <a:ext cx="2390027" cy="396000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179 to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receive</a:t>
              </a:r>
              <a:r>
                <a:rPr lang="fr-FR" sz="1300" dirty="0">
                  <a:latin typeface="Imago" pitchFamily="2" charset="0"/>
                  <a:cs typeface="Imago" pitchFamily="2" charset="0"/>
                </a:rPr>
                <a:t>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conventional</a:t>
              </a:r>
              <a:r>
                <a:rPr lang="fr-FR" sz="1300" dirty="0">
                  <a:latin typeface="Imago" pitchFamily="2" charset="0"/>
                  <a:cs typeface="Imago" pitchFamily="2" charset="0"/>
                </a:rPr>
                <a:t> care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863035" y="3213569"/>
              <a:ext cx="1348965" cy="396000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105 on best</a:t>
              </a:r>
            </a:p>
            <a:p>
              <a:pPr algn="ctr">
                <a:lnSpc>
                  <a:spcPts val="1500"/>
                </a:lnSpc>
              </a:pPr>
              <a:r>
                <a:rPr lang="fr-FR" sz="1300" dirty="0" err="1">
                  <a:latin typeface="Imago" pitchFamily="2" charset="0"/>
                  <a:cs typeface="Imago" pitchFamily="2" charset="0"/>
                </a:rPr>
                <a:t>Supportive</a:t>
              </a:r>
              <a:r>
                <a:rPr lang="fr-FR" sz="1300" dirty="0">
                  <a:latin typeface="Imago" pitchFamily="2" charset="0"/>
                  <a:cs typeface="Imago" pitchFamily="2" charset="0"/>
                </a:rPr>
                <a:t> care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308840" y="3213569"/>
              <a:ext cx="1348965" cy="396000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49 on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low</a:t>
              </a:r>
              <a:r>
                <a:rPr lang="fr-FR" sz="1300" dirty="0">
                  <a:latin typeface="Imago" pitchFamily="2" charset="0"/>
                  <a:cs typeface="Imago" pitchFamily="2" charset="0"/>
                </a:rPr>
                <a:t>-dose</a:t>
              </a:r>
            </a:p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cytarabine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759432" y="3213569"/>
              <a:ext cx="1348965" cy="396000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25 on intensive</a:t>
              </a:r>
            </a:p>
            <a:p>
              <a:pPr algn="ctr">
                <a:lnSpc>
                  <a:spcPts val="1500"/>
                </a:lnSpc>
              </a:pPr>
              <a:r>
                <a:rPr lang="fr-FR" sz="1300" dirty="0" err="1">
                  <a:latin typeface="Imago" pitchFamily="2" charset="0"/>
                  <a:cs typeface="Imago" pitchFamily="2" charset="0"/>
                </a:rPr>
                <a:t>chemotherapy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144584" y="3784051"/>
              <a:ext cx="1182681" cy="601662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4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discontinued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  <a:p>
              <a:pPr algn="ctr">
                <a:lnSpc>
                  <a:spcPts val="1500"/>
                </a:lnSpc>
              </a:pPr>
              <a:r>
                <a:rPr lang="fr-FR" sz="1300" dirty="0" err="1">
                  <a:latin typeface="Imago" pitchFamily="2" charset="0"/>
                  <a:cs typeface="Imago" pitchFamily="2" charset="0"/>
                </a:rPr>
                <a:t>before</a:t>
              </a:r>
              <a:r>
                <a:rPr lang="fr-FR" sz="1300" dirty="0">
                  <a:latin typeface="Imago" pitchFamily="2" charset="0"/>
                  <a:cs typeface="Imago" pitchFamily="2" charset="0"/>
                </a:rPr>
                <a:t>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treatment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17499" y="3784051"/>
              <a:ext cx="1182681" cy="601662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3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discontinued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  <a:p>
              <a:pPr algn="ctr">
                <a:lnSpc>
                  <a:spcPts val="1500"/>
                </a:lnSpc>
              </a:pPr>
              <a:r>
                <a:rPr lang="fr-FR" sz="1300" dirty="0" err="1">
                  <a:latin typeface="Imago" pitchFamily="2" charset="0"/>
                  <a:cs typeface="Imago" pitchFamily="2" charset="0"/>
                </a:rPr>
                <a:t>before</a:t>
              </a:r>
              <a:r>
                <a:rPr lang="fr-FR" sz="1300" dirty="0">
                  <a:latin typeface="Imago" pitchFamily="2" charset="0"/>
                  <a:cs typeface="Imago" pitchFamily="2" charset="0"/>
                </a:rPr>
                <a:t>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treatment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694338" y="3784051"/>
              <a:ext cx="1182681" cy="601662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6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discontinued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  <a:p>
              <a:pPr algn="ctr">
                <a:lnSpc>
                  <a:spcPts val="1500"/>
                </a:lnSpc>
              </a:pPr>
              <a:r>
                <a:rPr lang="fr-FR" sz="1300" dirty="0" err="1">
                  <a:latin typeface="Imago" pitchFamily="2" charset="0"/>
                  <a:cs typeface="Imago" pitchFamily="2" charset="0"/>
                </a:rPr>
                <a:t>before</a:t>
              </a:r>
              <a:r>
                <a:rPr lang="fr-FR" sz="1300" dirty="0">
                  <a:latin typeface="Imago" pitchFamily="2" charset="0"/>
                  <a:cs typeface="Imago" pitchFamily="2" charset="0"/>
                </a:rPr>
                <a:t>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treatment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206391" y="3784051"/>
              <a:ext cx="1182681" cy="601662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5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discontinued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  <a:p>
              <a:pPr algn="ctr">
                <a:lnSpc>
                  <a:spcPts val="1500"/>
                </a:lnSpc>
              </a:pPr>
              <a:r>
                <a:rPr lang="fr-FR" sz="1300" dirty="0" err="1">
                  <a:latin typeface="Imago" pitchFamily="2" charset="0"/>
                  <a:cs typeface="Imago" pitchFamily="2" charset="0"/>
                </a:rPr>
                <a:t>before</a:t>
              </a:r>
              <a:r>
                <a:rPr lang="fr-FR" sz="1300" dirty="0">
                  <a:latin typeface="Imago" pitchFamily="2" charset="0"/>
                  <a:cs typeface="Imago" pitchFamily="2" charset="0"/>
                </a:rPr>
                <a:t>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treatment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029797" y="4615275"/>
              <a:ext cx="943773" cy="396000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102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treated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513902" y="4615275"/>
              <a:ext cx="943773" cy="396000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44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treated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998007" y="4615275"/>
              <a:ext cx="943773" cy="396000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19treated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473881" y="5494308"/>
              <a:ext cx="943773" cy="396000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175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treated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504327" y="5494308"/>
              <a:ext cx="943773" cy="396000"/>
            </a:xfrm>
            <a:prstGeom prst="rect">
              <a:avLst/>
            </a:prstGeom>
            <a:noFill/>
            <a:ln w="12700">
              <a:solidFill>
                <a:srgbClr val="9C9E9F"/>
              </a:solidFill>
            </a:ln>
          </p:spPr>
          <p:txBody>
            <a:bodyPr wrap="square" lIns="72000" tIns="0" rIns="72000" bIns="0" rtlCol="0" anchor="ctr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FR" sz="1300" dirty="0">
                  <a:latin typeface="Imago" pitchFamily="2" charset="0"/>
                  <a:cs typeface="Imago" pitchFamily="2" charset="0"/>
                </a:rPr>
                <a:t>165 </a:t>
              </a:r>
              <a:r>
                <a:rPr lang="fr-FR" sz="1300" dirty="0" err="1">
                  <a:latin typeface="Imago" pitchFamily="2" charset="0"/>
                  <a:cs typeface="Imago" pitchFamily="2" charset="0"/>
                </a:rPr>
                <a:t>treated</a:t>
              </a:r>
              <a:endParaRPr lang="fr-FR" sz="1300" dirty="0">
                <a:latin typeface="Imago" pitchFamily="2" charset="0"/>
                <a:cs typeface="Imago" pitchFamily="2" charset="0"/>
              </a:endParaRPr>
            </a:p>
          </p:txBody>
        </p:sp>
        <p:cxnSp>
          <p:nvCxnSpPr>
            <p:cNvPr id="25" name="Connecteur en angle 24"/>
            <p:cNvCxnSpPr/>
            <p:nvPr/>
          </p:nvCxnSpPr>
          <p:spPr>
            <a:xfrm rot="-5400000" flipV="1">
              <a:off x="4027417" y="260606"/>
              <a:ext cx="12700" cy="4176000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rgbClr val="0071B9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en angle 25"/>
            <p:cNvCxnSpPr/>
            <p:nvPr/>
          </p:nvCxnSpPr>
          <p:spPr>
            <a:xfrm rot="-5400000" flipV="1">
              <a:off x="4983864" y="1739414"/>
              <a:ext cx="12700" cy="2916000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rgbClr val="0071B9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endCxn id="20" idx="0"/>
            </p:cNvCxnSpPr>
            <p:nvPr/>
          </p:nvCxnSpPr>
          <p:spPr>
            <a:xfrm>
              <a:off x="1945766" y="2738256"/>
              <a:ext cx="2" cy="2756052"/>
            </a:xfrm>
            <a:prstGeom prst="straightConnector1">
              <a:avLst/>
            </a:prstGeom>
            <a:ln w="25400">
              <a:solidFill>
                <a:srgbClr val="0071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H="1">
              <a:off x="3511258" y="3609569"/>
              <a:ext cx="0" cy="1005706"/>
            </a:xfrm>
            <a:prstGeom prst="straightConnector1">
              <a:avLst/>
            </a:prstGeom>
            <a:ln w="25400">
              <a:solidFill>
                <a:srgbClr val="0071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3526218" y="4084882"/>
              <a:ext cx="185285" cy="0"/>
            </a:xfrm>
            <a:prstGeom prst="straightConnector1">
              <a:avLst/>
            </a:prstGeom>
            <a:ln w="25400">
              <a:solidFill>
                <a:srgbClr val="0071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H="1">
              <a:off x="4974298" y="3609569"/>
              <a:ext cx="0" cy="1005706"/>
            </a:xfrm>
            <a:prstGeom prst="straightConnector1">
              <a:avLst/>
            </a:prstGeom>
            <a:ln w="25400">
              <a:solidFill>
                <a:srgbClr val="0071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4989258" y="4084882"/>
              <a:ext cx="185285" cy="0"/>
            </a:xfrm>
            <a:prstGeom prst="straightConnector1">
              <a:avLst/>
            </a:prstGeom>
            <a:ln w="25400">
              <a:solidFill>
                <a:srgbClr val="0071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H="1">
              <a:off x="6452329" y="3609569"/>
              <a:ext cx="0" cy="1005706"/>
            </a:xfrm>
            <a:prstGeom prst="straightConnector1">
              <a:avLst/>
            </a:prstGeom>
            <a:ln w="25400">
              <a:solidFill>
                <a:srgbClr val="0071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V="1">
              <a:off x="6467289" y="4084882"/>
              <a:ext cx="185285" cy="0"/>
            </a:xfrm>
            <a:prstGeom prst="straightConnector1">
              <a:avLst/>
            </a:prstGeom>
            <a:ln w="25400">
              <a:solidFill>
                <a:srgbClr val="0071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>
              <a:endCxn id="11" idx="0"/>
            </p:cNvCxnSpPr>
            <p:nvPr/>
          </p:nvCxnSpPr>
          <p:spPr>
            <a:xfrm>
              <a:off x="4974298" y="2976984"/>
              <a:ext cx="0" cy="236585"/>
            </a:xfrm>
            <a:prstGeom prst="straightConnector1">
              <a:avLst/>
            </a:prstGeom>
            <a:ln w="25400">
              <a:solidFill>
                <a:srgbClr val="0071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>
              <a:endCxn id="21" idx="0"/>
            </p:cNvCxnSpPr>
            <p:nvPr/>
          </p:nvCxnSpPr>
          <p:spPr>
            <a:xfrm>
              <a:off x="4974298" y="5000657"/>
              <a:ext cx="0" cy="493651"/>
            </a:xfrm>
            <a:prstGeom prst="straightConnector1">
              <a:avLst/>
            </a:prstGeom>
            <a:ln w="25400">
              <a:solidFill>
                <a:srgbClr val="0071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504327" y="1866943"/>
              <a:ext cx="0" cy="267659"/>
            </a:xfrm>
            <a:prstGeom prst="line">
              <a:avLst/>
            </a:prstGeom>
            <a:ln w="25400">
              <a:solidFill>
                <a:srgbClr val="0071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5832000" y="2709325"/>
              <a:ext cx="0" cy="267659"/>
            </a:xfrm>
            <a:prstGeom prst="line">
              <a:avLst/>
            </a:prstGeom>
            <a:ln w="25400">
              <a:solidFill>
                <a:srgbClr val="0071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flipV="1">
              <a:off x="1949253" y="4084882"/>
              <a:ext cx="185285" cy="0"/>
            </a:xfrm>
            <a:prstGeom prst="straightConnector1">
              <a:avLst/>
            </a:prstGeom>
            <a:ln w="25400">
              <a:solidFill>
                <a:srgbClr val="0071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en angle 50"/>
            <p:cNvCxnSpPr/>
            <p:nvPr/>
          </p:nvCxnSpPr>
          <p:spPr>
            <a:xfrm rot="5400000" flipV="1">
              <a:off x="4961199" y="3518568"/>
              <a:ext cx="12700" cy="2988000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rgbClr val="0071B9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824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err="1">
                <a:solidFill>
                  <a:srgbClr val="0071B9"/>
                </a:solidFill>
              </a:rPr>
              <a:t>Azacytidine</a:t>
            </a:r>
            <a:r>
              <a:rPr lang="en-US" dirty="0">
                <a:solidFill>
                  <a:srgbClr val="0071B9"/>
                </a:solidFill>
              </a:rPr>
              <a:t> SC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31999" y="6368856"/>
            <a:ext cx="2387068" cy="30746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Fenaux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, 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2009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r="34555"/>
          <a:stretch/>
        </p:blipFill>
        <p:spPr>
          <a:xfrm>
            <a:off x="215433" y="1058162"/>
            <a:ext cx="7613794" cy="50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557213" y="6318742"/>
            <a:ext cx="36512" cy="114300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spcBef>
                <a:spcPct val="0"/>
              </a:spcBef>
            </a:pPr>
            <a:r>
              <a:rPr lang="en-GB" altLang="en-US" sz="738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4" name="Group 18"/>
          <p:cNvGraphicFramePr>
            <a:graphicFrameLocks/>
          </p:cNvGraphicFramePr>
          <p:nvPr>
            <p:extLst/>
          </p:nvPr>
        </p:nvGraphicFramePr>
        <p:xfrm>
          <a:off x="398769" y="1850432"/>
          <a:ext cx="8385013" cy="3428149"/>
        </p:xfrm>
        <a:graphic>
          <a:graphicData uri="http://schemas.openxmlformats.org/drawingml/2006/table">
            <a:tbl>
              <a:tblPr/>
              <a:tblGrid>
                <a:gridCol w="698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3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5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B4D8E"/>
                        </a:solidFill>
                        <a:effectLst/>
                        <a:latin typeface="Imago" pitchFamily="2" charset="0"/>
                        <a:ea typeface="MS PGothic" pitchFamily="34" charset="-128"/>
                        <a:cs typeface="Imago" pitchFamily="2" charset="0"/>
                      </a:endParaRPr>
                    </a:p>
                  </a:txBody>
                  <a:tcPr marT="42163" marB="4216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Avantages</a:t>
                      </a:r>
                      <a:endParaRPr kumimoji="0" lang="en-GB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mago" pitchFamily="2" charset="0"/>
                        <a:ea typeface="MS PGothic" pitchFamily="34" charset="-128"/>
                        <a:cs typeface="Imago" pitchFamily="2" charset="0"/>
                      </a:endParaRPr>
                    </a:p>
                  </a:txBody>
                  <a:tcPr marT="42163" marB="421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Limites</a:t>
                      </a:r>
                      <a:endParaRPr kumimoji="0" lang="en-GB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mago" pitchFamily="2" charset="0"/>
                        <a:ea typeface="MS PGothic" pitchFamily="34" charset="-128"/>
                        <a:cs typeface="Imago" pitchFamily="2" charset="0"/>
                      </a:endParaRPr>
                    </a:p>
                  </a:txBody>
                  <a:tcPr marT="42163" marB="421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SC</a:t>
                      </a:r>
                    </a:p>
                  </a:txBody>
                  <a:tcPr marT="42163" marB="4216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E9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63525" indent="-263525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Réduction du temps passé à l’hôpital pour les patients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Optimisation du temps et des ressources hospitalières / économies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Auto-administration envisageable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Injection moins invasive que la voie IV</a:t>
                      </a:r>
                    </a:p>
                  </a:txBody>
                  <a:tcPr marT="42163" marB="421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E9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63525" indent="-263525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Limitation du volume d’injection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Effets indésirables au point d’injection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Faible absorption (faible biodisponibilité)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L’administration nécessite la formation du personnel soignant</a:t>
                      </a:r>
                    </a:p>
                  </a:txBody>
                  <a:tcPr marT="42163" marB="421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E9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IV</a:t>
                      </a:r>
                    </a:p>
                  </a:txBody>
                  <a:tcPr marT="42163" marB="4216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1B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04800" indent="-3048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Voie adaptée à l’administration de produits pouvant être irritants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Voie adaptée à l’administration de grand volume de produit </a:t>
                      </a:r>
                    </a:p>
                  </a:txBody>
                  <a:tcPr marT="42163" marB="421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1B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63525" indent="-263525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Exige du personnel formé à ce type d’injection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Temps du personnel soignant plus important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C600"/>
                        </a:buClr>
                        <a:buSzTx/>
                        <a:buFont typeface="Wingdings 2" panose="05020102010507070707" pitchFamily="18" charset="2"/>
                        <a:buChar char=""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1B9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Risque d’infection systémique</a:t>
                      </a:r>
                    </a:p>
                  </a:txBody>
                  <a:tcPr marT="42163" marB="421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1B9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2"/>
          <p:cNvSpPr txBox="1">
            <a:spLocks/>
          </p:cNvSpPr>
          <p:nvPr/>
        </p:nvSpPr>
        <p:spPr>
          <a:xfrm>
            <a:off x="398769" y="263769"/>
            <a:ext cx="6978462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Comparaison de l’administration SC </a:t>
            </a:r>
            <a:r>
              <a:rPr lang="fr-FR" altLang="en-US" sz="2400" b="1" i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vs.</a:t>
            </a:r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IV</a:t>
            </a:r>
          </a:p>
        </p:txBody>
      </p:sp>
    </p:spTree>
    <p:extLst>
      <p:ext uri="{BB962C8B-B14F-4D97-AF65-F5344CB8AC3E}">
        <p14:creationId xmlns:p14="http://schemas.microsoft.com/office/powerpoint/2010/main" val="2336109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431999" y="6368856"/>
            <a:ext cx="2387068" cy="30746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Fenaux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, 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2009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err="1">
                <a:solidFill>
                  <a:srgbClr val="0071B9"/>
                </a:solidFill>
              </a:rPr>
              <a:t>Azacytidine</a:t>
            </a:r>
            <a:r>
              <a:rPr lang="en-US" dirty="0">
                <a:solidFill>
                  <a:srgbClr val="0071B9"/>
                </a:solidFill>
              </a:rPr>
              <a:t> SC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81775"/>
              </p:ext>
            </p:extLst>
          </p:nvPr>
        </p:nvGraphicFramePr>
        <p:xfrm>
          <a:off x="454023" y="1182498"/>
          <a:ext cx="7416000" cy="504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Total ITT (n=358)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Imago" pitchFamily="2" charset="0"/>
                        <a:cs typeface="Imag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Azacitidine</a:t>
                      </a: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(n=179)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Conventional</a:t>
                      </a: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 care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(n=179)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Deaths</a:t>
                      </a: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82 (46%)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113 (63%)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Deaths</a:t>
                      </a: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 </a:t>
                      </a: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during</a:t>
                      </a: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 first 3 </a:t>
                      </a: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months</a:t>
                      </a: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* of </a:t>
                      </a: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treatment</a:t>
                      </a: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20 (11%)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16 (9%)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Safety</a:t>
                      </a: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 population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175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Discontinuation </a:t>
                      </a: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before</a:t>
                      </a: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 </a:t>
                      </a: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study</a:t>
                      </a: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 </a:t>
                      </a: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completion</a:t>
                      </a: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 due to </a:t>
                      </a: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haematological</a:t>
                      </a: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 adverse </a:t>
                      </a: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events</a:t>
                      </a: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8 (5%)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4 (2%)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Grade 3 or 4 </a:t>
                      </a: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toxicityǂ</a:t>
                      </a: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marL="268288" lvl="1" indent="0">
                        <a:lnSpc>
                          <a:spcPts val="2000"/>
                        </a:lnSpc>
                      </a:pP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Neutropenia</a:t>
                      </a: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marL="268288" lvl="1" indent="0">
                        <a:lnSpc>
                          <a:spcPts val="2000"/>
                        </a:lnSpc>
                      </a:pP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Thrombocytopenia</a:t>
                      </a: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marL="268288" lvl="1" indent="0">
                        <a:lnSpc>
                          <a:spcPts val="2000"/>
                        </a:lnSpc>
                      </a:pP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Anaemia</a:t>
                      </a: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159</a:t>
                      </a:r>
                      <a:r>
                        <a:rPr lang="fr-FR" sz="1600" baseline="0" dirty="0">
                          <a:latin typeface="Imago" pitchFamily="2" charset="0"/>
                          <a:cs typeface="Imago" pitchFamily="2" charset="0"/>
                        </a:rPr>
                        <a:t> (91%)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baseline="0" dirty="0">
                          <a:latin typeface="Imago" pitchFamily="2" charset="0"/>
                          <a:cs typeface="Imago" pitchFamily="2" charset="0"/>
                        </a:rPr>
                        <a:t>149 (85%)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100 (57%)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126 (76%)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132(80%)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112 (68%)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Baseline</a:t>
                      </a:r>
                      <a:r>
                        <a:rPr lang="fr-FR" sz="1600" baseline="0" dirty="0">
                          <a:latin typeface="Imago" pitchFamily="2" charset="0"/>
                          <a:cs typeface="Imago" pitchFamily="2" charset="0"/>
                        </a:rPr>
                        <a:t> </a:t>
                      </a:r>
                      <a:r>
                        <a:rPr lang="fr-FR" sz="1600" baseline="0" dirty="0" err="1">
                          <a:latin typeface="Imago" pitchFamily="2" charset="0"/>
                          <a:cs typeface="Imago" pitchFamily="2" charset="0"/>
                        </a:rPr>
                        <a:t>grarde</a:t>
                      </a:r>
                      <a:r>
                        <a:rPr lang="fr-FR" sz="1600" baseline="0" dirty="0">
                          <a:latin typeface="Imago" pitchFamily="2" charset="0"/>
                          <a:cs typeface="Imago" pitchFamily="2" charset="0"/>
                        </a:rPr>
                        <a:t> 0-2 </a:t>
                      </a:r>
                      <a:r>
                        <a:rPr lang="fr-FR" sz="1600" baseline="0" dirty="0" err="1">
                          <a:latin typeface="Imago" pitchFamily="2" charset="0"/>
                          <a:cs typeface="Imago" pitchFamily="2" charset="0"/>
                        </a:rPr>
                        <a:t>progressed</a:t>
                      </a:r>
                      <a:r>
                        <a:rPr lang="fr-FR" sz="1600" baseline="0" dirty="0">
                          <a:latin typeface="Imago" pitchFamily="2" charset="0"/>
                          <a:cs typeface="Imago" pitchFamily="2" charset="0"/>
                        </a:rPr>
                        <a:t> to grade 3 or 4 </a:t>
                      </a:r>
                      <a:r>
                        <a:rPr lang="fr-FR" sz="1600" baseline="0" dirty="0" err="1">
                          <a:latin typeface="Imago" pitchFamily="2" charset="0"/>
                          <a:cs typeface="Imago" pitchFamily="2" charset="0"/>
                        </a:rPr>
                        <a:t>during</a:t>
                      </a:r>
                      <a:r>
                        <a:rPr lang="fr-FR" sz="1600" baseline="0" dirty="0">
                          <a:latin typeface="Imago" pitchFamily="2" charset="0"/>
                          <a:cs typeface="Imago" pitchFamily="2" charset="0"/>
                        </a:rPr>
                        <a:t> </a:t>
                      </a:r>
                      <a:r>
                        <a:rPr lang="fr-FR" sz="1600" baseline="0" dirty="0" err="1">
                          <a:latin typeface="Imago" pitchFamily="2" charset="0"/>
                          <a:cs typeface="Imago" pitchFamily="2" charset="0"/>
                        </a:rPr>
                        <a:t>treatment</a:t>
                      </a: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ǂ</a:t>
                      </a: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marL="268288" lvl="1" indent="0">
                        <a:lnSpc>
                          <a:spcPts val="2000"/>
                        </a:lnSpc>
                      </a:pP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Neutropenia</a:t>
                      </a: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marL="268288" lvl="1" indent="0">
                        <a:lnSpc>
                          <a:spcPts val="2000"/>
                        </a:lnSpc>
                      </a:pP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Thrombocytopenia</a:t>
                      </a: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marL="268288" lvl="1" indent="0">
                        <a:lnSpc>
                          <a:spcPts val="2000"/>
                        </a:lnSpc>
                      </a:pPr>
                      <a:r>
                        <a:rPr lang="fr-FR" sz="1600" dirty="0" err="1">
                          <a:latin typeface="Imago" pitchFamily="2" charset="0"/>
                          <a:cs typeface="Imago" pitchFamily="2" charset="0"/>
                        </a:rPr>
                        <a:t>Anaemia</a:t>
                      </a: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b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</a:b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67/80 (84%)</a:t>
                      </a:r>
                      <a:endParaRPr lang="fr-FR" sz="1600" baseline="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baseline="0" dirty="0">
                          <a:latin typeface="Imago" pitchFamily="2" charset="0"/>
                          <a:cs typeface="Imago" pitchFamily="2" charset="0"/>
                        </a:rPr>
                        <a:t>72/97 (74%)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84/156 (54%)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b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</a:br>
                      <a:endParaRPr lang="fr-FR" sz="160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46/76 (61%)</a:t>
                      </a:r>
                      <a:endParaRPr lang="fr-FR" sz="1600" baseline="0" dirty="0">
                        <a:latin typeface="Imago" pitchFamily="2" charset="0"/>
                        <a:cs typeface="Imago" pitchFamily="2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baseline="0" dirty="0">
                          <a:latin typeface="Imago" pitchFamily="2" charset="0"/>
                          <a:cs typeface="Imago" pitchFamily="2" charset="0"/>
                        </a:rPr>
                        <a:t>68/94 (72%)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fr-FR" sz="1600" dirty="0">
                          <a:latin typeface="Imago" pitchFamily="2" charset="0"/>
                          <a:cs typeface="Imago" pitchFamily="2" charset="0"/>
                        </a:rPr>
                        <a:t>83/130 (64%)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596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1999" y="1800000"/>
            <a:ext cx="8185528" cy="4351338"/>
          </a:xfrm>
        </p:spPr>
        <p:txBody>
          <a:bodyPr lIns="0" tIns="0" rIns="0" bIns="0"/>
          <a:lstStyle/>
          <a:p>
            <a:pPr>
              <a:buClr>
                <a:srgbClr val="0071B9"/>
              </a:buClr>
            </a:pPr>
            <a:r>
              <a:rPr lang="fr-FR" b="1" dirty="0">
                <a:latin typeface="Imago" pitchFamily="2" charset="0"/>
                <a:cs typeface="Imago" pitchFamily="2" charset="0"/>
              </a:rPr>
              <a:t>Inhibiteur du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protéasome</a:t>
            </a:r>
            <a:endParaRPr lang="fr-FR" b="1" dirty="0">
              <a:latin typeface="Imago" pitchFamily="2" charset="0"/>
              <a:cs typeface="Imago" pitchFamily="2" charset="0"/>
            </a:endParaRPr>
          </a:p>
          <a:p>
            <a:pPr>
              <a:buClr>
                <a:srgbClr val="0071B9"/>
              </a:buClr>
            </a:pPr>
            <a:endParaRPr lang="fr-FR" b="1" dirty="0">
              <a:latin typeface="Imago" pitchFamily="2" charset="0"/>
              <a:cs typeface="Imago" pitchFamily="2" charset="0"/>
            </a:endParaRPr>
          </a:p>
          <a:p>
            <a:pPr>
              <a:buClr>
                <a:srgbClr val="0071B9"/>
              </a:buClr>
            </a:pPr>
            <a:r>
              <a:rPr lang="fr-FR" b="1" dirty="0">
                <a:latin typeface="Imago" pitchFamily="2" charset="0"/>
                <a:cs typeface="Imago" pitchFamily="2" charset="0"/>
              </a:rPr>
              <a:t>Indiqué dans le traitement du myélome multiple (leucémie à plasmocyte, lymphome à cellules du manteau)</a:t>
            </a:r>
          </a:p>
          <a:p>
            <a:pPr>
              <a:buClr>
                <a:srgbClr val="0071B9"/>
              </a:buClr>
            </a:pPr>
            <a:endParaRPr lang="fr-FR" b="1" dirty="0">
              <a:latin typeface="Imago" pitchFamily="2" charset="0"/>
              <a:cs typeface="Imago" pitchFamily="2" charset="0"/>
            </a:endParaRPr>
          </a:p>
          <a:p>
            <a:pPr>
              <a:buClr>
                <a:srgbClr val="0071B9"/>
              </a:buClr>
            </a:pPr>
            <a:r>
              <a:rPr lang="fr-FR" b="1" dirty="0">
                <a:latin typeface="Imago" pitchFamily="2" charset="0"/>
                <a:cs typeface="Imago" pitchFamily="2" charset="0"/>
              </a:rPr>
              <a:t>AMM en IV initialement puis en SC (même formulation mais 2,5 fois plus concentré)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 err="1">
                <a:solidFill>
                  <a:srgbClr val="0071B9"/>
                </a:solidFill>
              </a:rPr>
              <a:t>Bortézomib</a:t>
            </a:r>
            <a:r>
              <a:rPr lang="en-US" sz="3200" dirty="0">
                <a:solidFill>
                  <a:srgbClr val="0071B9"/>
                </a:solidFill>
              </a:rPr>
              <a:t>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9892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1999" y="1800000"/>
            <a:ext cx="8130109" cy="4351338"/>
          </a:xfrm>
        </p:spPr>
        <p:txBody>
          <a:bodyPr lIns="0" tIns="0" rIns="0" bIns="0"/>
          <a:lstStyle/>
          <a:p>
            <a:pPr>
              <a:buClr>
                <a:srgbClr val="0071B9"/>
              </a:buClr>
            </a:pPr>
            <a:r>
              <a:rPr lang="fr-FR" b="1" dirty="0" err="1">
                <a:latin typeface="Imago" pitchFamily="2" charset="0"/>
                <a:cs typeface="Imago" pitchFamily="2" charset="0"/>
              </a:rPr>
              <a:t>Subcutaneous</a:t>
            </a:r>
            <a:r>
              <a:rPr lang="fr-FR" b="1" dirty="0">
                <a:latin typeface="Imago" pitchFamily="2" charset="0"/>
                <a:cs typeface="Imago" pitchFamily="2" charset="0"/>
              </a:rPr>
              <a:t> </a:t>
            </a:r>
            <a:r>
              <a:rPr lang="fr-FR" b="1" i="1" dirty="0">
                <a:latin typeface="Imago" pitchFamily="2" charset="0"/>
                <a:cs typeface="Imago" pitchFamily="2" charset="0"/>
              </a:rPr>
              <a:t>versus</a:t>
            </a:r>
            <a:r>
              <a:rPr lang="fr-FR" b="1" dirty="0">
                <a:latin typeface="Imago" pitchFamily="2" charset="0"/>
                <a:cs typeface="Imago" pitchFamily="2" charset="0"/>
              </a:rPr>
              <a:t>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intravenous</a:t>
            </a:r>
            <a:r>
              <a:rPr lang="fr-FR" b="1" dirty="0">
                <a:latin typeface="Imago" pitchFamily="2" charset="0"/>
                <a:cs typeface="Imago" pitchFamily="2" charset="0"/>
              </a:rPr>
              <a:t> administration of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bortezomib</a:t>
            </a:r>
            <a:r>
              <a:rPr lang="fr-FR" b="1" dirty="0">
                <a:latin typeface="Imago" pitchFamily="2" charset="0"/>
                <a:cs typeface="Imago" pitchFamily="2" charset="0"/>
              </a:rPr>
              <a:t> in patients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with</a:t>
            </a:r>
            <a:r>
              <a:rPr lang="fr-FR" b="1" dirty="0">
                <a:latin typeface="Imago" pitchFamily="2" charset="0"/>
                <a:cs typeface="Imago" pitchFamily="2" charset="0"/>
              </a:rPr>
              <a:t>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relapsed</a:t>
            </a:r>
            <a:r>
              <a:rPr lang="fr-FR" b="1" dirty="0">
                <a:latin typeface="Imago" pitchFamily="2" charset="0"/>
                <a:cs typeface="Imago" pitchFamily="2" charset="0"/>
              </a:rPr>
              <a:t> multiple </a:t>
            </a:r>
            <a:r>
              <a:rPr lang="fr-FR" b="1" dirty="0" err="1">
                <a:latin typeface="Imago" pitchFamily="2" charset="0"/>
                <a:cs typeface="Imago" pitchFamily="2" charset="0"/>
              </a:rPr>
              <a:t>myeloma</a:t>
            </a:r>
            <a:r>
              <a:rPr lang="fr-FR" b="1" dirty="0">
                <a:latin typeface="Imago" pitchFamily="2" charset="0"/>
                <a:cs typeface="Imago" pitchFamily="2" charset="0"/>
              </a:rPr>
              <a:t> : </a:t>
            </a:r>
            <a:r>
              <a:rPr lang="fr-FR" sz="2800" b="1" dirty="0">
                <a:latin typeface="Imago" pitchFamily="2" charset="0"/>
                <a:cs typeface="Imago" pitchFamily="2" charset="0"/>
              </a:rPr>
              <a:t>a </a:t>
            </a:r>
            <a:r>
              <a:rPr lang="fr-FR" sz="2800" b="1" dirty="0" err="1">
                <a:latin typeface="Imago" pitchFamily="2" charset="0"/>
                <a:cs typeface="Imago" pitchFamily="2" charset="0"/>
              </a:rPr>
              <a:t>randomised</a:t>
            </a:r>
            <a:r>
              <a:rPr lang="fr-FR" sz="2800" b="1" dirty="0">
                <a:latin typeface="Imago" pitchFamily="2" charset="0"/>
                <a:cs typeface="Imago" pitchFamily="2" charset="0"/>
              </a:rPr>
              <a:t>, phase 3, non-</a:t>
            </a:r>
            <a:r>
              <a:rPr lang="fr-FR" sz="2800" b="1" dirty="0" err="1">
                <a:latin typeface="Imago" pitchFamily="2" charset="0"/>
                <a:cs typeface="Imago" pitchFamily="2" charset="0"/>
              </a:rPr>
              <a:t>inferiority</a:t>
            </a:r>
            <a:r>
              <a:rPr lang="fr-FR" sz="2800" b="1" dirty="0">
                <a:latin typeface="Imago" pitchFamily="2" charset="0"/>
                <a:cs typeface="Imago" pitchFamily="2" charset="0"/>
              </a:rPr>
              <a:t> </a:t>
            </a:r>
            <a:r>
              <a:rPr lang="fr-FR" sz="2800" b="1" dirty="0" err="1">
                <a:latin typeface="Imago" pitchFamily="2" charset="0"/>
                <a:cs typeface="Imago" pitchFamily="2" charset="0"/>
              </a:rPr>
              <a:t>study</a:t>
            </a:r>
            <a:r>
              <a:rPr lang="fr-FR" sz="2800" b="1" dirty="0">
                <a:latin typeface="Imago" pitchFamily="2" charset="0"/>
                <a:cs typeface="Imago" pitchFamily="2" charset="0"/>
              </a:rPr>
              <a:t> </a:t>
            </a:r>
          </a:p>
          <a:p>
            <a:pPr>
              <a:buClr>
                <a:srgbClr val="0071B9"/>
              </a:buClr>
            </a:pPr>
            <a:endParaRPr lang="fr-FR" i="1" dirty="0">
              <a:latin typeface="Imago" pitchFamily="2" charset="0"/>
              <a:cs typeface="Imago" pitchFamily="2" charset="0"/>
            </a:endParaRPr>
          </a:p>
          <a:p>
            <a:pPr>
              <a:buClr>
                <a:srgbClr val="0071B9"/>
              </a:buClr>
            </a:pPr>
            <a:r>
              <a:rPr lang="fr-FR" dirty="0">
                <a:latin typeface="Imago" pitchFamily="2" charset="0"/>
                <a:cs typeface="Imago" pitchFamily="2" charset="0"/>
              </a:rPr>
              <a:t>Lancet </a:t>
            </a:r>
            <a:r>
              <a:rPr lang="fr-FR" dirty="0" err="1">
                <a:latin typeface="Imago" pitchFamily="2" charset="0"/>
                <a:cs typeface="Imago" pitchFamily="2" charset="0"/>
              </a:rPr>
              <a:t>Oncol</a:t>
            </a:r>
            <a:r>
              <a:rPr lang="fr-FR" dirty="0">
                <a:latin typeface="Imago" pitchFamily="2" charset="0"/>
                <a:cs typeface="Imago" pitchFamily="2" charset="0"/>
              </a:rPr>
              <a:t> mai 2011, Philippe Moreau </a:t>
            </a:r>
            <a:r>
              <a:rPr lang="fr-FR" i="1" dirty="0">
                <a:latin typeface="Imago" pitchFamily="2" charset="0"/>
                <a:cs typeface="Imago" pitchFamily="2" charset="0"/>
              </a:rPr>
              <a:t>et al</a:t>
            </a:r>
            <a:endParaRPr lang="fr-FR" dirty="0">
              <a:latin typeface="Imago" pitchFamily="2" charset="0"/>
              <a:cs typeface="Imag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 err="1">
                <a:solidFill>
                  <a:srgbClr val="0071B9"/>
                </a:solidFill>
              </a:rPr>
              <a:t>Bortézomib</a:t>
            </a:r>
            <a:r>
              <a:rPr lang="en-US" dirty="0">
                <a:solidFill>
                  <a:srgbClr val="0071B9"/>
                </a:solidFill>
              </a:rPr>
              <a:t> SC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2440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 err="1">
                <a:solidFill>
                  <a:srgbClr val="0071B9"/>
                </a:solidFill>
              </a:rPr>
              <a:t>Bortézomib</a:t>
            </a:r>
            <a:r>
              <a:rPr lang="en-US" sz="3200" dirty="0">
                <a:solidFill>
                  <a:srgbClr val="0071B9"/>
                </a:solidFill>
              </a:rPr>
              <a:t>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31999" y="6368856"/>
            <a:ext cx="4140001" cy="30746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Philippe Moreau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al,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2177230" y="1589428"/>
            <a:ext cx="3960000" cy="1642090"/>
          </a:xfrm>
          <a:prstGeom prst="rect">
            <a:avLst/>
          </a:prstGeom>
          <a:solidFill>
            <a:srgbClr val="0071B9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fr-FR" sz="20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SC :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fr-FR" sz="20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VELCADE</a:t>
            </a:r>
            <a:r>
              <a:rPr lang="fr-FR" sz="2000" baseline="300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®</a:t>
            </a:r>
            <a:r>
              <a:rPr lang="fr-FR" sz="20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</a:t>
            </a:r>
            <a:r>
              <a:rPr lang="fr-FR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1,3 mg/m</a:t>
            </a:r>
            <a:r>
              <a:rPr lang="fr-FR" baseline="30000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2</a:t>
            </a:r>
            <a:r>
              <a:rPr lang="fr-FR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, jours 1, 4, 8, 11</a:t>
            </a:r>
          </a:p>
          <a:p>
            <a:pPr>
              <a:lnSpc>
                <a:spcPts val="2200"/>
              </a:lnSpc>
            </a:pPr>
            <a:r>
              <a:rPr lang="fr-FR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Si </a:t>
            </a:r>
            <a:r>
              <a:rPr lang="fr-FR" u="sng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&lt;</a:t>
            </a:r>
            <a:r>
              <a:rPr lang="fr-FR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RP après 4 </a:t>
            </a:r>
            <a:r>
              <a:rPr lang="fr-FR" dirty="0" err="1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cylces</a:t>
            </a:r>
            <a:r>
              <a:rPr lang="fr-FR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*</a:t>
            </a:r>
          </a:p>
          <a:p>
            <a:pPr>
              <a:lnSpc>
                <a:spcPts val="2200"/>
              </a:lnSpc>
            </a:pPr>
            <a:r>
              <a:rPr lang="fr-FR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Ajouter </a:t>
            </a:r>
            <a:r>
              <a:rPr lang="fr-FR" dirty="0" err="1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Dexaméthasone</a:t>
            </a:r>
            <a:r>
              <a:rPr lang="fr-FR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20 mg,</a:t>
            </a:r>
          </a:p>
          <a:p>
            <a:pPr>
              <a:lnSpc>
                <a:spcPts val="2200"/>
              </a:lnSpc>
            </a:pPr>
            <a:r>
              <a:rPr lang="fr-FR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jours 1, 2, 4, 5, 8, 9, 11, 12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7230" y="3590576"/>
            <a:ext cx="3960000" cy="1642090"/>
          </a:xfrm>
          <a:prstGeom prst="rect">
            <a:avLst/>
          </a:prstGeom>
          <a:solidFill>
            <a:srgbClr val="007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fr-FR" sz="20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IV :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VELCADE</a:t>
            </a:r>
            <a:r>
              <a:rPr lang="fr-FR" sz="2000" baseline="30000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®</a:t>
            </a:r>
            <a:r>
              <a:rPr lang="fr-FR" sz="2000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1,3 mg/m</a:t>
            </a:r>
            <a:r>
              <a:rPr lang="fr-FR" baseline="30000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2</a:t>
            </a:r>
            <a:r>
              <a:rPr lang="fr-FR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, jours 1, 4, 8, 11</a:t>
            </a:r>
          </a:p>
          <a:p>
            <a:pPr>
              <a:lnSpc>
                <a:spcPts val="2200"/>
              </a:lnSpc>
            </a:pPr>
            <a:r>
              <a:rPr lang="fr-FR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Si </a:t>
            </a:r>
            <a:r>
              <a:rPr lang="fr-FR" u="sng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&lt;</a:t>
            </a:r>
            <a:r>
              <a:rPr lang="fr-FR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 RP après 4 </a:t>
            </a:r>
            <a:r>
              <a:rPr lang="fr-FR" dirty="0" err="1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cylces</a:t>
            </a:r>
            <a:r>
              <a:rPr lang="fr-FR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*</a:t>
            </a:r>
          </a:p>
          <a:p>
            <a:pPr>
              <a:lnSpc>
                <a:spcPts val="2200"/>
              </a:lnSpc>
            </a:pPr>
            <a:r>
              <a:rPr lang="fr-FR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Ajouter </a:t>
            </a:r>
            <a:r>
              <a:rPr lang="fr-FR" dirty="0" err="1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Dexaméthasone</a:t>
            </a:r>
            <a:r>
              <a:rPr lang="fr-FR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 20 mg,</a:t>
            </a:r>
          </a:p>
          <a:p>
            <a:pPr>
              <a:lnSpc>
                <a:spcPts val="2200"/>
              </a:lnSpc>
            </a:pPr>
            <a:r>
              <a:rPr lang="fr-FR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jours 1, 2, 4, 5, 8, 9, 11, 12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6217" y="1589428"/>
            <a:ext cx="2756110" cy="364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fr-FR" sz="1600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  <a:t>8 cycles de 21 jours (plus 2 cycles additionnels pour les patients en maladie stable ou réponse partielle (RP) comme meilleure réponse à la fin du cycle 8 et qui évoluaient de façon régulière vers une RP ou une réponse complète (RC) tardives, respectivement.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692" y="2410472"/>
            <a:ext cx="1630618" cy="200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400"/>
              </a:lnSpc>
            </a:pPr>
            <a:r>
              <a:rPr lang="fr-FR" sz="1400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  <a:t>RANDOMISATION</a:t>
            </a:r>
          </a:p>
          <a:p>
            <a:pPr algn="r">
              <a:lnSpc>
                <a:spcPts val="2400"/>
              </a:lnSpc>
            </a:pPr>
            <a:r>
              <a:rPr lang="fr-FR" sz="1400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  <a:t>N = 222</a:t>
            </a:r>
          </a:p>
        </p:txBody>
      </p:sp>
      <p:cxnSp>
        <p:nvCxnSpPr>
          <p:cNvPr id="10" name="Connecteur en angle 9"/>
          <p:cNvCxnSpPr>
            <a:stCxn id="2" idx="1"/>
            <a:endCxn id="7" idx="1"/>
          </p:cNvCxnSpPr>
          <p:nvPr/>
        </p:nvCxnSpPr>
        <p:spPr>
          <a:xfrm rot="10800000" flipV="1">
            <a:off x="2177230" y="2410473"/>
            <a:ext cx="12700" cy="2001148"/>
          </a:xfrm>
          <a:prstGeom prst="bentConnector3">
            <a:avLst>
              <a:gd name="adj1" fmla="val 1800000"/>
            </a:avLst>
          </a:prstGeom>
          <a:ln w="38100">
            <a:solidFill>
              <a:srgbClr val="0071B9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469745" y="3420622"/>
            <a:ext cx="496524" cy="0"/>
          </a:xfrm>
          <a:prstGeom prst="line">
            <a:avLst/>
          </a:prstGeom>
          <a:ln w="38100">
            <a:solidFill>
              <a:srgbClr val="007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47896" y="2410471"/>
            <a:ext cx="379886" cy="200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400"/>
              </a:lnSpc>
            </a:pPr>
            <a:r>
              <a:rPr lang="fr-FR" sz="1200" b="1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  <a:t>2</a:t>
            </a:r>
          </a:p>
          <a:p>
            <a:pPr algn="r">
              <a:lnSpc>
                <a:spcPts val="2400"/>
              </a:lnSpc>
            </a:pPr>
            <a:endParaRPr lang="fr-FR" sz="1200" b="1" dirty="0">
              <a:solidFill>
                <a:schemeClr val="tx1"/>
              </a:solidFill>
              <a:latin typeface="Imago" pitchFamily="2" charset="0"/>
              <a:cs typeface="Imago" pitchFamily="2" charset="0"/>
            </a:endParaRPr>
          </a:p>
          <a:p>
            <a:pPr algn="r">
              <a:lnSpc>
                <a:spcPts val="2400"/>
              </a:lnSpc>
            </a:pPr>
            <a:r>
              <a:rPr lang="fr-FR" sz="1200" b="1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5520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 err="1">
                <a:solidFill>
                  <a:srgbClr val="0071B9"/>
                </a:solidFill>
              </a:rPr>
              <a:t>Bortézomib</a:t>
            </a:r>
            <a:r>
              <a:rPr lang="en-US" sz="3200" dirty="0">
                <a:solidFill>
                  <a:srgbClr val="0071B9"/>
                </a:solidFill>
              </a:rPr>
              <a:t>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8" name="CasellaDiTesto 4"/>
          <p:cNvSpPr txBox="1"/>
          <p:nvPr/>
        </p:nvSpPr>
        <p:spPr>
          <a:xfrm>
            <a:off x="431999" y="6368856"/>
            <a:ext cx="4140001" cy="30746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Philippe Moreau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al,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2011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r="35131"/>
          <a:stretch/>
        </p:blipFill>
        <p:spPr>
          <a:xfrm>
            <a:off x="260293" y="1048448"/>
            <a:ext cx="8396732" cy="55879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01643" y="1082295"/>
            <a:ext cx="4739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b="1" dirty="0">
                <a:latin typeface="Imago" pitchFamily="2" charset="0"/>
                <a:cs typeface="Imago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78462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600" dirty="0" err="1">
                <a:solidFill>
                  <a:srgbClr val="0071B9"/>
                </a:solidFill>
              </a:rPr>
              <a:t>Bortézomib</a:t>
            </a:r>
            <a:r>
              <a:rPr lang="en-US" sz="3200" dirty="0">
                <a:solidFill>
                  <a:srgbClr val="0071B9"/>
                </a:solidFill>
              </a:rPr>
              <a:t>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431999" y="6368856"/>
            <a:ext cx="4140001" cy="30746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Philippe Moreau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al,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2011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5"/>
          <a:stretch/>
        </p:blipFill>
        <p:spPr>
          <a:xfrm>
            <a:off x="243280" y="1644473"/>
            <a:ext cx="8657440" cy="347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20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 err="1">
                <a:solidFill>
                  <a:srgbClr val="0071B9"/>
                </a:solidFill>
              </a:rPr>
              <a:t>Bortézomib</a:t>
            </a:r>
            <a:r>
              <a:rPr lang="en-US" sz="3200" dirty="0">
                <a:solidFill>
                  <a:srgbClr val="0071B9"/>
                </a:solidFill>
              </a:rPr>
              <a:t>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431999" y="6368856"/>
            <a:ext cx="4140001" cy="30746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Philippe Moreau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al,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2011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51210"/>
              </p:ext>
            </p:extLst>
          </p:nvPr>
        </p:nvGraphicFramePr>
        <p:xfrm>
          <a:off x="431999" y="2160000"/>
          <a:ext cx="8102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Taux d’effets indésirables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7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71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7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VELCADE® IV</a:t>
                      </a:r>
                    </a:p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(n = 74)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VELCADE® SC</a:t>
                      </a:r>
                    </a:p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(n = 147)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p*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Toutes NP,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0,04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Grade &gt; 2,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0,01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Grade &gt; 3,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0,03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53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2000" y="1440000"/>
            <a:ext cx="7409673" cy="4228323"/>
          </a:xfrm>
        </p:spPr>
        <p:txBody>
          <a:bodyPr lIns="0" tIns="0" rIns="0" bIns="0">
            <a:normAutofit/>
          </a:bodyPr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Clr>
                <a:srgbClr val="0071B9"/>
              </a:buClr>
            </a:pPr>
            <a:r>
              <a:rPr lang="fr-FR" b="1" dirty="0">
                <a:latin typeface="Imago" pitchFamily="2" charset="0"/>
                <a:cs typeface="Imago" pitchFamily="2" charset="0"/>
              </a:rPr>
              <a:t>Anticorps monoclonal anti-CD20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Clr>
                <a:srgbClr val="0071B9"/>
              </a:buClr>
            </a:pPr>
            <a:r>
              <a:rPr lang="fr-FR" b="1" dirty="0">
                <a:latin typeface="Imago" pitchFamily="2" charset="0"/>
                <a:cs typeface="Imago" pitchFamily="2" charset="0"/>
              </a:rPr>
              <a:t>Indiqué dans le LF et le DLBCL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Clr>
                <a:srgbClr val="0071B9"/>
              </a:buClr>
            </a:pPr>
            <a:r>
              <a:rPr lang="fr-FR" b="1" dirty="0">
                <a:latin typeface="Imago" pitchFamily="2" charset="0"/>
                <a:cs typeface="Imago" pitchFamily="2" charset="0"/>
              </a:rPr>
              <a:t>AMM en IV, pas de voie SC possible avec la même formulation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>
                <a:srgbClr val="0071B9"/>
              </a:buClr>
            </a:pPr>
            <a:r>
              <a:rPr lang="fr-FR" b="1" dirty="0">
                <a:latin typeface="Imago" pitchFamily="2" charset="0"/>
                <a:cs typeface="Imago" pitchFamily="2" charset="0"/>
              </a:rPr>
              <a:t>Développement de la voie SC, pourquoi ?</a:t>
            </a:r>
          </a:p>
          <a:p>
            <a:pPr marL="449263" lvl="1">
              <a:spcBef>
                <a:spcPts val="0"/>
              </a:spcBef>
              <a:spcAft>
                <a:spcPts val="600"/>
              </a:spcAft>
              <a:buClr>
                <a:srgbClr val="0071B9"/>
              </a:buClr>
            </a:pPr>
            <a:r>
              <a:rPr lang="fr-FR" b="1" dirty="0">
                <a:latin typeface="Imago" pitchFamily="2" charset="0"/>
                <a:cs typeface="Imago" pitchFamily="2" charset="0"/>
              </a:rPr>
              <a:t>Meilleur confort du patient et du soignant</a:t>
            </a:r>
          </a:p>
          <a:p>
            <a:pPr marL="449263" lvl="1">
              <a:spcBef>
                <a:spcPts val="0"/>
              </a:spcBef>
              <a:spcAft>
                <a:spcPts val="600"/>
              </a:spcAft>
              <a:buClr>
                <a:srgbClr val="0071B9"/>
              </a:buClr>
            </a:pPr>
            <a:r>
              <a:rPr lang="fr-FR" b="1" dirty="0">
                <a:latin typeface="Imago" pitchFamily="2" charset="0"/>
                <a:cs typeface="Imago" pitchFamily="2" charset="0"/>
              </a:rPr>
              <a:t>Gain de temps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rgbClr val="0071B9"/>
                </a:solidFill>
              </a:rPr>
              <a:t>Rituximab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431999" y="6156641"/>
            <a:ext cx="6969375" cy="519677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RCP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Mabthera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SC,  </a:t>
            </a:r>
          </a:p>
          <a:p>
            <a:pPr>
              <a:lnSpc>
                <a:spcPts val="1100"/>
              </a:lnSpc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Rummel M,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 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Annals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of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Oncology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, 2016</a:t>
            </a:r>
          </a:p>
          <a:p>
            <a:pPr>
              <a:lnSpc>
                <a:spcPts val="1100"/>
              </a:lnSpc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E. De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Cock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al.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PlosOne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626227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3"/>
          <p:cNvSpPr>
            <a:spLocks noChangeArrowheads="1"/>
          </p:cNvSpPr>
          <p:nvPr/>
        </p:nvSpPr>
        <p:spPr bwMode="auto">
          <a:xfrm>
            <a:off x="756000" y="4214247"/>
            <a:ext cx="1485250" cy="1194594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/>
          </a:p>
        </p:txBody>
      </p:sp>
      <p:sp>
        <p:nvSpPr>
          <p:cNvPr id="6" name="Rounded Rectangle 15"/>
          <p:cNvSpPr>
            <a:spLocks noChangeAspect="1" noChangeArrowheads="1"/>
          </p:cNvSpPr>
          <p:nvPr/>
        </p:nvSpPr>
        <p:spPr bwMode="auto">
          <a:xfrm>
            <a:off x="3265269" y="4182847"/>
            <a:ext cx="1486800" cy="1320501"/>
          </a:xfrm>
          <a:prstGeom prst="roundRect">
            <a:avLst>
              <a:gd name="adj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/>
          </a:p>
        </p:txBody>
      </p:sp>
      <p:sp>
        <p:nvSpPr>
          <p:cNvPr id="7" name="Rounded Rectangle 17"/>
          <p:cNvSpPr>
            <a:spLocks noChangeAspect="1" noChangeArrowheads="1"/>
          </p:cNvSpPr>
          <p:nvPr/>
        </p:nvSpPr>
        <p:spPr bwMode="auto">
          <a:xfrm>
            <a:off x="6389291" y="4218220"/>
            <a:ext cx="1486800" cy="1317446"/>
          </a:xfrm>
          <a:prstGeom prst="roundRect">
            <a:avLst>
              <a:gd name="adj" fmla="val 0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/>
          </a:p>
        </p:txBody>
      </p:sp>
      <p:sp>
        <p:nvSpPr>
          <p:cNvPr id="8" name="Rounded Rectangle 14"/>
          <p:cNvSpPr>
            <a:spLocks noChangeArrowheads="1"/>
          </p:cNvSpPr>
          <p:nvPr/>
        </p:nvSpPr>
        <p:spPr bwMode="auto">
          <a:xfrm>
            <a:off x="2941269" y="4047309"/>
            <a:ext cx="324000" cy="324000"/>
          </a:xfrm>
          <a:prstGeom prst="roundRect">
            <a:avLst>
              <a:gd name="adj" fmla="val 0"/>
            </a:avLst>
          </a:prstGeom>
          <a:solidFill>
            <a:srgbClr val="E2003D"/>
          </a:solidFill>
          <a:ln w="12700" algn="ctr">
            <a:noFill/>
            <a:round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2</a:t>
            </a:r>
          </a:p>
        </p:txBody>
      </p:sp>
      <p:sp>
        <p:nvSpPr>
          <p:cNvPr id="10" name="Rounded Rectangle 20"/>
          <p:cNvSpPr>
            <a:spLocks noChangeArrowheads="1"/>
          </p:cNvSpPr>
          <p:nvPr/>
        </p:nvSpPr>
        <p:spPr bwMode="auto">
          <a:xfrm>
            <a:off x="6065291" y="4056221"/>
            <a:ext cx="324000" cy="324000"/>
          </a:xfrm>
          <a:prstGeom prst="roundRect">
            <a:avLst>
              <a:gd name="adj" fmla="val 0"/>
            </a:avLst>
          </a:prstGeom>
          <a:solidFill>
            <a:srgbClr val="E2003D"/>
          </a:solidFill>
          <a:ln w="12700" algn="ctr">
            <a:noFill/>
            <a:round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3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32511" y="3502149"/>
            <a:ext cx="208739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latin typeface="Imago" pitchFamily="2" charset="0"/>
                <a:cs typeface="Imago" pitchFamily="2" charset="0"/>
              </a:rPr>
              <a:t>Injection du rituximab SC sous la peau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858139" y="3283110"/>
            <a:ext cx="31240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latin typeface="Imago" pitchFamily="2" charset="0"/>
                <a:cs typeface="Imago" pitchFamily="2" charset="0"/>
              </a:rPr>
              <a:t>La hyaluronidase altère temporairement, de façon</a:t>
            </a:r>
            <a:br>
              <a:rPr lang="fr-FR" sz="1600" b="1" dirty="0">
                <a:latin typeface="Imago" pitchFamily="2" charset="0"/>
                <a:cs typeface="Imago" pitchFamily="2" charset="0"/>
              </a:rPr>
            </a:br>
            <a:r>
              <a:rPr lang="fr-FR" sz="1600" b="1" dirty="0">
                <a:latin typeface="Imago" pitchFamily="2" charset="0"/>
                <a:cs typeface="Imago" pitchFamily="2" charset="0"/>
              </a:rPr>
              <a:t>naturelle, la structure de la peau</a:t>
            </a:r>
            <a:endParaRPr lang="fr-FR" sz="1600" b="1" baseline="30000" dirty="0">
              <a:latin typeface="Imago" pitchFamily="2" charset="0"/>
              <a:cs typeface="Imago" pitchFamily="2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135116" y="3091780"/>
            <a:ext cx="275950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latin typeface="Imago" pitchFamily="2" charset="0"/>
                <a:cs typeface="Imago" pitchFamily="2" charset="0"/>
              </a:rPr>
              <a:t>La hyaluronidase permet une absorption plus rapide et augmente la biodisponibilité du rituximab</a:t>
            </a:r>
            <a:endParaRPr lang="fr-FR" sz="1600" b="1" baseline="30000" dirty="0">
              <a:latin typeface="Imago" pitchFamily="2" charset="0"/>
              <a:cs typeface="Imago" pitchFamily="2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420049" y="1556457"/>
            <a:ext cx="295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4800" b="1" dirty="0">
                <a:latin typeface="Arial" pitchFamily="34" charset="0"/>
              </a:rPr>
              <a:t>+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480915" y="1483545"/>
            <a:ext cx="2487612" cy="89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latin typeface="Imago" pitchFamily="2" charset="0"/>
                <a:cs typeface="Imago" pitchFamily="2" charset="0"/>
              </a:rPr>
              <a:t>Hyperconcentration de l’anticorps rituximab</a:t>
            </a:r>
          </a:p>
          <a:p>
            <a:pPr algn="r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latin typeface="Imago" pitchFamily="2" charset="0"/>
                <a:cs typeface="Imago" pitchFamily="2" charset="0"/>
              </a:rPr>
              <a:t>(12 fois)</a:t>
            </a:r>
          </a:p>
        </p:txBody>
      </p:sp>
      <p:sp>
        <p:nvSpPr>
          <p:cNvPr id="16" name="Rounded Rectangle 16"/>
          <p:cNvSpPr>
            <a:spLocks/>
          </p:cNvSpPr>
          <p:nvPr/>
        </p:nvSpPr>
        <p:spPr bwMode="auto">
          <a:xfrm>
            <a:off x="3111401" y="1483545"/>
            <a:ext cx="1153451" cy="898066"/>
          </a:xfrm>
          <a:prstGeom prst="roundRect">
            <a:avLst>
              <a:gd name="adj" fmla="val 0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/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6151465" y="1483545"/>
            <a:ext cx="2992535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latin typeface="Imago" pitchFamily="2" charset="0"/>
                <a:cs typeface="Imago" pitchFamily="2" charset="0"/>
              </a:rPr>
              <a:t>Système d’administration innovant à base d’enzyme : hyaluronidase recombinante humaine (rHuPH20)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4791919" y="1483545"/>
            <a:ext cx="1343196" cy="903175"/>
          </a:xfrm>
          <a:prstGeom prst="roundRect">
            <a:avLst>
              <a:gd name="adj" fmla="val 0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10836" y="6211817"/>
            <a:ext cx="87837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>
                <a:latin typeface="Imago" pitchFamily="2" charset="0"/>
                <a:cs typeface="Imago" pitchFamily="2" charset="0"/>
              </a:rPr>
              <a:t>Les effets de l’enzyme sont temporaires et totalement réversibles dans les 24h suivant l’injection</a:t>
            </a:r>
          </a:p>
        </p:txBody>
      </p:sp>
      <p:sp>
        <p:nvSpPr>
          <p:cNvPr id="20" name="Bent Arrow 8"/>
          <p:cNvSpPr/>
          <p:nvPr/>
        </p:nvSpPr>
        <p:spPr bwMode="auto">
          <a:xfrm rot="10800000">
            <a:off x="1701800" y="5664135"/>
            <a:ext cx="5867400" cy="400110"/>
          </a:xfrm>
          <a:prstGeom prst="bentArrow">
            <a:avLst/>
          </a:prstGeom>
          <a:solidFill>
            <a:srgbClr val="E2003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000" b="1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rgbClr val="0071B9"/>
                </a:solidFill>
              </a:rPr>
              <a:t>Rituximab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24" name="Rounded Rectangle 14"/>
          <p:cNvSpPr>
            <a:spLocks noChangeAspect="1" noChangeArrowheads="1"/>
          </p:cNvSpPr>
          <p:nvPr/>
        </p:nvSpPr>
        <p:spPr bwMode="auto">
          <a:xfrm>
            <a:off x="432000" y="4052247"/>
            <a:ext cx="324000" cy="324000"/>
          </a:xfrm>
          <a:prstGeom prst="roundRect">
            <a:avLst>
              <a:gd name="adj" fmla="val 0"/>
            </a:avLst>
          </a:prstGeom>
          <a:solidFill>
            <a:srgbClr val="E2003D"/>
          </a:solidFill>
          <a:ln w="12700" algn="ctr">
            <a:noFill/>
            <a:round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236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/>
      <p:bldP spid="13" grpId="0"/>
      <p:bldP spid="19" grpId="0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98923" y="2141353"/>
            <a:ext cx="3179763" cy="3318060"/>
            <a:chOff x="1462718" y="2138973"/>
            <a:chExt cx="3180377" cy="3317674"/>
          </a:xfrm>
        </p:grpSpPr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1462718" y="2331740"/>
              <a:ext cx="3180377" cy="3107767"/>
              <a:chOff x="971631" y="2102745"/>
              <a:chExt cx="2087717" cy="2568674"/>
            </a:xfrm>
          </p:grpSpPr>
          <p:cxnSp>
            <p:nvCxnSpPr>
              <p:cNvPr id="12" name="Straight Connector 57"/>
              <p:cNvCxnSpPr/>
              <p:nvPr/>
            </p:nvCxnSpPr>
            <p:spPr>
              <a:xfrm>
                <a:off x="971631" y="2102317"/>
                <a:ext cx="0" cy="25688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8"/>
              <p:cNvCxnSpPr/>
              <p:nvPr/>
            </p:nvCxnSpPr>
            <p:spPr>
              <a:xfrm rot="5400000">
                <a:off x="2015490" y="3627295"/>
                <a:ext cx="0" cy="20877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48"/>
            <p:cNvCxnSpPr/>
            <p:nvPr/>
          </p:nvCxnSpPr>
          <p:spPr bwMode="auto">
            <a:xfrm flipV="1">
              <a:off x="1462718" y="2547097"/>
              <a:ext cx="2524612" cy="2892089"/>
            </a:xfrm>
            <a:prstGeom prst="line">
              <a:avLst/>
            </a:prstGeom>
            <a:ln w="38100">
              <a:solidFill>
                <a:srgbClr val="FDC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"/>
            <p:cNvCxnSpPr/>
            <p:nvPr/>
          </p:nvCxnSpPr>
          <p:spPr bwMode="auto">
            <a:xfrm>
              <a:off x="1462718" y="4548703"/>
              <a:ext cx="30708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1"/>
            <p:cNvCxnSpPr/>
            <p:nvPr/>
          </p:nvCxnSpPr>
          <p:spPr bwMode="auto">
            <a:xfrm>
              <a:off x="1462718" y="3510598"/>
              <a:ext cx="307081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3"/>
            <p:cNvCxnSpPr>
              <a:cxnSpLocks noChangeShapeType="1"/>
            </p:cNvCxnSpPr>
            <p:nvPr/>
          </p:nvCxnSpPr>
          <p:spPr bwMode="auto">
            <a:xfrm>
              <a:off x="3167844" y="2348880"/>
              <a:ext cx="0" cy="310776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54"/>
            <p:cNvCxnSpPr>
              <a:cxnSpLocks noChangeShapeType="1"/>
            </p:cNvCxnSpPr>
            <p:nvPr/>
          </p:nvCxnSpPr>
          <p:spPr bwMode="auto">
            <a:xfrm>
              <a:off x="2276890" y="2348880"/>
              <a:ext cx="0" cy="3107767"/>
            </a:xfrm>
            <a:prstGeom prst="line">
              <a:avLst/>
            </a:prstGeom>
            <a:noFill/>
            <a:ln w="28575" algn="ctr">
              <a:solidFill>
                <a:srgbClr val="E2003D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55"/>
            <p:cNvCxnSpPr>
              <a:cxnSpLocks noChangeShapeType="1"/>
            </p:cNvCxnSpPr>
            <p:nvPr/>
          </p:nvCxnSpPr>
          <p:spPr bwMode="auto">
            <a:xfrm>
              <a:off x="2276890" y="2138973"/>
              <a:ext cx="890954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356173" y="2276872"/>
            <a:ext cx="847547" cy="3203228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latin typeface="Imago" panose="02000500060000020004" pitchFamily="2" charset="0"/>
            </a:endParaRPr>
          </a:p>
        </p:txBody>
      </p:sp>
      <p:sp>
        <p:nvSpPr>
          <p:cNvPr id="15" name="Rounded Rectangle 23"/>
          <p:cNvSpPr/>
          <p:nvPr/>
        </p:nvSpPr>
        <p:spPr>
          <a:xfrm>
            <a:off x="4340673" y="2884514"/>
            <a:ext cx="4456963" cy="1938992"/>
          </a:xfrm>
          <a:prstGeom prst="roundRect">
            <a:avLst>
              <a:gd name="adj" fmla="val 0"/>
            </a:avLst>
          </a:prstGeom>
          <a:solidFill>
            <a:srgbClr val="9C9E9F">
              <a:alpha val="14902"/>
            </a:srgbClr>
          </a:solidFill>
          <a:ln w="19050">
            <a:solidFill>
              <a:srgbClr val="9C9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  <a:t>Contrairement aux chimiothérapies, </a:t>
            </a:r>
            <a:br>
              <a:rPr lang="fr-FR" sz="2000" b="1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</a:br>
            <a:r>
              <a:rPr lang="fr-FR" sz="2000" b="1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  <a:t>le rituximab présente </a:t>
            </a:r>
            <a:br>
              <a:rPr lang="fr-FR" sz="2000" b="1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</a:br>
            <a:r>
              <a:rPr lang="fr-FR" sz="2000" b="1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  <a:t>une large fenêtre thérapeutique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  <a:t>sans toxicité dose-limitante connue. Cette propriété permet d’utiliser </a:t>
            </a:r>
            <a:br>
              <a:rPr lang="fr-FR" sz="2000" b="1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</a:br>
            <a:r>
              <a:rPr lang="fr-FR" sz="2000" b="1" dirty="0">
                <a:solidFill>
                  <a:schemeClr val="tx1"/>
                </a:solidFill>
                <a:latin typeface="Imago" pitchFamily="2" charset="0"/>
                <a:cs typeface="Imago" pitchFamily="2" charset="0"/>
              </a:rPr>
              <a:t>une dose fixe</a:t>
            </a:r>
            <a:endParaRPr lang="fr-FR" sz="2000" b="1" baseline="30000" dirty="0">
              <a:solidFill>
                <a:schemeClr val="tx1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47387" y="5619085"/>
            <a:ext cx="39225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Imago" panose="02000500060000020004" pitchFamily="2" charset="0"/>
                <a:cs typeface="Imago" pitchFamily="2" charset="0"/>
              </a:rPr>
              <a:t>Concentration sérique du produit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2875410" y="4583242"/>
            <a:ext cx="19044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atin typeface="Imago" panose="02000500060000020004" pitchFamily="2" charset="0"/>
                <a:cs typeface="Imago" pitchFamily="2" charset="0"/>
              </a:rPr>
              <a:t>Efficacité minimale</a:t>
            </a:r>
            <a:br>
              <a:rPr lang="fr-FR" b="1" dirty="0">
                <a:latin typeface="Imago" panose="02000500060000020004" pitchFamily="2" charset="0"/>
                <a:cs typeface="Imago" pitchFamily="2" charset="0"/>
              </a:rPr>
            </a:br>
            <a:r>
              <a:rPr lang="fr-FR" b="1" dirty="0">
                <a:latin typeface="Imago" panose="02000500060000020004" pitchFamily="2" charset="0"/>
                <a:cs typeface="Imago" pitchFamily="2" charset="0"/>
              </a:rPr>
              <a:t>acceptable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2875411" y="2625790"/>
            <a:ext cx="14652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atin typeface="Imago" pitchFamily="2" charset="0"/>
                <a:cs typeface="Imago" pitchFamily="2" charset="0"/>
              </a:rPr>
              <a:t>Toxicité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atin typeface="Imago" pitchFamily="2" charset="0"/>
                <a:cs typeface="Imago" pitchFamily="2" charset="0"/>
              </a:rPr>
              <a:t>maximale</a:t>
            </a:r>
            <a:br>
              <a:rPr lang="fr-FR" b="1" dirty="0">
                <a:latin typeface="Imago" pitchFamily="2" charset="0"/>
                <a:cs typeface="Imago" pitchFamily="2" charset="0"/>
              </a:rPr>
            </a:br>
            <a:r>
              <a:rPr lang="fr-FR" b="1" dirty="0">
                <a:latin typeface="Imago" pitchFamily="2" charset="0"/>
                <a:cs typeface="Imago" pitchFamily="2" charset="0"/>
              </a:rPr>
              <a:t>acceptable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657673" y="1695797"/>
            <a:ext cx="26321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Imago" panose="02000500060000020004" pitchFamily="2" charset="0"/>
                <a:cs typeface="Imago" pitchFamily="2" charset="0"/>
              </a:rPr>
              <a:t>Fenêtre thérapeutique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rgbClr val="0071B9"/>
                </a:solidFill>
              </a:rPr>
              <a:t>Rituximab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21" name="CasellaDiTesto 4"/>
          <p:cNvSpPr txBox="1"/>
          <p:nvPr/>
        </p:nvSpPr>
        <p:spPr>
          <a:xfrm>
            <a:off x="431999" y="6156641"/>
            <a:ext cx="6969375" cy="519677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defRPr/>
            </a:pP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Maloney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DG,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al. 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Blood 1994; 84:2457–2466.</a:t>
            </a:r>
          </a:p>
          <a:p>
            <a:pPr>
              <a:lnSpc>
                <a:spcPts val="1100"/>
              </a:lnSpc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Bai S,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al. 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Clin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Pharmacokinet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2012; 51:119–135.</a:t>
            </a:r>
          </a:p>
        </p:txBody>
      </p:sp>
    </p:spTree>
    <p:extLst>
      <p:ext uri="{BB962C8B-B14F-4D97-AF65-F5344CB8AC3E}">
        <p14:creationId xmlns:p14="http://schemas.microsoft.com/office/powerpoint/2010/main" val="101695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9358" y="1248300"/>
            <a:ext cx="7772400" cy="1339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>
              <a:lnSpc>
                <a:spcPct val="50000"/>
              </a:lnSpc>
            </a:pPr>
            <a:endParaRPr lang="en-US" altLang="en-US" sz="2308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98770" y="1925306"/>
            <a:ext cx="8094066" cy="245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 marL="171450" indent="-1714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14400" indent="-1714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49122" indent="-249122" defTabSz="844083" eaLnBrk="1" hangingPunct="1">
              <a:spcBef>
                <a:spcPts val="1662"/>
              </a:spcBef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altLang="en-US" sz="2400" kern="0" dirty="0">
                <a:solidFill>
                  <a:srgbClr val="000000"/>
                </a:solidFill>
                <a:latin typeface="Arial"/>
              </a:rPr>
              <a:t>Identifier les changements induits par l’utilisation des formes sous-cutanées à l’hôpital</a:t>
            </a:r>
          </a:p>
          <a:p>
            <a:pPr marL="249122" indent="-249122" defTabSz="844083" eaLnBrk="1" hangingPunct="1">
              <a:spcBef>
                <a:spcPts val="1662"/>
              </a:spcBef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altLang="en-US" sz="2400" kern="0" dirty="0">
                <a:solidFill>
                  <a:srgbClr val="000000"/>
                </a:solidFill>
                <a:latin typeface="Arial"/>
              </a:rPr>
              <a:t>Identifier les bénéfices liés à ces évolutions</a:t>
            </a:r>
          </a:p>
          <a:p>
            <a:pPr marL="249122" indent="-249122" defTabSz="844083" eaLnBrk="1" hangingPunct="1">
              <a:spcBef>
                <a:spcPts val="1662"/>
              </a:spcBef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altLang="en-US" sz="2400" kern="0" dirty="0">
                <a:solidFill>
                  <a:srgbClr val="000000"/>
                </a:solidFill>
                <a:latin typeface="Arial"/>
              </a:rPr>
              <a:t>Mesurer et quantifier ces bénéfices d’un point de vue économique et évaluer les potentiels de gain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98769" y="263769"/>
            <a:ext cx="6978462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fr-FR" altLang="en-US" sz="32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39107520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1970"/>
              </p:ext>
            </p:extLst>
          </p:nvPr>
        </p:nvGraphicFramePr>
        <p:xfrm>
          <a:off x="432000" y="1800000"/>
          <a:ext cx="8046981" cy="36872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3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9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Etude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Nombres</a:t>
                      </a:r>
                      <a:r>
                        <a:rPr lang="fr-FR" sz="2400" baseline="0" dirty="0">
                          <a:latin typeface="Imago" pitchFamily="2" charset="0"/>
                          <a:cs typeface="Imago" pitchFamily="2" charset="0"/>
                        </a:rPr>
                        <a:t> </a:t>
                      </a:r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de patients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Indication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37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SABRINA</a:t>
                      </a:r>
                      <a:endParaRPr lang="fr-FR" sz="2400" b="1" dirty="0"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410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37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MabEase</a:t>
                      </a:r>
                      <a:endParaRPr lang="fr-FR" sz="2400" b="1" dirty="0"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572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LDGCB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37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PrefMab</a:t>
                      </a:r>
                      <a:endParaRPr lang="fr-FR" sz="2400" b="1" dirty="0"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743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LF et LDGCB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37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MabRella</a:t>
                      </a:r>
                      <a:endParaRPr lang="fr-FR" sz="2400" b="1" dirty="0"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LF et LDGCB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37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SparkThera</a:t>
                      </a:r>
                      <a:endParaRPr lang="fr-FR" sz="2400" b="1" dirty="0"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278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37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MabCute</a:t>
                      </a:r>
                      <a:endParaRPr lang="fr-FR" sz="2400" b="1" dirty="0"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Imago" pitchFamily="2" charset="0"/>
                          <a:cs typeface="Imago" pitchFamily="2" charset="0"/>
                        </a:rPr>
                        <a:t>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sz="2800" dirty="0">
                <a:solidFill>
                  <a:srgbClr val="0071B9"/>
                </a:solidFill>
              </a:rPr>
              <a:t>Listing des études majeures de </a:t>
            </a:r>
            <a:r>
              <a:rPr lang="fr-FR" sz="2800" dirty="0" err="1">
                <a:solidFill>
                  <a:srgbClr val="0071B9"/>
                </a:solidFill>
              </a:rPr>
              <a:t>rituximab</a:t>
            </a:r>
            <a:r>
              <a:rPr lang="fr-FR" sz="2800" dirty="0">
                <a:solidFill>
                  <a:srgbClr val="0071B9"/>
                </a:solidFill>
              </a:rPr>
              <a:t> SC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431999" y="6156641"/>
            <a:ext cx="6969375" cy="519677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Adapté de www.clinicaltrial.gov</a:t>
            </a:r>
          </a:p>
        </p:txBody>
      </p:sp>
    </p:spTree>
    <p:extLst>
      <p:ext uri="{BB962C8B-B14F-4D97-AF65-F5344CB8AC3E}">
        <p14:creationId xmlns:p14="http://schemas.microsoft.com/office/powerpoint/2010/main" val="4063239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31999" y="1800000"/>
            <a:ext cx="8268656" cy="4351338"/>
          </a:xfrm>
        </p:spPr>
        <p:txBody>
          <a:bodyPr lIns="0" tIns="0" rIns="0" bIns="0"/>
          <a:lstStyle/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r>
              <a:rPr lang="en-GB" b="1" dirty="0">
                <a:latin typeface="Imago" pitchFamily="2" charset="0"/>
                <a:cs typeface="Imago" pitchFamily="2" charset="0"/>
              </a:rPr>
              <a:t>Pharmacokinetics and safety of subcutaneous rituximab in follicular lymphoma (SABRINA): stage 1 analysis of a randomised phase 3 study.</a:t>
            </a:r>
          </a:p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endParaRPr lang="en-GB" b="1" dirty="0">
              <a:latin typeface="Imago" pitchFamily="2" charset="0"/>
              <a:cs typeface="Imago" pitchFamily="2" charset="0"/>
            </a:endParaRPr>
          </a:p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r>
              <a:rPr lang="fr-FR" dirty="0">
                <a:latin typeface="Imago" pitchFamily="2" charset="0"/>
                <a:cs typeface="Imago" pitchFamily="2" charset="0"/>
              </a:rPr>
              <a:t>Lancet </a:t>
            </a:r>
            <a:r>
              <a:rPr lang="fr-FR" dirty="0" err="1">
                <a:latin typeface="Imago" pitchFamily="2" charset="0"/>
                <a:cs typeface="Imago" pitchFamily="2" charset="0"/>
              </a:rPr>
              <a:t>Oncol</a:t>
            </a:r>
            <a:r>
              <a:rPr lang="fr-FR" dirty="0">
                <a:latin typeface="Imago" pitchFamily="2" charset="0"/>
                <a:cs typeface="Imago" pitchFamily="2" charset="0"/>
              </a:rPr>
              <a:t> 2014, Davies A </a:t>
            </a:r>
            <a:r>
              <a:rPr lang="fr-FR" i="1" dirty="0">
                <a:latin typeface="Imago" pitchFamily="2" charset="0"/>
                <a:cs typeface="Imago" pitchFamily="2" charset="0"/>
              </a:rPr>
              <a:t>et al</a:t>
            </a:r>
          </a:p>
          <a:p>
            <a:pPr>
              <a:lnSpc>
                <a:spcPts val="3400"/>
              </a:lnSpc>
              <a:spcBef>
                <a:spcPts val="0"/>
              </a:spcBef>
              <a:buClr>
                <a:srgbClr val="0071B9"/>
              </a:buClr>
            </a:pPr>
            <a:r>
              <a:rPr lang="fr-FR" dirty="0">
                <a:latin typeface="Imago" pitchFamily="2" charset="0"/>
                <a:cs typeface="Imago" pitchFamily="2" charset="0"/>
              </a:rPr>
              <a:t>Lancet </a:t>
            </a:r>
            <a:r>
              <a:rPr lang="fr-FR" dirty="0" err="1">
                <a:latin typeface="Imago" pitchFamily="2" charset="0"/>
                <a:cs typeface="Imago" pitchFamily="2" charset="0"/>
              </a:rPr>
              <a:t>Oncol</a:t>
            </a:r>
            <a:r>
              <a:rPr lang="fr-FR" dirty="0">
                <a:latin typeface="Imago" pitchFamily="2" charset="0"/>
                <a:cs typeface="Imago" pitchFamily="2" charset="0"/>
              </a:rPr>
              <a:t> 2017, Davies A </a:t>
            </a:r>
            <a:r>
              <a:rPr lang="fr-FR" i="1" dirty="0">
                <a:latin typeface="Imago" pitchFamily="2" charset="0"/>
                <a:cs typeface="Imago" pitchFamily="2" charset="0"/>
              </a:rPr>
              <a:t>et 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rgbClr val="0071B9"/>
                </a:solidFill>
              </a:rPr>
              <a:t>Rituximab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1838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92"/>
          <p:cNvCxnSpPr/>
          <p:nvPr/>
        </p:nvCxnSpPr>
        <p:spPr>
          <a:xfrm>
            <a:off x="8129514" y="3446842"/>
            <a:ext cx="29040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5" name="Straight Arrow Connector 93"/>
          <p:cNvCxnSpPr/>
          <p:nvPr/>
        </p:nvCxnSpPr>
        <p:spPr>
          <a:xfrm>
            <a:off x="8129514" y="2408527"/>
            <a:ext cx="29040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grpSp>
        <p:nvGrpSpPr>
          <p:cNvPr id="6" name="Group 94"/>
          <p:cNvGrpSpPr/>
          <p:nvPr/>
        </p:nvGrpSpPr>
        <p:grpSpPr>
          <a:xfrm>
            <a:off x="432000" y="4524004"/>
            <a:ext cx="1120445" cy="872569"/>
            <a:chOff x="1066845" y="4587359"/>
            <a:chExt cx="1120445" cy="872569"/>
          </a:xfrm>
        </p:grpSpPr>
        <p:grpSp>
          <p:nvGrpSpPr>
            <p:cNvPr id="7" name="Group 95"/>
            <p:cNvGrpSpPr/>
            <p:nvPr/>
          </p:nvGrpSpPr>
          <p:grpSpPr>
            <a:xfrm>
              <a:off x="1066845" y="4627453"/>
              <a:ext cx="106287" cy="719237"/>
              <a:chOff x="7677195" y="1828691"/>
              <a:chExt cx="106287" cy="719237"/>
            </a:xfrm>
          </p:grpSpPr>
          <p:sp>
            <p:nvSpPr>
              <p:cNvPr id="10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7677195" y="2331928"/>
                <a:ext cx="106287" cy="216000"/>
              </a:xfrm>
              <a:prstGeom prst="roundRect">
                <a:avLst>
                  <a:gd name="adj" fmla="val 16667"/>
                </a:avLst>
              </a:prstGeom>
              <a:solidFill>
                <a:srgbClr val="9C9E9F"/>
              </a:solidFill>
              <a:ln w="12700" algn="ctr">
                <a:noFill/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GB" sz="1200" kern="0" dirty="0">
                  <a:solidFill>
                    <a:prstClr val="black"/>
                  </a:solidFill>
                  <a:latin typeface="Imago" pitchFamily="2" charset="0"/>
                  <a:cs typeface="Imago" pitchFamily="2" charset="0"/>
                </a:endParaRPr>
              </a:p>
            </p:txBody>
          </p:sp>
          <p:sp>
            <p:nvSpPr>
              <p:cNvPr id="11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7677195" y="1828691"/>
                <a:ext cx="106287" cy="216000"/>
              </a:xfrm>
              <a:prstGeom prst="roundRect">
                <a:avLst>
                  <a:gd name="adj" fmla="val 16667"/>
                </a:avLst>
              </a:prstGeom>
              <a:solidFill>
                <a:srgbClr val="FDC600"/>
              </a:solidFill>
              <a:ln w="127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1200" kern="0" dirty="0">
                  <a:solidFill>
                    <a:srgbClr val="FDC600"/>
                  </a:solidFill>
                  <a:latin typeface="Imago" pitchFamily="2" charset="0"/>
                  <a:cs typeface="Imago" pitchFamily="2" charset="0"/>
                </a:endParaRPr>
              </a:p>
            </p:txBody>
          </p:sp>
        </p:grp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1228694" y="4587359"/>
              <a:ext cx="94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1200" b="1" kern="0" dirty="0">
                  <a:solidFill>
                    <a:prstClr val="black"/>
                  </a:solidFill>
                  <a:latin typeface="Imago" pitchFamily="2" charset="0"/>
                  <a:cs typeface="Imago" pitchFamily="2" charset="0"/>
                </a:rPr>
                <a:t>Rituximab IV </a:t>
              </a:r>
            </a:p>
            <a:p>
              <a:pPr eaLnBrk="1" hangingPunct="1">
                <a:defRPr/>
              </a:pPr>
              <a:r>
                <a:rPr lang="en-GB" sz="1200" b="1" kern="0" dirty="0">
                  <a:solidFill>
                    <a:prstClr val="black"/>
                  </a:solidFill>
                  <a:latin typeface="Imago" pitchFamily="2" charset="0"/>
                  <a:cs typeface="Imago" pitchFamily="2" charset="0"/>
                </a:rPr>
                <a:t>(375 mg/m</a:t>
              </a:r>
              <a:r>
                <a:rPr lang="en-GB" sz="1200" b="1" kern="0" baseline="30000" dirty="0">
                  <a:solidFill>
                    <a:prstClr val="black"/>
                  </a:solidFill>
                  <a:latin typeface="Imago" pitchFamily="2" charset="0"/>
                  <a:cs typeface="Imago" pitchFamily="2" charset="0"/>
                </a:rPr>
                <a:t>2</a:t>
              </a:r>
              <a:r>
                <a:rPr lang="en-GB" sz="1200" b="1" kern="0" dirty="0">
                  <a:solidFill>
                    <a:prstClr val="black"/>
                  </a:solidFill>
                  <a:latin typeface="Imago" pitchFamily="2" charset="0"/>
                  <a:cs typeface="Imago" pitchFamily="2" charset="0"/>
                </a:rPr>
                <a:t>)</a:t>
              </a: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1228694" y="5090596"/>
              <a:ext cx="95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sz="1200" b="1" kern="0" dirty="0">
                  <a:solidFill>
                    <a:prstClr val="black"/>
                  </a:solidFill>
                  <a:latin typeface="Imago" pitchFamily="2" charset="0"/>
                  <a:cs typeface="Imago" pitchFamily="2" charset="0"/>
                </a:rPr>
                <a:t>Rituximab SC</a:t>
              </a:r>
            </a:p>
            <a:p>
              <a:pPr eaLnBrk="1" hangingPunct="1">
                <a:defRPr/>
              </a:pPr>
              <a:r>
                <a:rPr lang="en-GB" sz="1200" b="1" kern="0" dirty="0">
                  <a:solidFill>
                    <a:prstClr val="black"/>
                  </a:solidFill>
                  <a:latin typeface="Imago" pitchFamily="2" charset="0"/>
                  <a:cs typeface="Imago" pitchFamily="2" charset="0"/>
                </a:rPr>
                <a:t>(1400 mg)</a:t>
              </a:r>
            </a:p>
          </p:txBody>
        </p:sp>
      </p:grpSp>
      <p:sp>
        <p:nvSpPr>
          <p:cNvPr id="12" name="Rounded Rectangle 101"/>
          <p:cNvSpPr/>
          <p:nvPr/>
        </p:nvSpPr>
        <p:spPr>
          <a:xfrm>
            <a:off x="5969130" y="2081557"/>
            <a:ext cx="2124000" cy="756000"/>
          </a:xfrm>
          <a:prstGeom prst="roundRect">
            <a:avLst/>
          </a:prstGeom>
          <a:solidFill>
            <a:srgbClr val="FDC6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400" b="1" kern="0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Entretien Rituximab IV, </a:t>
            </a:r>
            <a:br>
              <a:rPr lang="fr-FR" sz="1400" b="1" kern="0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</a:br>
            <a:r>
              <a:rPr lang="fr-FR" sz="1400" b="1" kern="0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tous les 2 mois x 2 ans</a:t>
            </a:r>
          </a:p>
        </p:txBody>
      </p:sp>
      <p:cxnSp>
        <p:nvCxnSpPr>
          <p:cNvPr id="13" name="Straight Arrow Connector 103"/>
          <p:cNvCxnSpPr/>
          <p:nvPr/>
        </p:nvCxnSpPr>
        <p:spPr>
          <a:xfrm flipV="1">
            <a:off x="1682952" y="2988529"/>
            <a:ext cx="421726" cy="123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14" name="Straight Arrow Connector 104"/>
          <p:cNvCxnSpPr/>
          <p:nvPr/>
        </p:nvCxnSpPr>
        <p:spPr>
          <a:xfrm flipV="1">
            <a:off x="2484059" y="2445637"/>
            <a:ext cx="725693" cy="54021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15" name="Straight Arrow Connector 105"/>
          <p:cNvCxnSpPr/>
          <p:nvPr/>
        </p:nvCxnSpPr>
        <p:spPr>
          <a:xfrm>
            <a:off x="2484059" y="2985852"/>
            <a:ext cx="725693" cy="49213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16" name="Straight Arrow Connector 106"/>
          <p:cNvCxnSpPr/>
          <p:nvPr/>
        </p:nvCxnSpPr>
        <p:spPr>
          <a:xfrm flipV="1">
            <a:off x="5465074" y="2439669"/>
            <a:ext cx="473357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cxnSp>
        <p:nvCxnSpPr>
          <p:cNvPr id="17" name="Straight Arrow Connector 107"/>
          <p:cNvCxnSpPr/>
          <p:nvPr/>
        </p:nvCxnSpPr>
        <p:spPr>
          <a:xfrm>
            <a:off x="5465074" y="3477984"/>
            <a:ext cx="473357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 w="lg" len="lg"/>
          </a:ln>
          <a:effectLst/>
        </p:spPr>
      </p:cxn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3209752" y="3146306"/>
            <a:ext cx="226236" cy="663359"/>
          </a:xfrm>
          <a:prstGeom prst="roundRect">
            <a:avLst>
              <a:gd name="adj" fmla="val 16667"/>
            </a:avLst>
          </a:prstGeom>
          <a:solidFill>
            <a:srgbClr val="FDC6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 kern="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526733" y="3146306"/>
            <a:ext cx="224495" cy="663359"/>
          </a:xfrm>
          <a:prstGeom prst="roundRect">
            <a:avLst>
              <a:gd name="adj" fmla="val 16667"/>
            </a:avLst>
          </a:prstGeom>
          <a:solidFill>
            <a:srgbClr val="9C9E9F"/>
          </a:solidFill>
          <a:ln w="12700" algn="ctr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 sz="140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3841970" y="3146306"/>
            <a:ext cx="224496" cy="663359"/>
          </a:xfrm>
          <a:prstGeom prst="roundRect">
            <a:avLst>
              <a:gd name="adj" fmla="val 16667"/>
            </a:avLst>
          </a:prstGeom>
          <a:solidFill>
            <a:srgbClr val="9C9E9F"/>
          </a:solidFill>
          <a:ln w="12700" algn="ctr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 sz="140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4157210" y="3146306"/>
            <a:ext cx="224495" cy="663359"/>
          </a:xfrm>
          <a:prstGeom prst="roundRect">
            <a:avLst>
              <a:gd name="adj" fmla="val 16667"/>
            </a:avLst>
          </a:prstGeom>
          <a:solidFill>
            <a:srgbClr val="9C9E9F"/>
          </a:solidFill>
          <a:ln w="12700" algn="ctr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 sz="140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472447" y="3146306"/>
            <a:ext cx="224496" cy="663359"/>
          </a:xfrm>
          <a:prstGeom prst="roundRect">
            <a:avLst>
              <a:gd name="adj" fmla="val 16667"/>
            </a:avLst>
          </a:prstGeom>
          <a:solidFill>
            <a:srgbClr val="9C9E9F"/>
          </a:solidFill>
          <a:ln w="12700" algn="ctr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 sz="140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787687" y="3146306"/>
            <a:ext cx="224495" cy="663359"/>
          </a:xfrm>
          <a:prstGeom prst="roundRect">
            <a:avLst>
              <a:gd name="adj" fmla="val 16667"/>
            </a:avLst>
          </a:prstGeom>
          <a:solidFill>
            <a:srgbClr val="9C9E9F"/>
          </a:solidFill>
          <a:ln w="12700" algn="ctr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 sz="140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24" name="AutoShape 31"/>
          <p:cNvSpPr>
            <a:spLocks noChangeArrowheads="1"/>
          </p:cNvSpPr>
          <p:nvPr/>
        </p:nvSpPr>
        <p:spPr bwMode="auto">
          <a:xfrm>
            <a:off x="5102924" y="3146306"/>
            <a:ext cx="224496" cy="663359"/>
          </a:xfrm>
          <a:prstGeom prst="roundRect">
            <a:avLst>
              <a:gd name="adj" fmla="val 16667"/>
            </a:avLst>
          </a:prstGeom>
          <a:solidFill>
            <a:srgbClr val="9C9E9F"/>
          </a:solidFill>
          <a:ln w="12700" algn="ctr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 sz="140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5418160" y="3146306"/>
            <a:ext cx="222755" cy="663359"/>
          </a:xfrm>
          <a:prstGeom prst="roundRect">
            <a:avLst>
              <a:gd name="adj" fmla="val 16667"/>
            </a:avLst>
          </a:prstGeom>
          <a:solidFill>
            <a:srgbClr val="9C9E9F"/>
          </a:solidFill>
          <a:ln w="12700" algn="ctr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 sz="140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>
            <a:off x="3209752" y="2113957"/>
            <a:ext cx="226236" cy="663360"/>
          </a:xfrm>
          <a:prstGeom prst="roundRect">
            <a:avLst>
              <a:gd name="adj" fmla="val 16667"/>
            </a:avLst>
          </a:prstGeom>
          <a:solidFill>
            <a:srgbClr val="FDC6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 kern="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3526733" y="2113957"/>
            <a:ext cx="224495" cy="663360"/>
          </a:xfrm>
          <a:prstGeom prst="roundRect">
            <a:avLst>
              <a:gd name="adj" fmla="val 16667"/>
            </a:avLst>
          </a:prstGeom>
          <a:solidFill>
            <a:srgbClr val="FDC6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 kern="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3841970" y="2113957"/>
            <a:ext cx="224496" cy="663360"/>
          </a:xfrm>
          <a:prstGeom prst="roundRect">
            <a:avLst>
              <a:gd name="adj" fmla="val 16667"/>
            </a:avLst>
          </a:prstGeom>
          <a:solidFill>
            <a:srgbClr val="FDC6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 kern="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4157210" y="2113957"/>
            <a:ext cx="224495" cy="663360"/>
          </a:xfrm>
          <a:prstGeom prst="roundRect">
            <a:avLst>
              <a:gd name="adj" fmla="val 16667"/>
            </a:avLst>
          </a:prstGeom>
          <a:solidFill>
            <a:srgbClr val="FDC6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 kern="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4472447" y="2113957"/>
            <a:ext cx="224496" cy="663360"/>
          </a:xfrm>
          <a:prstGeom prst="roundRect">
            <a:avLst>
              <a:gd name="adj" fmla="val 16667"/>
            </a:avLst>
          </a:prstGeom>
          <a:solidFill>
            <a:srgbClr val="FDC6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 kern="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4787687" y="2113957"/>
            <a:ext cx="224495" cy="663360"/>
          </a:xfrm>
          <a:prstGeom prst="roundRect">
            <a:avLst>
              <a:gd name="adj" fmla="val 16667"/>
            </a:avLst>
          </a:prstGeom>
          <a:solidFill>
            <a:srgbClr val="FDC6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 kern="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32" name="AutoShape 31"/>
          <p:cNvSpPr>
            <a:spLocks noChangeArrowheads="1"/>
          </p:cNvSpPr>
          <p:nvPr/>
        </p:nvSpPr>
        <p:spPr bwMode="auto">
          <a:xfrm>
            <a:off x="5102924" y="2113957"/>
            <a:ext cx="224496" cy="663360"/>
          </a:xfrm>
          <a:prstGeom prst="roundRect">
            <a:avLst>
              <a:gd name="adj" fmla="val 16667"/>
            </a:avLst>
          </a:prstGeom>
          <a:solidFill>
            <a:srgbClr val="FDC6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 kern="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5418160" y="2113957"/>
            <a:ext cx="222755" cy="663360"/>
          </a:xfrm>
          <a:prstGeom prst="roundRect">
            <a:avLst>
              <a:gd name="adj" fmla="val 16667"/>
            </a:avLst>
          </a:prstGeom>
          <a:solidFill>
            <a:srgbClr val="FDC6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 kern="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3532772" y="2827498"/>
            <a:ext cx="17956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b="1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8 x R-CHOP/R-CVP</a:t>
            </a:r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>
            <a:off x="2104679" y="1725852"/>
            <a:ext cx="379380" cy="2520000"/>
          </a:xfrm>
          <a:prstGeom prst="roundRect">
            <a:avLst>
              <a:gd name="adj" fmla="val 16667"/>
            </a:avLst>
          </a:prstGeom>
          <a:solidFill>
            <a:srgbClr val="0071B9"/>
          </a:solidFill>
          <a:ln w="12700" algn="ctr">
            <a:noFill/>
            <a:round/>
            <a:headEnd/>
            <a:tailEnd/>
          </a:ln>
        </p:spPr>
        <p:txBody>
          <a:bodyPr wrap="square" lIns="72000" tIns="108000" rIns="72000" bIns="0" anchor="ctr"/>
          <a:lstStyle/>
          <a:p>
            <a:pPr algn="ctr">
              <a:lnSpc>
                <a:spcPts val="1400"/>
              </a:lnSpc>
              <a:defRPr/>
            </a:pP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R</a:t>
            </a:r>
          </a:p>
          <a:p>
            <a:pPr algn="ctr">
              <a:lnSpc>
                <a:spcPts val="1400"/>
              </a:lnSpc>
              <a:defRPr/>
            </a:pP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A</a:t>
            </a:r>
          </a:p>
          <a:p>
            <a:pPr algn="ctr">
              <a:lnSpc>
                <a:spcPts val="1400"/>
              </a:lnSpc>
              <a:defRPr/>
            </a:pP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N</a:t>
            </a:r>
          </a:p>
          <a:p>
            <a:pPr algn="ctr">
              <a:lnSpc>
                <a:spcPts val="1400"/>
              </a:lnSpc>
              <a:defRPr/>
            </a:pP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D</a:t>
            </a:r>
          </a:p>
          <a:p>
            <a:pPr algn="ctr">
              <a:lnSpc>
                <a:spcPts val="1400"/>
              </a:lnSpc>
              <a:defRPr/>
            </a:pP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O</a:t>
            </a:r>
          </a:p>
          <a:p>
            <a:pPr algn="ctr">
              <a:lnSpc>
                <a:spcPts val="1400"/>
              </a:lnSpc>
              <a:defRPr/>
            </a:pP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M</a:t>
            </a:r>
          </a:p>
          <a:p>
            <a:pPr algn="ctr">
              <a:lnSpc>
                <a:spcPts val="1400"/>
              </a:lnSpc>
              <a:defRPr/>
            </a:pP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I</a:t>
            </a:r>
          </a:p>
          <a:p>
            <a:pPr algn="ctr">
              <a:lnSpc>
                <a:spcPts val="1400"/>
              </a:lnSpc>
              <a:defRPr/>
            </a:pP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S</a:t>
            </a:r>
          </a:p>
          <a:p>
            <a:pPr algn="ctr">
              <a:lnSpc>
                <a:spcPts val="1400"/>
              </a:lnSpc>
              <a:defRPr/>
            </a:pP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A</a:t>
            </a:r>
            <a:b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</a:b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T</a:t>
            </a:r>
            <a:b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</a:b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I</a:t>
            </a:r>
            <a:b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</a:b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O</a:t>
            </a:r>
            <a:b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</a:br>
            <a:r>
              <a:rPr lang="fr-FR" sz="1400" b="1" kern="0" dirty="0">
                <a:solidFill>
                  <a:prstClr val="white"/>
                </a:solidFill>
                <a:latin typeface="Imago" pitchFamily="2" charset="0"/>
                <a:cs typeface="Imago" pitchFamily="2" charset="0"/>
              </a:rPr>
              <a:t>N*</a:t>
            </a:r>
          </a:p>
        </p:txBody>
      </p:sp>
      <p:sp>
        <p:nvSpPr>
          <p:cNvPr id="36" name="Rounded Rectangle 126"/>
          <p:cNvSpPr/>
          <p:nvPr/>
        </p:nvSpPr>
        <p:spPr>
          <a:xfrm>
            <a:off x="5969133" y="3093543"/>
            <a:ext cx="2124000" cy="756000"/>
          </a:xfrm>
          <a:prstGeom prst="roundRect">
            <a:avLst/>
          </a:prstGeom>
          <a:solidFill>
            <a:srgbClr val="9C9E9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fr-FR" sz="1400" b="1" kern="0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Entretien Rituximab SC, </a:t>
            </a:r>
            <a:br>
              <a:rPr lang="fr-FR" sz="1400" b="1" kern="0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</a:br>
            <a:r>
              <a:rPr lang="fr-FR" sz="1400" b="1" kern="0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tous les 2 mois x 2 ans</a:t>
            </a:r>
          </a:p>
        </p:txBody>
      </p:sp>
      <p:sp>
        <p:nvSpPr>
          <p:cNvPr id="37" name="TextBox 127"/>
          <p:cNvSpPr txBox="1"/>
          <p:nvPr/>
        </p:nvSpPr>
        <p:spPr>
          <a:xfrm>
            <a:off x="5597764" y="2556177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RP</a:t>
            </a:r>
            <a:br>
              <a:rPr lang="fr-FR" sz="1400" b="1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</a:br>
            <a:r>
              <a:rPr lang="fr-FR" sz="1400" b="1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RC</a:t>
            </a:r>
          </a:p>
        </p:txBody>
      </p:sp>
      <p:sp>
        <p:nvSpPr>
          <p:cNvPr id="38" name="TextBox 128"/>
          <p:cNvSpPr txBox="1"/>
          <p:nvPr/>
        </p:nvSpPr>
        <p:spPr>
          <a:xfrm rot="16200000">
            <a:off x="7606651" y="2791604"/>
            <a:ext cx="2001062" cy="340519"/>
          </a:xfrm>
          <a:prstGeom prst="roundRect">
            <a:avLst/>
          </a:prstGeom>
          <a:noFill/>
          <a:ln w="19050">
            <a:solidFill>
              <a:srgbClr val="005AAA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b="1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Suivi de 96 semaines</a:t>
            </a: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2645225" y="2828911"/>
            <a:ext cx="441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b="1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1:1</a:t>
            </a:r>
          </a:p>
        </p:txBody>
      </p:sp>
      <p:sp>
        <p:nvSpPr>
          <p:cNvPr id="40" name="Rounded Rectangle 138"/>
          <p:cNvSpPr>
            <a:spLocks noChangeArrowheads="1"/>
          </p:cNvSpPr>
          <p:nvPr/>
        </p:nvSpPr>
        <p:spPr bwMode="auto">
          <a:xfrm>
            <a:off x="1733051" y="4451996"/>
            <a:ext cx="7258549" cy="1044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5AAA">
                <a:lumMod val="50000"/>
              </a:srgbClr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26670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Etapes 1 &amp; 2 : </a:t>
            </a:r>
            <a:r>
              <a:rPr lang="fr-FR" sz="1400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Mêmes critères d’inclusion et d’exclusion</a:t>
            </a:r>
          </a:p>
          <a:p>
            <a:pPr marL="26670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Etapes 1 &amp; 2 : </a:t>
            </a:r>
            <a:r>
              <a:rPr lang="fr-FR" sz="1400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Même schéma, excepté la pharmacocinétique (plus intensive dans l’étape 1)</a:t>
            </a:r>
          </a:p>
          <a:p>
            <a:pPr marL="26670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Analyse poolée des données des étapes 1 &amp; 2 planifiée afin d’évaluer l’efficacité et la tolérance dans une population de patients plus robuste.  </a:t>
            </a:r>
          </a:p>
        </p:txBody>
      </p: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3174816" y="1499668"/>
            <a:ext cx="2559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b="1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n = 205 </a:t>
            </a:r>
          </a:p>
          <a:p>
            <a:pPr algn="ctr" eaLnBrk="1" hangingPunct="1"/>
            <a:r>
              <a:rPr lang="fr-FR" sz="140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(Etape 1 n=64 ; Etape 2 n=141)</a:t>
            </a: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3307748" y="3839247"/>
            <a:ext cx="2555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b="1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n = 205</a:t>
            </a:r>
          </a:p>
          <a:p>
            <a:pPr algn="ctr" eaLnBrk="1" hangingPunct="1"/>
            <a:r>
              <a:rPr lang="fr-FR" sz="140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(Etape 1 n=63 ; Etape 2 n=142)</a:t>
            </a:r>
          </a:p>
        </p:txBody>
      </p:sp>
      <p:sp>
        <p:nvSpPr>
          <p:cNvPr id="43" name="Rounded Rectangle 138"/>
          <p:cNvSpPr>
            <a:spLocks noChangeArrowheads="1"/>
          </p:cNvSpPr>
          <p:nvPr/>
        </p:nvSpPr>
        <p:spPr bwMode="auto">
          <a:xfrm>
            <a:off x="432000" y="2068010"/>
            <a:ext cx="1367026" cy="18002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05AAA">
                <a:lumMod val="50000"/>
              </a:srgbClr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400" b="1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N=410</a:t>
            </a:r>
            <a:endParaRPr lang="fr-FR" sz="1200" b="1" kern="0" dirty="0">
              <a:solidFill>
                <a:prstClr val="black"/>
              </a:solidFill>
              <a:latin typeface="Imago" pitchFamily="2" charset="0"/>
              <a:cs typeface="Imago" pitchFamily="2" charset="0"/>
            </a:endParaRPr>
          </a:p>
          <a:p>
            <a:pPr algn="ctr">
              <a:defRPr/>
            </a:pPr>
            <a:r>
              <a:rPr lang="fr-FR" sz="1200" b="1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LF de grade 1, 2 </a:t>
            </a:r>
            <a:br>
              <a:rPr lang="fr-FR" sz="1200" b="1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</a:br>
            <a:r>
              <a:rPr lang="fr-FR" sz="1200" b="1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ou 3a non traité avec une indication de traitement </a:t>
            </a:r>
            <a:br>
              <a:rPr lang="fr-FR" sz="1200" b="1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</a:br>
            <a:r>
              <a:rPr lang="fr-FR" sz="1200" b="1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(selon les </a:t>
            </a:r>
            <a:br>
              <a:rPr lang="fr-FR" sz="1200" b="1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</a:br>
            <a:r>
              <a:rPr lang="fr-FR" sz="1200" b="1" kern="0" dirty="0">
                <a:solidFill>
                  <a:prstClr val="black"/>
                </a:solidFill>
                <a:latin typeface="Imago" pitchFamily="2" charset="0"/>
                <a:cs typeface="Imago" pitchFamily="2" charset="0"/>
              </a:rPr>
              <a:t>critères GELF)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rgbClr val="0071B9"/>
                </a:solidFill>
              </a:rPr>
              <a:t>Rituximab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46" name="CasellaDiTesto 4"/>
          <p:cNvSpPr txBox="1"/>
          <p:nvPr/>
        </p:nvSpPr>
        <p:spPr>
          <a:xfrm>
            <a:off x="431999" y="6156641"/>
            <a:ext cx="6969375" cy="519677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Davies A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2014, </a:t>
            </a:r>
          </a:p>
          <a:p>
            <a:pPr>
              <a:lnSpc>
                <a:spcPts val="1100"/>
              </a:lnSpc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Davies A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2017, </a:t>
            </a:r>
          </a:p>
        </p:txBody>
      </p:sp>
    </p:spTree>
    <p:extLst>
      <p:ext uri="{BB962C8B-B14F-4D97-AF65-F5344CB8AC3E}">
        <p14:creationId xmlns:p14="http://schemas.microsoft.com/office/powerpoint/2010/main" val="20024857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2"/>
          <p:cNvGrpSpPr>
            <a:grpSpLocks/>
          </p:cNvGrpSpPr>
          <p:nvPr/>
        </p:nvGrpSpPr>
        <p:grpSpPr bwMode="auto">
          <a:xfrm>
            <a:off x="7278324" y="2002019"/>
            <a:ext cx="53977" cy="1722371"/>
            <a:chOff x="7542854" y="2252298"/>
            <a:chExt cx="54000" cy="1722371"/>
          </a:xfrm>
          <a:solidFill>
            <a:srgbClr val="FDC600"/>
          </a:solidFill>
        </p:grpSpPr>
        <p:sp>
          <p:nvSpPr>
            <p:cNvPr id="32" name="Freeform 112"/>
            <p:cNvSpPr>
              <a:spLocks/>
            </p:cNvSpPr>
            <p:nvPr/>
          </p:nvSpPr>
          <p:spPr bwMode="auto">
            <a:xfrm>
              <a:off x="7542854" y="3920669"/>
              <a:ext cx="54000" cy="540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33" name="Freeform 128"/>
            <p:cNvSpPr>
              <a:spLocks/>
            </p:cNvSpPr>
            <p:nvPr/>
          </p:nvSpPr>
          <p:spPr bwMode="auto">
            <a:xfrm>
              <a:off x="7542854" y="2333988"/>
              <a:ext cx="54000" cy="54000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34" name="Freeform 129"/>
            <p:cNvSpPr>
              <a:spLocks/>
            </p:cNvSpPr>
            <p:nvPr/>
          </p:nvSpPr>
          <p:spPr bwMode="auto">
            <a:xfrm>
              <a:off x="7542854" y="2333988"/>
              <a:ext cx="54000" cy="540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35" name="Freeform 130"/>
            <p:cNvSpPr>
              <a:spLocks/>
            </p:cNvSpPr>
            <p:nvPr/>
          </p:nvSpPr>
          <p:spPr bwMode="auto">
            <a:xfrm>
              <a:off x="7542854" y="2314117"/>
              <a:ext cx="54000" cy="540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36" name="Freeform 131"/>
            <p:cNvSpPr>
              <a:spLocks/>
            </p:cNvSpPr>
            <p:nvPr/>
          </p:nvSpPr>
          <p:spPr bwMode="auto">
            <a:xfrm>
              <a:off x="7542854" y="2252298"/>
              <a:ext cx="54000" cy="540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225681" y="1485016"/>
            <a:ext cx="397001" cy="383053"/>
            <a:chOff x="7492385" y="1779983"/>
            <a:chExt cx="397172" cy="383053"/>
          </a:xfrm>
        </p:grpSpPr>
        <p:grpSp>
          <p:nvGrpSpPr>
            <p:cNvPr id="26" name="Group 3"/>
            <p:cNvGrpSpPr>
              <a:grpSpLocks/>
            </p:cNvGrpSpPr>
            <p:nvPr/>
          </p:nvGrpSpPr>
          <p:grpSpPr bwMode="auto">
            <a:xfrm>
              <a:off x="7492385" y="1779983"/>
              <a:ext cx="347459" cy="169277"/>
              <a:chOff x="7492385" y="1779983"/>
              <a:chExt cx="347459" cy="169277"/>
            </a:xfrm>
          </p:grpSpPr>
          <p:sp>
            <p:nvSpPr>
              <p:cNvPr id="30" name="Rectangle 68725"/>
              <p:cNvSpPr>
                <a:spLocks noChangeArrowheads="1"/>
              </p:cNvSpPr>
              <p:nvPr/>
            </p:nvSpPr>
            <p:spPr bwMode="auto">
              <a:xfrm>
                <a:off x="7492385" y="1792622"/>
                <a:ext cx="144000" cy="144000"/>
              </a:xfrm>
              <a:prstGeom prst="rect">
                <a:avLst/>
              </a:prstGeom>
              <a:solidFill>
                <a:srgbClr val="FD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0" i="1" dirty="0">
                  <a:solidFill>
                    <a:srgbClr val="000000"/>
                  </a:solidFill>
                  <a:latin typeface="Imago" panose="02000500060000020004" pitchFamily="2" charset="0"/>
                  <a:ea typeface="MS PGothic" pitchFamily="34" charset="-128"/>
                  <a:cs typeface="Imago" pitchFamily="2" charset="0"/>
                </a:endParaRPr>
              </a:p>
            </p:txBody>
          </p:sp>
          <p:sp>
            <p:nvSpPr>
              <p:cNvPr id="31" name="TextBox 53"/>
              <p:cNvSpPr txBox="1">
                <a:spLocks noChangeArrowheads="1"/>
              </p:cNvSpPr>
              <p:nvPr/>
            </p:nvSpPr>
            <p:spPr bwMode="auto">
              <a:xfrm>
                <a:off x="7703529" y="1779983"/>
                <a:ext cx="13631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1pPr>
                <a:lvl2pPr>
                  <a:defRPr sz="20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2pPr>
                <a:lvl3pPr>
                  <a:defRPr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3pPr>
                <a:lvl4pPr>
                  <a:defRPr sz="16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4pPr>
                <a:lvl5pPr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b="1" dirty="0">
                    <a:solidFill>
                      <a:srgbClr val="000000"/>
                    </a:solidFill>
                    <a:ea typeface="MS PGothic" pitchFamily="34" charset="-128"/>
                    <a:cs typeface="Imago" pitchFamily="2" charset="0"/>
                  </a:rPr>
                  <a:t>IV</a:t>
                </a:r>
              </a:p>
            </p:txBody>
          </p:sp>
        </p:grpSp>
        <p:grpSp>
          <p:nvGrpSpPr>
            <p:cNvPr id="27" name="Group 11"/>
            <p:cNvGrpSpPr>
              <a:grpSpLocks/>
            </p:cNvGrpSpPr>
            <p:nvPr/>
          </p:nvGrpSpPr>
          <p:grpSpPr bwMode="auto">
            <a:xfrm>
              <a:off x="7492385" y="1993759"/>
              <a:ext cx="397172" cy="169277"/>
              <a:chOff x="7492385" y="1993759"/>
              <a:chExt cx="397172" cy="169277"/>
            </a:xfrm>
          </p:grpSpPr>
          <p:sp>
            <p:nvSpPr>
              <p:cNvPr id="28" name="Rectangle 246"/>
              <p:cNvSpPr>
                <a:spLocks noChangeArrowheads="1"/>
              </p:cNvSpPr>
              <p:nvPr/>
            </p:nvSpPr>
            <p:spPr bwMode="auto">
              <a:xfrm>
                <a:off x="7492385" y="2006398"/>
                <a:ext cx="144000" cy="144000"/>
              </a:xfrm>
              <a:prstGeom prst="rect">
                <a:avLst/>
              </a:pr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100" i="1" dirty="0">
                  <a:solidFill>
                    <a:srgbClr val="000000"/>
                  </a:solidFill>
                  <a:latin typeface="Imago" panose="02000500060000020004" pitchFamily="2" charset="0"/>
                  <a:ea typeface="MS PGothic" pitchFamily="34" charset="-128"/>
                  <a:cs typeface="Imago" pitchFamily="2" charset="0"/>
                </a:endParaRPr>
              </a:p>
            </p:txBody>
          </p:sp>
          <p:sp>
            <p:nvSpPr>
              <p:cNvPr id="29" name="TextBox 53"/>
              <p:cNvSpPr txBox="1">
                <a:spLocks noChangeArrowheads="1"/>
              </p:cNvSpPr>
              <p:nvPr/>
            </p:nvSpPr>
            <p:spPr bwMode="auto">
              <a:xfrm>
                <a:off x="7703529" y="1993759"/>
                <a:ext cx="18602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1pPr>
                <a:lvl2pPr>
                  <a:defRPr sz="20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2pPr>
                <a:lvl3pPr>
                  <a:defRPr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3pPr>
                <a:lvl4pPr>
                  <a:defRPr sz="16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4pPr>
                <a:lvl5pPr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b="1" dirty="0">
                    <a:solidFill>
                      <a:srgbClr val="000000"/>
                    </a:solidFill>
                    <a:ea typeface="MS PGothic" pitchFamily="34" charset="-128"/>
                    <a:cs typeface="Imago" pitchFamily="2" charset="0"/>
                  </a:rPr>
                  <a:t>SC</a:t>
                </a:r>
              </a:p>
            </p:txBody>
          </p:sp>
        </p:grpSp>
      </p:grp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7440240" y="2110434"/>
            <a:ext cx="81834" cy="1332000"/>
            <a:chOff x="7739023" y="2386351"/>
            <a:chExt cx="81869" cy="1332000"/>
          </a:xfrm>
          <a:solidFill>
            <a:srgbClr val="9C9E9F"/>
          </a:solidFill>
        </p:grpSpPr>
        <p:sp>
          <p:nvSpPr>
            <p:cNvPr id="22" name="Line 79"/>
            <p:cNvSpPr>
              <a:spLocks noChangeShapeType="1"/>
            </p:cNvSpPr>
            <p:nvPr/>
          </p:nvSpPr>
          <p:spPr bwMode="auto">
            <a:xfrm>
              <a:off x="7777033" y="3499319"/>
              <a:ext cx="0" cy="219032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prstClr val="black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23" name="Line 83"/>
            <p:cNvSpPr>
              <a:spLocks noChangeShapeType="1"/>
            </p:cNvSpPr>
            <p:nvPr/>
          </p:nvSpPr>
          <p:spPr bwMode="auto">
            <a:xfrm>
              <a:off x="7777033" y="2386351"/>
              <a:ext cx="0" cy="674014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prstClr val="black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24" name="Rectangle 90"/>
            <p:cNvSpPr>
              <a:spLocks noChangeArrowheads="1"/>
            </p:cNvSpPr>
            <p:nvPr/>
          </p:nvSpPr>
          <p:spPr bwMode="auto">
            <a:xfrm>
              <a:off x="7739023" y="3367544"/>
              <a:ext cx="81869" cy="135337"/>
            </a:xfrm>
            <a:prstGeom prst="rect">
              <a:avLst/>
            </a:prstGeom>
            <a:grpFill/>
            <a:ln w="11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25" name="Rectangle 91"/>
            <p:cNvSpPr>
              <a:spLocks noChangeArrowheads="1"/>
            </p:cNvSpPr>
            <p:nvPr/>
          </p:nvSpPr>
          <p:spPr bwMode="auto">
            <a:xfrm>
              <a:off x="7739023" y="3037669"/>
              <a:ext cx="81869" cy="304887"/>
            </a:xfrm>
            <a:prstGeom prst="rect">
              <a:avLst/>
            </a:prstGeom>
            <a:grpFill/>
            <a:ln w="11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820373" y="2142752"/>
            <a:ext cx="9329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1pPr>
            <a:lvl2pPr>
              <a:defRPr sz="20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2pPr>
            <a:lvl3pPr>
              <a:defRPr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3pPr>
            <a:lvl4pPr>
              <a:defRPr sz="16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4pPr>
            <a:lvl5pPr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rgbClr val="000000"/>
                </a:solidFill>
                <a:ea typeface="MS PGothic" pitchFamily="34" charset="-128"/>
                <a:cs typeface="Imago" pitchFamily="2" charset="0"/>
              </a:rPr>
              <a:t>Limite supérieure</a:t>
            </a:r>
            <a:br>
              <a:rPr lang="en-GB" sz="900" b="1" dirty="0">
                <a:solidFill>
                  <a:srgbClr val="000000"/>
                </a:solidFill>
                <a:ea typeface="MS PGothic" pitchFamily="34" charset="-128"/>
                <a:cs typeface="Imago" pitchFamily="2" charset="0"/>
              </a:rPr>
            </a:br>
            <a:r>
              <a:rPr lang="en-GB" sz="900" b="1" dirty="0">
                <a:solidFill>
                  <a:srgbClr val="000000"/>
                </a:solidFill>
                <a:ea typeface="MS PGothic" pitchFamily="34" charset="-128"/>
                <a:cs typeface="Imago" pitchFamily="2" charset="0"/>
              </a:rPr>
              <a:t>adjacente</a:t>
            </a:r>
          </a:p>
        </p:txBody>
      </p:sp>
      <p:cxnSp>
        <p:nvCxnSpPr>
          <p:cNvPr id="11" name="Straight Arrow Connector 64"/>
          <p:cNvCxnSpPr>
            <a:cxnSpLocks noChangeShapeType="1"/>
          </p:cNvCxnSpPr>
          <p:nvPr/>
        </p:nvCxnSpPr>
        <p:spPr bwMode="auto">
          <a:xfrm flipH="1">
            <a:off x="7416214" y="2042631"/>
            <a:ext cx="35863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66"/>
          <p:cNvCxnSpPr>
            <a:cxnSpLocks noChangeShapeType="1"/>
          </p:cNvCxnSpPr>
          <p:nvPr/>
        </p:nvCxnSpPr>
        <p:spPr bwMode="auto">
          <a:xfrm flipH="1">
            <a:off x="7560619" y="2659047"/>
            <a:ext cx="214228" cy="10009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820373" y="1947102"/>
            <a:ext cx="87684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1pPr>
            <a:lvl2pPr>
              <a:defRPr sz="20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2pPr>
            <a:lvl3pPr>
              <a:defRPr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3pPr>
            <a:lvl4pPr>
              <a:defRPr sz="16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4pPr>
            <a:lvl5pPr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rgbClr val="000000"/>
                </a:solidFill>
                <a:ea typeface="MS PGothic" pitchFamily="34" charset="-128"/>
                <a:cs typeface="Imago" pitchFamily="2" charset="0"/>
              </a:rPr>
              <a:t>Points aberrants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7820373" y="2542062"/>
            <a:ext cx="15068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1pPr>
            <a:lvl2pPr>
              <a:defRPr sz="20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2pPr>
            <a:lvl3pPr>
              <a:defRPr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3pPr>
            <a:lvl4pPr>
              <a:defRPr sz="16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4pPr>
            <a:lvl5pPr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rgbClr val="000000"/>
                </a:solidFill>
                <a:ea typeface="MS PGothic" pitchFamily="34" charset="-128"/>
                <a:cs typeface="Imago" pitchFamily="2" charset="0"/>
              </a:rPr>
              <a:t>Q3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7820373" y="2885062"/>
            <a:ext cx="46968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1pPr>
            <a:lvl2pPr>
              <a:defRPr sz="20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2pPr>
            <a:lvl3pPr>
              <a:defRPr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3pPr>
            <a:lvl4pPr>
              <a:defRPr sz="16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4pPr>
            <a:lvl5pPr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rgbClr val="000000"/>
                </a:solidFill>
                <a:ea typeface="MS PGothic" pitchFamily="34" charset="-128"/>
                <a:cs typeface="Imago" pitchFamily="2" charset="0"/>
              </a:rPr>
              <a:t>Médiane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820373" y="3051525"/>
            <a:ext cx="15068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1pPr>
            <a:lvl2pPr>
              <a:defRPr sz="20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2pPr>
            <a:lvl3pPr>
              <a:defRPr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3pPr>
            <a:lvl4pPr>
              <a:defRPr sz="16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4pPr>
            <a:lvl5pPr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rgbClr val="000000"/>
                </a:solidFill>
                <a:ea typeface="MS PGothic" pitchFamily="34" charset="-128"/>
                <a:cs typeface="Imago" pitchFamily="2" charset="0"/>
              </a:rPr>
              <a:t>Q1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820373" y="3419142"/>
            <a:ext cx="876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1pPr>
            <a:lvl2pPr>
              <a:defRPr sz="20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2pPr>
            <a:lvl3pPr>
              <a:defRPr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3pPr>
            <a:lvl4pPr>
              <a:defRPr sz="16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4pPr>
            <a:lvl5pPr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rgbClr val="000000"/>
                </a:solidFill>
                <a:ea typeface="MS PGothic" pitchFamily="34" charset="-128"/>
                <a:cs typeface="Imago" pitchFamily="2" charset="0"/>
              </a:rPr>
              <a:t>Limite inférieure</a:t>
            </a:r>
            <a:br>
              <a:rPr lang="en-GB" sz="900" b="1" dirty="0">
                <a:solidFill>
                  <a:srgbClr val="000000"/>
                </a:solidFill>
                <a:ea typeface="MS PGothic" pitchFamily="34" charset="-128"/>
                <a:cs typeface="Imago" pitchFamily="2" charset="0"/>
              </a:rPr>
            </a:br>
            <a:r>
              <a:rPr lang="en-GB" sz="900" b="1" dirty="0">
                <a:solidFill>
                  <a:srgbClr val="000000"/>
                </a:solidFill>
                <a:ea typeface="MS PGothic" pitchFamily="34" charset="-128"/>
                <a:cs typeface="Imago" pitchFamily="2" charset="0"/>
              </a:rPr>
              <a:t>adjacente</a:t>
            </a:r>
          </a:p>
        </p:txBody>
      </p:sp>
      <p:cxnSp>
        <p:nvCxnSpPr>
          <p:cNvPr id="18" name="Straight Arrow Connector 66"/>
          <p:cNvCxnSpPr>
            <a:cxnSpLocks noChangeShapeType="1"/>
          </p:cNvCxnSpPr>
          <p:nvPr/>
        </p:nvCxnSpPr>
        <p:spPr bwMode="auto">
          <a:xfrm flipH="1" flipV="1">
            <a:off x="7560619" y="2121116"/>
            <a:ext cx="214228" cy="10009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66"/>
          <p:cNvCxnSpPr>
            <a:cxnSpLocks noChangeShapeType="1"/>
          </p:cNvCxnSpPr>
          <p:nvPr/>
        </p:nvCxnSpPr>
        <p:spPr bwMode="auto">
          <a:xfrm flipH="1">
            <a:off x="7560619" y="2989651"/>
            <a:ext cx="214228" cy="10009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66"/>
          <p:cNvCxnSpPr>
            <a:cxnSpLocks noChangeShapeType="1"/>
          </p:cNvCxnSpPr>
          <p:nvPr/>
        </p:nvCxnSpPr>
        <p:spPr bwMode="auto">
          <a:xfrm flipH="1">
            <a:off x="7560619" y="3135800"/>
            <a:ext cx="214228" cy="10009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66"/>
          <p:cNvCxnSpPr>
            <a:cxnSpLocks noChangeShapeType="1"/>
          </p:cNvCxnSpPr>
          <p:nvPr/>
        </p:nvCxnSpPr>
        <p:spPr bwMode="auto">
          <a:xfrm flipH="1" flipV="1">
            <a:off x="7560619" y="3446989"/>
            <a:ext cx="214228" cy="10009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68730"/>
          <p:cNvSpPr>
            <a:spLocks noChangeArrowheads="1"/>
          </p:cNvSpPr>
          <p:nvPr/>
        </p:nvSpPr>
        <p:spPr bwMode="auto">
          <a:xfrm>
            <a:off x="7131086" y="1423484"/>
            <a:ext cx="1671637" cy="2374900"/>
          </a:xfrm>
          <a:prstGeom prst="rect">
            <a:avLst/>
          </a:prstGeom>
          <a:noFill/>
          <a:ln w="12700" algn="ctr">
            <a:solidFill>
              <a:srgbClr val="9C9E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0" i="1" dirty="0">
              <a:solidFill>
                <a:srgbClr val="000000"/>
              </a:solidFill>
              <a:latin typeface="Imago" panose="02000500060000020004" pitchFamily="2" charset="0"/>
              <a:ea typeface="MS PGothic" pitchFamily="34" charset="-128"/>
              <a:cs typeface="Imago" pitchFamily="2" charset="0"/>
            </a:endParaRPr>
          </a:p>
        </p:txBody>
      </p:sp>
      <p:sp>
        <p:nvSpPr>
          <p:cNvPr id="37" name="TextBox 51"/>
          <p:cNvSpPr txBox="1"/>
          <p:nvPr/>
        </p:nvSpPr>
        <p:spPr bwMode="auto">
          <a:xfrm>
            <a:off x="1792323" y="5866897"/>
            <a:ext cx="4024313" cy="215900"/>
          </a:xfrm>
          <a:prstGeom prst="rect">
            <a:avLst/>
          </a:prstGeom>
          <a:solidFill>
            <a:srgbClr val="9C9E9F"/>
          </a:solidFill>
          <a:ln>
            <a:noFill/>
          </a:ln>
        </p:spPr>
        <p:txBody>
          <a:bodyPr lIns="36000" tIns="0" rIns="36000" bIns="0" anchor="ctr"/>
          <a:lstStyle/>
          <a:p>
            <a:pPr algn="ctr">
              <a:defRPr/>
            </a:pPr>
            <a:r>
              <a:rPr lang="fr-FR" sz="1600" b="1" kern="0" dirty="0">
                <a:solidFill>
                  <a:srgbClr val="FFFFFF"/>
                </a:solidFill>
                <a:latin typeface="Imago" panose="02000500060000020004" pitchFamily="2" charset="0"/>
                <a:ea typeface="ＭＳ Ｐゴシック" pitchFamily="34" charset="-128"/>
                <a:cs typeface="Imago" pitchFamily="2" charset="0"/>
              </a:rPr>
              <a:t>Induction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6156361" y="5866897"/>
            <a:ext cx="1630362" cy="215900"/>
          </a:xfrm>
          <a:prstGeom prst="rect">
            <a:avLst/>
          </a:prstGeom>
          <a:solidFill>
            <a:srgbClr val="9C9E9F">
              <a:alpha val="30196"/>
            </a:srgbClr>
          </a:solidFill>
          <a:ln>
            <a:noFill/>
          </a:ln>
          <a:extLst/>
        </p:spPr>
        <p:txBody>
          <a:bodyPr lIns="36000" tIns="0" rIns="3600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FR" sz="1600" b="1" kern="0" dirty="0">
                <a:latin typeface="Imago" panose="02000500060000020004" pitchFamily="2" charset="0"/>
                <a:ea typeface="ＭＳ Ｐゴシック" pitchFamily="34" charset="-128"/>
                <a:cs typeface="Imago" pitchFamily="2" charset="0"/>
              </a:rPr>
              <a:t>Entretien</a:t>
            </a:r>
          </a:p>
        </p:txBody>
      </p:sp>
      <p:sp>
        <p:nvSpPr>
          <p:cNvPr id="39" name="TextBox 26"/>
          <p:cNvSpPr txBox="1">
            <a:spLocks noChangeArrowheads="1"/>
          </p:cNvSpPr>
          <p:nvPr/>
        </p:nvSpPr>
        <p:spPr bwMode="auto">
          <a:xfrm rot="-5400000">
            <a:off x="-189514" y="3674018"/>
            <a:ext cx="15981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1pPr>
            <a:lvl2pPr>
              <a:defRPr sz="20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2pPr>
            <a:lvl3pPr>
              <a:defRPr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3pPr>
            <a:lvl4pPr>
              <a:defRPr sz="16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4pPr>
            <a:lvl5pPr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00519E"/>
              </a:buClr>
              <a:buChar char="»"/>
              <a:defRPr sz="1400">
                <a:solidFill>
                  <a:srgbClr val="262626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srgbClr val="000000"/>
                </a:solidFill>
                <a:ea typeface="MS PGothic" pitchFamily="34" charset="-128"/>
              </a:rPr>
              <a:t>C</a:t>
            </a:r>
            <a:r>
              <a:rPr lang="fr-FR" sz="1100" baseline="-25000" dirty="0">
                <a:solidFill>
                  <a:srgbClr val="000000"/>
                </a:solidFill>
                <a:ea typeface="MS PGothic" pitchFamily="34" charset="-128"/>
              </a:rPr>
              <a:t>trough </a:t>
            </a:r>
            <a:r>
              <a:rPr lang="fr-FR" sz="1100" dirty="0">
                <a:solidFill>
                  <a:srgbClr val="000000"/>
                </a:solidFill>
                <a:ea typeface="MS PGothic" pitchFamily="34" charset="-128"/>
              </a:rPr>
              <a:t>du rituximab (µg/ml)</a:t>
            </a:r>
          </a:p>
        </p:txBody>
      </p:sp>
      <p:grpSp>
        <p:nvGrpSpPr>
          <p:cNvPr id="40" name="Group 32"/>
          <p:cNvGrpSpPr>
            <a:grpSpLocks/>
          </p:cNvGrpSpPr>
          <p:nvPr/>
        </p:nvGrpSpPr>
        <p:grpSpPr bwMode="auto">
          <a:xfrm>
            <a:off x="3141698" y="4047622"/>
            <a:ext cx="127000" cy="1358900"/>
            <a:chOff x="3358719" y="4059470"/>
            <a:chExt cx="127358" cy="1359410"/>
          </a:xfrm>
          <a:solidFill>
            <a:srgbClr val="FDC600"/>
          </a:solidFill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 flipV="1">
              <a:off x="3422398" y="4908757"/>
              <a:ext cx="0" cy="510123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 flipV="1">
              <a:off x="3422398" y="4059470"/>
              <a:ext cx="0" cy="485307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43" name="Rectangle 49"/>
            <p:cNvSpPr>
              <a:spLocks noChangeArrowheads="1"/>
            </p:cNvSpPr>
            <p:nvPr/>
          </p:nvSpPr>
          <p:spPr bwMode="auto">
            <a:xfrm>
              <a:off x="3358719" y="4772264"/>
              <a:ext cx="127358" cy="144765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44" name="Rectangle 50"/>
            <p:cNvSpPr>
              <a:spLocks noChangeArrowheads="1"/>
            </p:cNvSpPr>
            <p:nvPr/>
          </p:nvSpPr>
          <p:spPr bwMode="auto">
            <a:xfrm>
              <a:off x="3358719" y="4536504"/>
              <a:ext cx="127358" cy="212322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45" name="Group 28"/>
          <p:cNvGrpSpPr>
            <a:grpSpLocks/>
          </p:cNvGrpSpPr>
          <p:nvPr/>
        </p:nvGrpSpPr>
        <p:grpSpPr bwMode="auto">
          <a:xfrm>
            <a:off x="7366036" y="4850897"/>
            <a:ext cx="123825" cy="357187"/>
            <a:chOff x="7583910" y="4861880"/>
            <a:chExt cx="122810" cy="358465"/>
          </a:xfrm>
          <a:solidFill>
            <a:srgbClr val="FDC600"/>
          </a:solidFill>
        </p:grpSpPr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7645315" y="5122456"/>
              <a:ext cx="0" cy="97889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 flipV="1">
              <a:off x="7645315" y="4861880"/>
              <a:ext cx="0" cy="121327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7583910" y="5071444"/>
              <a:ext cx="122810" cy="64800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49" name="Rectangle 64"/>
            <p:cNvSpPr>
              <a:spLocks noChangeArrowheads="1"/>
            </p:cNvSpPr>
            <p:nvPr/>
          </p:nvSpPr>
          <p:spPr bwMode="auto">
            <a:xfrm>
              <a:off x="7583910" y="4970798"/>
              <a:ext cx="122810" cy="77208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50" name="Group 26"/>
          <p:cNvGrpSpPr>
            <a:grpSpLocks/>
          </p:cNvGrpSpPr>
          <p:nvPr/>
        </p:nvGrpSpPr>
        <p:grpSpPr bwMode="auto">
          <a:xfrm>
            <a:off x="7094573" y="4007934"/>
            <a:ext cx="128588" cy="1077913"/>
            <a:chOff x="7312517" y="4019487"/>
            <a:chExt cx="127358" cy="1078153"/>
          </a:xfrm>
          <a:solidFill>
            <a:srgbClr val="9C9E9F"/>
          </a:solidFill>
        </p:grpSpPr>
        <p:sp>
          <p:nvSpPr>
            <p:cNvPr id="51" name="Line 80"/>
            <p:cNvSpPr>
              <a:spLocks noChangeShapeType="1"/>
            </p:cNvSpPr>
            <p:nvPr/>
          </p:nvSpPr>
          <p:spPr bwMode="auto">
            <a:xfrm>
              <a:off x="7376196" y="5010781"/>
              <a:ext cx="0" cy="86859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52" name="Line 82"/>
            <p:cNvSpPr>
              <a:spLocks noChangeShapeType="1"/>
            </p:cNvSpPr>
            <p:nvPr/>
          </p:nvSpPr>
          <p:spPr bwMode="auto">
            <a:xfrm>
              <a:off x="7376196" y="4019487"/>
              <a:ext cx="0" cy="562514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53" name="Rectangle 88"/>
            <p:cNvSpPr>
              <a:spLocks noChangeArrowheads="1"/>
            </p:cNvSpPr>
            <p:nvPr/>
          </p:nvSpPr>
          <p:spPr bwMode="auto">
            <a:xfrm>
              <a:off x="7312517" y="4904620"/>
              <a:ext cx="127358" cy="114433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54" name="Rectangle 89"/>
            <p:cNvSpPr>
              <a:spLocks noChangeArrowheads="1"/>
            </p:cNvSpPr>
            <p:nvPr/>
          </p:nvSpPr>
          <p:spPr bwMode="auto">
            <a:xfrm>
              <a:off x="7312517" y="4566836"/>
              <a:ext cx="127358" cy="314346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55" name="Group 223"/>
          <p:cNvGrpSpPr>
            <a:grpSpLocks/>
          </p:cNvGrpSpPr>
          <p:nvPr/>
        </p:nvGrpSpPr>
        <p:grpSpPr bwMode="auto">
          <a:xfrm>
            <a:off x="5578511" y="1858459"/>
            <a:ext cx="127000" cy="3155950"/>
            <a:chOff x="5795203" y="1870075"/>
            <a:chExt cx="127358" cy="3155872"/>
          </a:xfrm>
          <a:solidFill>
            <a:srgbClr val="9C9E9F"/>
          </a:solidFill>
        </p:grpSpPr>
        <p:sp>
          <p:nvSpPr>
            <p:cNvPr id="56" name="Line 77"/>
            <p:cNvSpPr>
              <a:spLocks noChangeShapeType="1"/>
            </p:cNvSpPr>
            <p:nvPr/>
          </p:nvSpPr>
          <p:spPr bwMode="auto">
            <a:xfrm>
              <a:off x="5858882" y="1870075"/>
              <a:ext cx="0" cy="1282202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57" name="Line 78"/>
            <p:cNvSpPr>
              <a:spLocks noChangeShapeType="1"/>
            </p:cNvSpPr>
            <p:nvPr/>
          </p:nvSpPr>
          <p:spPr bwMode="auto">
            <a:xfrm>
              <a:off x="5858882" y="4136677"/>
              <a:ext cx="0" cy="889270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58" name="Rectangle 92"/>
            <p:cNvSpPr>
              <a:spLocks noChangeArrowheads="1"/>
            </p:cNvSpPr>
            <p:nvPr/>
          </p:nvSpPr>
          <p:spPr bwMode="auto">
            <a:xfrm>
              <a:off x="5795203" y="3593465"/>
              <a:ext cx="127358" cy="561136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59" name="Rectangle 93"/>
            <p:cNvSpPr>
              <a:spLocks noChangeArrowheads="1"/>
            </p:cNvSpPr>
            <p:nvPr/>
          </p:nvSpPr>
          <p:spPr bwMode="auto">
            <a:xfrm>
              <a:off x="5795203" y="3137111"/>
              <a:ext cx="127358" cy="434587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60" name="Group 251"/>
          <p:cNvGrpSpPr>
            <a:grpSpLocks/>
          </p:cNvGrpSpPr>
          <p:nvPr/>
        </p:nvGrpSpPr>
        <p:grpSpPr bwMode="auto">
          <a:xfrm>
            <a:off x="4495836" y="2612522"/>
            <a:ext cx="122237" cy="2765425"/>
            <a:chOff x="4712658" y="2624230"/>
            <a:chExt cx="122810" cy="2765697"/>
          </a:xfrm>
          <a:solidFill>
            <a:srgbClr val="9C9E9F"/>
          </a:solidFill>
        </p:grpSpPr>
        <p:sp>
          <p:nvSpPr>
            <p:cNvPr id="61" name="Line 73"/>
            <p:cNvSpPr>
              <a:spLocks noChangeShapeType="1"/>
            </p:cNvSpPr>
            <p:nvPr/>
          </p:nvSpPr>
          <p:spPr bwMode="auto">
            <a:xfrm>
              <a:off x="4774063" y="2624230"/>
              <a:ext cx="0" cy="914086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62" name="Line 74"/>
            <p:cNvSpPr>
              <a:spLocks noChangeShapeType="1"/>
            </p:cNvSpPr>
            <p:nvPr/>
          </p:nvSpPr>
          <p:spPr bwMode="auto">
            <a:xfrm>
              <a:off x="4774063" y="4464811"/>
              <a:ext cx="0" cy="925116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63" name="Rectangle 96"/>
            <p:cNvSpPr>
              <a:spLocks noChangeArrowheads="1"/>
            </p:cNvSpPr>
            <p:nvPr/>
          </p:nvSpPr>
          <p:spPr bwMode="auto">
            <a:xfrm>
              <a:off x="4712658" y="3969853"/>
              <a:ext cx="122810" cy="503230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64" name="Rectangle 97"/>
            <p:cNvSpPr>
              <a:spLocks noChangeArrowheads="1"/>
            </p:cNvSpPr>
            <p:nvPr/>
          </p:nvSpPr>
          <p:spPr bwMode="auto">
            <a:xfrm>
              <a:off x="4712658" y="3523150"/>
              <a:ext cx="122810" cy="423265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65" name="Group 253"/>
          <p:cNvGrpSpPr>
            <a:grpSpLocks/>
          </p:cNvGrpSpPr>
          <p:nvPr/>
        </p:nvGrpSpPr>
        <p:grpSpPr bwMode="auto">
          <a:xfrm>
            <a:off x="3957673" y="3028447"/>
            <a:ext cx="125413" cy="2374900"/>
            <a:chOff x="4174418" y="3040601"/>
            <a:chExt cx="125842" cy="2374143"/>
          </a:xfrm>
          <a:solidFill>
            <a:srgbClr val="9C9E9F"/>
          </a:solidFill>
        </p:grpSpPr>
        <p:sp>
          <p:nvSpPr>
            <p:cNvPr id="66" name="Line 71"/>
            <p:cNvSpPr>
              <a:spLocks noChangeShapeType="1"/>
            </p:cNvSpPr>
            <p:nvPr/>
          </p:nvSpPr>
          <p:spPr bwMode="auto">
            <a:xfrm>
              <a:off x="4237339" y="4464811"/>
              <a:ext cx="0" cy="949933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4237339" y="3040601"/>
              <a:ext cx="0" cy="787245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4174418" y="4204234"/>
              <a:ext cx="125842" cy="268849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4174418" y="3822330"/>
              <a:ext cx="125842" cy="359551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70" name="Group 31"/>
          <p:cNvGrpSpPr>
            <a:grpSpLocks/>
          </p:cNvGrpSpPr>
          <p:nvPr/>
        </p:nvGrpSpPr>
        <p:grpSpPr bwMode="auto">
          <a:xfrm>
            <a:off x="3413161" y="3360234"/>
            <a:ext cx="127000" cy="2043113"/>
            <a:chOff x="3630114" y="3371493"/>
            <a:chExt cx="127358" cy="2043251"/>
          </a:xfrm>
          <a:solidFill>
            <a:srgbClr val="9C9E9F"/>
          </a:solidFill>
        </p:grpSpPr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3693793" y="4739175"/>
              <a:ext cx="0" cy="675569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72" name="Line 85"/>
            <p:cNvSpPr>
              <a:spLocks noChangeShapeType="1"/>
            </p:cNvSpPr>
            <p:nvPr/>
          </p:nvSpPr>
          <p:spPr bwMode="auto">
            <a:xfrm>
              <a:off x="3693793" y="3371493"/>
              <a:ext cx="0" cy="734854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73" name="Rectangle 100"/>
            <p:cNvSpPr>
              <a:spLocks noChangeArrowheads="1"/>
            </p:cNvSpPr>
            <p:nvPr/>
          </p:nvSpPr>
          <p:spPr bwMode="auto">
            <a:xfrm>
              <a:off x="3630114" y="4478598"/>
              <a:ext cx="127358" cy="278501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74" name="Rectangle 101"/>
            <p:cNvSpPr>
              <a:spLocks noChangeArrowheads="1"/>
            </p:cNvSpPr>
            <p:nvPr/>
          </p:nvSpPr>
          <p:spPr bwMode="auto">
            <a:xfrm>
              <a:off x="3630114" y="4093938"/>
              <a:ext cx="127358" cy="362677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75" name="Group 33"/>
          <p:cNvGrpSpPr>
            <a:grpSpLocks/>
          </p:cNvGrpSpPr>
          <p:nvPr/>
        </p:nvGrpSpPr>
        <p:grpSpPr bwMode="auto">
          <a:xfrm>
            <a:off x="2879761" y="3855534"/>
            <a:ext cx="125412" cy="1547813"/>
            <a:chOff x="3096422" y="3867828"/>
            <a:chExt cx="125842" cy="1546916"/>
          </a:xfrm>
          <a:solidFill>
            <a:srgbClr val="9C9E9F"/>
          </a:solidFill>
        </p:grpSpPr>
        <p:sp>
          <p:nvSpPr>
            <p:cNvPr id="76" name="Line 69"/>
            <p:cNvSpPr>
              <a:spLocks noChangeShapeType="1"/>
            </p:cNvSpPr>
            <p:nvPr/>
          </p:nvSpPr>
          <p:spPr bwMode="auto">
            <a:xfrm>
              <a:off x="3159343" y="4985964"/>
              <a:ext cx="0" cy="428780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77" name="Line 84"/>
            <p:cNvSpPr>
              <a:spLocks noChangeShapeType="1"/>
            </p:cNvSpPr>
            <p:nvPr/>
          </p:nvSpPr>
          <p:spPr bwMode="auto">
            <a:xfrm>
              <a:off x="3159343" y="3867828"/>
              <a:ext cx="0" cy="645237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78" name="Rectangle 102"/>
            <p:cNvSpPr>
              <a:spLocks noChangeArrowheads="1"/>
            </p:cNvSpPr>
            <p:nvPr/>
          </p:nvSpPr>
          <p:spPr bwMode="auto">
            <a:xfrm>
              <a:off x="3096422" y="4790593"/>
              <a:ext cx="125842" cy="209564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79" name="Rectangle 103"/>
            <p:cNvSpPr>
              <a:spLocks noChangeArrowheads="1"/>
            </p:cNvSpPr>
            <p:nvPr/>
          </p:nvSpPr>
          <p:spPr bwMode="auto">
            <a:xfrm>
              <a:off x="3096422" y="4499277"/>
              <a:ext cx="125842" cy="265755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sp>
        <p:nvSpPr>
          <p:cNvPr id="80" name="Freeform 106"/>
          <p:cNvSpPr>
            <a:spLocks/>
          </p:cNvSpPr>
          <p:nvPr/>
        </p:nvSpPr>
        <p:spPr bwMode="auto">
          <a:xfrm>
            <a:off x="1566898" y="4547684"/>
            <a:ext cx="44450" cy="44450"/>
          </a:xfrm>
          <a:prstGeom prst="ellipse">
            <a:avLst/>
          </a:prstGeom>
          <a:solidFill>
            <a:srgbClr val="FDC600"/>
          </a:solidFill>
          <a:ln w="12700">
            <a:solidFill>
              <a:srgbClr val="FDC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Imago" panose="02000500060000020004" pitchFamily="2" charset="0"/>
              <a:cs typeface="Arial" pitchFamily="34" charset="0"/>
            </a:endParaRPr>
          </a:p>
        </p:txBody>
      </p:sp>
      <p:grpSp>
        <p:nvGrpSpPr>
          <p:cNvPr id="81" name="Group 36"/>
          <p:cNvGrpSpPr/>
          <p:nvPr/>
        </p:nvGrpSpPr>
        <p:grpSpPr>
          <a:xfrm>
            <a:off x="2072370" y="4570385"/>
            <a:ext cx="127358" cy="839637"/>
            <a:chOff x="2289822" y="4582001"/>
            <a:chExt cx="127358" cy="839637"/>
          </a:xfrm>
          <a:solidFill>
            <a:srgbClr val="FDC600"/>
          </a:solidFill>
        </p:grpSpPr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V="1">
              <a:off x="2353501" y="4850851"/>
              <a:ext cx="0" cy="277122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 flipV="1">
              <a:off x="2353501" y="5344430"/>
              <a:ext cx="0" cy="77208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84" name="Rectangle 45"/>
            <p:cNvSpPr>
              <a:spLocks noChangeArrowheads="1"/>
            </p:cNvSpPr>
            <p:nvPr/>
          </p:nvSpPr>
          <p:spPr bwMode="auto">
            <a:xfrm>
              <a:off x="2289822" y="5207937"/>
              <a:ext cx="127358" cy="146143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85" name="Rectangle 46"/>
            <p:cNvSpPr>
              <a:spLocks noChangeArrowheads="1"/>
            </p:cNvSpPr>
            <p:nvPr/>
          </p:nvSpPr>
          <p:spPr bwMode="auto">
            <a:xfrm>
              <a:off x="2289822" y="5116942"/>
              <a:ext cx="127358" cy="73072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2331901" y="5344429"/>
              <a:ext cx="43200" cy="43200"/>
            </a:xfrm>
            <a:prstGeom prst="ellipse">
              <a:avLst/>
            </a:prstGeom>
            <a:grpFill/>
            <a:ln>
              <a:solidFill>
                <a:srgbClr val="FDC600"/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87" name="Freeform 107"/>
            <p:cNvSpPr>
              <a:spLocks/>
            </p:cNvSpPr>
            <p:nvPr/>
          </p:nvSpPr>
          <p:spPr bwMode="auto">
            <a:xfrm>
              <a:off x="2331901" y="4582001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</p:grpSp>
      <p:grpSp>
        <p:nvGrpSpPr>
          <p:cNvPr id="88" name="Group 233"/>
          <p:cNvGrpSpPr>
            <a:grpSpLocks/>
          </p:cNvGrpSpPr>
          <p:nvPr/>
        </p:nvGrpSpPr>
        <p:grpSpPr bwMode="auto">
          <a:xfrm>
            <a:off x="5302286" y="3195134"/>
            <a:ext cx="127000" cy="2224088"/>
            <a:chOff x="5519260" y="3207426"/>
            <a:chExt cx="127358" cy="2222944"/>
          </a:xfrm>
          <a:solidFill>
            <a:srgbClr val="FDC600"/>
          </a:solidFill>
        </p:grpSpPr>
        <p:sp>
          <p:nvSpPr>
            <p:cNvPr id="89" name="Line 30"/>
            <p:cNvSpPr>
              <a:spLocks noChangeShapeType="1"/>
            </p:cNvSpPr>
            <p:nvPr/>
          </p:nvSpPr>
          <p:spPr bwMode="auto">
            <a:xfrm flipV="1">
              <a:off x="5582939" y="4479978"/>
              <a:ext cx="0" cy="426022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90" name="Line 32"/>
            <p:cNvSpPr>
              <a:spLocks noChangeShapeType="1"/>
            </p:cNvSpPr>
            <p:nvPr/>
          </p:nvSpPr>
          <p:spPr bwMode="auto">
            <a:xfrm flipV="1">
              <a:off x="5582939" y="3207427"/>
              <a:ext cx="0" cy="759671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91" name="Rectangle 57"/>
            <p:cNvSpPr>
              <a:spLocks noChangeArrowheads="1"/>
            </p:cNvSpPr>
            <p:nvPr/>
          </p:nvSpPr>
          <p:spPr bwMode="auto">
            <a:xfrm>
              <a:off x="5519260" y="4311775"/>
              <a:ext cx="127358" cy="181990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92" name="Rectangle 58"/>
            <p:cNvSpPr>
              <a:spLocks noChangeArrowheads="1"/>
            </p:cNvSpPr>
            <p:nvPr/>
          </p:nvSpPr>
          <p:spPr bwMode="auto">
            <a:xfrm>
              <a:off x="5519260" y="3958825"/>
              <a:ext cx="127358" cy="329513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5561339" y="3207426"/>
              <a:ext cx="43200" cy="43200"/>
            </a:xfrm>
            <a:prstGeom prst="ellipse">
              <a:avLst/>
            </a:prstGeom>
            <a:grpFill/>
            <a:ln w="9525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94" name="Freeform 113"/>
            <p:cNvSpPr>
              <a:spLocks/>
            </p:cNvSpPr>
            <p:nvPr/>
          </p:nvSpPr>
          <p:spPr bwMode="auto">
            <a:xfrm>
              <a:off x="5561339" y="5387170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95" name="Group 254"/>
          <p:cNvGrpSpPr>
            <a:grpSpLocks/>
          </p:cNvGrpSpPr>
          <p:nvPr/>
        </p:nvGrpSpPr>
        <p:grpSpPr bwMode="auto">
          <a:xfrm>
            <a:off x="3684623" y="3785684"/>
            <a:ext cx="127000" cy="1646238"/>
            <a:chOff x="3901508" y="3797513"/>
            <a:chExt cx="127358" cy="1645264"/>
          </a:xfrm>
          <a:solidFill>
            <a:srgbClr val="FDC600"/>
          </a:solidFill>
        </p:grpSpPr>
        <p:sp>
          <p:nvSpPr>
            <p:cNvPr id="96" name="Line 18"/>
            <p:cNvSpPr>
              <a:spLocks noChangeShapeType="1"/>
            </p:cNvSpPr>
            <p:nvPr/>
          </p:nvSpPr>
          <p:spPr bwMode="auto">
            <a:xfrm flipV="1">
              <a:off x="3965187" y="3867828"/>
              <a:ext cx="0" cy="522532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97" name="Line 20"/>
            <p:cNvSpPr>
              <a:spLocks noChangeShapeType="1"/>
            </p:cNvSpPr>
            <p:nvPr/>
          </p:nvSpPr>
          <p:spPr bwMode="auto">
            <a:xfrm flipV="1">
              <a:off x="3965187" y="4751582"/>
              <a:ext cx="0" cy="533562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3901508" y="4599924"/>
              <a:ext cx="127358" cy="154416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3901508" y="4382088"/>
              <a:ext cx="127358" cy="199914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00" name="Freeform 108"/>
            <p:cNvSpPr>
              <a:spLocks/>
            </p:cNvSpPr>
            <p:nvPr/>
          </p:nvSpPr>
          <p:spPr bwMode="auto">
            <a:xfrm>
              <a:off x="3943587" y="5399577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01" name="Freeform 109"/>
            <p:cNvSpPr>
              <a:spLocks/>
            </p:cNvSpPr>
            <p:nvPr/>
          </p:nvSpPr>
          <p:spPr bwMode="auto">
            <a:xfrm>
              <a:off x="3943587" y="5309960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02" name="Freeform 115"/>
            <p:cNvSpPr>
              <a:spLocks/>
            </p:cNvSpPr>
            <p:nvPr/>
          </p:nvSpPr>
          <p:spPr bwMode="auto">
            <a:xfrm>
              <a:off x="3943587" y="3797513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103" name="Group 35"/>
          <p:cNvGrpSpPr>
            <a:grpSpLocks/>
          </p:cNvGrpSpPr>
          <p:nvPr/>
        </p:nvGrpSpPr>
        <p:grpSpPr bwMode="auto">
          <a:xfrm>
            <a:off x="2343186" y="3184022"/>
            <a:ext cx="128587" cy="2228850"/>
            <a:chOff x="2561214" y="3195017"/>
            <a:chExt cx="127358" cy="2229377"/>
          </a:xfrm>
          <a:solidFill>
            <a:srgbClr val="9C9E9F"/>
          </a:solidFill>
        </p:grpSpPr>
        <p:sp>
          <p:nvSpPr>
            <p:cNvPr id="104" name="Line 67"/>
            <p:cNvSpPr>
              <a:spLocks noChangeShapeType="1"/>
            </p:cNvSpPr>
            <p:nvPr/>
          </p:nvSpPr>
          <p:spPr bwMode="auto">
            <a:xfrm>
              <a:off x="2624893" y="4831548"/>
              <a:ext cx="0" cy="209564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05" name="Line 68"/>
            <p:cNvSpPr>
              <a:spLocks noChangeShapeType="1"/>
            </p:cNvSpPr>
            <p:nvPr/>
          </p:nvSpPr>
          <p:spPr bwMode="auto">
            <a:xfrm>
              <a:off x="2624893" y="5260327"/>
              <a:ext cx="0" cy="164067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06" name="Rectangle 65"/>
            <p:cNvSpPr>
              <a:spLocks noChangeArrowheads="1"/>
            </p:cNvSpPr>
            <p:nvPr/>
          </p:nvSpPr>
          <p:spPr bwMode="auto">
            <a:xfrm>
              <a:off x="2561214" y="5167954"/>
              <a:ext cx="127358" cy="92374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07" name="Rectangle 66"/>
            <p:cNvSpPr>
              <a:spLocks noChangeArrowheads="1"/>
            </p:cNvSpPr>
            <p:nvPr/>
          </p:nvSpPr>
          <p:spPr bwMode="auto">
            <a:xfrm>
              <a:off x="2561214" y="5025900"/>
              <a:ext cx="127358" cy="114433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08" name="Freeform 116"/>
            <p:cNvSpPr>
              <a:spLocks/>
            </p:cNvSpPr>
            <p:nvPr/>
          </p:nvSpPr>
          <p:spPr bwMode="auto">
            <a:xfrm>
              <a:off x="2603293" y="3195017"/>
              <a:ext cx="43200" cy="43200"/>
            </a:xfrm>
            <a:prstGeom prst="ellipse">
              <a:avLst/>
            </a:prstGeom>
            <a:grpFill/>
            <a:ln w="12700">
              <a:solidFill>
                <a:srgbClr val="9C9E9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109" name="Group 23"/>
          <p:cNvGrpSpPr>
            <a:grpSpLocks/>
          </p:cNvGrpSpPr>
          <p:nvPr/>
        </p:nvGrpSpPr>
        <p:grpSpPr bwMode="auto">
          <a:xfrm>
            <a:off x="6823111" y="4347659"/>
            <a:ext cx="128587" cy="849313"/>
            <a:chOff x="7041122" y="4358651"/>
            <a:chExt cx="127358" cy="849288"/>
          </a:xfrm>
          <a:solidFill>
            <a:srgbClr val="FDC600"/>
          </a:solidFill>
        </p:grpSpPr>
        <p:sp>
          <p:nvSpPr>
            <p:cNvPr id="110" name="Line 38"/>
            <p:cNvSpPr>
              <a:spLocks noChangeShapeType="1"/>
            </p:cNvSpPr>
            <p:nvPr/>
          </p:nvSpPr>
          <p:spPr bwMode="auto">
            <a:xfrm flipV="1">
              <a:off x="7104801" y="5093505"/>
              <a:ext cx="0" cy="114434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11" name="Line 40"/>
            <p:cNvSpPr>
              <a:spLocks noChangeShapeType="1"/>
            </p:cNvSpPr>
            <p:nvPr/>
          </p:nvSpPr>
          <p:spPr bwMode="auto">
            <a:xfrm flipV="1">
              <a:off x="7104801" y="4674377"/>
              <a:ext cx="0" cy="237139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12" name="Rectangle 61"/>
            <p:cNvSpPr>
              <a:spLocks noChangeArrowheads="1"/>
            </p:cNvSpPr>
            <p:nvPr/>
          </p:nvSpPr>
          <p:spPr bwMode="auto">
            <a:xfrm>
              <a:off x="7041122" y="5046629"/>
              <a:ext cx="127358" cy="59285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13" name="Rectangle 62"/>
            <p:cNvSpPr>
              <a:spLocks noChangeArrowheads="1"/>
            </p:cNvSpPr>
            <p:nvPr/>
          </p:nvSpPr>
          <p:spPr bwMode="auto">
            <a:xfrm>
              <a:off x="7041122" y="4893592"/>
              <a:ext cx="127358" cy="131314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14" name="Freeform 120"/>
            <p:cNvSpPr>
              <a:spLocks/>
            </p:cNvSpPr>
            <p:nvPr/>
          </p:nvSpPr>
          <p:spPr bwMode="auto">
            <a:xfrm>
              <a:off x="7083201" y="4358651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15" name="Freeform 121"/>
            <p:cNvSpPr>
              <a:spLocks/>
            </p:cNvSpPr>
            <p:nvPr/>
          </p:nvSpPr>
          <p:spPr bwMode="auto">
            <a:xfrm>
              <a:off x="7083201" y="4582002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116" name="Group 29"/>
          <p:cNvGrpSpPr>
            <a:grpSpLocks/>
          </p:cNvGrpSpPr>
          <p:nvPr/>
        </p:nvGrpSpPr>
        <p:grpSpPr bwMode="auto">
          <a:xfrm>
            <a:off x="7632736" y="4201609"/>
            <a:ext cx="128587" cy="822325"/>
            <a:chOff x="7850756" y="4213885"/>
            <a:chExt cx="127358" cy="821712"/>
          </a:xfrm>
          <a:solidFill>
            <a:srgbClr val="9C9E9F"/>
          </a:solidFill>
        </p:grpSpPr>
        <p:sp>
          <p:nvSpPr>
            <p:cNvPr id="117" name="Line 81"/>
            <p:cNvSpPr>
              <a:spLocks noChangeShapeType="1"/>
            </p:cNvSpPr>
            <p:nvPr/>
          </p:nvSpPr>
          <p:spPr bwMode="auto">
            <a:xfrm>
              <a:off x="7914435" y="4968040"/>
              <a:ext cx="0" cy="67557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18" name="Rectangle 86"/>
            <p:cNvSpPr>
              <a:spLocks noChangeArrowheads="1"/>
            </p:cNvSpPr>
            <p:nvPr/>
          </p:nvSpPr>
          <p:spPr bwMode="auto">
            <a:xfrm>
              <a:off x="7850756" y="4874287"/>
              <a:ext cx="127358" cy="102025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19" name="Rectangle 87"/>
            <p:cNvSpPr>
              <a:spLocks noChangeArrowheads="1"/>
            </p:cNvSpPr>
            <p:nvPr/>
          </p:nvSpPr>
          <p:spPr bwMode="auto">
            <a:xfrm>
              <a:off x="7850756" y="4786050"/>
              <a:ext cx="127358" cy="64800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7892835" y="4213885"/>
              <a:ext cx="43200" cy="43200"/>
            </a:xfrm>
            <a:prstGeom prst="ellipse">
              <a:avLst/>
            </a:prstGeom>
            <a:grpFill/>
            <a:ln w="12700">
              <a:solidFill>
                <a:srgbClr val="9C9E9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121" name="Group 15"/>
          <p:cNvGrpSpPr>
            <a:grpSpLocks/>
          </p:cNvGrpSpPr>
          <p:nvPr/>
        </p:nvGrpSpPr>
        <p:grpSpPr bwMode="auto">
          <a:xfrm>
            <a:off x="6288123" y="2974472"/>
            <a:ext cx="127000" cy="2395537"/>
            <a:chOff x="6505915" y="2985451"/>
            <a:chExt cx="127358" cy="2396202"/>
          </a:xfrm>
          <a:solidFill>
            <a:srgbClr val="FDC600"/>
          </a:solidFill>
        </p:grpSpPr>
        <p:sp>
          <p:nvSpPr>
            <p:cNvPr id="122" name="Line 34"/>
            <p:cNvSpPr>
              <a:spLocks noChangeShapeType="1"/>
            </p:cNvSpPr>
            <p:nvPr/>
          </p:nvSpPr>
          <p:spPr bwMode="auto">
            <a:xfrm flipV="1">
              <a:off x="6569594" y="5001129"/>
              <a:ext cx="0" cy="380524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23" name="Line 36"/>
            <p:cNvSpPr>
              <a:spLocks noChangeShapeType="1"/>
            </p:cNvSpPr>
            <p:nvPr/>
          </p:nvSpPr>
          <p:spPr bwMode="auto">
            <a:xfrm flipV="1">
              <a:off x="6569594" y="4355891"/>
              <a:ext cx="0" cy="376389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24" name="Rectangle 59"/>
            <p:cNvSpPr>
              <a:spLocks noChangeArrowheads="1"/>
            </p:cNvSpPr>
            <p:nvPr/>
          </p:nvSpPr>
          <p:spPr bwMode="auto">
            <a:xfrm>
              <a:off x="6505915" y="4871530"/>
              <a:ext cx="127358" cy="144765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25" name="Rectangle 60"/>
            <p:cNvSpPr>
              <a:spLocks noChangeArrowheads="1"/>
            </p:cNvSpPr>
            <p:nvPr/>
          </p:nvSpPr>
          <p:spPr bwMode="auto">
            <a:xfrm>
              <a:off x="6505915" y="4721250"/>
              <a:ext cx="127358" cy="131314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6547994" y="3778212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6547994" y="2985451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128" name="Group 22"/>
          <p:cNvGrpSpPr>
            <a:grpSpLocks/>
          </p:cNvGrpSpPr>
          <p:nvPr/>
        </p:nvGrpSpPr>
        <p:grpSpPr bwMode="auto">
          <a:xfrm>
            <a:off x="6551648" y="2252159"/>
            <a:ext cx="128588" cy="2916238"/>
            <a:chOff x="6769728" y="2263007"/>
            <a:chExt cx="127358" cy="2917355"/>
          </a:xfrm>
          <a:solidFill>
            <a:srgbClr val="9C9E9F"/>
          </a:solidFill>
        </p:grpSpPr>
        <p:sp>
          <p:nvSpPr>
            <p:cNvPr id="129" name="Line 79"/>
            <p:cNvSpPr>
              <a:spLocks noChangeShapeType="1"/>
            </p:cNvSpPr>
            <p:nvPr/>
          </p:nvSpPr>
          <p:spPr bwMode="auto">
            <a:xfrm>
              <a:off x="6833407" y="4841199"/>
              <a:ext cx="0" cy="339163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30" name="Line 83"/>
            <p:cNvSpPr>
              <a:spLocks noChangeShapeType="1"/>
            </p:cNvSpPr>
            <p:nvPr/>
          </p:nvSpPr>
          <p:spPr bwMode="auto">
            <a:xfrm>
              <a:off x="6833407" y="3117809"/>
              <a:ext cx="0" cy="1043685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31" name="Rectangle 90"/>
            <p:cNvSpPr>
              <a:spLocks noChangeArrowheads="1"/>
            </p:cNvSpPr>
            <p:nvPr/>
          </p:nvSpPr>
          <p:spPr bwMode="auto">
            <a:xfrm>
              <a:off x="6769728" y="4642664"/>
              <a:ext cx="127358" cy="209564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32" name="Rectangle 91"/>
            <p:cNvSpPr>
              <a:spLocks noChangeArrowheads="1"/>
            </p:cNvSpPr>
            <p:nvPr/>
          </p:nvSpPr>
          <p:spPr bwMode="auto">
            <a:xfrm>
              <a:off x="6769728" y="4144950"/>
              <a:ext cx="127358" cy="472106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33" name="Freeform 124"/>
            <p:cNvSpPr>
              <a:spLocks/>
            </p:cNvSpPr>
            <p:nvPr/>
          </p:nvSpPr>
          <p:spPr bwMode="auto">
            <a:xfrm>
              <a:off x="6811807" y="2263007"/>
              <a:ext cx="43200" cy="43200"/>
            </a:xfrm>
            <a:prstGeom prst="ellipse">
              <a:avLst/>
            </a:prstGeom>
            <a:grpFill/>
            <a:ln w="12700">
              <a:solidFill>
                <a:srgbClr val="9C9E9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134" name="Group 249"/>
          <p:cNvGrpSpPr>
            <a:grpSpLocks/>
          </p:cNvGrpSpPr>
          <p:nvPr/>
        </p:nvGrpSpPr>
        <p:grpSpPr bwMode="auto">
          <a:xfrm>
            <a:off x="5033998" y="1967997"/>
            <a:ext cx="127000" cy="3340100"/>
            <a:chOff x="5250898" y="1978992"/>
            <a:chExt cx="127358" cy="3340620"/>
          </a:xfrm>
          <a:solidFill>
            <a:srgbClr val="9C9E9F"/>
          </a:solidFill>
        </p:grpSpPr>
        <p:sp>
          <p:nvSpPr>
            <p:cNvPr id="135" name="Line 75"/>
            <p:cNvSpPr>
              <a:spLocks noChangeShapeType="1"/>
            </p:cNvSpPr>
            <p:nvPr/>
          </p:nvSpPr>
          <p:spPr bwMode="auto">
            <a:xfrm>
              <a:off x="5314577" y="4248352"/>
              <a:ext cx="0" cy="1071260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36" name="Line 76"/>
            <p:cNvSpPr>
              <a:spLocks noChangeShapeType="1"/>
            </p:cNvSpPr>
            <p:nvPr/>
          </p:nvSpPr>
          <p:spPr bwMode="auto">
            <a:xfrm>
              <a:off x="5314577" y="2355382"/>
              <a:ext cx="0" cy="1009217"/>
            </a:xfrm>
            <a:prstGeom prst="line">
              <a:avLst/>
            </a:prstGeom>
            <a:grpFill/>
            <a:ln w="28575">
              <a:solidFill>
                <a:srgbClr val="9C9E9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37" name="Rectangle 94"/>
            <p:cNvSpPr>
              <a:spLocks noChangeArrowheads="1"/>
            </p:cNvSpPr>
            <p:nvPr/>
          </p:nvSpPr>
          <p:spPr bwMode="auto">
            <a:xfrm>
              <a:off x="5250898" y="3913326"/>
              <a:ext cx="127358" cy="340542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38" name="Rectangle 95"/>
            <p:cNvSpPr>
              <a:spLocks noChangeArrowheads="1"/>
            </p:cNvSpPr>
            <p:nvPr/>
          </p:nvSpPr>
          <p:spPr bwMode="auto">
            <a:xfrm>
              <a:off x="5250898" y="3353569"/>
              <a:ext cx="127358" cy="534636"/>
            </a:xfrm>
            <a:prstGeom prst="rect">
              <a:avLst/>
            </a:prstGeom>
            <a:grpFill/>
            <a:ln w="11">
              <a:solidFill>
                <a:srgbClr val="9C9E9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39" name="Freeform 125"/>
            <p:cNvSpPr>
              <a:spLocks/>
            </p:cNvSpPr>
            <p:nvPr/>
          </p:nvSpPr>
          <p:spPr bwMode="auto">
            <a:xfrm>
              <a:off x="5292977" y="1978992"/>
              <a:ext cx="43200" cy="43200"/>
            </a:xfrm>
            <a:prstGeom prst="ellipse">
              <a:avLst/>
            </a:prstGeom>
            <a:grpFill/>
            <a:ln w="12700">
              <a:solidFill>
                <a:srgbClr val="9C9E9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140" name="Group 250"/>
          <p:cNvGrpSpPr/>
          <p:nvPr/>
        </p:nvGrpSpPr>
        <p:grpSpPr>
          <a:xfrm>
            <a:off x="4766600" y="3208218"/>
            <a:ext cx="127358" cy="2222945"/>
            <a:chOff x="4984052" y="3219834"/>
            <a:chExt cx="127358" cy="2222945"/>
          </a:xfrm>
          <a:solidFill>
            <a:srgbClr val="FDC600"/>
          </a:solidFill>
        </p:grpSpPr>
        <p:sp>
          <p:nvSpPr>
            <p:cNvPr id="141" name="Line 26"/>
            <p:cNvSpPr>
              <a:spLocks noChangeShapeType="1"/>
            </p:cNvSpPr>
            <p:nvPr/>
          </p:nvSpPr>
          <p:spPr bwMode="auto">
            <a:xfrm flipV="1">
              <a:off x="5047731" y="4575109"/>
              <a:ext cx="0" cy="528047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42" name="Line 28"/>
            <p:cNvSpPr>
              <a:spLocks noChangeShapeType="1"/>
            </p:cNvSpPr>
            <p:nvPr/>
          </p:nvSpPr>
          <p:spPr bwMode="auto">
            <a:xfrm flipV="1">
              <a:off x="5047731" y="3713414"/>
              <a:ext cx="0" cy="503230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4984052" y="4423451"/>
              <a:ext cx="127358" cy="166825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4984052" y="4213887"/>
              <a:ext cx="127358" cy="191641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45" name="Freeform 112"/>
            <p:cNvSpPr>
              <a:spLocks/>
            </p:cNvSpPr>
            <p:nvPr/>
          </p:nvSpPr>
          <p:spPr bwMode="auto">
            <a:xfrm>
              <a:off x="5026131" y="5399579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46" name="Freeform 114"/>
            <p:cNvSpPr>
              <a:spLocks/>
            </p:cNvSpPr>
            <p:nvPr/>
          </p:nvSpPr>
          <p:spPr bwMode="auto">
            <a:xfrm>
              <a:off x="5026131" y="5137623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47" name="Freeform 118"/>
            <p:cNvSpPr>
              <a:spLocks/>
            </p:cNvSpPr>
            <p:nvPr/>
          </p:nvSpPr>
          <p:spPr bwMode="auto">
            <a:xfrm>
              <a:off x="5026131" y="3593465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5026131" y="3321860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5026131" y="3321860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5026131" y="3297042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5026131" y="3219834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</p:grpSp>
      <p:grpSp>
        <p:nvGrpSpPr>
          <p:cNvPr id="152" name="Group 252"/>
          <p:cNvGrpSpPr>
            <a:grpSpLocks/>
          </p:cNvGrpSpPr>
          <p:nvPr/>
        </p:nvGrpSpPr>
        <p:grpSpPr bwMode="auto">
          <a:xfrm>
            <a:off x="4229136" y="3501522"/>
            <a:ext cx="122237" cy="1930400"/>
            <a:chOff x="4445812" y="3513500"/>
            <a:chExt cx="122810" cy="1929278"/>
          </a:xfrm>
          <a:solidFill>
            <a:srgbClr val="FDC600"/>
          </a:solidFill>
        </p:grpSpPr>
        <p:sp>
          <p:nvSpPr>
            <p:cNvPr id="153" name="Line 22"/>
            <p:cNvSpPr>
              <a:spLocks noChangeShapeType="1"/>
            </p:cNvSpPr>
            <p:nvPr/>
          </p:nvSpPr>
          <p:spPr bwMode="auto">
            <a:xfrm flipV="1">
              <a:off x="4507217" y="3685839"/>
              <a:ext cx="0" cy="568029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54" name="Line 24"/>
            <p:cNvSpPr>
              <a:spLocks noChangeShapeType="1"/>
            </p:cNvSpPr>
            <p:nvPr/>
          </p:nvSpPr>
          <p:spPr bwMode="auto">
            <a:xfrm flipV="1">
              <a:off x="4507217" y="4637150"/>
              <a:ext cx="0" cy="552864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prstClr val="black"/>
                </a:solidFill>
                <a:latin typeface="Imago" panose="02000500060000020004" pitchFamily="2" charset="0"/>
              </a:endParaRPr>
            </a:p>
          </p:txBody>
        </p:sp>
        <p:sp>
          <p:nvSpPr>
            <p:cNvPr id="155" name="Rectangle 53"/>
            <p:cNvSpPr>
              <a:spLocks noChangeArrowheads="1"/>
            </p:cNvSpPr>
            <p:nvPr/>
          </p:nvSpPr>
          <p:spPr bwMode="auto">
            <a:xfrm>
              <a:off x="4445812" y="4506173"/>
              <a:ext cx="122810" cy="148901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56" name="Rectangle 54"/>
            <p:cNvSpPr>
              <a:spLocks noChangeArrowheads="1"/>
            </p:cNvSpPr>
            <p:nvPr/>
          </p:nvSpPr>
          <p:spPr bwMode="auto">
            <a:xfrm>
              <a:off x="4445812" y="4242838"/>
              <a:ext cx="122810" cy="243869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57" name="Freeform 110"/>
            <p:cNvSpPr>
              <a:spLocks/>
            </p:cNvSpPr>
            <p:nvPr/>
          </p:nvSpPr>
          <p:spPr bwMode="auto">
            <a:xfrm>
              <a:off x="4485617" y="5294795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58" name="Freeform 111"/>
            <p:cNvSpPr>
              <a:spLocks/>
            </p:cNvSpPr>
            <p:nvPr/>
          </p:nvSpPr>
          <p:spPr bwMode="auto">
            <a:xfrm>
              <a:off x="4485617" y="5399578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59" name="Freeform 117"/>
            <p:cNvSpPr>
              <a:spLocks/>
            </p:cNvSpPr>
            <p:nvPr/>
          </p:nvSpPr>
          <p:spPr bwMode="auto">
            <a:xfrm>
              <a:off x="4485617" y="3581057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60" name="Freeform 132"/>
            <p:cNvSpPr>
              <a:spLocks/>
            </p:cNvSpPr>
            <p:nvPr/>
          </p:nvSpPr>
          <p:spPr bwMode="auto">
            <a:xfrm>
              <a:off x="4485617" y="3525908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  <p:sp>
          <p:nvSpPr>
            <p:cNvPr id="161" name="Freeform 133"/>
            <p:cNvSpPr>
              <a:spLocks/>
            </p:cNvSpPr>
            <p:nvPr/>
          </p:nvSpPr>
          <p:spPr bwMode="auto">
            <a:xfrm>
              <a:off x="4485617" y="3513500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endParaRPr>
            </a:p>
          </p:txBody>
        </p:sp>
      </p:grpSp>
      <p:grpSp>
        <p:nvGrpSpPr>
          <p:cNvPr id="162" name="Group 34"/>
          <p:cNvGrpSpPr/>
          <p:nvPr/>
        </p:nvGrpSpPr>
        <p:grpSpPr>
          <a:xfrm>
            <a:off x="2606060" y="2396157"/>
            <a:ext cx="127358" cy="3016621"/>
            <a:chOff x="2823512" y="2407773"/>
            <a:chExt cx="127358" cy="3016621"/>
          </a:xfrm>
          <a:solidFill>
            <a:srgbClr val="FDC600"/>
          </a:solidFill>
        </p:grpSpPr>
        <p:sp>
          <p:nvSpPr>
            <p:cNvPr id="163" name="Line 10"/>
            <p:cNvSpPr>
              <a:spLocks noChangeShapeType="1"/>
            </p:cNvSpPr>
            <p:nvPr/>
          </p:nvSpPr>
          <p:spPr bwMode="auto">
            <a:xfrm flipV="1">
              <a:off x="2887191" y="5093503"/>
              <a:ext cx="0" cy="330891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64" name="Line 12"/>
            <p:cNvSpPr>
              <a:spLocks noChangeShapeType="1"/>
            </p:cNvSpPr>
            <p:nvPr/>
          </p:nvSpPr>
          <p:spPr bwMode="auto">
            <a:xfrm flipV="1">
              <a:off x="2887191" y="4433100"/>
              <a:ext cx="0" cy="392933"/>
            </a:xfrm>
            <a:prstGeom prst="line">
              <a:avLst/>
            </a:prstGeom>
            <a:grpFill/>
            <a:ln w="28575">
              <a:solidFill>
                <a:srgbClr val="FDC6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65" name="Rectangle 47"/>
            <p:cNvSpPr>
              <a:spLocks noChangeArrowheads="1"/>
            </p:cNvSpPr>
            <p:nvPr/>
          </p:nvSpPr>
          <p:spPr bwMode="auto">
            <a:xfrm>
              <a:off x="2823512" y="4970797"/>
              <a:ext cx="127358" cy="129599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66" name="Rectangle 48"/>
            <p:cNvSpPr>
              <a:spLocks noChangeArrowheads="1"/>
            </p:cNvSpPr>
            <p:nvPr/>
          </p:nvSpPr>
          <p:spPr bwMode="auto">
            <a:xfrm>
              <a:off x="2823512" y="4816382"/>
              <a:ext cx="127358" cy="136493"/>
            </a:xfrm>
            <a:prstGeom prst="rect">
              <a:avLst/>
            </a:prstGeom>
            <a:grpFill/>
            <a:ln w="11">
              <a:solidFill>
                <a:srgbClr val="FDC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  <p:sp>
          <p:nvSpPr>
            <p:cNvPr id="167" name="Freeform 134"/>
            <p:cNvSpPr>
              <a:spLocks/>
            </p:cNvSpPr>
            <p:nvPr/>
          </p:nvSpPr>
          <p:spPr bwMode="auto">
            <a:xfrm>
              <a:off x="2865591" y="2407773"/>
              <a:ext cx="43200" cy="43200"/>
            </a:xfrm>
            <a:prstGeom prst="ellipse">
              <a:avLst/>
            </a:prstGeom>
            <a:grpFill/>
            <a:ln w="12700">
              <a:solidFill>
                <a:srgbClr val="FDC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Arial" charset="0"/>
              </a:endParaRPr>
            </a:p>
          </p:txBody>
        </p:sp>
      </p:grpSp>
      <p:grpSp>
        <p:nvGrpSpPr>
          <p:cNvPr id="168" name="Group 25"/>
          <p:cNvGrpSpPr>
            <a:grpSpLocks/>
          </p:cNvGrpSpPr>
          <p:nvPr/>
        </p:nvGrpSpPr>
        <p:grpSpPr bwMode="auto">
          <a:xfrm>
            <a:off x="1119223" y="2166434"/>
            <a:ext cx="6642100" cy="3276600"/>
            <a:chOff x="1208133" y="1889312"/>
            <a:chExt cx="6953187" cy="3771874"/>
          </a:xfrm>
        </p:grpSpPr>
        <p:grpSp>
          <p:nvGrpSpPr>
            <p:cNvPr id="169" name="Group 9"/>
            <p:cNvGrpSpPr>
              <a:grpSpLocks/>
            </p:cNvGrpSpPr>
            <p:nvPr/>
          </p:nvGrpSpPr>
          <p:grpSpPr bwMode="auto">
            <a:xfrm>
              <a:off x="1305533" y="1892453"/>
              <a:ext cx="6855787" cy="3768731"/>
              <a:chOff x="1323898" y="1774455"/>
              <a:chExt cx="6855787" cy="3768731"/>
            </a:xfrm>
          </p:grpSpPr>
          <p:cxnSp>
            <p:nvCxnSpPr>
              <p:cNvPr id="177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323898" y="1774455"/>
                <a:ext cx="0" cy="3751843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8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1323898" y="5543186"/>
                <a:ext cx="6855787" cy="0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0" name="Group 24"/>
            <p:cNvGrpSpPr>
              <a:grpSpLocks/>
            </p:cNvGrpSpPr>
            <p:nvPr/>
          </p:nvGrpSpPr>
          <p:grpSpPr bwMode="auto">
            <a:xfrm>
              <a:off x="1208133" y="1889312"/>
              <a:ext cx="90000" cy="3771874"/>
              <a:chOff x="1216679" y="1974772"/>
              <a:chExt cx="90000" cy="3771874"/>
            </a:xfrm>
          </p:grpSpPr>
          <p:cxnSp>
            <p:nvCxnSpPr>
              <p:cNvPr id="171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1216679" y="1974772"/>
                <a:ext cx="90000" cy="0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2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1216679" y="2728694"/>
                <a:ext cx="90000" cy="0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3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1216679" y="3482615"/>
                <a:ext cx="90000" cy="0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1216679" y="4990458"/>
                <a:ext cx="90000" cy="0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1216679" y="5746646"/>
                <a:ext cx="90000" cy="0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1216679" y="4236537"/>
                <a:ext cx="90000" cy="0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79" name="Group 12"/>
          <p:cNvGrpSpPr>
            <a:grpSpLocks/>
          </p:cNvGrpSpPr>
          <p:nvPr/>
        </p:nvGrpSpPr>
        <p:grpSpPr bwMode="auto">
          <a:xfrm>
            <a:off x="520812" y="2083109"/>
            <a:ext cx="7230986" cy="3789907"/>
            <a:chOff x="738414" y="2093945"/>
            <a:chExt cx="7231270" cy="3791362"/>
          </a:xfrm>
        </p:grpSpPr>
        <p:grpSp>
          <p:nvGrpSpPr>
            <p:cNvPr id="180" name="Group 8"/>
            <p:cNvGrpSpPr>
              <a:grpSpLocks/>
            </p:cNvGrpSpPr>
            <p:nvPr/>
          </p:nvGrpSpPr>
          <p:grpSpPr bwMode="auto">
            <a:xfrm>
              <a:off x="1045190" y="2093945"/>
              <a:ext cx="211605" cy="3445139"/>
              <a:chOff x="940839" y="1673821"/>
              <a:chExt cx="221560" cy="3966859"/>
            </a:xfrm>
          </p:grpSpPr>
          <p:sp>
            <p:nvSpPr>
              <p:cNvPr id="205" name="TextBox 25"/>
              <p:cNvSpPr txBox="1">
                <a:spLocks noChangeArrowheads="1"/>
              </p:cNvSpPr>
              <p:nvPr/>
            </p:nvSpPr>
            <p:spPr bwMode="auto">
              <a:xfrm>
                <a:off x="1088546" y="5445693"/>
                <a:ext cx="73853" cy="194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1pPr>
                <a:lvl2pPr>
                  <a:defRPr sz="20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2pPr>
                <a:lvl3pPr>
                  <a:defRPr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3pPr>
                <a:lvl4pPr>
                  <a:defRPr sz="16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4pPr>
                <a:lvl5pPr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ea typeface="MS PGothic" pitchFamily="34" charset="-128"/>
                    <a:cs typeface="Imago" pitchFamily="2" charset="0"/>
                  </a:rPr>
                  <a:t>0</a:t>
                </a:r>
              </a:p>
            </p:txBody>
          </p:sp>
          <p:sp>
            <p:nvSpPr>
              <p:cNvPr id="206" name="TextBox 45"/>
              <p:cNvSpPr txBox="1">
                <a:spLocks noChangeArrowheads="1"/>
              </p:cNvSpPr>
              <p:nvPr/>
            </p:nvSpPr>
            <p:spPr bwMode="auto">
              <a:xfrm>
                <a:off x="1014693" y="4691321"/>
                <a:ext cx="147706" cy="194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1pPr>
                <a:lvl2pPr>
                  <a:defRPr sz="20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2pPr>
                <a:lvl3pPr>
                  <a:defRPr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3pPr>
                <a:lvl4pPr>
                  <a:defRPr sz="16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4pPr>
                <a:lvl5pPr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ea typeface="MS PGothic" pitchFamily="34" charset="-128"/>
                    <a:cs typeface="Imago" pitchFamily="2" charset="0"/>
                  </a:rPr>
                  <a:t>50</a:t>
                </a:r>
              </a:p>
            </p:txBody>
          </p:sp>
          <p:sp>
            <p:nvSpPr>
              <p:cNvPr id="207" name="TextBox 46"/>
              <p:cNvSpPr txBox="1">
                <a:spLocks noChangeArrowheads="1"/>
              </p:cNvSpPr>
              <p:nvPr/>
            </p:nvSpPr>
            <p:spPr bwMode="auto">
              <a:xfrm>
                <a:off x="940839" y="3936946"/>
                <a:ext cx="221560" cy="194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1pPr>
                <a:lvl2pPr>
                  <a:defRPr sz="20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2pPr>
                <a:lvl3pPr>
                  <a:defRPr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3pPr>
                <a:lvl4pPr>
                  <a:defRPr sz="16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4pPr>
                <a:lvl5pPr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ea typeface="MS PGothic" pitchFamily="34" charset="-128"/>
                    <a:cs typeface="Imago" pitchFamily="2" charset="0"/>
                  </a:rPr>
                  <a:t>100</a:t>
                </a:r>
              </a:p>
            </p:txBody>
          </p:sp>
          <p:sp>
            <p:nvSpPr>
              <p:cNvPr id="208" name="TextBox 47"/>
              <p:cNvSpPr txBox="1">
                <a:spLocks noChangeArrowheads="1"/>
              </p:cNvSpPr>
              <p:nvPr/>
            </p:nvSpPr>
            <p:spPr bwMode="auto">
              <a:xfrm>
                <a:off x="940839" y="3182571"/>
                <a:ext cx="221560" cy="194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1pPr>
                <a:lvl2pPr>
                  <a:defRPr sz="20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2pPr>
                <a:lvl3pPr>
                  <a:defRPr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3pPr>
                <a:lvl4pPr>
                  <a:defRPr sz="16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4pPr>
                <a:lvl5pPr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ea typeface="MS PGothic" pitchFamily="34" charset="-128"/>
                    <a:cs typeface="Imago" pitchFamily="2" charset="0"/>
                  </a:rPr>
                  <a:t>150</a:t>
                </a:r>
              </a:p>
            </p:txBody>
          </p:sp>
          <p:sp>
            <p:nvSpPr>
              <p:cNvPr id="209" name="TextBox 48"/>
              <p:cNvSpPr txBox="1">
                <a:spLocks noChangeArrowheads="1"/>
              </p:cNvSpPr>
              <p:nvPr/>
            </p:nvSpPr>
            <p:spPr bwMode="auto">
              <a:xfrm>
                <a:off x="940839" y="2428195"/>
                <a:ext cx="221560" cy="194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1pPr>
                <a:lvl2pPr>
                  <a:defRPr sz="20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2pPr>
                <a:lvl3pPr>
                  <a:defRPr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3pPr>
                <a:lvl4pPr>
                  <a:defRPr sz="16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4pPr>
                <a:lvl5pPr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ea typeface="MS PGothic" pitchFamily="34" charset="-128"/>
                    <a:cs typeface="Imago" pitchFamily="2" charset="0"/>
                  </a:rPr>
                  <a:t>200</a:t>
                </a:r>
              </a:p>
            </p:txBody>
          </p:sp>
          <p:sp>
            <p:nvSpPr>
              <p:cNvPr id="210" name="TextBox 51"/>
              <p:cNvSpPr txBox="1">
                <a:spLocks noChangeArrowheads="1"/>
              </p:cNvSpPr>
              <p:nvPr/>
            </p:nvSpPr>
            <p:spPr bwMode="auto">
              <a:xfrm>
                <a:off x="940839" y="1673821"/>
                <a:ext cx="221560" cy="194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1pPr>
                <a:lvl2pPr>
                  <a:defRPr sz="20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2pPr>
                <a:lvl3pPr>
                  <a:defRPr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3pPr>
                <a:lvl4pPr>
                  <a:defRPr sz="16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4pPr>
                <a:lvl5pPr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ea typeface="MS PGothic" pitchFamily="34" charset="-128"/>
                    <a:cs typeface="Imago" pitchFamily="2" charset="0"/>
                  </a:rPr>
                  <a:t>250</a:t>
                </a:r>
              </a:p>
            </p:txBody>
          </p:sp>
        </p:grpSp>
        <p:grpSp>
          <p:nvGrpSpPr>
            <p:cNvPr id="181" name="Group 7"/>
            <p:cNvGrpSpPr>
              <a:grpSpLocks/>
            </p:cNvGrpSpPr>
            <p:nvPr/>
          </p:nvGrpSpPr>
          <p:grpSpPr bwMode="auto">
            <a:xfrm>
              <a:off x="738414" y="5580491"/>
              <a:ext cx="7134582" cy="304816"/>
              <a:chOff x="738414" y="5580491"/>
              <a:chExt cx="7134582" cy="304816"/>
            </a:xfrm>
          </p:grpSpPr>
          <p:grpSp>
            <p:nvGrpSpPr>
              <p:cNvPr id="192" name="Group 14"/>
              <p:cNvGrpSpPr>
                <a:grpSpLocks/>
              </p:cNvGrpSpPr>
              <p:nvPr/>
            </p:nvGrpSpPr>
            <p:grpSpPr bwMode="auto">
              <a:xfrm>
                <a:off x="1768158" y="5691338"/>
                <a:ext cx="6104838" cy="184737"/>
                <a:chOff x="1422295" y="5764722"/>
                <a:chExt cx="6392053" cy="212713"/>
              </a:xfrm>
            </p:grpSpPr>
            <p:sp>
              <p:nvSpPr>
                <p:cNvPr id="194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1422295" y="5764722"/>
                  <a:ext cx="124208" cy="212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1pPr>
                  <a:lvl2pPr>
                    <a:defRPr sz="20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3pPr>
                  <a:lvl4pPr>
                    <a:defRPr sz="16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4pPr>
                  <a:lvl5pPr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dirty="0">
                      <a:solidFill>
                        <a:srgbClr val="000000"/>
                      </a:solidFill>
                      <a:ea typeface="MS PGothic" pitchFamily="34" charset="-128"/>
                      <a:cs typeface="Imago" pitchFamily="2" charset="0"/>
                    </a:rPr>
                    <a:t>0 </a:t>
                  </a:r>
                </a:p>
              </p:txBody>
            </p:sp>
            <p:sp>
              <p:nvSpPr>
                <p:cNvPr id="195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2133882" y="5764722"/>
                  <a:ext cx="80567" cy="212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1pPr>
                  <a:lvl2pPr>
                    <a:defRPr sz="20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3pPr>
                  <a:lvl4pPr>
                    <a:defRPr sz="16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4pPr>
                  <a:lvl5pPr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dirty="0">
                      <a:solidFill>
                        <a:srgbClr val="000000"/>
                      </a:solidFill>
                      <a:ea typeface="MS PGothic" pitchFamily="34" charset="-128"/>
                      <a:cs typeface="Imago" pitchFamily="2" charset="0"/>
                    </a:rPr>
                    <a:t>1</a:t>
                  </a:r>
                </a:p>
              </p:txBody>
            </p:sp>
            <p:sp>
              <p:nvSpPr>
                <p:cNvPr id="196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2680207" y="5764722"/>
                  <a:ext cx="80567" cy="212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1pPr>
                  <a:lvl2pPr>
                    <a:defRPr sz="20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3pPr>
                  <a:lvl4pPr>
                    <a:defRPr sz="16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4pPr>
                  <a:lvl5pPr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dirty="0">
                      <a:solidFill>
                        <a:srgbClr val="000000"/>
                      </a:solidFill>
                      <a:ea typeface="MS PGothic" pitchFamily="34" charset="-128"/>
                      <a:cs typeface="Imago" pitchFamily="2" charset="0"/>
                    </a:rPr>
                    <a:t>2</a:t>
                  </a:r>
                </a:p>
              </p:txBody>
            </p:sp>
            <p:sp>
              <p:nvSpPr>
                <p:cNvPr id="197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3247290" y="5764722"/>
                  <a:ext cx="80567" cy="212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1pPr>
                  <a:lvl2pPr>
                    <a:defRPr sz="20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3pPr>
                  <a:lvl4pPr>
                    <a:defRPr sz="16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4pPr>
                  <a:lvl5pPr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dirty="0">
                      <a:solidFill>
                        <a:srgbClr val="000000"/>
                      </a:solidFill>
                      <a:ea typeface="MS PGothic" pitchFamily="34" charset="-128"/>
                      <a:cs typeface="Imago" pitchFamily="2" charset="0"/>
                    </a:rPr>
                    <a:t>3</a:t>
                  </a:r>
                </a:p>
              </p:txBody>
            </p:sp>
            <p:sp>
              <p:nvSpPr>
                <p:cNvPr id="198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3799963" y="5764722"/>
                  <a:ext cx="80567" cy="212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1pPr>
                  <a:lvl2pPr>
                    <a:defRPr sz="20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3pPr>
                  <a:lvl4pPr>
                    <a:defRPr sz="16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4pPr>
                  <a:lvl5pPr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dirty="0">
                      <a:solidFill>
                        <a:srgbClr val="000000"/>
                      </a:solidFill>
                      <a:ea typeface="MS PGothic" pitchFamily="34" charset="-128"/>
                      <a:cs typeface="Imago" pitchFamily="2" charset="0"/>
                    </a:rPr>
                    <a:t>4</a:t>
                  </a:r>
                </a:p>
              </p:txBody>
            </p:sp>
            <p:sp>
              <p:nvSpPr>
                <p:cNvPr id="199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4375657" y="5764722"/>
                  <a:ext cx="80567" cy="212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1pPr>
                  <a:lvl2pPr>
                    <a:defRPr sz="20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3pPr>
                  <a:lvl4pPr>
                    <a:defRPr sz="16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4pPr>
                  <a:lvl5pPr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dirty="0">
                      <a:solidFill>
                        <a:srgbClr val="000000"/>
                      </a:solidFill>
                      <a:ea typeface="MS PGothic" pitchFamily="34" charset="-128"/>
                      <a:cs typeface="Imago" pitchFamily="2" charset="0"/>
                    </a:rPr>
                    <a:t>5</a:t>
                  </a:r>
                </a:p>
              </p:txBody>
            </p:sp>
            <p:sp>
              <p:nvSpPr>
                <p:cNvPr id="200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4942739" y="5764722"/>
                  <a:ext cx="80567" cy="212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1pPr>
                  <a:lvl2pPr>
                    <a:defRPr sz="20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3pPr>
                  <a:lvl4pPr>
                    <a:defRPr sz="16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4pPr>
                  <a:lvl5pPr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dirty="0">
                      <a:solidFill>
                        <a:srgbClr val="000000"/>
                      </a:solidFill>
                      <a:ea typeface="MS PGothic" pitchFamily="34" charset="-128"/>
                      <a:cs typeface="Imago" pitchFamily="2" charset="0"/>
                    </a:rPr>
                    <a:t>6</a:t>
                  </a:r>
                </a:p>
              </p:txBody>
            </p:sp>
            <p:sp>
              <p:nvSpPr>
                <p:cNvPr id="201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5466881" y="5764722"/>
                  <a:ext cx="137636" cy="212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1pPr>
                  <a:lvl2pPr>
                    <a:defRPr sz="20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3pPr>
                  <a:lvl4pPr>
                    <a:defRPr sz="16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4pPr>
                  <a:lvl5pPr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dirty="0">
                      <a:solidFill>
                        <a:srgbClr val="000000"/>
                      </a:solidFill>
                      <a:ea typeface="MS PGothic" pitchFamily="34" charset="-128"/>
                      <a:cs typeface="Imago" pitchFamily="2" charset="0"/>
                    </a:rPr>
                    <a:t>7*</a:t>
                  </a:r>
                </a:p>
              </p:txBody>
            </p:sp>
            <p:sp>
              <p:nvSpPr>
                <p:cNvPr id="202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6473031" y="5764722"/>
                  <a:ext cx="221560" cy="212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1pPr>
                  <a:lvl2pPr>
                    <a:defRPr sz="20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3pPr>
                  <a:lvl4pPr>
                    <a:defRPr sz="16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4pPr>
                  <a:lvl5pPr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dirty="0">
                      <a:solidFill>
                        <a:srgbClr val="000000"/>
                      </a:solidFill>
                      <a:ea typeface="MS PGothic" pitchFamily="34" charset="-128"/>
                      <a:cs typeface="Imago" pitchFamily="2" charset="0"/>
                    </a:rPr>
                    <a:t>M0</a:t>
                  </a:r>
                </a:p>
              </p:txBody>
            </p:sp>
            <p:sp>
              <p:nvSpPr>
                <p:cNvPr id="203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7027414" y="5764722"/>
                  <a:ext cx="221560" cy="212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1pPr>
                  <a:lvl2pPr>
                    <a:defRPr sz="20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3pPr>
                  <a:lvl4pPr>
                    <a:defRPr sz="16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4pPr>
                  <a:lvl5pPr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dirty="0">
                      <a:solidFill>
                        <a:srgbClr val="000000"/>
                      </a:solidFill>
                      <a:ea typeface="MS PGothic" pitchFamily="34" charset="-128"/>
                      <a:cs typeface="Imago" pitchFamily="2" charset="0"/>
                    </a:rPr>
                    <a:t>M1</a:t>
                  </a:r>
                </a:p>
              </p:txBody>
            </p:sp>
            <p:sp>
              <p:nvSpPr>
                <p:cNvPr id="204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7592788" y="5764722"/>
                  <a:ext cx="221560" cy="212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1pPr>
                  <a:lvl2pPr>
                    <a:defRPr sz="20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3pPr>
                  <a:lvl4pPr>
                    <a:defRPr sz="16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4pPr>
                  <a:lvl5pPr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Clr>
                      <a:srgbClr val="00519E"/>
                    </a:buClr>
                    <a:buChar char="»"/>
                    <a:defRPr sz="1400">
                      <a:solidFill>
                        <a:srgbClr val="262626"/>
                      </a:solidFill>
                      <a:latin typeface="Imago" pitchFamily="2" charset="0"/>
                      <a:cs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200" dirty="0">
                      <a:solidFill>
                        <a:srgbClr val="000000"/>
                      </a:solidFill>
                      <a:ea typeface="MS PGothic" pitchFamily="34" charset="-128"/>
                      <a:cs typeface="Imago" pitchFamily="2" charset="0"/>
                    </a:rPr>
                    <a:t>M2</a:t>
                  </a:r>
                </a:p>
              </p:txBody>
            </p:sp>
          </p:grpSp>
          <p:sp>
            <p:nvSpPr>
              <p:cNvPr id="193" name="TextBox 53"/>
              <p:cNvSpPr txBox="1">
                <a:spLocks noChangeArrowheads="1"/>
              </p:cNvSpPr>
              <p:nvPr/>
            </p:nvSpPr>
            <p:spPr bwMode="auto">
              <a:xfrm>
                <a:off x="738414" y="5580491"/>
                <a:ext cx="844816" cy="304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1pPr>
                <a:lvl2pPr>
                  <a:defRPr sz="20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2pPr>
                <a:lvl3pPr>
                  <a:defRPr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3pPr>
                <a:lvl4pPr>
                  <a:defRPr sz="16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4pPr>
                <a:lvl5pPr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lr>
                    <a:srgbClr val="00519E"/>
                  </a:buClr>
                  <a:buChar char="»"/>
                  <a:defRPr sz="1400">
                    <a:solidFill>
                      <a:srgbClr val="262626"/>
                    </a:solidFill>
                    <a:latin typeface="Imago" pitchFamily="2" charset="0"/>
                    <a:cs typeface="Arial" pitchFamily="34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>
                    <a:solidFill>
                      <a:srgbClr val="000000"/>
                    </a:solidFill>
                    <a:ea typeface="MS PGothic" pitchFamily="34" charset="-128"/>
                    <a:cs typeface="Imago" pitchFamily="2" charset="0"/>
                  </a:rPr>
                  <a:t>SC </a:t>
                </a:r>
                <a:br>
                  <a:rPr lang="en-GB" sz="1100" dirty="0">
                    <a:solidFill>
                      <a:srgbClr val="000000"/>
                    </a:solidFill>
                    <a:ea typeface="MS PGothic" pitchFamily="34" charset="-128"/>
                    <a:cs typeface="Imago" pitchFamily="2" charset="0"/>
                  </a:rPr>
                </a:br>
                <a:r>
                  <a:rPr lang="en-GB" sz="1100" dirty="0">
                    <a:solidFill>
                      <a:srgbClr val="000000"/>
                    </a:solidFill>
                    <a:ea typeface="MS PGothic" pitchFamily="34" charset="-128"/>
                    <a:cs typeface="Imago" pitchFamily="2" charset="0"/>
                  </a:rPr>
                  <a:t>administration</a:t>
                </a:r>
              </a:p>
            </p:txBody>
          </p:sp>
        </p:grpSp>
        <p:sp>
          <p:nvSpPr>
            <p:cNvPr id="182" name="Right Brace 2"/>
            <p:cNvSpPr/>
            <p:nvPr/>
          </p:nvSpPr>
          <p:spPr>
            <a:xfrm rot="5400000">
              <a:off x="2435424" y="5353591"/>
              <a:ext cx="101639" cy="406416"/>
            </a:xfrm>
            <a:prstGeom prst="rightBrace">
              <a:avLst>
                <a:gd name="adj1" fmla="val 8333"/>
                <a:gd name="adj2" fmla="val 46156"/>
              </a:avLst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183" name="Right Brace 206"/>
            <p:cNvSpPr/>
            <p:nvPr/>
          </p:nvSpPr>
          <p:spPr>
            <a:xfrm rot="5400000">
              <a:off x="2956938" y="5354385"/>
              <a:ext cx="101639" cy="404828"/>
            </a:xfrm>
            <a:prstGeom prst="rightBrace">
              <a:avLst>
                <a:gd name="adj1" fmla="val 8333"/>
                <a:gd name="adj2" fmla="val 46156"/>
              </a:avLst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184" name="Right Brace 207"/>
            <p:cNvSpPr/>
            <p:nvPr/>
          </p:nvSpPr>
          <p:spPr>
            <a:xfrm rot="5400000">
              <a:off x="3498298" y="5354384"/>
              <a:ext cx="101639" cy="404829"/>
            </a:xfrm>
            <a:prstGeom prst="rightBrace">
              <a:avLst>
                <a:gd name="adj1" fmla="val 8333"/>
                <a:gd name="adj2" fmla="val 46156"/>
              </a:avLst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185" name="Right Brace 208"/>
            <p:cNvSpPr/>
            <p:nvPr/>
          </p:nvSpPr>
          <p:spPr>
            <a:xfrm rot="5400000">
              <a:off x="4026955" y="5354385"/>
              <a:ext cx="101639" cy="404828"/>
            </a:xfrm>
            <a:prstGeom prst="rightBrace">
              <a:avLst>
                <a:gd name="adj1" fmla="val 8333"/>
                <a:gd name="adj2" fmla="val 46156"/>
              </a:avLst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186" name="Right Brace 209"/>
            <p:cNvSpPr/>
            <p:nvPr/>
          </p:nvSpPr>
          <p:spPr>
            <a:xfrm rot="5400000">
              <a:off x="4576252" y="5354385"/>
              <a:ext cx="101639" cy="404828"/>
            </a:xfrm>
            <a:prstGeom prst="rightBrace">
              <a:avLst>
                <a:gd name="adj1" fmla="val 8333"/>
                <a:gd name="adj2" fmla="val 46156"/>
              </a:avLst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187" name="Right Brace 210"/>
            <p:cNvSpPr/>
            <p:nvPr/>
          </p:nvSpPr>
          <p:spPr>
            <a:xfrm rot="5400000">
              <a:off x="5117611" y="5354384"/>
              <a:ext cx="101639" cy="404829"/>
            </a:xfrm>
            <a:prstGeom prst="rightBrace">
              <a:avLst>
                <a:gd name="adj1" fmla="val 8333"/>
                <a:gd name="adj2" fmla="val 46156"/>
              </a:avLst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188" name="Right Brace 211"/>
            <p:cNvSpPr/>
            <p:nvPr/>
          </p:nvSpPr>
          <p:spPr>
            <a:xfrm rot="5400000">
              <a:off x="5646269" y="5354385"/>
              <a:ext cx="101639" cy="404828"/>
            </a:xfrm>
            <a:prstGeom prst="rightBrace">
              <a:avLst>
                <a:gd name="adj1" fmla="val 8333"/>
                <a:gd name="adj2" fmla="val 46156"/>
              </a:avLst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189" name="Right Brace 212"/>
            <p:cNvSpPr/>
            <p:nvPr/>
          </p:nvSpPr>
          <p:spPr>
            <a:xfrm rot="5400000">
              <a:off x="6647228" y="5352004"/>
              <a:ext cx="100050" cy="404828"/>
            </a:xfrm>
            <a:prstGeom prst="rightBrace">
              <a:avLst>
                <a:gd name="adj1" fmla="val 8333"/>
                <a:gd name="adj2" fmla="val 46156"/>
              </a:avLst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190" name="Right Brace 213"/>
            <p:cNvSpPr/>
            <p:nvPr/>
          </p:nvSpPr>
          <p:spPr>
            <a:xfrm rot="5400000">
              <a:off x="7177474" y="5352004"/>
              <a:ext cx="100050" cy="404828"/>
            </a:xfrm>
            <a:prstGeom prst="rightBrace">
              <a:avLst>
                <a:gd name="adj1" fmla="val 8333"/>
                <a:gd name="adj2" fmla="val 46156"/>
              </a:avLst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  <p:sp>
          <p:nvSpPr>
            <p:cNvPr id="191" name="Right Brace 214"/>
            <p:cNvSpPr/>
            <p:nvPr/>
          </p:nvSpPr>
          <p:spPr>
            <a:xfrm rot="5400000">
              <a:off x="7717245" y="5352004"/>
              <a:ext cx="100050" cy="404828"/>
            </a:xfrm>
            <a:prstGeom prst="rightBrace">
              <a:avLst>
                <a:gd name="adj1" fmla="val 8333"/>
                <a:gd name="adj2" fmla="val 46156"/>
              </a:avLst>
            </a:prstGeom>
            <a:ln w="127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  <a:latin typeface="Imago" panose="02000500060000020004" pitchFamily="2" charset="0"/>
                <a:cs typeface="Imago" pitchFamily="2" charset="0"/>
              </a:endParaRPr>
            </a:p>
          </p:txBody>
        </p:sp>
      </p:grpSp>
      <p:sp>
        <p:nvSpPr>
          <p:cNvPr id="211" name="Rectangle 210"/>
          <p:cNvSpPr/>
          <p:nvPr/>
        </p:nvSpPr>
        <p:spPr bwMode="white">
          <a:xfrm>
            <a:off x="5816636" y="5308097"/>
            <a:ext cx="314325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  <a:latin typeface="Imago" panose="02000500060000020004" pitchFamily="2" charset="0"/>
            </a:endParaRPr>
          </a:p>
        </p:txBody>
      </p:sp>
      <p:sp>
        <p:nvSpPr>
          <p:cNvPr id="213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rgbClr val="0071B9"/>
                </a:solidFill>
              </a:rPr>
              <a:t>Rituximab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214" name="CasellaDiTesto 4"/>
          <p:cNvSpPr txBox="1"/>
          <p:nvPr/>
        </p:nvSpPr>
        <p:spPr>
          <a:xfrm>
            <a:off x="431999" y="6156641"/>
            <a:ext cx="6969375" cy="519677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Davies A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 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519988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rgbClr val="0071B9"/>
                </a:solidFill>
              </a:rPr>
              <a:t>Rituximab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431999" y="6424737"/>
            <a:ext cx="6969375" cy="251581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Davies A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 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2017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4"/>
          <a:stretch/>
        </p:blipFill>
        <p:spPr>
          <a:xfrm>
            <a:off x="402125" y="1752201"/>
            <a:ext cx="8189043" cy="34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157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4294967295"/>
          </p:nvPr>
        </p:nvSpPr>
        <p:spPr>
          <a:xfrm>
            <a:off x="431999" y="4173275"/>
            <a:ext cx="8337928" cy="2044700"/>
          </a:xfrm>
        </p:spPr>
        <p:txBody>
          <a:bodyPr lIns="0" tIns="0" rIns="0" bIns="0">
            <a:noAutofit/>
          </a:bodyPr>
          <a:lstStyle/>
          <a:p>
            <a:pPr marL="180975" indent="-180975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71B9"/>
              </a:buClr>
            </a:pPr>
            <a:r>
              <a:rPr lang="fr-FR" sz="1600" dirty="0">
                <a:latin typeface="Imago" pitchFamily="2" charset="0"/>
                <a:cs typeface="Imago" pitchFamily="2" charset="0"/>
              </a:rPr>
              <a:t>Le profil de tolérance global est comparable, à l’exception d’une incidence plus élevée de réactions liées à l’administration</a:t>
            </a:r>
          </a:p>
          <a:p>
            <a:pPr marL="180975" indent="-180975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71B9"/>
              </a:buClr>
            </a:pPr>
            <a:r>
              <a:rPr lang="fr-FR" sz="1600" dirty="0">
                <a:latin typeface="Imago" pitchFamily="2" charset="0"/>
                <a:cs typeface="Imago" pitchFamily="2" charset="0"/>
              </a:rPr>
              <a:t>Les réactions liées à l’administration sous-cutanée étaient principalement des réactions cutanées locales d’intensité faible à modérée</a:t>
            </a:r>
          </a:p>
          <a:p>
            <a:pPr marL="358775" lvl="1" indent="-1397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71B9"/>
              </a:buClr>
            </a:pPr>
            <a:r>
              <a:rPr lang="fr-FR" sz="1600" dirty="0">
                <a:latin typeface="Imago" pitchFamily="2" charset="0"/>
                <a:cs typeface="Imago" pitchFamily="2" charset="0"/>
              </a:rPr>
              <a:t>Les réactions liées à l’administration étaient définies comme « tout événement, survenant dans les 24 heures suivant l’administration, considéré lié au traitement par l’investigateur de l’étude »</a:t>
            </a:r>
          </a:p>
          <a:p>
            <a:pPr marL="180975" indent="-180975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71B9"/>
              </a:buClr>
            </a:pPr>
            <a:r>
              <a:rPr lang="fr-FR" sz="1600" dirty="0">
                <a:latin typeface="Imago" pitchFamily="2" charset="0"/>
                <a:cs typeface="Imago" pitchFamily="2" charset="0"/>
              </a:rPr>
              <a:t>Pas de décès lié au traitement</a:t>
            </a:r>
          </a:p>
        </p:txBody>
      </p:sp>
      <p:graphicFrame>
        <p:nvGraphicFramePr>
          <p:cNvPr id="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15123"/>
              </p:ext>
            </p:extLst>
          </p:nvPr>
        </p:nvGraphicFramePr>
        <p:xfrm>
          <a:off x="432000" y="1332000"/>
          <a:ext cx="8337927" cy="25833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25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mago" pitchFamily="2" charset="0"/>
                        <a:ea typeface="SimSun" pitchFamily="2" charset="-122"/>
                        <a:cs typeface="Imago" pitchFamily="2" charset="0"/>
                      </a:endParaRPr>
                    </a:p>
                  </a:txBody>
                  <a:tcPr marL="90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rituximab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mago" pitchFamily="2" charset="0"/>
                        <a:cs typeface="Arial" pitchFamily="34" charset="0"/>
                      </a:endParaRPr>
                    </a:p>
                  </a:txBody>
                  <a:tcPr marL="90000" marR="90000"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Nombre de patients avec au moins 1 événement (%)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mago" pitchFamily="2" charset="0"/>
                        <a:ea typeface="SimSun" pitchFamily="2" charset="-122"/>
                        <a:cs typeface="Imago" pitchFamily="2" charset="0"/>
                      </a:endParaRPr>
                    </a:p>
                  </a:txBody>
                  <a:tcPr marL="9000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IV, n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n = 65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SC, n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n = 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rgbClr val="9C9E9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Evénements indésirables (EIs)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9000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57 (88)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57 (92)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EIs graves (EIGs)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9000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14 (22)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14 (23)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C9E9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  <a:sym typeface="Symbol" pitchFamily="18" charset="2"/>
                        </a:rPr>
                        <a:t>EIs de g</a:t>
                      </a: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rade </a:t>
                      </a: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  <a:sym typeface="Symbol" pitchFamily="18" charset="2"/>
                        </a:rPr>
                        <a:t>&lt; 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9000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30 (46)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29 (47)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Réactions liées à l’administration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90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21 (32)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31 (50)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rgbClr val="0071B9"/>
                </a:solidFill>
              </a:rPr>
              <a:t>Rituximab SC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8" name="CasellaDiTesto 4"/>
          <p:cNvSpPr txBox="1"/>
          <p:nvPr/>
        </p:nvSpPr>
        <p:spPr>
          <a:xfrm>
            <a:off x="431999" y="6453462"/>
            <a:ext cx="6969375" cy="222856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defRPr/>
            </a:pP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Davies A </a:t>
            </a:r>
            <a:r>
              <a:rPr lang="fr-FR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 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Lancet </a:t>
            </a:r>
            <a:r>
              <a:rPr lang="fr-FR" sz="900" dirty="0" err="1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Oncol</a:t>
            </a:r>
            <a:r>
              <a:rPr lang="fr-FR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485961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32000" y="1800000"/>
            <a:ext cx="8504182" cy="4351338"/>
          </a:xfrm>
        </p:spPr>
        <p:txBody>
          <a:bodyPr lIns="0" tIns="0" rIns="0" bIns="0">
            <a:normAutofit/>
          </a:bodyPr>
          <a:lstStyle/>
          <a:p>
            <a:pPr>
              <a:buClr>
                <a:srgbClr val="0071B9"/>
              </a:buClr>
            </a:pPr>
            <a:r>
              <a:rPr lang="en-GB" sz="3200" b="1" kern="0" dirty="0">
                <a:latin typeface="Imago" pitchFamily="2" charset="0"/>
                <a:cs typeface="Imago" pitchFamily="2" charset="0"/>
              </a:rPr>
              <a:t>Rituximab SC and IV plus CHOP show similar efficacy and safety in the randomized </a:t>
            </a:r>
            <a:r>
              <a:rPr lang="en-GB" sz="3200" b="1" kern="0" dirty="0" err="1">
                <a:latin typeface="Imago" pitchFamily="2" charset="0"/>
                <a:cs typeface="Imago" pitchFamily="2" charset="0"/>
              </a:rPr>
              <a:t>MabEase</a:t>
            </a:r>
            <a:r>
              <a:rPr lang="en-GB" sz="3200" b="1" kern="0" dirty="0">
                <a:latin typeface="Imago" pitchFamily="2" charset="0"/>
                <a:cs typeface="Imago" pitchFamily="2" charset="0"/>
              </a:rPr>
              <a:t> study </a:t>
            </a:r>
            <a:r>
              <a:rPr lang="en-GB" sz="3200" i="1" dirty="0">
                <a:latin typeface="Imago" pitchFamily="2" charset="0"/>
                <a:cs typeface="Imago" pitchFamily="2" charset="0"/>
              </a:rPr>
              <a:t>(</a:t>
            </a:r>
            <a:r>
              <a:rPr lang="en-GB" sz="3200" i="1" dirty="0" err="1">
                <a:latin typeface="Imago" pitchFamily="2" charset="0"/>
                <a:cs typeface="Imago" pitchFamily="2" charset="0"/>
              </a:rPr>
              <a:t>Multicenter</a:t>
            </a:r>
            <a:r>
              <a:rPr lang="en-GB" sz="3200" i="1" dirty="0">
                <a:latin typeface="Imago" pitchFamily="2" charset="0"/>
                <a:cs typeface="Imago" pitchFamily="2" charset="0"/>
              </a:rPr>
              <a:t>, randomized, open-label, Phase </a:t>
            </a:r>
            <a:r>
              <a:rPr lang="en-GB" sz="3200" i="1" dirty="0" err="1">
                <a:latin typeface="Imago" pitchFamily="2" charset="0"/>
                <a:cs typeface="Imago" pitchFamily="2" charset="0"/>
              </a:rPr>
              <a:t>IIIb</a:t>
            </a:r>
            <a:r>
              <a:rPr lang="en-GB" sz="3200" i="1" dirty="0">
                <a:latin typeface="Imago" pitchFamily="2" charset="0"/>
                <a:cs typeface="Imago" pitchFamily="2" charset="0"/>
              </a:rPr>
              <a:t> study in 1L DLBCL)</a:t>
            </a:r>
          </a:p>
          <a:p>
            <a:pPr>
              <a:buClr>
                <a:srgbClr val="0071B9"/>
              </a:buClr>
            </a:pPr>
            <a:endParaRPr lang="en-GB" sz="3200" kern="0" dirty="0">
              <a:latin typeface="Imago" pitchFamily="2" charset="0"/>
              <a:cs typeface="Imago" pitchFamily="2" charset="0"/>
            </a:endParaRPr>
          </a:p>
          <a:p>
            <a:pPr>
              <a:buClr>
                <a:srgbClr val="0071B9"/>
              </a:buClr>
            </a:pPr>
            <a:r>
              <a:rPr lang="da-DK" sz="3200" kern="0" dirty="0">
                <a:latin typeface="Imago" pitchFamily="2" charset="0"/>
                <a:cs typeface="Imago" pitchFamily="2" charset="0"/>
              </a:rPr>
              <a:t>EHA 2017, P J Lugtenburg </a:t>
            </a:r>
            <a:r>
              <a:rPr lang="da-DK" sz="3200" i="1" kern="0" dirty="0">
                <a:latin typeface="Imago" pitchFamily="2" charset="0"/>
                <a:cs typeface="Imago" pitchFamily="2" charset="0"/>
              </a:rPr>
              <a:t>et al</a:t>
            </a:r>
          </a:p>
          <a:p>
            <a:pPr>
              <a:buClr>
                <a:srgbClr val="0071B9"/>
              </a:buClr>
            </a:pPr>
            <a:endParaRPr lang="en-GB" sz="3200" kern="0" dirty="0">
              <a:latin typeface="Imago" pitchFamily="2" charset="0"/>
              <a:cs typeface="Imago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rgbClr val="0071B9"/>
                </a:solidFill>
              </a:rPr>
              <a:t>Rituximab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66868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52744" y="5036434"/>
            <a:ext cx="5239256" cy="73866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defRPr sz="1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44D1F"/>
              </a:buClr>
              <a:buFont typeface="Times" pitchFamily="1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71463" indent="-2714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●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42925" indent="-2714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800100" indent="-2571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●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65417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11137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56857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02577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Stratification by age (&lt; 60/≥ 60 years), IPI category (low/low-intermediate/high-intermediate/high) and chemotherapy regimen (CHOP-14/CHOP-21)</a:t>
            </a:r>
          </a:p>
        </p:txBody>
      </p:sp>
      <p:sp>
        <p:nvSpPr>
          <p:cNvPr id="7" name="AutoShape 8"/>
          <p:cNvSpPr>
            <a:spLocks noChangeAspect="1" noChangeArrowheads="1"/>
          </p:cNvSpPr>
          <p:nvPr/>
        </p:nvSpPr>
        <p:spPr bwMode="auto">
          <a:xfrm>
            <a:off x="374719" y="2727960"/>
            <a:ext cx="2264785" cy="1323922"/>
          </a:xfrm>
          <a:prstGeom prst="roundRect">
            <a:avLst>
              <a:gd name="adj" fmla="val 0"/>
            </a:avLst>
          </a:prstGeom>
          <a:solidFill>
            <a:srgbClr val="9C9E9F"/>
          </a:solidFill>
          <a:ln w="19050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GB" sz="1400" b="1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Untreated </a:t>
            </a:r>
            <a:br>
              <a:rPr lang="en-GB" sz="1400" b="1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</a:br>
            <a:r>
              <a:rPr lang="en-GB" sz="1400" b="1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CD20</a:t>
            </a:r>
            <a:r>
              <a:rPr lang="en-GB" sz="1400" b="1" baseline="30000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+</a:t>
            </a:r>
            <a:r>
              <a:rPr lang="en-GB" sz="1400" b="1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 DLBCL (N=576)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GB" sz="1400" b="1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Age 18–80 years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GB" sz="1400" b="1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IPI score 1–5 or </a:t>
            </a:r>
            <a:br>
              <a:rPr lang="en-GB" sz="1400" b="1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</a:br>
            <a:r>
              <a:rPr lang="en-GB" sz="1400" b="1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IPI 0 with bulky disease</a:t>
            </a: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4636398" y="2975124"/>
            <a:ext cx="1134000" cy="500400"/>
          </a:xfrm>
          <a:prstGeom prst="roundRect">
            <a:avLst/>
          </a:prstGeom>
          <a:solidFill>
            <a:srgbClr val="9C9E9F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INTERIM </a:t>
            </a:r>
            <a:br>
              <a:rPr lang="en-GB" sz="1400" b="1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</a:br>
            <a:r>
              <a:rPr lang="en-GB" sz="1400" b="1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STAGING</a:t>
            </a:r>
            <a:r>
              <a:rPr lang="en-GB" sz="1400" b="1" baseline="30000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†</a:t>
            </a:r>
          </a:p>
        </p:txBody>
      </p:sp>
      <p:sp>
        <p:nvSpPr>
          <p:cNvPr id="9" name="Text Box 39"/>
          <p:cNvSpPr txBox="1">
            <a:spLocks noChangeAspect="1" noChangeArrowheads="1"/>
          </p:cNvSpPr>
          <p:nvPr/>
        </p:nvSpPr>
        <p:spPr bwMode="auto">
          <a:xfrm>
            <a:off x="6957193" y="2982730"/>
            <a:ext cx="1133567" cy="501840"/>
          </a:xfrm>
          <a:prstGeom prst="roundRect">
            <a:avLst/>
          </a:prstGeom>
          <a:solidFill>
            <a:srgbClr val="9C9E9F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RESPONSE ASSESSMENT</a:t>
            </a:r>
            <a:endParaRPr lang="en-GB" sz="1050" b="1" baseline="30000" dirty="0">
              <a:solidFill>
                <a:srgbClr val="FFFFF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10" name="Line 43"/>
          <p:cNvSpPr>
            <a:spLocks noChangeAspect="1" noChangeShapeType="1"/>
          </p:cNvSpPr>
          <p:nvPr/>
        </p:nvSpPr>
        <p:spPr bwMode="auto">
          <a:xfrm>
            <a:off x="5847760" y="3224954"/>
            <a:ext cx="24674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44"/>
          <p:cNvSpPr txBox="1">
            <a:spLocks noChangeAspect="1" noChangeArrowheads="1"/>
          </p:cNvSpPr>
          <p:nvPr/>
        </p:nvSpPr>
        <p:spPr bwMode="auto">
          <a:xfrm>
            <a:off x="6148595" y="3049515"/>
            <a:ext cx="759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1200" b="1" dirty="0">
                <a:solidFill>
                  <a:srgbClr val="000000"/>
                </a:solidFill>
              </a:rPr>
              <a:t>SD, PD: </a:t>
            </a:r>
          </a:p>
          <a:p>
            <a:pPr algn="ctr" fontAlgn="base">
              <a:spcAft>
                <a:spcPct val="0"/>
              </a:spcAft>
            </a:pPr>
            <a:r>
              <a:rPr lang="en-GB" altLang="en-US" sz="1200" b="1" dirty="0">
                <a:solidFill>
                  <a:srgbClr val="000000"/>
                </a:solidFill>
              </a:rPr>
              <a:t>off study</a:t>
            </a:r>
          </a:p>
        </p:txBody>
      </p:sp>
      <p:sp>
        <p:nvSpPr>
          <p:cNvPr id="12" name="AutoShape 18"/>
          <p:cNvSpPr>
            <a:spLocks noChangeAspect="1" noChangeArrowheads="1"/>
          </p:cNvSpPr>
          <p:nvPr/>
        </p:nvSpPr>
        <p:spPr bwMode="auto">
          <a:xfrm>
            <a:off x="2752744" y="2189552"/>
            <a:ext cx="488085" cy="2109457"/>
          </a:xfrm>
          <a:prstGeom prst="roundRect">
            <a:avLst>
              <a:gd name="adj" fmla="val 16667"/>
            </a:avLst>
          </a:prstGeom>
          <a:solidFill>
            <a:srgbClr val="0071B9"/>
          </a:solidFill>
          <a:ln w="2857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Imago" pitchFamily="2" charset="0"/>
                <a:cs typeface="Imago" pitchFamily="2" charset="0"/>
              </a:rPr>
              <a:t>  2:1</a:t>
            </a:r>
          </a:p>
        </p:txBody>
      </p:sp>
      <p:grpSp>
        <p:nvGrpSpPr>
          <p:cNvPr id="40" name="Group 42"/>
          <p:cNvGrpSpPr>
            <a:grpSpLocks/>
          </p:cNvGrpSpPr>
          <p:nvPr/>
        </p:nvGrpSpPr>
        <p:grpSpPr bwMode="auto">
          <a:xfrm>
            <a:off x="432000" y="4771553"/>
            <a:ext cx="147665" cy="894156"/>
            <a:chOff x="7210149" y="1638463"/>
            <a:chExt cx="196850" cy="894156"/>
          </a:xfrm>
        </p:grpSpPr>
        <p:sp>
          <p:nvSpPr>
            <p:cNvPr id="43" name="AutoShape 35"/>
            <p:cNvSpPr>
              <a:spLocks noChangeArrowheads="1"/>
            </p:cNvSpPr>
            <p:nvPr/>
          </p:nvSpPr>
          <p:spPr bwMode="auto">
            <a:xfrm>
              <a:off x="7210149" y="1638463"/>
              <a:ext cx="196850" cy="400050"/>
            </a:xfrm>
            <a:prstGeom prst="roundRect">
              <a:avLst>
                <a:gd name="adj" fmla="val 16667"/>
              </a:avLst>
            </a:prstGeom>
            <a:solidFill>
              <a:srgbClr val="0071B9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600" dirty="0">
                <a:solidFill>
                  <a:srgbClr val="000000"/>
                </a:solidFill>
                <a:latin typeface="Imago" pitchFamily="2" charset="0"/>
                <a:cs typeface="Arial" charset="0"/>
              </a:endParaRPr>
            </a:p>
          </p:txBody>
        </p:sp>
        <p:sp>
          <p:nvSpPr>
            <p:cNvPr id="44" name="AutoShape 36"/>
            <p:cNvSpPr>
              <a:spLocks noChangeArrowheads="1"/>
            </p:cNvSpPr>
            <p:nvPr/>
          </p:nvSpPr>
          <p:spPr bwMode="auto">
            <a:xfrm>
              <a:off x="7210149" y="2132569"/>
              <a:ext cx="196850" cy="400050"/>
            </a:xfrm>
            <a:prstGeom prst="roundRect">
              <a:avLst>
                <a:gd name="adj" fmla="val 16667"/>
              </a:avLst>
            </a:pr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600" dirty="0">
                <a:solidFill>
                  <a:srgbClr val="000000"/>
                </a:solidFill>
                <a:latin typeface="Imago" pitchFamily="2" charset="0"/>
                <a:cs typeface="Arial" charset="0"/>
              </a:endParaRPr>
            </a:p>
          </p:txBody>
        </p:sp>
      </p:grp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667765" y="5281018"/>
            <a:ext cx="86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000000"/>
                </a:solidFill>
              </a:rPr>
              <a:t>R-IV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000000"/>
                </a:solidFill>
              </a:rPr>
              <a:t>(375 mg/m</a:t>
            </a:r>
            <a:r>
              <a:rPr lang="en-GB" altLang="en-US" sz="1200" b="1" baseline="30000" dirty="0">
                <a:solidFill>
                  <a:srgbClr val="000000"/>
                </a:solidFill>
              </a:rPr>
              <a:t>2</a:t>
            </a:r>
            <a:r>
              <a:rPr lang="en-GB" altLang="en-US" sz="12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667765" y="4786912"/>
            <a:ext cx="7534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R-SC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(1400 mg)</a:t>
            </a:r>
          </a:p>
        </p:txBody>
      </p:sp>
      <p:sp>
        <p:nvSpPr>
          <p:cNvPr id="14" name="TextBox 9"/>
          <p:cNvSpPr txBox="1">
            <a:spLocks noChangeAspect="1" noChangeArrowheads="1"/>
          </p:cNvSpPr>
          <p:nvPr/>
        </p:nvSpPr>
        <p:spPr bwMode="auto">
          <a:xfrm>
            <a:off x="3480181" y="2264477"/>
            <a:ext cx="6463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n=381</a:t>
            </a:r>
          </a:p>
        </p:txBody>
      </p:sp>
      <p:sp>
        <p:nvSpPr>
          <p:cNvPr id="15" name="TextBox 48"/>
          <p:cNvSpPr txBox="1">
            <a:spLocks noChangeAspect="1" noChangeArrowheads="1"/>
          </p:cNvSpPr>
          <p:nvPr/>
        </p:nvSpPr>
        <p:spPr bwMode="auto">
          <a:xfrm>
            <a:off x="3470931" y="3846908"/>
            <a:ext cx="6463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n=195</a:t>
            </a:r>
          </a:p>
        </p:txBody>
      </p:sp>
      <p:sp>
        <p:nvSpPr>
          <p:cNvPr id="16" name="AutoShape 36"/>
          <p:cNvSpPr>
            <a:spLocks noChangeAspect="1" noChangeArrowheads="1"/>
          </p:cNvSpPr>
          <p:nvPr/>
        </p:nvSpPr>
        <p:spPr bwMode="auto">
          <a:xfrm>
            <a:off x="4097234" y="2394838"/>
            <a:ext cx="162001" cy="440057"/>
          </a:xfrm>
          <a:prstGeom prst="roundRect">
            <a:avLst>
              <a:gd name="adj" fmla="val 16667"/>
            </a:avLst>
          </a:prstGeom>
          <a:solidFill>
            <a:srgbClr val="0071B9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36"/>
          <p:cNvSpPr>
            <a:spLocks noChangeAspect="1" noChangeArrowheads="1"/>
          </p:cNvSpPr>
          <p:nvPr/>
        </p:nvSpPr>
        <p:spPr bwMode="auto">
          <a:xfrm>
            <a:off x="4097234" y="3619972"/>
            <a:ext cx="162001" cy="440057"/>
          </a:xfrm>
          <a:prstGeom prst="roundRect">
            <a:avLst>
              <a:gd name="adj" fmla="val 16667"/>
            </a:avLst>
          </a:prstGeom>
          <a:solidFill>
            <a:srgbClr val="0071B9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36"/>
          <p:cNvSpPr>
            <a:spLocks noChangeAspect="1" noChangeArrowheads="1"/>
          </p:cNvSpPr>
          <p:nvPr/>
        </p:nvSpPr>
        <p:spPr bwMode="auto">
          <a:xfrm>
            <a:off x="4336092" y="3626880"/>
            <a:ext cx="163204" cy="440057"/>
          </a:xfrm>
          <a:prstGeom prst="roundRect">
            <a:avLst>
              <a:gd name="adj" fmla="val 16667"/>
            </a:avLst>
          </a:prstGeom>
          <a:solidFill>
            <a:srgbClr val="0071B9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36"/>
          <p:cNvSpPr>
            <a:spLocks noChangeAspect="1" noChangeArrowheads="1"/>
          </p:cNvSpPr>
          <p:nvPr/>
        </p:nvSpPr>
        <p:spPr bwMode="auto">
          <a:xfrm>
            <a:off x="4576049" y="3626880"/>
            <a:ext cx="162001" cy="440057"/>
          </a:xfrm>
          <a:prstGeom prst="roundRect">
            <a:avLst>
              <a:gd name="adj" fmla="val 16667"/>
            </a:avLst>
          </a:prstGeom>
          <a:solidFill>
            <a:srgbClr val="0071B9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36"/>
          <p:cNvSpPr>
            <a:spLocks noChangeAspect="1" noChangeArrowheads="1"/>
          </p:cNvSpPr>
          <p:nvPr/>
        </p:nvSpPr>
        <p:spPr bwMode="auto">
          <a:xfrm>
            <a:off x="4814907" y="3626880"/>
            <a:ext cx="162001" cy="440057"/>
          </a:xfrm>
          <a:prstGeom prst="roundRect">
            <a:avLst>
              <a:gd name="adj" fmla="val 16667"/>
            </a:avLst>
          </a:prstGeom>
          <a:solidFill>
            <a:srgbClr val="0071B9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AutoShape 36"/>
          <p:cNvSpPr>
            <a:spLocks noChangeAspect="1" noChangeArrowheads="1"/>
          </p:cNvSpPr>
          <p:nvPr/>
        </p:nvSpPr>
        <p:spPr bwMode="auto">
          <a:xfrm>
            <a:off x="5880468" y="3626880"/>
            <a:ext cx="162001" cy="440057"/>
          </a:xfrm>
          <a:prstGeom prst="roundRect">
            <a:avLst>
              <a:gd name="adj" fmla="val 16667"/>
            </a:avLst>
          </a:prstGeom>
          <a:solidFill>
            <a:srgbClr val="0071B9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36"/>
          <p:cNvSpPr>
            <a:spLocks noChangeAspect="1" noChangeArrowheads="1"/>
          </p:cNvSpPr>
          <p:nvPr/>
        </p:nvSpPr>
        <p:spPr bwMode="auto">
          <a:xfrm>
            <a:off x="6116538" y="3626880"/>
            <a:ext cx="163204" cy="440057"/>
          </a:xfrm>
          <a:prstGeom prst="roundRect">
            <a:avLst>
              <a:gd name="adj" fmla="val 16667"/>
            </a:avLst>
          </a:prstGeom>
          <a:solidFill>
            <a:srgbClr val="0071B9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36"/>
          <p:cNvSpPr>
            <a:spLocks noChangeAspect="1" noChangeArrowheads="1"/>
          </p:cNvSpPr>
          <p:nvPr/>
        </p:nvSpPr>
        <p:spPr bwMode="auto">
          <a:xfrm>
            <a:off x="6353706" y="3626880"/>
            <a:ext cx="162001" cy="440057"/>
          </a:xfrm>
          <a:prstGeom prst="roundRect">
            <a:avLst>
              <a:gd name="adj" fmla="val 16667"/>
            </a:avLst>
          </a:prstGeom>
          <a:solidFill>
            <a:srgbClr val="0071B9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AutoShape 36"/>
          <p:cNvSpPr>
            <a:spLocks noChangeAspect="1" noChangeArrowheads="1"/>
          </p:cNvSpPr>
          <p:nvPr/>
        </p:nvSpPr>
        <p:spPr bwMode="auto">
          <a:xfrm>
            <a:off x="6589777" y="3626880"/>
            <a:ext cx="162001" cy="440057"/>
          </a:xfrm>
          <a:prstGeom prst="roundRect">
            <a:avLst>
              <a:gd name="adj" fmla="val 16667"/>
            </a:avLst>
          </a:prstGeom>
          <a:solidFill>
            <a:srgbClr val="0071B9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35"/>
          <p:cNvSpPr>
            <a:spLocks noChangeAspect="1" noChangeArrowheads="1"/>
          </p:cNvSpPr>
          <p:nvPr/>
        </p:nvSpPr>
        <p:spPr bwMode="auto">
          <a:xfrm>
            <a:off x="4336092" y="2394838"/>
            <a:ext cx="163204" cy="440057"/>
          </a:xfrm>
          <a:prstGeom prst="roundRect">
            <a:avLst>
              <a:gd name="adj" fmla="val 16667"/>
            </a:avLst>
          </a:prstGeom>
          <a:solidFill>
            <a:srgbClr val="0071B9">
              <a:alpha val="4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35"/>
          <p:cNvSpPr>
            <a:spLocks noChangeAspect="1" noChangeArrowheads="1"/>
          </p:cNvSpPr>
          <p:nvPr/>
        </p:nvSpPr>
        <p:spPr bwMode="auto">
          <a:xfrm>
            <a:off x="4576049" y="2394838"/>
            <a:ext cx="162001" cy="440057"/>
          </a:xfrm>
          <a:prstGeom prst="roundRect">
            <a:avLst>
              <a:gd name="adj" fmla="val 16667"/>
            </a:avLst>
          </a:prstGeom>
          <a:solidFill>
            <a:srgbClr val="0071B9">
              <a:alpha val="4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AutoShape 35"/>
          <p:cNvSpPr>
            <a:spLocks noChangeAspect="1" noChangeArrowheads="1"/>
          </p:cNvSpPr>
          <p:nvPr/>
        </p:nvSpPr>
        <p:spPr bwMode="auto">
          <a:xfrm>
            <a:off x="4814907" y="2394838"/>
            <a:ext cx="162001" cy="440057"/>
          </a:xfrm>
          <a:prstGeom prst="roundRect">
            <a:avLst>
              <a:gd name="adj" fmla="val 16667"/>
            </a:avLst>
          </a:prstGeom>
          <a:solidFill>
            <a:srgbClr val="0071B9">
              <a:alpha val="4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AutoShape 35"/>
          <p:cNvSpPr>
            <a:spLocks noChangeAspect="1" noChangeArrowheads="1"/>
          </p:cNvSpPr>
          <p:nvPr/>
        </p:nvSpPr>
        <p:spPr bwMode="auto">
          <a:xfrm>
            <a:off x="5880897" y="2394838"/>
            <a:ext cx="162001" cy="440057"/>
          </a:xfrm>
          <a:prstGeom prst="roundRect">
            <a:avLst>
              <a:gd name="adj" fmla="val 16667"/>
            </a:avLst>
          </a:prstGeom>
          <a:solidFill>
            <a:srgbClr val="0071B9">
              <a:alpha val="4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35"/>
          <p:cNvSpPr>
            <a:spLocks noChangeAspect="1" noChangeArrowheads="1"/>
          </p:cNvSpPr>
          <p:nvPr/>
        </p:nvSpPr>
        <p:spPr bwMode="auto">
          <a:xfrm>
            <a:off x="6116824" y="2394838"/>
            <a:ext cx="162001" cy="440057"/>
          </a:xfrm>
          <a:prstGeom prst="roundRect">
            <a:avLst>
              <a:gd name="adj" fmla="val 16667"/>
            </a:avLst>
          </a:prstGeom>
          <a:solidFill>
            <a:srgbClr val="0071B9">
              <a:alpha val="4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AutoShape 35"/>
          <p:cNvSpPr>
            <a:spLocks noChangeAspect="1" noChangeArrowheads="1"/>
          </p:cNvSpPr>
          <p:nvPr/>
        </p:nvSpPr>
        <p:spPr bwMode="auto">
          <a:xfrm>
            <a:off x="6352751" y="2394838"/>
            <a:ext cx="163205" cy="440057"/>
          </a:xfrm>
          <a:prstGeom prst="roundRect">
            <a:avLst>
              <a:gd name="adj" fmla="val 16667"/>
            </a:avLst>
          </a:prstGeom>
          <a:solidFill>
            <a:srgbClr val="0071B9">
              <a:alpha val="4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35"/>
          <p:cNvSpPr>
            <a:spLocks noChangeAspect="1" noChangeArrowheads="1"/>
          </p:cNvSpPr>
          <p:nvPr/>
        </p:nvSpPr>
        <p:spPr bwMode="auto">
          <a:xfrm>
            <a:off x="6589777" y="2394838"/>
            <a:ext cx="162001" cy="440057"/>
          </a:xfrm>
          <a:prstGeom prst="roundRect">
            <a:avLst>
              <a:gd name="adj" fmla="val 16667"/>
            </a:avLst>
          </a:prstGeom>
          <a:solidFill>
            <a:srgbClr val="0071B9">
              <a:alpha val="4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2" name="Straight Arrow Connector 80"/>
          <p:cNvCxnSpPr>
            <a:cxnSpLocks noChangeAspect="1"/>
          </p:cNvCxnSpPr>
          <p:nvPr/>
        </p:nvCxnSpPr>
        <p:spPr>
          <a:xfrm>
            <a:off x="5116040" y="2594866"/>
            <a:ext cx="6723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81"/>
          <p:cNvCxnSpPr>
            <a:cxnSpLocks noChangeAspect="1"/>
          </p:cNvCxnSpPr>
          <p:nvPr/>
        </p:nvCxnSpPr>
        <p:spPr>
          <a:xfrm>
            <a:off x="5116040" y="3826908"/>
            <a:ext cx="6723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82"/>
          <p:cNvCxnSpPr>
            <a:cxnSpLocks noChangeAspect="1"/>
          </p:cNvCxnSpPr>
          <p:nvPr/>
        </p:nvCxnSpPr>
        <p:spPr>
          <a:xfrm>
            <a:off x="6777709" y="2594866"/>
            <a:ext cx="35301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83"/>
          <p:cNvCxnSpPr>
            <a:cxnSpLocks noChangeAspect="1"/>
          </p:cNvCxnSpPr>
          <p:nvPr/>
        </p:nvCxnSpPr>
        <p:spPr>
          <a:xfrm>
            <a:off x="6791018" y="3826908"/>
            <a:ext cx="35301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86"/>
          <p:cNvSpPr txBox="1"/>
          <p:nvPr/>
        </p:nvSpPr>
        <p:spPr>
          <a:xfrm>
            <a:off x="4097233" y="1610902"/>
            <a:ext cx="3033487" cy="738664"/>
          </a:xfrm>
          <a:prstGeom prst="rect">
            <a:avLst/>
          </a:prstGeom>
          <a:noFill/>
          <a:ln w="28575">
            <a:solidFill>
              <a:srgbClr val="0071B9">
                <a:alpha val="4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1 x R-IV followed by 7 x R-SC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6 or 8 CHOP-14 / 6 or 8 CHOP-21*</a:t>
            </a:r>
          </a:p>
        </p:txBody>
      </p:sp>
      <p:sp>
        <p:nvSpPr>
          <p:cNvPr id="37" name="TextBox 87"/>
          <p:cNvSpPr txBox="1"/>
          <p:nvPr/>
        </p:nvSpPr>
        <p:spPr>
          <a:xfrm>
            <a:off x="4097233" y="4145253"/>
            <a:ext cx="3046796" cy="738664"/>
          </a:xfrm>
          <a:prstGeom prst="rect">
            <a:avLst/>
          </a:prstGeom>
          <a:noFill/>
          <a:ln w="28575">
            <a:solidFill>
              <a:srgbClr val="9C9E9F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8 x R-IV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6 or 8 CHOP-14 / 6 or 8 CHOP-21*</a:t>
            </a:r>
          </a:p>
        </p:txBody>
      </p:sp>
      <p:cxnSp>
        <p:nvCxnSpPr>
          <p:cNvPr id="38" name="Elbow Connector 5"/>
          <p:cNvCxnSpPr/>
          <p:nvPr/>
        </p:nvCxnSpPr>
        <p:spPr>
          <a:xfrm flipV="1">
            <a:off x="3240828" y="2614867"/>
            <a:ext cx="733898" cy="629414"/>
          </a:xfrm>
          <a:prstGeom prst="bentConnector3">
            <a:avLst>
              <a:gd name="adj1" fmla="val 5090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0"/>
          <p:cNvCxnSpPr/>
          <p:nvPr/>
        </p:nvCxnSpPr>
        <p:spPr>
          <a:xfrm>
            <a:off x="3240828" y="3244281"/>
            <a:ext cx="743166" cy="55928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rgbClr val="0071B9"/>
                </a:solidFill>
              </a:rPr>
              <a:t>Rituximab SC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46" name="CasellaDiTesto 4"/>
          <p:cNvSpPr txBox="1"/>
          <p:nvPr/>
        </p:nvSpPr>
        <p:spPr>
          <a:xfrm>
            <a:off x="431999" y="6453462"/>
            <a:ext cx="6969375" cy="222856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defRPr/>
            </a:pPr>
            <a:r>
              <a:rPr lang="da-DK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 J Lugtenburg </a:t>
            </a:r>
            <a:r>
              <a:rPr lang="da-DK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al,</a:t>
            </a:r>
            <a:r>
              <a:rPr lang="da-DK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EHA 2017</a:t>
            </a:r>
          </a:p>
        </p:txBody>
      </p:sp>
    </p:spTree>
    <p:extLst>
      <p:ext uri="{BB962C8B-B14F-4D97-AF65-F5344CB8AC3E}">
        <p14:creationId xmlns:p14="http://schemas.microsoft.com/office/powerpoint/2010/main" val="74307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5"/>
          <p:cNvGraphicFramePr/>
          <p:nvPr>
            <p:extLst>
              <p:ext uri="{D42A27DB-BD31-4B8C-83A1-F6EECF244321}">
                <p14:modId xmlns:p14="http://schemas.microsoft.com/office/powerpoint/2010/main" val="499266314"/>
              </p:ext>
            </p:extLst>
          </p:nvPr>
        </p:nvGraphicFramePr>
        <p:xfrm>
          <a:off x="218154" y="1705924"/>
          <a:ext cx="835342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 txBox="1">
            <a:spLocks/>
          </p:cNvSpPr>
          <p:nvPr/>
        </p:nvSpPr>
        <p:spPr>
          <a:xfrm>
            <a:off x="1230370" y="5595006"/>
            <a:ext cx="7339137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altLang="en-US" sz="900" dirty="0">
              <a:solidFill>
                <a:schemeClr val="tx1"/>
              </a:solidFill>
              <a:latin typeface="Imago" pitchFamily="2" charset="0"/>
              <a:cs typeface="Imago" pitchFamily="2" charset="0"/>
            </a:endParaRPr>
          </a:p>
        </p:txBody>
      </p:sp>
      <p:cxnSp>
        <p:nvCxnSpPr>
          <p:cNvPr id="6" name="Straight Connector 6"/>
          <p:cNvCxnSpPr/>
          <p:nvPr/>
        </p:nvCxnSpPr>
        <p:spPr>
          <a:xfrm>
            <a:off x="1640559" y="2996952"/>
            <a:ext cx="7020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/>
          <p:nvPr/>
        </p:nvSpPr>
        <p:spPr>
          <a:xfrm>
            <a:off x="1613556" y="2636914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p=0.076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473901" y="3485501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50.6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1991116" y="3769163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42.4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3305465" y="4007501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31.6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3824988" y="3950302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35.6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5305513" y="4386590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3.8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5844340" y="4303035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6.2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6977919" y="2574845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82.2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7521486" y="2763487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  <a:latin typeface="Imago" pitchFamily="2" charset="0"/>
                <a:cs typeface="Imago" pitchFamily="2" charset="0"/>
              </a:rPr>
              <a:t>78.0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rgbClr val="0071B9"/>
                </a:solidFill>
              </a:rPr>
              <a:t>Rituximab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17" name="CasellaDiTesto 4"/>
          <p:cNvSpPr txBox="1"/>
          <p:nvPr/>
        </p:nvSpPr>
        <p:spPr>
          <a:xfrm>
            <a:off x="431999" y="6453462"/>
            <a:ext cx="6969375" cy="222856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defRPr/>
            </a:pPr>
            <a:r>
              <a:rPr lang="da-DK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 J Lugtenburg </a:t>
            </a:r>
            <a:r>
              <a:rPr lang="da-DK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al,</a:t>
            </a:r>
            <a:r>
              <a:rPr lang="da-DK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EHA 2017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32000" y="5840407"/>
            <a:ext cx="8195806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latin typeface="Imago" pitchFamily="2" charset="0"/>
                <a:cs typeface="Imago" pitchFamily="2" charset="0"/>
              </a:rPr>
              <a:t>* ITT population (all randomized patients who completed a baseline assessment and ≥1 on-treatment efficacy assessment) PR, partial response</a:t>
            </a:r>
          </a:p>
        </p:txBody>
      </p:sp>
    </p:spTree>
    <p:extLst>
      <p:ext uri="{BB962C8B-B14F-4D97-AF65-F5344CB8AC3E}">
        <p14:creationId xmlns:p14="http://schemas.microsoft.com/office/powerpoint/2010/main" val="19281725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Table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92473"/>
              </p:ext>
            </p:extLst>
          </p:nvPr>
        </p:nvGraphicFramePr>
        <p:xfrm>
          <a:off x="432000" y="4718909"/>
          <a:ext cx="7775246" cy="1650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24-months’ follow-up</a:t>
                      </a:r>
                    </a:p>
                    <a:p>
                      <a:r>
                        <a:rPr lang="en-GB" sz="1600" b="1" i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survival, %</a:t>
                      </a:r>
                      <a:r>
                        <a:rPr lang="en-GB" sz="1600" b="1" i="1" baseline="0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 (95% CI)</a:t>
                      </a:r>
                      <a:endParaRPr lang="en-GB" sz="1600" b="1" i="1" dirty="0">
                        <a:solidFill>
                          <a:schemeClr val="bg1"/>
                        </a:solidFill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58643" marR="58643" marT="41468" marB="41468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R-</a:t>
                      </a:r>
                      <a:r>
                        <a:rPr lang="en-GB" sz="1600" b="1" i="1" baseline="0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SC + CHOP, n=342</a:t>
                      </a:r>
                      <a:endParaRPr lang="en-GB" sz="1600" b="1" i="1" dirty="0">
                        <a:solidFill>
                          <a:schemeClr val="bg1"/>
                        </a:solidFill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58643" marR="58643" marT="41468" marB="4146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R-IV + CHOP, n=177</a:t>
                      </a:r>
                    </a:p>
                  </a:txBody>
                  <a:tcPr marL="58643" marR="58643" marT="41468" marB="4146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Imago" pitchFamily="2" charset="0"/>
                          <a:cs typeface="Imago" pitchFamily="2" charset="0"/>
                        </a:rPr>
                        <a:t>PFS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MS PGothic" pitchFamily="34" charset="-128"/>
                        <a:cs typeface="Imago" pitchFamily="2" charset="0"/>
                      </a:endParaRPr>
                    </a:p>
                  </a:txBody>
                  <a:tcPr marL="68582" marR="68582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75.0 (69.9, 79.4)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81.5 (74.7, 86.6)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EFS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MS PGothic" pitchFamily="34" charset="-128"/>
                        <a:cs typeface="Imago" pitchFamily="2" charset="0"/>
                      </a:endParaRPr>
                    </a:p>
                  </a:txBody>
                  <a:tcPr marL="68582" marR="68582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68.6 (63.3, 73.4)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Imago" pitchFamily="2" charset="0"/>
                          <a:ea typeface="+mn-ea"/>
                          <a:cs typeface="Imago" pitchFamily="2" charset="0"/>
                        </a:rPr>
                        <a:t>73.4</a:t>
                      </a: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Imago" pitchFamily="2" charset="0"/>
                          <a:ea typeface="+mn-ea"/>
                          <a:cs typeface="Imago" pitchFamily="2" charset="0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Imago" pitchFamily="2" charset="0"/>
                          <a:ea typeface="+mn-ea"/>
                          <a:cs typeface="Imago" pitchFamily="2" charset="0"/>
                        </a:rPr>
                        <a:t>(66.0, 79.4)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OS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MS PGothic" pitchFamily="34" charset="-128"/>
                        <a:cs typeface="Imago" pitchFamily="2" charset="0"/>
                      </a:endParaRPr>
                    </a:p>
                  </a:txBody>
                  <a:tcPr marL="68582" marR="68582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87.4 (83.2, 90.5)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Imago" pitchFamily="2" charset="0"/>
                          <a:cs typeface="Imago" pitchFamily="2" charset="0"/>
                        </a:rPr>
                        <a:t>88.0 (82.0, 92.1)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C9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23332"/>
                  </a:ext>
                </a:extLst>
              </a:tr>
            </a:tbl>
          </a:graphicData>
        </a:graphic>
      </p:graphicFrame>
      <p:sp>
        <p:nvSpPr>
          <p:cNvPr id="180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2800" dirty="0">
                <a:solidFill>
                  <a:srgbClr val="0071B9"/>
                </a:solidFill>
              </a:rPr>
              <a:t>Rituximab </a:t>
            </a:r>
            <a:r>
              <a:rPr lang="en-US" sz="3200" dirty="0">
                <a:solidFill>
                  <a:srgbClr val="0071B9"/>
                </a:solidFill>
              </a:rPr>
              <a:t>SC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182" name="CasellaDiTesto 4"/>
          <p:cNvSpPr txBox="1"/>
          <p:nvPr/>
        </p:nvSpPr>
        <p:spPr>
          <a:xfrm>
            <a:off x="431999" y="6453462"/>
            <a:ext cx="6969375" cy="222856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defRPr/>
            </a:pPr>
            <a:r>
              <a:rPr lang="da-DK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 J Lugtenburg </a:t>
            </a:r>
            <a:r>
              <a:rPr lang="da-DK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al,</a:t>
            </a:r>
            <a:r>
              <a:rPr lang="da-DK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EHA 2017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7" y="1585841"/>
            <a:ext cx="7859991" cy="3013432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122174" y="1024419"/>
            <a:ext cx="4090814" cy="793320"/>
          </a:xfrm>
          <a:prstGeom prst="rect">
            <a:avLst/>
          </a:prstGeom>
          <a:solidFill>
            <a:srgbClr val="0071B9">
              <a:alpha val="14902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212351" indent="-212351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40000"/>
                  <a:lumOff val="60000"/>
                </a:schemeClr>
              </a:buClr>
              <a:buFont typeface="Arial" pitchFamily="34" charset="0"/>
              <a:buChar char="•"/>
              <a:tabLst>
                <a:tab pos="206013" algn="l"/>
              </a:tabLst>
              <a:defRPr sz="2400" kern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507104" indent="-277323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40000"/>
                  <a:lumOff val="60000"/>
                </a:schemeClr>
              </a:buClr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2pPr>
            <a:lvl3pPr marL="730547" indent="-218685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3pPr>
            <a:lvl4pPr marL="947652" indent="-210767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4pPr>
            <a:lvl5pPr marL="2053774" indent="-2281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0166" indent="-228197" algn="l" defTabSz="9127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60" indent="-228197" algn="l" defTabSz="9127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56" indent="-228197" algn="l" defTabSz="9127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49" indent="-228197" algn="l" defTabSz="9127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Clr>
                <a:srgbClr val="1070B5"/>
              </a:buClr>
              <a:tabLst/>
            </a:pPr>
            <a:r>
              <a:rPr lang="en-GB" sz="180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Median follow-up: 35 months</a:t>
            </a:r>
          </a:p>
          <a:p>
            <a:pPr marL="269875" lvl="1" indent="-90488">
              <a:buClr>
                <a:srgbClr val="1070B5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At database </a:t>
            </a:r>
            <a:r>
              <a:rPr lang="en-GB" sz="160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lock</a:t>
            </a:r>
            <a:r>
              <a:rPr lang="en-GB" sz="140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, 72.2% (SC) and 78.5% (IV) of patients had not progressed, relapsed, or died</a:t>
            </a:r>
          </a:p>
        </p:txBody>
      </p:sp>
    </p:spTree>
    <p:extLst>
      <p:ext uri="{BB962C8B-B14F-4D97-AF65-F5344CB8AC3E}">
        <p14:creationId xmlns:p14="http://schemas.microsoft.com/office/powerpoint/2010/main" val="169675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769" y="2257616"/>
            <a:ext cx="7772400" cy="119520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 cap="none" dirty="0">
                <a:solidFill>
                  <a:srgbClr val="9C9E9F"/>
                </a:solidFill>
                <a:latin typeface="Minion" panose="02000000000000000000" pitchFamily="2" charset="0"/>
              </a:rPr>
              <a:t>Notre expérience </a:t>
            </a:r>
          </a:p>
        </p:txBody>
      </p:sp>
      <p:pic>
        <p:nvPicPr>
          <p:cNvPr id="4" name="Picture 1" descr="C:\Users\Fracheboud Lionel\Documents\Cases\2016_Roche - SCUBA - Sub Cut Benefits Analysis\SCUBA_Tchang\14 - France\06 - Pictures\IMG_0265.JPG"/>
          <p:cNvPicPr>
            <a:picLocks noChangeAspect="1" noChangeArrowheads="1"/>
          </p:cNvPicPr>
          <p:nvPr/>
        </p:nvPicPr>
        <p:blipFill rotWithShape="1">
          <a:blip r:embed="rId2" cstate="print"/>
          <a:srcRect t="23591" r="7506" b="34021"/>
          <a:stretch/>
        </p:blipFill>
        <p:spPr bwMode="auto">
          <a:xfrm>
            <a:off x="0" y="3452825"/>
            <a:ext cx="9139788" cy="3141406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69" y="560524"/>
            <a:ext cx="736828" cy="3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689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32000" y="5840407"/>
            <a:ext cx="36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b="1" dirty="0">
                <a:latin typeface="Imago" pitchFamily="2" charset="0"/>
                <a:cs typeface="Imago" pitchFamily="2" charset="0"/>
              </a:rPr>
              <a:t>* Safety population; </a:t>
            </a:r>
            <a:r>
              <a:rPr lang="de-CH" sz="900" b="1" baseline="30000" dirty="0">
                <a:latin typeface="Imago" pitchFamily="2" charset="0"/>
                <a:cs typeface="Imago" pitchFamily="2" charset="0"/>
              </a:rPr>
              <a:t>†</a:t>
            </a:r>
            <a:r>
              <a:rPr lang="en-US" sz="900" b="1" dirty="0">
                <a:latin typeface="Imago" pitchFamily="2" charset="0"/>
                <a:ea typeface="MS PGothic" pitchFamily="34" charset="-128"/>
                <a:cs typeface="Imago" pitchFamily="2" charset="0"/>
              </a:rPr>
              <a:t>In ≥ 2% of </a:t>
            </a:r>
            <a:r>
              <a:rPr lang="en-GB" sz="900" b="1" dirty="0">
                <a:latin typeface="Imago" pitchFamily="2" charset="0"/>
                <a:cs typeface="Imago" pitchFamily="2" charset="0"/>
              </a:rPr>
              <a:t>patients</a:t>
            </a:r>
          </a:p>
        </p:txBody>
      </p:sp>
      <p:graphicFrame>
        <p:nvGraphicFramePr>
          <p:cNvPr id="6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25774"/>
              </p:ext>
            </p:extLst>
          </p:nvPr>
        </p:nvGraphicFramePr>
        <p:xfrm>
          <a:off x="432000" y="1260000"/>
          <a:ext cx="4105046" cy="44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201">
                  <a:extLst>
                    <a:ext uri="{9D8B030D-6E8A-4147-A177-3AD203B41FA5}">
                      <a16:colId xmlns:a16="http://schemas.microsoft.com/office/drawing/2014/main" val="405459862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200" i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% of patients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32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R-</a:t>
                      </a:r>
                      <a:r>
                        <a:rPr lang="en-GB" sz="1200" b="1" i="1" baseline="0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SC + CHOP, n=369</a:t>
                      </a:r>
                      <a:endParaRPr lang="en-GB" sz="1200" b="1" i="1" dirty="0">
                        <a:solidFill>
                          <a:schemeClr val="bg1"/>
                        </a:solidFill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32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R-IV + CHOP, n=188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32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p-value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2788" rtl="0" eaLnBrk="1" fontAlgn="b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Any </a:t>
                      </a:r>
                      <a:r>
                        <a:rPr kumimoji="0" lang="de-CH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Imago" pitchFamily="2" charset="0"/>
                          <a:ea typeface="+mn-ea"/>
                          <a:cs typeface="Imago" pitchFamily="2" charset="0"/>
                        </a:rPr>
                        <a:t>grade ≥ 3 AE</a:t>
                      </a:r>
                      <a:r>
                        <a:rPr kumimoji="0" lang="de-CH" sz="1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Imago" pitchFamily="2" charset="0"/>
                          <a:ea typeface="+mn-ea"/>
                          <a:cs typeface="Imago" pitchFamily="2" charset="0"/>
                        </a:rPr>
                        <a:t>†</a:t>
                      </a:r>
                      <a:endParaRPr kumimoji="0" lang="en-US" sz="1400" b="1" i="0" u="none" strike="noStrike" kern="1200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MS PGothic" pitchFamily="34" charset="-128"/>
                        <a:cs typeface="Imago" pitchFamily="2" charset="0"/>
                      </a:endParaRP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58.3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54.3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0.368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0099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Neutropenia</a:t>
                      </a: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21.7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18.1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0.374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7149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Neutrophil count decreased</a:t>
                      </a: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12.7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13.3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0.894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6604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Febrile neutropenia</a:t>
                      </a: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12.5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6.9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0.058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2427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WBC count decreased</a:t>
                      </a: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7.3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5.3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0.472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509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Lymphocyte count decreased</a:t>
                      </a: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5.4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4.8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765" rtl="0" eaLnBrk="1" fontAlgn="b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Imago" pitchFamily="2" charset="0"/>
                        </a:rPr>
                        <a:t>0.842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7009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Pneumonia</a:t>
                      </a: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5.4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2.1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0.080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9382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Anemia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5F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4.3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5F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3.7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5FD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0.824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5FD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9777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Platelet count decreased</a:t>
                      </a: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3.0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1.6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0.402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4745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Leukopenia</a:t>
                      </a: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1.9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2.7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0.550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79103"/>
                  </a:ext>
                </a:extLst>
              </a:tr>
            </a:tbl>
          </a:graphicData>
        </a:graphic>
      </p:graphicFrame>
      <p:graphicFrame>
        <p:nvGraphicFramePr>
          <p:cNvPr id="7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25685"/>
              </p:ext>
            </p:extLst>
          </p:nvPr>
        </p:nvGraphicFramePr>
        <p:xfrm>
          <a:off x="4625581" y="1260000"/>
          <a:ext cx="3996872" cy="2148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11837384"/>
                    </a:ext>
                  </a:extLst>
                </a:gridCol>
              </a:tblGrid>
              <a:tr h="708042">
                <a:tc>
                  <a:txBody>
                    <a:bodyPr/>
                    <a:lstStyle/>
                    <a:p>
                      <a:r>
                        <a:rPr lang="en-GB" sz="1200" b="1" i="1" kern="1200" dirty="0">
                          <a:solidFill>
                            <a:schemeClr val="bg1"/>
                          </a:solidFill>
                          <a:latin typeface="Imago" pitchFamily="2" charset="0"/>
                          <a:ea typeface="+mn-ea"/>
                          <a:cs typeface="Imago" pitchFamily="2" charset="0"/>
                        </a:rPr>
                        <a:t>% of </a:t>
                      </a:r>
                      <a:r>
                        <a:rPr lang="en-GB" sz="1200" i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patients</a:t>
                      </a:r>
                      <a:endParaRPr lang="en-GB" sz="1200" b="1" i="1" kern="1200" dirty="0">
                        <a:solidFill>
                          <a:schemeClr val="bg1"/>
                        </a:solidFill>
                        <a:latin typeface="Imago" pitchFamily="2" charset="0"/>
                        <a:ea typeface="+mn-ea"/>
                        <a:cs typeface="Imago" pitchFamily="2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R-</a:t>
                      </a:r>
                      <a:r>
                        <a:rPr lang="en-GB" sz="1200" b="1" i="1" baseline="0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SC + CHOP, n=369</a:t>
                      </a:r>
                      <a:endParaRPr lang="en-GB" sz="1200" b="1" i="1" dirty="0">
                        <a:solidFill>
                          <a:schemeClr val="bg1"/>
                        </a:solidFill>
                        <a:latin typeface="Imago" pitchFamily="2" charset="0"/>
                        <a:cs typeface="Imago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R-IV + CHOP, n=188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bg1"/>
                          </a:solidFill>
                          <a:latin typeface="Imago" pitchFamily="2" charset="0"/>
                          <a:cs typeface="Imago" pitchFamily="2" charset="0"/>
                        </a:rPr>
                        <a:t>p-value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2788" rtl="0" eaLnBrk="1" fontAlgn="b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SAEs</a:t>
                      </a:r>
                      <a:r>
                        <a:rPr kumimoji="0" lang="de-CH" sz="1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Imago" pitchFamily="2" charset="0"/>
                          <a:ea typeface="+mn-ea"/>
                          <a:cs typeface="Imago" pitchFamily="2" charset="0"/>
                        </a:rPr>
                        <a:t>†</a:t>
                      </a:r>
                      <a:endParaRPr kumimoji="0" lang="en-US" sz="1400" b="1" i="0" u="none" strike="noStrike" kern="1200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MS PGothic" pitchFamily="34" charset="-128"/>
                        <a:cs typeface="Imago" pitchFamily="2" charset="0"/>
                      </a:endParaRP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dirty="0">
                          <a:effectLst/>
                          <a:latin typeface="Imago" pitchFamily="2" charset="0"/>
                          <a:ea typeface="Calibri" panose="020F0502020204030204" pitchFamily="34" charset="0"/>
                          <a:cs typeface="Imago" pitchFamily="2" charset="0"/>
                        </a:rPr>
                        <a:t>38.2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ago" pitchFamily="2" charset="0"/>
                        <a:ea typeface="MS PGothic" pitchFamily="34" charset="-128"/>
                        <a:cs typeface="Imago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33.0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ea typeface="MS PGothic" pitchFamily="34" charset="-128"/>
                          <a:cs typeface="Imago" pitchFamily="2" charset="0"/>
                        </a:rPr>
                        <a:t>0.264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0099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Febrile neutropenia</a:t>
                      </a: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11.7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6.4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0.052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62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Imago" pitchFamily="2" charset="0"/>
                          <a:cs typeface="Imago" pitchFamily="2" charset="0"/>
                        </a:rPr>
                        <a:t>Pneumonia</a:t>
                      </a: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6.8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0.116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4498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Neutropenia</a:t>
                      </a:r>
                    </a:p>
                  </a:txBody>
                  <a:tcPr marL="72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4.8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Imago" pitchFamily="2" charset="0"/>
                        </a:rPr>
                        <a:t>0.494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E9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977787"/>
                  </a:ext>
                </a:extLst>
              </a:tr>
            </a:tbl>
          </a:graphicData>
        </a:graphic>
      </p:graphicFrame>
      <p:sp>
        <p:nvSpPr>
          <p:cNvPr id="8" name="Text Placeholder 4"/>
          <p:cNvSpPr txBox="1">
            <a:spLocks/>
          </p:cNvSpPr>
          <p:nvPr/>
        </p:nvSpPr>
        <p:spPr>
          <a:xfrm>
            <a:off x="4622946" y="3827847"/>
            <a:ext cx="3999507" cy="1159789"/>
          </a:xfrm>
          <a:prstGeom prst="rect">
            <a:avLst/>
          </a:prstGeom>
          <a:solidFill>
            <a:srgbClr val="9C9E9F">
              <a:alpha val="14902"/>
            </a:srgbClr>
          </a:solidFill>
          <a:ln>
            <a:noFill/>
          </a:ln>
        </p:spPr>
        <p:txBody>
          <a:bodyPr lIns="72000" tIns="0" rIns="72000" bIns="0" anchor="ctr" anchorCtr="0">
            <a:noAutofit/>
          </a:bodyPr>
          <a:lstStyle>
            <a:lvl1pPr marL="212351" indent="-212351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40000"/>
                  <a:lumOff val="60000"/>
                </a:schemeClr>
              </a:buClr>
              <a:buFont typeface="Arial" pitchFamily="34" charset="0"/>
              <a:buChar char="•"/>
              <a:tabLst>
                <a:tab pos="206013" algn="l"/>
              </a:tabLst>
              <a:defRPr sz="2400" kern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507104" indent="-277323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40000"/>
                  <a:lumOff val="60000"/>
                </a:schemeClr>
              </a:buClr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2pPr>
            <a:lvl3pPr marL="730547" indent="-218685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3pPr>
            <a:lvl4pPr marL="947652" indent="-210767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4pPr>
            <a:lvl5pPr marL="2053774" indent="-2281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0166" indent="-228197" algn="l" defTabSz="9127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60" indent="-228197" algn="l" defTabSz="9127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56" indent="-228197" algn="l" defTabSz="9127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49" indent="-228197" algn="l" defTabSz="9127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ts val="2000"/>
              </a:lnSpc>
              <a:spcAft>
                <a:spcPts val="0"/>
              </a:spcAft>
              <a:buClr>
                <a:srgbClr val="1070B5"/>
              </a:buClr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A similar proportion of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patients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in each </a:t>
            </a:r>
            <a:br>
              <a:rPr lang="en-US" sz="1600" dirty="0">
                <a:solidFill>
                  <a:srgbClr val="000000"/>
                </a:solidFill>
                <a:latin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</a:rPr>
              <a:t>group discontinued R treatment due to AEs or infections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rgbClr val="0071B9"/>
                </a:solidFill>
              </a:rPr>
              <a:t>Rituximab 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  <p:sp>
        <p:nvSpPr>
          <p:cNvPr id="11" name="CasellaDiTesto 4"/>
          <p:cNvSpPr txBox="1"/>
          <p:nvPr/>
        </p:nvSpPr>
        <p:spPr>
          <a:xfrm>
            <a:off x="431999" y="6453462"/>
            <a:ext cx="6969375" cy="222856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100"/>
              </a:lnSpc>
              <a:defRPr/>
            </a:pPr>
            <a:r>
              <a:rPr lang="da-DK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P J Lugtenburg </a:t>
            </a:r>
            <a:r>
              <a:rPr lang="da-DK" sz="900" i="1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et al,</a:t>
            </a:r>
            <a:r>
              <a:rPr lang="da-DK" sz="900" dirty="0">
                <a:solidFill>
                  <a:srgbClr val="9C9E9F"/>
                </a:solidFill>
                <a:latin typeface="Imago" pitchFamily="2" charset="0"/>
                <a:ea typeface="ＭＳ Ｐゴシック" charset="0"/>
                <a:cs typeface="Imago" pitchFamily="2" charset="0"/>
              </a:rPr>
              <a:t> EHA 2017</a:t>
            </a:r>
          </a:p>
        </p:txBody>
      </p:sp>
    </p:spTree>
    <p:extLst>
      <p:ext uri="{BB962C8B-B14F-4D97-AF65-F5344CB8AC3E}">
        <p14:creationId xmlns:p14="http://schemas.microsoft.com/office/powerpoint/2010/main" val="3515817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40000" y="2160000"/>
            <a:ext cx="7886700" cy="4351338"/>
          </a:xfrm>
        </p:spPr>
        <p:txBody>
          <a:bodyPr lIns="0" tIns="0" rIns="0" bIns="0"/>
          <a:lstStyle/>
          <a:p>
            <a:pPr>
              <a:buClr>
                <a:srgbClr val="0071B9"/>
              </a:buClr>
            </a:pPr>
            <a:r>
              <a:rPr lang="fr-FR" dirty="0">
                <a:latin typeface="Imago" pitchFamily="2" charset="0"/>
                <a:cs typeface="Imago" pitchFamily="2" charset="0"/>
              </a:rPr>
              <a:t>Quelle molécule ensuite ?</a:t>
            </a:r>
          </a:p>
          <a:p>
            <a:pPr>
              <a:buClr>
                <a:srgbClr val="0071B9"/>
              </a:buClr>
            </a:pPr>
            <a:endParaRPr lang="fr-FR" dirty="0">
              <a:latin typeface="Imago" pitchFamily="2" charset="0"/>
              <a:cs typeface="Imago" pitchFamily="2" charset="0"/>
            </a:endParaRPr>
          </a:p>
          <a:p>
            <a:pPr>
              <a:buClr>
                <a:srgbClr val="0071B9"/>
              </a:buClr>
            </a:pPr>
            <a:r>
              <a:rPr lang="fr-FR" dirty="0">
                <a:latin typeface="Imago" pitchFamily="2" charset="0"/>
                <a:cs typeface="Imago" pitchFamily="2" charset="0"/>
              </a:rPr>
              <a:t>Quelles nouvelles voies d'administration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2000" y="1"/>
            <a:ext cx="7560000" cy="846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Imago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solidFill>
                  <a:srgbClr val="0071B9"/>
                </a:solidFill>
              </a:rPr>
              <a:t>Conclusion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804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9358" y="1248300"/>
            <a:ext cx="7772400" cy="1339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>
              <a:lnSpc>
                <a:spcPct val="50000"/>
              </a:lnSpc>
            </a:pPr>
            <a:endParaRPr lang="en-US" altLang="en-US" sz="2308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29358" y="1551233"/>
            <a:ext cx="8745230" cy="371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 marL="171450" indent="-1714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14400" indent="-1714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49122" indent="-249122" defTabSz="844083" eaLnBrk="1" hangingPunct="1">
              <a:lnSpc>
                <a:spcPct val="150000"/>
              </a:lnSpc>
              <a:spcBef>
                <a:spcPts val="1662"/>
              </a:spcBef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Encombrement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l’hôpital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de jour</a:t>
            </a:r>
          </a:p>
          <a:p>
            <a:pPr marL="249122" indent="-249122" defTabSz="844083" eaLnBrk="1" hangingPunct="1">
              <a:lnSpc>
                <a:spcPct val="150000"/>
              </a:lnSpc>
              <a:spcBef>
                <a:spcPts val="1662"/>
              </a:spcBef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L’utilisation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des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formes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SC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devrait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permettre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réduire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la charge de travail du personnel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soignant</a:t>
            </a:r>
            <a:endParaRPr lang="en-US" altLang="en-US" sz="2400" kern="0" dirty="0">
              <a:solidFill>
                <a:srgbClr val="000000"/>
              </a:solidFill>
              <a:latin typeface="Arial"/>
            </a:endParaRPr>
          </a:p>
          <a:p>
            <a:pPr marL="249122" indent="-249122" defTabSz="844083" eaLnBrk="1" hangingPunct="1">
              <a:lnSpc>
                <a:spcPct val="150000"/>
              </a:lnSpc>
              <a:spcBef>
                <a:spcPts val="1662"/>
              </a:spcBef>
              <a:spcAft>
                <a:spcPts val="554"/>
              </a:spcAft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Besoin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mesurer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les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bénéfices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ces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changements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11784" lvl="1" indent="-162662" defTabSz="844083" eaLnBrk="1" hangingPunct="1">
              <a:lnSpc>
                <a:spcPct val="150000"/>
              </a:lnSpc>
              <a:spcBef>
                <a:spcPts val="0"/>
              </a:spcBef>
              <a:spcAft>
                <a:spcPts val="554"/>
              </a:spcAft>
              <a:buFontTx/>
              <a:buChar char="-"/>
            </a:pPr>
            <a:r>
              <a:rPr lang="en-US" altLang="en-US" sz="2400" i="1" kern="0" dirty="0">
                <a:solidFill>
                  <a:srgbClr val="000000"/>
                </a:solidFill>
                <a:latin typeface="Arial"/>
              </a:rPr>
              <a:t>d’un point de </a:t>
            </a:r>
            <a:r>
              <a:rPr lang="en-US" altLang="en-US" sz="2400" i="1" kern="0" dirty="0" err="1">
                <a:solidFill>
                  <a:srgbClr val="000000"/>
                </a:solidFill>
                <a:latin typeface="Arial"/>
              </a:rPr>
              <a:t>vue</a:t>
            </a:r>
            <a:r>
              <a:rPr lang="en-US" altLang="en-US" sz="2400" i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i="1" kern="0" dirty="0" err="1">
                <a:solidFill>
                  <a:srgbClr val="000000"/>
                </a:solidFill>
                <a:latin typeface="Arial"/>
              </a:rPr>
              <a:t>médico-économique</a:t>
            </a:r>
            <a:endParaRPr lang="en-US" altLang="en-US" sz="2400" i="1" kern="0" dirty="0">
              <a:solidFill>
                <a:srgbClr val="000000"/>
              </a:solidFill>
              <a:latin typeface="Arial"/>
            </a:endParaRPr>
          </a:p>
          <a:p>
            <a:pPr marL="411784" lvl="1" indent="-162662" defTabSz="844083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altLang="en-US" sz="2400" i="1" kern="0" dirty="0">
                <a:solidFill>
                  <a:srgbClr val="000000"/>
                </a:solidFill>
                <a:latin typeface="Arial"/>
              </a:rPr>
              <a:t>pour la </a:t>
            </a:r>
            <a:r>
              <a:rPr lang="en-US" altLang="en-US" sz="2400" i="1" kern="0" dirty="0" err="1">
                <a:solidFill>
                  <a:srgbClr val="000000"/>
                </a:solidFill>
                <a:latin typeface="Arial"/>
              </a:rPr>
              <a:t>prise</a:t>
            </a:r>
            <a:r>
              <a:rPr lang="en-US" altLang="en-US" sz="2400" i="1" kern="0" dirty="0">
                <a:solidFill>
                  <a:srgbClr val="000000"/>
                </a:solidFill>
                <a:latin typeface="Arial"/>
              </a:rPr>
              <a:t> en charge des patients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98769" y="263769"/>
            <a:ext cx="6978462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fr-FR" altLang="en-US" sz="32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Notre expérience au CJP</a:t>
            </a:r>
          </a:p>
        </p:txBody>
      </p:sp>
    </p:spTree>
    <p:extLst>
      <p:ext uri="{BB962C8B-B14F-4D97-AF65-F5344CB8AC3E}">
        <p14:creationId xmlns:p14="http://schemas.microsoft.com/office/powerpoint/2010/main" val="159521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95"/>
          <p:cNvGrpSpPr>
            <a:grpSpLocks noChangeAspect="1"/>
          </p:cNvGrpSpPr>
          <p:nvPr/>
        </p:nvGrpSpPr>
        <p:grpSpPr>
          <a:xfrm>
            <a:off x="398770" y="2655161"/>
            <a:ext cx="4179730" cy="3247837"/>
            <a:chOff x="2298437" y="1105743"/>
            <a:chExt cx="5309126" cy="4607361"/>
          </a:xfrm>
        </p:grpSpPr>
        <p:sp>
          <p:nvSpPr>
            <p:cNvPr id="13" name="Freeform 132"/>
            <p:cNvSpPr>
              <a:spLocks/>
            </p:cNvSpPr>
            <p:nvPr/>
          </p:nvSpPr>
          <p:spPr bwMode="gray">
            <a:xfrm>
              <a:off x="2455396" y="1457976"/>
              <a:ext cx="525812" cy="457498"/>
            </a:xfrm>
            <a:custGeom>
              <a:avLst/>
              <a:gdLst>
                <a:gd name="T0" fmla="*/ 60 w 804"/>
                <a:gd name="T1" fmla="*/ 6 h 680"/>
                <a:gd name="T2" fmla="*/ 68 w 804"/>
                <a:gd name="T3" fmla="*/ 27 h 680"/>
                <a:gd name="T4" fmla="*/ 70 w 804"/>
                <a:gd name="T5" fmla="*/ 33 h 680"/>
                <a:gd name="T6" fmla="*/ 60 w 804"/>
                <a:gd name="T7" fmla="*/ 63 h 680"/>
                <a:gd name="T8" fmla="*/ 77 w 804"/>
                <a:gd name="T9" fmla="*/ 53 h 680"/>
                <a:gd name="T10" fmla="*/ 84 w 804"/>
                <a:gd name="T11" fmla="*/ 60 h 680"/>
                <a:gd name="T12" fmla="*/ 87 w 804"/>
                <a:gd name="T13" fmla="*/ 33 h 680"/>
                <a:gd name="T14" fmla="*/ 94 w 804"/>
                <a:gd name="T15" fmla="*/ 53 h 680"/>
                <a:gd name="T16" fmla="*/ 101 w 804"/>
                <a:gd name="T17" fmla="*/ 50 h 680"/>
                <a:gd name="T18" fmla="*/ 117 w 804"/>
                <a:gd name="T19" fmla="*/ 46 h 680"/>
                <a:gd name="T20" fmla="*/ 120 w 804"/>
                <a:gd name="T21" fmla="*/ 60 h 680"/>
                <a:gd name="T22" fmla="*/ 134 w 804"/>
                <a:gd name="T23" fmla="*/ 50 h 680"/>
                <a:gd name="T24" fmla="*/ 151 w 804"/>
                <a:gd name="T25" fmla="*/ 53 h 680"/>
                <a:gd name="T26" fmla="*/ 161 w 804"/>
                <a:gd name="T27" fmla="*/ 60 h 680"/>
                <a:gd name="T28" fmla="*/ 175 w 804"/>
                <a:gd name="T29" fmla="*/ 50 h 680"/>
                <a:gd name="T30" fmla="*/ 178 w 804"/>
                <a:gd name="T31" fmla="*/ 66 h 680"/>
                <a:gd name="T32" fmla="*/ 185 w 804"/>
                <a:gd name="T33" fmla="*/ 66 h 680"/>
                <a:gd name="T34" fmla="*/ 191 w 804"/>
                <a:gd name="T35" fmla="*/ 70 h 680"/>
                <a:gd name="T36" fmla="*/ 191 w 804"/>
                <a:gd name="T37" fmla="*/ 83 h 680"/>
                <a:gd name="T38" fmla="*/ 185 w 804"/>
                <a:gd name="T39" fmla="*/ 93 h 680"/>
                <a:gd name="T40" fmla="*/ 191 w 804"/>
                <a:gd name="T41" fmla="*/ 99 h 680"/>
                <a:gd name="T42" fmla="*/ 201 w 804"/>
                <a:gd name="T43" fmla="*/ 116 h 680"/>
                <a:gd name="T44" fmla="*/ 198 w 804"/>
                <a:gd name="T45" fmla="*/ 136 h 680"/>
                <a:gd name="T46" fmla="*/ 191 w 804"/>
                <a:gd name="T47" fmla="*/ 129 h 680"/>
                <a:gd name="T48" fmla="*/ 188 w 804"/>
                <a:gd name="T49" fmla="*/ 143 h 680"/>
                <a:gd name="T50" fmla="*/ 175 w 804"/>
                <a:gd name="T51" fmla="*/ 146 h 680"/>
                <a:gd name="T52" fmla="*/ 165 w 804"/>
                <a:gd name="T53" fmla="*/ 156 h 680"/>
                <a:gd name="T54" fmla="*/ 151 w 804"/>
                <a:gd name="T55" fmla="*/ 156 h 680"/>
                <a:gd name="T56" fmla="*/ 123 w 804"/>
                <a:gd name="T57" fmla="*/ 163 h 680"/>
                <a:gd name="T58" fmla="*/ 107 w 804"/>
                <a:gd name="T59" fmla="*/ 166 h 680"/>
                <a:gd name="T60" fmla="*/ 94 w 804"/>
                <a:gd name="T61" fmla="*/ 163 h 680"/>
                <a:gd name="T62" fmla="*/ 81 w 804"/>
                <a:gd name="T63" fmla="*/ 169 h 680"/>
                <a:gd name="T64" fmla="*/ 60 w 804"/>
                <a:gd name="T65" fmla="*/ 163 h 680"/>
                <a:gd name="T66" fmla="*/ 41 w 804"/>
                <a:gd name="T67" fmla="*/ 150 h 680"/>
                <a:gd name="T68" fmla="*/ 34 w 804"/>
                <a:gd name="T69" fmla="*/ 129 h 680"/>
                <a:gd name="T70" fmla="*/ 17 w 804"/>
                <a:gd name="T71" fmla="*/ 126 h 680"/>
                <a:gd name="T72" fmla="*/ 0 w 804"/>
                <a:gd name="T73" fmla="*/ 116 h 680"/>
                <a:gd name="T74" fmla="*/ 3 w 804"/>
                <a:gd name="T75" fmla="*/ 103 h 680"/>
                <a:gd name="T76" fmla="*/ 17 w 804"/>
                <a:gd name="T77" fmla="*/ 109 h 680"/>
                <a:gd name="T78" fmla="*/ 27 w 804"/>
                <a:gd name="T79" fmla="*/ 109 h 680"/>
                <a:gd name="T80" fmla="*/ 24 w 804"/>
                <a:gd name="T81" fmla="*/ 99 h 680"/>
                <a:gd name="T82" fmla="*/ 24 w 804"/>
                <a:gd name="T83" fmla="*/ 93 h 680"/>
                <a:gd name="T84" fmla="*/ 27 w 804"/>
                <a:gd name="T85" fmla="*/ 76 h 680"/>
                <a:gd name="T86" fmla="*/ 10 w 804"/>
                <a:gd name="T87" fmla="*/ 66 h 680"/>
                <a:gd name="T88" fmla="*/ 0 w 804"/>
                <a:gd name="T89" fmla="*/ 66 h 680"/>
                <a:gd name="T90" fmla="*/ 3 w 804"/>
                <a:gd name="T91" fmla="*/ 60 h 680"/>
                <a:gd name="T92" fmla="*/ 24 w 804"/>
                <a:gd name="T93" fmla="*/ 63 h 680"/>
                <a:gd name="T94" fmla="*/ 41 w 804"/>
                <a:gd name="T95" fmla="*/ 73 h 680"/>
                <a:gd name="T96" fmla="*/ 41 w 804"/>
                <a:gd name="T97" fmla="*/ 66 h 680"/>
                <a:gd name="T98" fmla="*/ 34 w 804"/>
                <a:gd name="T99" fmla="*/ 53 h 680"/>
                <a:gd name="T100" fmla="*/ 47 w 804"/>
                <a:gd name="T101" fmla="*/ 46 h 680"/>
                <a:gd name="T102" fmla="*/ 34 w 804"/>
                <a:gd name="T103" fmla="*/ 40 h 680"/>
                <a:gd name="T104" fmla="*/ 13 w 804"/>
                <a:gd name="T105" fmla="*/ 37 h 680"/>
                <a:gd name="T106" fmla="*/ 10 w 804"/>
                <a:gd name="T107" fmla="*/ 23 h 680"/>
                <a:gd name="T108" fmla="*/ 17 w 804"/>
                <a:gd name="T109" fmla="*/ 20 h 680"/>
                <a:gd name="T110" fmla="*/ 30 w 804"/>
                <a:gd name="T111" fmla="*/ 30 h 680"/>
                <a:gd name="T112" fmla="*/ 24 w 804"/>
                <a:gd name="T113" fmla="*/ 13 h 680"/>
                <a:gd name="T114" fmla="*/ 27 w 804"/>
                <a:gd name="T115" fmla="*/ 10 h 680"/>
                <a:gd name="T116" fmla="*/ 44 w 804"/>
                <a:gd name="T117" fmla="*/ 20 h 680"/>
                <a:gd name="T118" fmla="*/ 47 w 804"/>
                <a:gd name="T119" fmla="*/ 20 h 680"/>
                <a:gd name="T120" fmla="*/ 50 w 804"/>
                <a:gd name="T121" fmla="*/ 23 h 680"/>
                <a:gd name="T122" fmla="*/ 53 w 804"/>
                <a:gd name="T123" fmla="*/ 10 h 680"/>
                <a:gd name="T124" fmla="*/ 47 w 804"/>
                <a:gd name="T125" fmla="*/ 3 h 6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4"/>
                <a:gd name="T190" fmla="*/ 0 h 680"/>
                <a:gd name="T191" fmla="*/ 804 w 804"/>
                <a:gd name="T192" fmla="*/ 680 h 6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4" h="680">
                  <a:moveTo>
                    <a:pt x="202" y="0"/>
                  </a:moveTo>
                  <a:lnTo>
                    <a:pt x="242" y="27"/>
                  </a:lnTo>
                  <a:lnTo>
                    <a:pt x="242" y="67"/>
                  </a:lnTo>
                  <a:lnTo>
                    <a:pt x="269" y="108"/>
                  </a:lnTo>
                  <a:lnTo>
                    <a:pt x="255" y="121"/>
                  </a:lnTo>
                  <a:lnTo>
                    <a:pt x="280" y="135"/>
                  </a:lnTo>
                  <a:lnTo>
                    <a:pt x="242" y="186"/>
                  </a:lnTo>
                  <a:lnTo>
                    <a:pt x="242" y="254"/>
                  </a:lnTo>
                  <a:lnTo>
                    <a:pt x="269" y="213"/>
                  </a:lnTo>
                  <a:lnTo>
                    <a:pt x="307" y="213"/>
                  </a:lnTo>
                  <a:lnTo>
                    <a:pt x="294" y="240"/>
                  </a:lnTo>
                  <a:lnTo>
                    <a:pt x="334" y="240"/>
                  </a:lnTo>
                  <a:lnTo>
                    <a:pt x="348" y="200"/>
                  </a:lnTo>
                  <a:lnTo>
                    <a:pt x="348" y="135"/>
                  </a:lnTo>
                  <a:lnTo>
                    <a:pt x="374" y="148"/>
                  </a:lnTo>
                  <a:lnTo>
                    <a:pt x="374" y="213"/>
                  </a:lnTo>
                  <a:lnTo>
                    <a:pt x="388" y="240"/>
                  </a:lnTo>
                  <a:lnTo>
                    <a:pt x="401" y="200"/>
                  </a:lnTo>
                  <a:lnTo>
                    <a:pt x="428" y="186"/>
                  </a:lnTo>
                  <a:lnTo>
                    <a:pt x="468" y="186"/>
                  </a:lnTo>
                  <a:lnTo>
                    <a:pt x="482" y="200"/>
                  </a:lnTo>
                  <a:lnTo>
                    <a:pt x="482" y="240"/>
                  </a:lnTo>
                  <a:lnTo>
                    <a:pt x="509" y="200"/>
                  </a:lnTo>
                  <a:lnTo>
                    <a:pt x="536" y="200"/>
                  </a:lnTo>
                  <a:lnTo>
                    <a:pt x="563" y="254"/>
                  </a:lnTo>
                  <a:lnTo>
                    <a:pt x="603" y="213"/>
                  </a:lnTo>
                  <a:lnTo>
                    <a:pt x="616" y="254"/>
                  </a:lnTo>
                  <a:lnTo>
                    <a:pt x="643" y="240"/>
                  </a:lnTo>
                  <a:lnTo>
                    <a:pt x="657" y="186"/>
                  </a:lnTo>
                  <a:lnTo>
                    <a:pt x="697" y="200"/>
                  </a:lnTo>
                  <a:lnTo>
                    <a:pt x="724" y="213"/>
                  </a:lnTo>
                  <a:lnTo>
                    <a:pt x="710" y="267"/>
                  </a:lnTo>
                  <a:lnTo>
                    <a:pt x="724" y="294"/>
                  </a:lnTo>
                  <a:lnTo>
                    <a:pt x="737" y="267"/>
                  </a:lnTo>
                  <a:lnTo>
                    <a:pt x="764" y="254"/>
                  </a:lnTo>
                  <a:lnTo>
                    <a:pt x="764" y="280"/>
                  </a:lnTo>
                  <a:lnTo>
                    <a:pt x="737" y="307"/>
                  </a:lnTo>
                  <a:lnTo>
                    <a:pt x="764" y="334"/>
                  </a:lnTo>
                  <a:lnTo>
                    <a:pt x="764" y="348"/>
                  </a:lnTo>
                  <a:lnTo>
                    <a:pt x="737" y="374"/>
                  </a:lnTo>
                  <a:lnTo>
                    <a:pt x="778" y="388"/>
                  </a:lnTo>
                  <a:lnTo>
                    <a:pt x="764" y="399"/>
                  </a:lnTo>
                  <a:lnTo>
                    <a:pt x="804" y="426"/>
                  </a:lnTo>
                  <a:lnTo>
                    <a:pt x="804" y="467"/>
                  </a:lnTo>
                  <a:lnTo>
                    <a:pt x="764" y="493"/>
                  </a:lnTo>
                  <a:lnTo>
                    <a:pt x="791" y="547"/>
                  </a:lnTo>
                  <a:lnTo>
                    <a:pt x="778" y="547"/>
                  </a:lnTo>
                  <a:lnTo>
                    <a:pt x="764" y="520"/>
                  </a:lnTo>
                  <a:lnTo>
                    <a:pt x="764" y="561"/>
                  </a:lnTo>
                  <a:lnTo>
                    <a:pt x="751" y="574"/>
                  </a:lnTo>
                  <a:lnTo>
                    <a:pt x="724" y="588"/>
                  </a:lnTo>
                  <a:lnTo>
                    <a:pt x="697" y="588"/>
                  </a:lnTo>
                  <a:lnTo>
                    <a:pt x="670" y="614"/>
                  </a:lnTo>
                  <a:lnTo>
                    <a:pt x="657" y="628"/>
                  </a:lnTo>
                  <a:lnTo>
                    <a:pt x="630" y="639"/>
                  </a:lnTo>
                  <a:lnTo>
                    <a:pt x="603" y="628"/>
                  </a:lnTo>
                  <a:lnTo>
                    <a:pt x="549" y="628"/>
                  </a:lnTo>
                  <a:lnTo>
                    <a:pt x="495" y="653"/>
                  </a:lnTo>
                  <a:lnTo>
                    <a:pt x="442" y="666"/>
                  </a:lnTo>
                  <a:lnTo>
                    <a:pt x="428" y="666"/>
                  </a:lnTo>
                  <a:lnTo>
                    <a:pt x="415" y="653"/>
                  </a:lnTo>
                  <a:lnTo>
                    <a:pt x="374" y="653"/>
                  </a:lnTo>
                  <a:lnTo>
                    <a:pt x="361" y="666"/>
                  </a:lnTo>
                  <a:lnTo>
                    <a:pt x="321" y="680"/>
                  </a:lnTo>
                  <a:lnTo>
                    <a:pt x="269" y="680"/>
                  </a:lnTo>
                  <a:lnTo>
                    <a:pt x="242" y="653"/>
                  </a:lnTo>
                  <a:lnTo>
                    <a:pt x="215" y="614"/>
                  </a:lnTo>
                  <a:lnTo>
                    <a:pt x="161" y="601"/>
                  </a:lnTo>
                  <a:lnTo>
                    <a:pt x="161" y="561"/>
                  </a:lnTo>
                  <a:lnTo>
                    <a:pt x="134" y="520"/>
                  </a:lnTo>
                  <a:lnTo>
                    <a:pt x="121" y="507"/>
                  </a:lnTo>
                  <a:lnTo>
                    <a:pt x="67" y="507"/>
                  </a:lnTo>
                  <a:lnTo>
                    <a:pt x="14" y="467"/>
                  </a:lnTo>
                  <a:lnTo>
                    <a:pt x="0" y="467"/>
                  </a:lnTo>
                  <a:lnTo>
                    <a:pt x="14" y="440"/>
                  </a:lnTo>
                  <a:lnTo>
                    <a:pt x="14" y="413"/>
                  </a:lnTo>
                  <a:lnTo>
                    <a:pt x="40" y="440"/>
                  </a:lnTo>
                  <a:lnTo>
                    <a:pt x="67" y="440"/>
                  </a:lnTo>
                  <a:lnTo>
                    <a:pt x="94" y="440"/>
                  </a:lnTo>
                  <a:lnTo>
                    <a:pt x="108" y="440"/>
                  </a:lnTo>
                  <a:lnTo>
                    <a:pt x="94" y="413"/>
                  </a:lnTo>
                  <a:lnTo>
                    <a:pt x="94" y="399"/>
                  </a:lnTo>
                  <a:lnTo>
                    <a:pt x="108" y="374"/>
                  </a:lnTo>
                  <a:lnTo>
                    <a:pt x="94" y="374"/>
                  </a:lnTo>
                  <a:lnTo>
                    <a:pt x="94" y="334"/>
                  </a:lnTo>
                  <a:lnTo>
                    <a:pt x="108" y="307"/>
                  </a:lnTo>
                  <a:lnTo>
                    <a:pt x="67" y="294"/>
                  </a:lnTo>
                  <a:lnTo>
                    <a:pt x="40" y="267"/>
                  </a:lnTo>
                  <a:lnTo>
                    <a:pt x="14" y="267"/>
                  </a:lnTo>
                  <a:lnTo>
                    <a:pt x="0" y="267"/>
                  </a:lnTo>
                  <a:lnTo>
                    <a:pt x="0" y="240"/>
                  </a:lnTo>
                  <a:lnTo>
                    <a:pt x="14" y="240"/>
                  </a:lnTo>
                  <a:lnTo>
                    <a:pt x="54" y="254"/>
                  </a:lnTo>
                  <a:lnTo>
                    <a:pt x="94" y="254"/>
                  </a:lnTo>
                  <a:lnTo>
                    <a:pt x="121" y="267"/>
                  </a:lnTo>
                  <a:lnTo>
                    <a:pt x="161" y="294"/>
                  </a:lnTo>
                  <a:lnTo>
                    <a:pt x="188" y="267"/>
                  </a:lnTo>
                  <a:lnTo>
                    <a:pt x="161" y="267"/>
                  </a:lnTo>
                  <a:lnTo>
                    <a:pt x="121" y="240"/>
                  </a:lnTo>
                  <a:lnTo>
                    <a:pt x="134" y="213"/>
                  </a:lnTo>
                  <a:lnTo>
                    <a:pt x="188" y="227"/>
                  </a:lnTo>
                  <a:lnTo>
                    <a:pt x="188" y="186"/>
                  </a:lnTo>
                  <a:lnTo>
                    <a:pt x="148" y="160"/>
                  </a:lnTo>
                  <a:lnTo>
                    <a:pt x="134" y="160"/>
                  </a:lnTo>
                  <a:lnTo>
                    <a:pt x="94" y="160"/>
                  </a:lnTo>
                  <a:lnTo>
                    <a:pt x="54" y="148"/>
                  </a:lnTo>
                  <a:lnTo>
                    <a:pt x="27" y="108"/>
                  </a:lnTo>
                  <a:lnTo>
                    <a:pt x="40" y="94"/>
                  </a:lnTo>
                  <a:lnTo>
                    <a:pt x="67" y="121"/>
                  </a:lnTo>
                  <a:lnTo>
                    <a:pt x="67" y="81"/>
                  </a:lnTo>
                  <a:lnTo>
                    <a:pt x="108" y="121"/>
                  </a:lnTo>
                  <a:lnTo>
                    <a:pt x="121" y="121"/>
                  </a:lnTo>
                  <a:lnTo>
                    <a:pt x="81" y="94"/>
                  </a:lnTo>
                  <a:lnTo>
                    <a:pt x="94" y="54"/>
                  </a:lnTo>
                  <a:lnTo>
                    <a:pt x="108" y="54"/>
                  </a:lnTo>
                  <a:lnTo>
                    <a:pt x="108" y="41"/>
                  </a:lnTo>
                  <a:lnTo>
                    <a:pt x="148" y="27"/>
                  </a:lnTo>
                  <a:lnTo>
                    <a:pt x="175" y="81"/>
                  </a:lnTo>
                  <a:lnTo>
                    <a:pt x="175" y="108"/>
                  </a:lnTo>
                  <a:lnTo>
                    <a:pt x="188" y="81"/>
                  </a:lnTo>
                  <a:lnTo>
                    <a:pt x="202" y="121"/>
                  </a:lnTo>
                  <a:lnTo>
                    <a:pt x="202" y="94"/>
                  </a:lnTo>
                  <a:lnTo>
                    <a:pt x="188" y="41"/>
                  </a:lnTo>
                  <a:lnTo>
                    <a:pt x="215" y="41"/>
                  </a:lnTo>
                  <a:lnTo>
                    <a:pt x="215" y="27"/>
                  </a:lnTo>
                  <a:lnTo>
                    <a:pt x="188" y="14"/>
                  </a:lnTo>
                  <a:lnTo>
                    <a:pt x="202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33"/>
            <p:cNvSpPr>
              <a:spLocks/>
            </p:cNvSpPr>
            <p:nvPr/>
          </p:nvSpPr>
          <p:spPr bwMode="gray">
            <a:xfrm>
              <a:off x="2675139" y="3115222"/>
              <a:ext cx="374085" cy="433205"/>
            </a:xfrm>
            <a:custGeom>
              <a:avLst/>
              <a:gdLst>
                <a:gd name="T0" fmla="*/ 126 w 574"/>
                <a:gd name="T1" fmla="*/ 13 h 643"/>
                <a:gd name="T2" fmla="*/ 109 w 574"/>
                <a:gd name="T3" fmla="*/ 30 h 643"/>
                <a:gd name="T4" fmla="*/ 106 w 574"/>
                <a:gd name="T5" fmla="*/ 33 h 643"/>
                <a:gd name="T6" fmla="*/ 100 w 574"/>
                <a:gd name="T7" fmla="*/ 43 h 643"/>
                <a:gd name="T8" fmla="*/ 116 w 574"/>
                <a:gd name="T9" fmla="*/ 47 h 643"/>
                <a:gd name="T10" fmla="*/ 129 w 574"/>
                <a:gd name="T11" fmla="*/ 57 h 643"/>
                <a:gd name="T12" fmla="*/ 140 w 574"/>
                <a:gd name="T13" fmla="*/ 63 h 643"/>
                <a:gd name="T14" fmla="*/ 140 w 574"/>
                <a:gd name="T15" fmla="*/ 67 h 643"/>
                <a:gd name="T16" fmla="*/ 136 w 574"/>
                <a:gd name="T17" fmla="*/ 93 h 643"/>
                <a:gd name="T18" fmla="*/ 126 w 574"/>
                <a:gd name="T19" fmla="*/ 130 h 643"/>
                <a:gd name="T20" fmla="*/ 116 w 574"/>
                <a:gd name="T21" fmla="*/ 150 h 643"/>
                <a:gd name="T22" fmla="*/ 96 w 574"/>
                <a:gd name="T23" fmla="*/ 150 h 643"/>
                <a:gd name="T24" fmla="*/ 83 w 574"/>
                <a:gd name="T25" fmla="*/ 150 h 643"/>
                <a:gd name="T26" fmla="*/ 56 w 574"/>
                <a:gd name="T27" fmla="*/ 154 h 643"/>
                <a:gd name="T28" fmla="*/ 30 w 574"/>
                <a:gd name="T29" fmla="*/ 160 h 643"/>
                <a:gd name="T30" fmla="*/ 27 w 574"/>
                <a:gd name="T31" fmla="*/ 147 h 643"/>
                <a:gd name="T32" fmla="*/ 6 w 574"/>
                <a:gd name="T33" fmla="*/ 143 h 643"/>
                <a:gd name="T34" fmla="*/ 6 w 574"/>
                <a:gd name="T35" fmla="*/ 140 h 643"/>
                <a:gd name="T36" fmla="*/ 6 w 574"/>
                <a:gd name="T37" fmla="*/ 130 h 643"/>
                <a:gd name="T38" fmla="*/ 6 w 574"/>
                <a:gd name="T39" fmla="*/ 123 h 643"/>
                <a:gd name="T40" fmla="*/ 13 w 574"/>
                <a:gd name="T41" fmla="*/ 117 h 643"/>
                <a:gd name="T42" fmla="*/ 23 w 574"/>
                <a:gd name="T43" fmla="*/ 113 h 643"/>
                <a:gd name="T44" fmla="*/ 53 w 574"/>
                <a:gd name="T45" fmla="*/ 110 h 643"/>
                <a:gd name="T46" fmla="*/ 43 w 574"/>
                <a:gd name="T47" fmla="*/ 110 h 643"/>
                <a:gd name="T48" fmla="*/ 39 w 574"/>
                <a:gd name="T49" fmla="*/ 100 h 643"/>
                <a:gd name="T50" fmla="*/ 50 w 574"/>
                <a:gd name="T51" fmla="*/ 87 h 643"/>
                <a:gd name="T52" fmla="*/ 43 w 574"/>
                <a:gd name="T53" fmla="*/ 80 h 643"/>
                <a:gd name="T54" fmla="*/ 30 w 574"/>
                <a:gd name="T55" fmla="*/ 60 h 643"/>
                <a:gd name="T56" fmla="*/ 46 w 574"/>
                <a:gd name="T57" fmla="*/ 53 h 643"/>
                <a:gd name="T58" fmla="*/ 36 w 574"/>
                <a:gd name="T59" fmla="*/ 40 h 643"/>
                <a:gd name="T60" fmla="*/ 43 w 574"/>
                <a:gd name="T61" fmla="*/ 30 h 643"/>
                <a:gd name="T62" fmla="*/ 63 w 574"/>
                <a:gd name="T63" fmla="*/ 36 h 643"/>
                <a:gd name="T64" fmla="*/ 80 w 574"/>
                <a:gd name="T65" fmla="*/ 40 h 643"/>
                <a:gd name="T66" fmla="*/ 93 w 574"/>
                <a:gd name="T67" fmla="*/ 30 h 643"/>
                <a:gd name="T68" fmla="*/ 86 w 574"/>
                <a:gd name="T69" fmla="*/ 23 h 643"/>
                <a:gd name="T70" fmla="*/ 86 w 574"/>
                <a:gd name="T71" fmla="*/ 16 h 643"/>
                <a:gd name="T72" fmla="*/ 100 w 574"/>
                <a:gd name="T73" fmla="*/ 3 h 643"/>
                <a:gd name="T74" fmla="*/ 116 w 574"/>
                <a:gd name="T75" fmla="*/ 6 h 643"/>
                <a:gd name="T76" fmla="*/ 129 w 574"/>
                <a:gd name="T77" fmla="*/ 0 h 643"/>
                <a:gd name="T78" fmla="*/ 123 w 574"/>
                <a:gd name="T79" fmla="*/ 13 h 6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74"/>
                <a:gd name="T121" fmla="*/ 0 h 643"/>
                <a:gd name="T122" fmla="*/ 574 w 574"/>
                <a:gd name="T123" fmla="*/ 643 h 6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74" h="643">
                  <a:moveTo>
                    <a:pt x="493" y="53"/>
                  </a:moveTo>
                  <a:lnTo>
                    <a:pt x="507" y="53"/>
                  </a:lnTo>
                  <a:lnTo>
                    <a:pt x="453" y="94"/>
                  </a:lnTo>
                  <a:lnTo>
                    <a:pt x="440" y="121"/>
                  </a:lnTo>
                  <a:lnTo>
                    <a:pt x="415" y="107"/>
                  </a:lnTo>
                  <a:lnTo>
                    <a:pt x="426" y="134"/>
                  </a:lnTo>
                  <a:lnTo>
                    <a:pt x="388" y="134"/>
                  </a:lnTo>
                  <a:lnTo>
                    <a:pt x="401" y="174"/>
                  </a:lnTo>
                  <a:lnTo>
                    <a:pt x="426" y="228"/>
                  </a:lnTo>
                  <a:lnTo>
                    <a:pt x="466" y="188"/>
                  </a:lnTo>
                  <a:lnTo>
                    <a:pt x="493" y="174"/>
                  </a:lnTo>
                  <a:lnTo>
                    <a:pt x="520" y="228"/>
                  </a:lnTo>
                  <a:lnTo>
                    <a:pt x="520" y="255"/>
                  </a:lnTo>
                  <a:lnTo>
                    <a:pt x="561" y="255"/>
                  </a:lnTo>
                  <a:lnTo>
                    <a:pt x="574" y="268"/>
                  </a:lnTo>
                  <a:lnTo>
                    <a:pt x="561" y="268"/>
                  </a:lnTo>
                  <a:lnTo>
                    <a:pt x="547" y="309"/>
                  </a:lnTo>
                  <a:lnTo>
                    <a:pt x="547" y="374"/>
                  </a:lnTo>
                  <a:lnTo>
                    <a:pt x="534" y="441"/>
                  </a:lnTo>
                  <a:lnTo>
                    <a:pt x="507" y="522"/>
                  </a:lnTo>
                  <a:lnTo>
                    <a:pt x="466" y="575"/>
                  </a:lnTo>
                  <a:lnTo>
                    <a:pt x="466" y="602"/>
                  </a:lnTo>
                  <a:lnTo>
                    <a:pt x="426" y="589"/>
                  </a:lnTo>
                  <a:lnTo>
                    <a:pt x="388" y="602"/>
                  </a:lnTo>
                  <a:lnTo>
                    <a:pt x="334" y="575"/>
                  </a:lnTo>
                  <a:lnTo>
                    <a:pt x="334" y="602"/>
                  </a:lnTo>
                  <a:lnTo>
                    <a:pt x="280" y="616"/>
                  </a:lnTo>
                  <a:lnTo>
                    <a:pt x="227" y="616"/>
                  </a:lnTo>
                  <a:lnTo>
                    <a:pt x="186" y="643"/>
                  </a:lnTo>
                  <a:lnTo>
                    <a:pt x="121" y="643"/>
                  </a:lnTo>
                  <a:lnTo>
                    <a:pt x="54" y="616"/>
                  </a:lnTo>
                  <a:lnTo>
                    <a:pt x="108" y="589"/>
                  </a:lnTo>
                  <a:lnTo>
                    <a:pt x="40" y="616"/>
                  </a:lnTo>
                  <a:lnTo>
                    <a:pt x="27" y="575"/>
                  </a:lnTo>
                  <a:lnTo>
                    <a:pt x="94" y="562"/>
                  </a:lnTo>
                  <a:lnTo>
                    <a:pt x="27" y="562"/>
                  </a:lnTo>
                  <a:lnTo>
                    <a:pt x="0" y="549"/>
                  </a:lnTo>
                  <a:lnTo>
                    <a:pt x="27" y="522"/>
                  </a:lnTo>
                  <a:lnTo>
                    <a:pt x="67" y="508"/>
                  </a:lnTo>
                  <a:lnTo>
                    <a:pt x="27" y="495"/>
                  </a:lnTo>
                  <a:lnTo>
                    <a:pt x="13" y="468"/>
                  </a:lnTo>
                  <a:lnTo>
                    <a:pt x="54" y="468"/>
                  </a:lnTo>
                  <a:lnTo>
                    <a:pt x="81" y="481"/>
                  </a:lnTo>
                  <a:lnTo>
                    <a:pt x="94" y="455"/>
                  </a:lnTo>
                  <a:lnTo>
                    <a:pt x="121" y="441"/>
                  </a:lnTo>
                  <a:lnTo>
                    <a:pt x="213" y="441"/>
                  </a:lnTo>
                  <a:lnTo>
                    <a:pt x="186" y="414"/>
                  </a:lnTo>
                  <a:lnTo>
                    <a:pt x="173" y="441"/>
                  </a:lnTo>
                  <a:lnTo>
                    <a:pt x="121" y="414"/>
                  </a:lnTo>
                  <a:lnTo>
                    <a:pt x="159" y="401"/>
                  </a:lnTo>
                  <a:lnTo>
                    <a:pt x="173" y="360"/>
                  </a:lnTo>
                  <a:lnTo>
                    <a:pt x="200" y="349"/>
                  </a:lnTo>
                  <a:lnTo>
                    <a:pt x="240" y="336"/>
                  </a:lnTo>
                  <a:lnTo>
                    <a:pt x="173" y="322"/>
                  </a:lnTo>
                  <a:lnTo>
                    <a:pt x="121" y="282"/>
                  </a:lnTo>
                  <a:lnTo>
                    <a:pt x="121" y="241"/>
                  </a:lnTo>
                  <a:lnTo>
                    <a:pt x="146" y="215"/>
                  </a:lnTo>
                  <a:lnTo>
                    <a:pt x="186" y="215"/>
                  </a:lnTo>
                  <a:lnTo>
                    <a:pt x="186" y="174"/>
                  </a:lnTo>
                  <a:lnTo>
                    <a:pt x="146" y="161"/>
                  </a:lnTo>
                  <a:lnTo>
                    <a:pt x="146" y="134"/>
                  </a:lnTo>
                  <a:lnTo>
                    <a:pt x="173" y="121"/>
                  </a:lnTo>
                  <a:lnTo>
                    <a:pt x="227" y="134"/>
                  </a:lnTo>
                  <a:lnTo>
                    <a:pt x="253" y="147"/>
                  </a:lnTo>
                  <a:lnTo>
                    <a:pt x="280" y="134"/>
                  </a:lnTo>
                  <a:lnTo>
                    <a:pt x="321" y="161"/>
                  </a:lnTo>
                  <a:lnTo>
                    <a:pt x="347" y="134"/>
                  </a:lnTo>
                  <a:lnTo>
                    <a:pt x="374" y="121"/>
                  </a:lnTo>
                  <a:lnTo>
                    <a:pt x="388" y="94"/>
                  </a:lnTo>
                  <a:lnTo>
                    <a:pt x="347" y="94"/>
                  </a:lnTo>
                  <a:lnTo>
                    <a:pt x="321" y="80"/>
                  </a:lnTo>
                  <a:lnTo>
                    <a:pt x="347" y="67"/>
                  </a:lnTo>
                  <a:lnTo>
                    <a:pt x="361" y="40"/>
                  </a:lnTo>
                  <a:lnTo>
                    <a:pt x="401" y="13"/>
                  </a:lnTo>
                  <a:lnTo>
                    <a:pt x="440" y="0"/>
                  </a:lnTo>
                  <a:lnTo>
                    <a:pt x="466" y="27"/>
                  </a:lnTo>
                  <a:lnTo>
                    <a:pt x="480" y="0"/>
                  </a:lnTo>
                  <a:lnTo>
                    <a:pt x="520" y="0"/>
                  </a:lnTo>
                  <a:lnTo>
                    <a:pt x="534" y="27"/>
                  </a:lnTo>
                  <a:lnTo>
                    <a:pt x="493" y="53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4"/>
            <p:cNvSpPr>
              <a:spLocks/>
            </p:cNvSpPr>
            <p:nvPr/>
          </p:nvSpPr>
          <p:spPr bwMode="gray">
            <a:xfrm>
              <a:off x="2926272" y="3142213"/>
              <a:ext cx="176578" cy="153849"/>
            </a:xfrm>
            <a:custGeom>
              <a:avLst/>
              <a:gdLst>
                <a:gd name="T0" fmla="*/ 31 w 269"/>
                <a:gd name="T1" fmla="*/ 4 h 228"/>
                <a:gd name="T2" fmla="*/ 41 w 269"/>
                <a:gd name="T3" fmla="*/ 0 h 228"/>
                <a:gd name="T4" fmla="*/ 47 w 269"/>
                <a:gd name="T5" fmla="*/ 0 h 228"/>
                <a:gd name="T6" fmla="*/ 54 w 269"/>
                <a:gd name="T7" fmla="*/ 0 h 228"/>
                <a:gd name="T8" fmla="*/ 61 w 269"/>
                <a:gd name="T9" fmla="*/ 7 h 228"/>
                <a:gd name="T10" fmla="*/ 57 w 269"/>
                <a:gd name="T11" fmla="*/ 17 h 228"/>
                <a:gd name="T12" fmla="*/ 68 w 269"/>
                <a:gd name="T13" fmla="*/ 27 h 228"/>
                <a:gd name="T14" fmla="*/ 68 w 269"/>
                <a:gd name="T15" fmla="*/ 41 h 228"/>
                <a:gd name="T16" fmla="*/ 64 w 269"/>
                <a:gd name="T17" fmla="*/ 51 h 228"/>
                <a:gd name="T18" fmla="*/ 57 w 269"/>
                <a:gd name="T19" fmla="*/ 54 h 228"/>
                <a:gd name="T20" fmla="*/ 47 w 269"/>
                <a:gd name="T21" fmla="*/ 57 h 228"/>
                <a:gd name="T22" fmla="*/ 44 w 269"/>
                <a:gd name="T23" fmla="*/ 54 h 228"/>
                <a:gd name="T24" fmla="*/ 34 w 269"/>
                <a:gd name="T25" fmla="*/ 54 h 228"/>
                <a:gd name="T26" fmla="*/ 34 w 269"/>
                <a:gd name="T27" fmla="*/ 47 h 228"/>
                <a:gd name="T28" fmla="*/ 27 w 269"/>
                <a:gd name="T29" fmla="*/ 34 h 228"/>
                <a:gd name="T30" fmla="*/ 20 w 269"/>
                <a:gd name="T31" fmla="*/ 37 h 228"/>
                <a:gd name="T32" fmla="*/ 10 w 269"/>
                <a:gd name="T33" fmla="*/ 47 h 228"/>
                <a:gd name="T34" fmla="*/ 4 w 269"/>
                <a:gd name="T35" fmla="*/ 34 h 228"/>
                <a:gd name="T36" fmla="*/ 0 w 269"/>
                <a:gd name="T37" fmla="*/ 24 h 228"/>
                <a:gd name="T38" fmla="*/ 10 w 269"/>
                <a:gd name="T39" fmla="*/ 24 h 228"/>
                <a:gd name="T40" fmla="*/ 7 w 269"/>
                <a:gd name="T41" fmla="*/ 17 h 228"/>
                <a:gd name="T42" fmla="*/ 14 w 269"/>
                <a:gd name="T43" fmla="*/ 21 h 228"/>
                <a:gd name="T44" fmla="*/ 17 w 269"/>
                <a:gd name="T45" fmla="*/ 14 h 228"/>
                <a:gd name="T46" fmla="*/ 31 w 269"/>
                <a:gd name="T47" fmla="*/ 4 h 2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9"/>
                <a:gd name="T73" fmla="*/ 0 h 228"/>
                <a:gd name="T74" fmla="*/ 269 w 269"/>
                <a:gd name="T75" fmla="*/ 228 h 2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9" h="228">
                  <a:moveTo>
                    <a:pt x="121" y="13"/>
                  </a:moveTo>
                  <a:lnTo>
                    <a:pt x="161" y="0"/>
                  </a:lnTo>
                  <a:lnTo>
                    <a:pt x="188" y="0"/>
                  </a:lnTo>
                  <a:lnTo>
                    <a:pt x="215" y="0"/>
                  </a:lnTo>
                  <a:lnTo>
                    <a:pt x="242" y="27"/>
                  </a:lnTo>
                  <a:lnTo>
                    <a:pt x="228" y="67"/>
                  </a:lnTo>
                  <a:lnTo>
                    <a:pt x="269" y="107"/>
                  </a:lnTo>
                  <a:lnTo>
                    <a:pt x="269" y="161"/>
                  </a:lnTo>
                  <a:lnTo>
                    <a:pt x="255" y="201"/>
                  </a:lnTo>
                  <a:lnTo>
                    <a:pt x="228" y="215"/>
                  </a:lnTo>
                  <a:lnTo>
                    <a:pt x="188" y="228"/>
                  </a:lnTo>
                  <a:lnTo>
                    <a:pt x="175" y="215"/>
                  </a:lnTo>
                  <a:lnTo>
                    <a:pt x="134" y="215"/>
                  </a:lnTo>
                  <a:lnTo>
                    <a:pt x="134" y="188"/>
                  </a:lnTo>
                  <a:lnTo>
                    <a:pt x="107" y="134"/>
                  </a:lnTo>
                  <a:lnTo>
                    <a:pt x="80" y="148"/>
                  </a:lnTo>
                  <a:lnTo>
                    <a:pt x="40" y="188"/>
                  </a:lnTo>
                  <a:lnTo>
                    <a:pt x="13" y="134"/>
                  </a:lnTo>
                  <a:lnTo>
                    <a:pt x="0" y="94"/>
                  </a:lnTo>
                  <a:lnTo>
                    <a:pt x="40" y="94"/>
                  </a:lnTo>
                  <a:lnTo>
                    <a:pt x="27" y="67"/>
                  </a:lnTo>
                  <a:lnTo>
                    <a:pt x="54" y="81"/>
                  </a:lnTo>
                  <a:lnTo>
                    <a:pt x="67" y="54"/>
                  </a:lnTo>
                  <a:lnTo>
                    <a:pt x="121" y="13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35"/>
            <p:cNvSpPr>
              <a:spLocks/>
            </p:cNvSpPr>
            <p:nvPr/>
          </p:nvSpPr>
          <p:spPr bwMode="gray">
            <a:xfrm>
              <a:off x="2969436" y="2745445"/>
              <a:ext cx="613447" cy="1064794"/>
            </a:xfrm>
            <a:custGeom>
              <a:avLst/>
              <a:gdLst>
                <a:gd name="T0" fmla="*/ 87 w 939"/>
                <a:gd name="T1" fmla="*/ 354 h 1577"/>
                <a:gd name="T2" fmla="*/ 50 w 939"/>
                <a:gd name="T3" fmla="*/ 351 h 1577"/>
                <a:gd name="T4" fmla="*/ 13 w 939"/>
                <a:gd name="T5" fmla="*/ 381 h 1577"/>
                <a:gd name="T6" fmla="*/ 16 w 939"/>
                <a:gd name="T7" fmla="*/ 395 h 1577"/>
                <a:gd name="T8" fmla="*/ 57 w 939"/>
                <a:gd name="T9" fmla="*/ 391 h 1577"/>
                <a:gd name="T10" fmla="*/ 100 w 939"/>
                <a:gd name="T11" fmla="*/ 381 h 1577"/>
                <a:gd name="T12" fmla="*/ 164 w 939"/>
                <a:gd name="T13" fmla="*/ 381 h 1577"/>
                <a:gd name="T14" fmla="*/ 221 w 939"/>
                <a:gd name="T15" fmla="*/ 361 h 1577"/>
                <a:gd name="T16" fmla="*/ 201 w 939"/>
                <a:gd name="T17" fmla="*/ 351 h 1577"/>
                <a:gd name="T18" fmla="*/ 231 w 939"/>
                <a:gd name="T19" fmla="*/ 318 h 1577"/>
                <a:gd name="T20" fmla="*/ 211 w 939"/>
                <a:gd name="T21" fmla="*/ 284 h 1577"/>
                <a:gd name="T22" fmla="*/ 197 w 939"/>
                <a:gd name="T23" fmla="*/ 278 h 1577"/>
                <a:gd name="T24" fmla="*/ 191 w 939"/>
                <a:gd name="T25" fmla="*/ 241 h 1577"/>
                <a:gd name="T26" fmla="*/ 167 w 939"/>
                <a:gd name="T27" fmla="*/ 201 h 1577"/>
                <a:gd name="T28" fmla="*/ 150 w 939"/>
                <a:gd name="T29" fmla="*/ 141 h 1577"/>
                <a:gd name="T30" fmla="*/ 111 w 939"/>
                <a:gd name="T31" fmla="*/ 121 h 1577"/>
                <a:gd name="T32" fmla="*/ 137 w 939"/>
                <a:gd name="T33" fmla="*/ 111 h 1577"/>
                <a:gd name="T34" fmla="*/ 164 w 939"/>
                <a:gd name="T35" fmla="*/ 74 h 1577"/>
                <a:gd name="T36" fmla="*/ 147 w 939"/>
                <a:gd name="T37" fmla="*/ 54 h 1577"/>
                <a:gd name="T38" fmla="*/ 124 w 939"/>
                <a:gd name="T39" fmla="*/ 47 h 1577"/>
                <a:gd name="T40" fmla="*/ 137 w 939"/>
                <a:gd name="T41" fmla="*/ 27 h 1577"/>
                <a:gd name="T42" fmla="*/ 114 w 939"/>
                <a:gd name="T43" fmla="*/ 7 h 1577"/>
                <a:gd name="T44" fmla="*/ 97 w 939"/>
                <a:gd name="T45" fmla="*/ 17 h 1577"/>
                <a:gd name="T46" fmla="*/ 80 w 939"/>
                <a:gd name="T47" fmla="*/ 34 h 1577"/>
                <a:gd name="T48" fmla="*/ 74 w 939"/>
                <a:gd name="T49" fmla="*/ 60 h 1577"/>
                <a:gd name="T50" fmla="*/ 63 w 939"/>
                <a:gd name="T51" fmla="*/ 34 h 1577"/>
                <a:gd name="T52" fmla="*/ 61 w 939"/>
                <a:gd name="T53" fmla="*/ 37 h 1577"/>
                <a:gd name="T54" fmla="*/ 60 w 939"/>
                <a:gd name="T55" fmla="*/ 43 h 1577"/>
                <a:gd name="T56" fmla="*/ 53 w 939"/>
                <a:gd name="T57" fmla="*/ 41 h 1577"/>
                <a:gd name="T58" fmla="*/ 63 w 939"/>
                <a:gd name="T59" fmla="*/ 67 h 1577"/>
                <a:gd name="T60" fmla="*/ 57 w 939"/>
                <a:gd name="T61" fmla="*/ 91 h 1577"/>
                <a:gd name="T62" fmla="*/ 67 w 939"/>
                <a:gd name="T63" fmla="*/ 94 h 1577"/>
                <a:gd name="T64" fmla="*/ 63 w 939"/>
                <a:gd name="T65" fmla="*/ 111 h 1577"/>
                <a:gd name="T66" fmla="*/ 50 w 939"/>
                <a:gd name="T67" fmla="*/ 147 h 1577"/>
                <a:gd name="T68" fmla="*/ 67 w 939"/>
                <a:gd name="T69" fmla="*/ 124 h 1577"/>
                <a:gd name="T70" fmla="*/ 80 w 939"/>
                <a:gd name="T71" fmla="*/ 138 h 1577"/>
                <a:gd name="T72" fmla="*/ 63 w 939"/>
                <a:gd name="T73" fmla="*/ 171 h 1577"/>
                <a:gd name="T74" fmla="*/ 87 w 939"/>
                <a:gd name="T75" fmla="*/ 181 h 1577"/>
                <a:gd name="T76" fmla="*/ 117 w 939"/>
                <a:gd name="T77" fmla="*/ 177 h 1577"/>
                <a:gd name="T78" fmla="*/ 107 w 939"/>
                <a:gd name="T79" fmla="*/ 208 h 1577"/>
                <a:gd name="T80" fmla="*/ 111 w 939"/>
                <a:gd name="T81" fmla="*/ 228 h 1577"/>
                <a:gd name="T82" fmla="*/ 104 w 939"/>
                <a:gd name="T83" fmla="*/ 254 h 1577"/>
                <a:gd name="T84" fmla="*/ 67 w 939"/>
                <a:gd name="T85" fmla="*/ 261 h 1577"/>
                <a:gd name="T86" fmla="*/ 67 w 939"/>
                <a:gd name="T87" fmla="*/ 268 h 1577"/>
                <a:gd name="T88" fmla="*/ 60 w 939"/>
                <a:gd name="T89" fmla="*/ 298 h 1577"/>
                <a:gd name="T90" fmla="*/ 33 w 939"/>
                <a:gd name="T91" fmla="*/ 311 h 1577"/>
                <a:gd name="T92" fmla="*/ 53 w 939"/>
                <a:gd name="T93" fmla="*/ 318 h 1577"/>
                <a:gd name="T94" fmla="*/ 74 w 939"/>
                <a:gd name="T95" fmla="*/ 338 h 1577"/>
                <a:gd name="T96" fmla="*/ 107 w 939"/>
                <a:gd name="T97" fmla="*/ 328 h 15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39"/>
                <a:gd name="T148" fmla="*/ 0 h 1577"/>
                <a:gd name="T149" fmla="*/ 939 w 939"/>
                <a:gd name="T150" fmla="*/ 1577 h 15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39" h="1577">
                  <a:moveTo>
                    <a:pt x="444" y="1310"/>
                  </a:moveTo>
                  <a:lnTo>
                    <a:pt x="403" y="1349"/>
                  </a:lnTo>
                  <a:lnTo>
                    <a:pt x="363" y="1376"/>
                  </a:lnTo>
                  <a:lnTo>
                    <a:pt x="350" y="1416"/>
                  </a:lnTo>
                  <a:lnTo>
                    <a:pt x="309" y="1389"/>
                  </a:lnTo>
                  <a:lnTo>
                    <a:pt x="269" y="1376"/>
                  </a:lnTo>
                  <a:lnTo>
                    <a:pt x="215" y="1376"/>
                  </a:lnTo>
                  <a:lnTo>
                    <a:pt x="202" y="1403"/>
                  </a:lnTo>
                  <a:lnTo>
                    <a:pt x="161" y="1416"/>
                  </a:lnTo>
                  <a:lnTo>
                    <a:pt x="161" y="1443"/>
                  </a:lnTo>
                  <a:lnTo>
                    <a:pt x="121" y="1470"/>
                  </a:lnTo>
                  <a:lnTo>
                    <a:pt x="54" y="1524"/>
                  </a:lnTo>
                  <a:lnTo>
                    <a:pt x="14" y="1524"/>
                  </a:lnTo>
                  <a:lnTo>
                    <a:pt x="0" y="1537"/>
                  </a:lnTo>
                  <a:lnTo>
                    <a:pt x="40" y="1537"/>
                  </a:lnTo>
                  <a:lnTo>
                    <a:pt x="67" y="1577"/>
                  </a:lnTo>
                  <a:lnTo>
                    <a:pt x="94" y="1537"/>
                  </a:lnTo>
                  <a:lnTo>
                    <a:pt x="188" y="1524"/>
                  </a:lnTo>
                  <a:lnTo>
                    <a:pt x="215" y="1537"/>
                  </a:lnTo>
                  <a:lnTo>
                    <a:pt x="229" y="1564"/>
                  </a:lnTo>
                  <a:lnTo>
                    <a:pt x="255" y="1550"/>
                  </a:lnTo>
                  <a:lnTo>
                    <a:pt x="282" y="1510"/>
                  </a:lnTo>
                  <a:lnTo>
                    <a:pt x="350" y="1497"/>
                  </a:lnTo>
                  <a:lnTo>
                    <a:pt x="403" y="1524"/>
                  </a:lnTo>
                  <a:lnTo>
                    <a:pt x="457" y="1537"/>
                  </a:lnTo>
                  <a:lnTo>
                    <a:pt x="497" y="1510"/>
                  </a:lnTo>
                  <a:lnTo>
                    <a:pt x="565" y="1510"/>
                  </a:lnTo>
                  <a:lnTo>
                    <a:pt x="657" y="1524"/>
                  </a:lnTo>
                  <a:lnTo>
                    <a:pt x="724" y="1537"/>
                  </a:lnTo>
                  <a:lnTo>
                    <a:pt x="804" y="1524"/>
                  </a:lnTo>
                  <a:lnTo>
                    <a:pt x="858" y="1497"/>
                  </a:lnTo>
                  <a:lnTo>
                    <a:pt x="885" y="1443"/>
                  </a:lnTo>
                  <a:lnTo>
                    <a:pt x="818" y="1443"/>
                  </a:lnTo>
                  <a:lnTo>
                    <a:pt x="764" y="1416"/>
                  </a:lnTo>
                  <a:lnTo>
                    <a:pt x="737" y="1403"/>
                  </a:lnTo>
                  <a:lnTo>
                    <a:pt x="804" y="1403"/>
                  </a:lnTo>
                  <a:lnTo>
                    <a:pt x="831" y="1376"/>
                  </a:lnTo>
                  <a:lnTo>
                    <a:pt x="885" y="1337"/>
                  </a:lnTo>
                  <a:lnTo>
                    <a:pt x="912" y="1297"/>
                  </a:lnTo>
                  <a:lnTo>
                    <a:pt x="925" y="1270"/>
                  </a:lnTo>
                  <a:lnTo>
                    <a:pt x="939" y="1230"/>
                  </a:lnTo>
                  <a:lnTo>
                    <a:pt x="925" y="1190"/>
                  </a:lnTo>
                  <a:lnTo>
                    <a:pt x="885" y="1149"/>
                  </a:lnTo>
                  <a:lnTo>
                    <a:pt x="845" y="1136"/>
                  </a:lnTo>
                  <a:lnTo>
                    <a:pt x="804" y="1136"/>
                  </a:lnTo>
                  <a:lnTo>
                    <a:pt x="791" y="1176"/>
                  </a:lnTo>
                  <a:lnTo>
                    <a:pt x="764" y="1149"/>
                  </a:lnTo>
                  <a:lnTo>
                    <a:pt x="791" y="1109"/>
                  </a:lnTo>
                  <a:lnTo>
                    <a:pt x="791" y="1055"/>
                  </a:lnTo>
                  <a:lnTo>
                    <a:pt x="737" y="1002"/>
                  </a:lnTo>
                  <a:lnTo>
                    <a:pt x="778" y="1002"/>
                  </a:lnTo>
                  <a:lnTo>
                    <a:pt x="764" y="961"/>
                  </a:lnTo>
                  <a:lnTo>
                    <a:pt x="764" y="923"/>
                  </a:lnTo>
                  <a:lnTo>
                    <a:pt x="737" y="869"/>
                  </a:lnTo>
                  <a:lnTo>
                    <a:pt x="710" y="815"/>
                  </a:lnTo>
                  <a:lnTo>
                    <a:pt x="670" y="802"/>
                  </a:lnTo>
                  <a:lnTo>
                    <a:pt x="657" y="721"/>
                  </a:lnTo>
                  <a:lnTo>
                    <a:pt x="643" y="668"/>
                  </a:lnTo>
                  <a:lnTo>
                    <a:pt x="643" y="614"/>
                  </a:lnTo>
                  <a:lnTo>
                    <a:pt x="603" y="562"/>
                  </a:lnTo>
                  <a:lnTo>
                    <a:pt x="565" y="522"/>
                  </a:lnTo>
                  <a:lnTo>
                    <a:pt x="524" y="522"/>
                  </a:lnTo>
                  <a:lnTo>
                    <a:pt x="457" y="508"/>
                  </a:lnTo>
                  <a:lnTo>
                    <a:pt x="444" y="481"/>
                  </a:lnTo>
                  <a:lnTo>
                    <a:pt x="511" y="508"/>
                  </a:lnTo>
                  <a:lnTo>
                    <a:pt x="538" y="481"/>
                  </a:lnTo>
                  <a:lnTo>
                    <a:pt x="565" y="481"/>
                  </a:lnTo>
                  <a:lnTo>
                    <a:pt x="551" y="441"/>
                  </a:lnTo>
                  <a:lnTo>
                    <a:pt x="589" y="401"/>
                  </a:lnTo>
                  <a:lnTo>
                    <a:pt x="616" y="374"/>
                  </a:lnTo>
                  <a:lnTo>
                    <a:pt x="657" y="320"/>
                  </a:lnTo>
                  <a:lnTo>
                    <a:pt x="657" y="293"/>
                  </a:lnTo>
                  <a:lnTo>
                    <a:pt x="684" y="280"/>
                  </a:lnTo>
                  <a:lnTo>
                    <a:pt x="684" y="226"/>
                  </a:lnTo>
                  <a:lnTo>
                    <a:pt x="643" y="213"/>
                  </a:lnTo>
                  <a:lnTo>
                    <a:pt x="589" y="213"/>
                  </a:lnTo>
                  <a:lnTo>
                    <a:pt x="551" y="199"/>
                  </a:lnTo>
                  <a:lnTo>
                    <a:pt x="511" y="199"/>
                  </a:lnTo>
                  <a:lnTo>
                    <a:pt x="457" y="199"/>
                  </a:lnTo>
                  <a:lnTo>
                    <a:pt x="497" y="188"/>
                  </a:lnTo>
                  <a:lnTo>
                    <a:pt x="511" y="161"/>
                  </a:lnTo>
                  <a:lnTo>
                    <a:pt x="457" y="161"/>
                  </a:lnTo>
                  <a:lnTo>
                    <a:pt x="511" y="134"/>
                  </a:lnTo>
                  <a:lnTo>
                    <a:pt x="551" y="107"/>
                  </a:lnTo>
                  <a:lnTo>
                    <a:pt x="589" y="67"/>
                  </a:lnTo>
                  <a:lnTo>
                    <a:pt x="603" y="27"/>
                  </a:lnTo>
                  <a:lnTo>
                    <a:pt x="538" y="27"/>
                  </a:lnTo>
                  <a:lnTo>
                    <a:pt x="457" y="27"/>
                  </a:lnTo>
                  <a:lnTo>
                    <a:pt x="430" y="0"/>
                  </a:lnTo>
                  <a:lnTo>
                    <a:pt x="417" y="0"/>
                  </a:lnTo>
                  <a:lnTo>
                    <a:pt x="390" y="40"/>
                  </a:lnTo>
                  <a:lnTo>
                    <a:pt x="390" y="67"/>
                  </a:lnTo>
                  <a:lnTo>
                    <a:pt x="376" y="67"/>
                  </a:lnTo>
                  <a:lnTo>
                    <a:pt x="350" y="107"/>
                  </a:lnTo>
                  <a:lnTo>
                    <a:pt x="363" y="121"/>
                  </a:lnTo>
                  <a:lnTo>
                    <a:pt x="323" y="134"/>
                  </a:lnTo>
                  <a:lnTo>
                    <a:pt x="296" y="161"/>
                  </a:lnTo>
                  <a:lnTo>
                    <a:pt x="296" y="188"/>
                  </a:lnTo>
                  <a:lnTo>
                    <a:pt x="309" y="213"/>
                  </a:lnTo>
                  <a:lnTo>
                    <a:pt x="296" y="240"/>
                  </a:lnTo>
                  <a:lnTo>
                    <a:pt x="255" y="199"/>
                  </a:lnTo>
                  <a:lnTo>
                    <a:pt x="269" y="161"/>
                  </a:lnTo>
                  <a:lnTo>
                    <a:pt x="255" y="134"/>
                  </a:lnTo>
                  <a:lnTo>
                    <a:pt x="254" y="134"/>
                  </a:lnTo>
                  <a:lnTo>
                    <a:pt x="252" y="136"/>
                  </a:lnTo>
                  <a:lnTo>
                    <a:pt x="250" y="138"/>
                  </a:lnTo>
                  <a:lnTo>
                    <a:pt x="248" y="140"/>
                  </a:lnTo>
                  <a:lnTo>
                    <a:pt x="246" y="146"/>
                  </a:lnTo>
                  <a:lnTo>
                    <a:pt x="244" y="153"/>
                  </a:lnTo>
                  <a:lnTo>
                    <a:pt x="242" y="161"/>
                  </a:lnTo>
                  <a:lnTo>
                    <a:pt x="242" y="167"/>
                  </a:lnTo>
                  <a:lnTo>
                    <a:pt x="242" y="171"/>
                  </a:lnTo>
                  <a:lnTo>
                    <a:pt x="242" y="172"/>
                  </a:lnTo>
                  <a:lnTo>
                    <a:pt x="242" y="174"/>
                  </a:lnTo>
                  <a:lnTo>
                    <a:pt x="215" y="161"/>
                  </a:lnTo>
                  <a:lnTo>
                    <a:pt x="202" y="188"/>
                  </a:lnTo>
                  <a:lnTo>
                    <a:pt x="215" y="213"/>
                  </a:lnTo>
                  <a:lnTo>
                    <a:pt x="242" y="240"/>
                  </a:lnTo>
                  <a:lnTo>
                    <a:pt x="255" y="267"/>
                  </a:lnTo>
                  <a:lnTo>
                    <a:pt x="282" y="280"/>
                  </a:lnTo>
                  <a:lnTo>
                    <a:pt x="269" y="307"/>
                  </a:lnTo>
                  <a:lnTo>
                    <a:pt x="229" y="320"/>
                  </a:lnTo>
                  <a:lnTo>
                    <a:pt x="229" y="361"/>
                  </a:lnTo>
                  <a:lnTo>
                    <a:pt x="188" y="374"/>
                  </a:lnTo>
                  <a:lnTo>
                    <a:pt x="202" y="401"/>
                  </a:lnTo>
                  <a:lnTo>
                    <a:pt x="242" y="387"/>
                  </a:lnTo>
                  <a:lnTo>
                    <a:pt x="269" y="374"/>
                  </a:lnTo>
                  <a:lnTo>
                    <a:pt x="309" y="347"/>
                  </a:lnTo>
                  <a:lnTo>
                    <a:pt x="296" y="387"/>
                  </a:lnTo>
                  <a:lnTo>
                    <a:pt x="269" y="414"/>
                  </a:lnTo>
                  <a:lnTo>
                    <a:pt x="255" y="441"/>
                  </a:lnTo>
                  <a:lnTo>
                    <a:pt x="229" y="481"/>
                  </a:lnTo>
                  <a:lnTo>
                    <a:pt x="242" y="508"/>
                  </a:lnTo>
                  <a:lnTo>
                    <a:pt x="215" y="549"/>
                  </a:lnTo>
                  <a:lnTo>
                    <a:pt x="202" y="587"/>
                  </a:lnTo>
                  <a:lnTo>
                    <a:pt x="229" y="600"/>
                  </a:lnTo>
                  <a:lnTo>
                    <a:pt x="242" y="574"/>
                  </a:lnTo>
                  <a:lnTo>
                    <a:pt x="255" y="522"/>
                  </a:lnTo>
                  <a:lnTo>
                    <a:pt x="269" y="495"/>
                  </a:lnTo>
                  <a:lnTo>
                    <a:pt x="296" y="481"/>
                  </a:lnTo>
                  <a:lnTo>
                    <a:pt x="336" y="481"/>
                  </a:lnTo>
                  <a:lnTo>
                    <a:pt x="323" y="508"/>
                  </a:lnTo>
                  <a:lnTo>
                    <a:pt x="323" y="549"/>
                  </a:lnTo>
                  <a:lnTo>
                    <a:pt x="336" y="587"/>
                  </a:lnTo>
                  <a:lnTo>
                    <a:pt x="309" y="614"/>
                  </a:lnTo>
                  <a:lnTo>
                    <a:pt x="269" y="654"/>
                  </a:lnTo>
                  <a:lnTo>
                    <a:pt x="255" y="681"/>
                  </a:lnTo>
                  <a:lnTo>
                    <a:pt x="269" y="708"/>
                  </a:lnTo>
                  <a:lnTo>
                    <a:pt x="282" y="694"/>
                  </a:lnTo>
                  <a:lnTo>
                    <a:pt x="309" y="721"/>
                  </a:lnTo>
                  <a:lnTo>
                    <a:pt x="350" y="721"/>
                  </a:lnTo>
                  <a:lnTo>
                    <a:pt x="376" y="721"/>
                  </a:lnTo>
                  <a:lnTo>
                    <a:pt x="417" y="708"/>
                  </a:lnTo>
                  <a:lnTo>
                    <a:pt x="430" y="694"/>
                  </a:lnTo>
                  <a:lnTo>
                    <a:pt x="470" y="708"/>
                  </a:lnTo>
                  <a:lnTo>
                    <a:pt x="430" y="721"/>
                  </a:lnTo>
                  <a:lnTo>
                    <a:pt x="417" y="748"/>
                  </a:lnTo>
                  <a:lnTo>
                    <a:pt x="390" y="775"/>
                  </a:lnTo>
                  <a:lnTo>
                    <a:pt x="430" y="829"/>
                  </a:lnTo>
                  <a:lnTo>
                    <a:pt x="430" y="856"/>
                  </a:lnTo>
                  <a:lnTo>
                    <a:pt x="484" y="856"/>
                  </a:lnTo>
                  <a:lnTo>
                    <a:pt x="470" y="896"/>
                  </a:lnTo>
                  <a:lnTo>
                    <a:pt x="444" y="909"/>
                  </a:lnTo>
                  <a:lnTo>
                    <a:pt x="457" y="950"/>
                  </a:lnTo>
                  <a:lnTo>
                    <a:pt x="430" y="961"/>
                  </a:lnTo>
                  <a:lnTo>
                    <a:pt x="430" y="1002"/>
                  </a:lnTo>
                  <a:lnTo>
                    <a:pt x="417" y="1015"/>
                  </a:lnTo>
                  <a:lnTo>
                    <a:pt x="376" y="1002"/>
                  </a:lnTo>
                  <a:lnTo>
                    <a:pt x="336" y="1002"/>
                  </a:lnTo>
                  <a:lnTo>
                    <a:pt x="296" y="1002"/>
                  </a:lnTo>
                  <a:lnTo>
                    <a:pt x="269" y="1042"/>
                  </a:lnTo>
                  <a:lnTo>
                    <a:pt x="242" y="1055"/>
                  </a:lnTo>
                  <a:lnTo>
                    <a:pt x="229" y="1082"/>
                  </a:lnTo>
                  <a:lnTo>
                    <a:pt x="255" y="1082"/>
                  </a:lnTo>
                  <a:lnTo>
                    <a:pt x="269" y="1069"/>
                  </a:lnTo>
                  <a:lnTo>
                    <a:pt x="296" y="1082"/>
                  </a:lnTo>
                  <a:lnTo>
                    <a:pt x="296" y="1122"/>
                  </a:lnTo>
                  <a:lnTo>
                    <a:pt x="269" y="1163"/>
                  </a:lnTo>
                  <a:lnTo>
                    <a:pt x="242" y="1190"/>
                  </a:lnTo>
                  <a:lnTo>
                    <a:pt x="215" y="1203"/>
                  </a:lnTo>
                  <a:lnTo>
                    <a:pt x="161" y="1216"/>
                  </a:lnTo>
                  <a:lnTo>
                    <a:pt x="121" y="1216"/>
                  </a:lnTo>
                  <a:lnTo>
                    <a:pt x="135" y="1243"/>
                  </a:lnTo>
                  <a:lnTo>
                    <a:pt x="121" y="1257"/>
                  </a:lnTo>
                  <a:lnTo>
                    <a:pt x="148" y="1284"/>
                  </a:lnTo>
                  <a:lnTo>
                    <a:pt x="188" y="1284"/>
                  </a:lnTo>
                  <a:lnTo>
                    <a:pt x="215" y="1270"/>
                  </a:lnTo>
                  <a:lnTo>
                    <a:pt x="242" y="1297"/>
                  </a:lnTo>
                  <a:lnTo>
                    <a:pt x="255" y="1310"/>
                  </a:lnTo>
                  <a:lnTo>
                    <a:pt x="269" y="1310"/>
                  </a:lnTo>
                  <a:lnTo>
                    <a:pt x="296" y="1349"/>
                  </a:lnTo>
                  <a:lnTo>
                    <a:pt x="336" y="1362"/>
                  </a:lnTo>
                  <a:lnTo>
                    <a:pt x="350" y="1349"/>
                  </a:lnTo>
                  <a:lnTo>
                    <a:pt x="376" y="1337"/>
                  </a:lnTo>
                  <a:lnTo>
                    <a:pt x="430" y="1310"/>
                  </a:lnTo>
                  <a:lnTo>
                    <a:pt x="444" y="131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36"/>
            <p:cNvSpPr>
              <a:spLocks/>
            </p:cNvSpPr>
            <p:nvPr/>
          </p:nvSpPr>
          <p:spPr bwMode="gray">
            <a:xfrm>
              <a:off x="3127704" y="3394578"/>
              <a:ext cx="44472" cy="36438"/>
            </a:xfrm>
            <a:custGeom>
              <a:avLst/>
              <a:gdLst>
                <a:gd name="T0" fmla="*/ 7 w 67"/>
                <a:gd name="T1" fmla="*/ 0 h 54"/>
                <a:gd name="T2" fmla="*/ 0 w 67"/>
                <a:gd name="T3" fmla="*/ 7 h 54"/>
                <a:gd name="T4" fmla="*/ 7 w 67"/>
                <a:gd name="T5" fmla="*/ 14 h 54"/>
                <a:gd name="T6" fmla="*/ 17 w 67"/>
                <a:gd name="T7" fmla="*/ 7 h 54"/>
                <a:gd name="T8" fmla="*/ 7 w 6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54"/>
                <a:gd name="T17" fmla="*/ 67 w 6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54">
                  <a:moveTo>
                    <a:pt x="27" y="0"/>
                  </a:moveTo>
                  <a:lnTo>
                    <a:pt x="0" y="27"/>
                  </a:lnTo>
                  <a:lnTo>
                    <a:pt x="27" y="54"/>
                  </a:lnTo>
                  <a:lnTo>
                    <a:pt x="67" y="27"/>
                  </a:lnTo>
                  <a:lnTo>
                    <a:pt x="27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37"/>
            <p:cNvSpPr>
              <a:spLocks/>
            </p:cNvSpPr>
            <p:nvPr/>
          </p:nvSpPr>
          <p:spPr bwMode="gray">
            <a:xfrm>
              <a:off x="3144707" y="3278517"/>
              <a:ext cx="35316" cy="36438"/>
            </a:xfrm>
            <a:custGeom>
              <a:avLst/>
              <a:gdLst>
                <a:gd name="T0" fmla="*/ 7 w 54"/>
                <a:gd name="T1" fmla="*/ 0 h 54"/>
                <a:gd name="T2" fmla="*/ 0 w 54"/>
                <a:gd name="T3" fmla="*/ 7 h 54"/>
                <a:gd name="T4" fmla="*/ 0 w 54"/>
                <a:gd name="T5" fmla="*/ 14 h 54"/>
                <a:gd name="T6" fmla="*/ 14 w 54"/>
                <a:gd name="T7" fmla="*/ 7 h 54"/>
                <a:gd name="T8" fmla="*/ 14 w 54"/>
                <a:gd name="T9" fmla="*/ 0 h 54"/>
                <a:gd name="T10" fmla="*/ 7 w 54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54"/>
                <a:gd name="T20" fmla="*/ 54 w 54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54">
                  <a:moveTo>
                    <a:pt x="27" y="0"/>
                  </a:moveTo>
                  <a:lnTo>
                    <a:pt x="0" y="27"/>
                  </a:lnTo>
                  <a:lnTo>
                    <a:pt x="0" y="54"/>
                  </a:lnTo>
                  <a:lnTo>
                    <a:pt x="54" y="27"/>
                  </a:lnTo>
                  <a:lnTo>
                    <a:pt x="54" y="0"/>
                  </a:lnTo>
                  <a:lnTo>
                    <a:pt x="27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38"/>
            <p:cNvSpPr>
              <a:spLocks/>
            </p:cNvSpPr>
            <p:nvPr/>
          </p:nvSpPr>
          <p:spPr bwMode="gray">
            <a:xfrm>
              <a:off x="3302973" y="3773801"/>
              <a:ext cx="35316" cy="26991"/>
            </a:xfrm>
            <a:custGeom>
              <a:avLst/>
              <a:gdLst>
                <a:gd name="T0" fmla="*/ 0 w 54"/>
                <a:gd name="T1" fmla="*/ 0 h 40"/>
                <a:gd name="T2" fmla="*/ 14 w 54"/>
                <a:gd name="T3" fmla="*/ 0 h 40"/>
                <a:gd name="T4" fmla="*/ 14 w 54"/>
                <a:gd name="T5" fmla="*/ 6 h 40"/>
                <a:gd name="T6" fmla="*/ 7 w 54"/>
                <a:gd name="T7" fmla="*/ 10 h 40"/>
                <a:gd name="T8" fmla="*/ 0 w 54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0"/>
                <a:gd name="T17" fmla="*/ 54 w 5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0">
                  <a:moveTo>
                    <a:pt x="0" y="0"/>
                  </a:moveTo>
                  <a:lnTo>
                    <a:pt x="54" y="0"/>
                  </a:lnTo>
                  <a:lnTo>
                    <a:pt x="54" y="26"/>
                  </a:lnTo>
                  <a:lnTo>
                    <a:pt x="27" y="4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39"/>
            <p:cNvSpPr>
              <a:spLocks/>
            </p:cNvSpPr>
            <p:nvPr/>
          </p:nvSpPr>
          <p:spPr bwMode="gray">
            <a:xfrm>
              <a:off x="3057072" y="2737348"/>
              <a:ext cx="96791" cy="163296"/>
            </a:xfrm>
            <a:custGeom>
              <a:avLst/>
              <a:gdLst>
                <a:gd name="T0" fmla="*/ 37 w 147"/>
                <a:gd name="T1" fmla="*/ 14 h 242"/>
                <a:gd name="T2" fmla="*/ 37 w 147"/>
                <a:gd name="T3" fmla="*/ 0 h 242"/>
                <a:gd name="T4" fmla="*/ 24 w 147"/>
                <a:gd name="T5" fmla="*/ 11 h 242"/>
                <a:gd name="T6" fmla="*/ 14 w 147"/>
                <a:gd name="T7" fmla="*/ 11 h 242"/>
                <a:gd name="T8" fmla="*/ 17 w 147"/>
                <a:gd name="T9" fmla="*/ 21 h 242"/>
                <a:gd name="T10" fmla="*/ 14 w 147"/>
                <a:gd name="T11" fmla="*/ 30 h 242"/>
                <a:gd name="T12" fmla="*/ 0 w 147"/>
                <a:gd name="T13" fmla="*/ 34 h 242"/>
                <a:gd name="T14" fmla="*/ 0 w 147"/>
                <a:gd name="T15" fmla="*/ 47 h 242"/>
                <a:gd name="T16" fmla="*/ 0 w 147"/>
                <a:gd name="T17" fmla="*/ 61 h 242"/>
                <a:gd name="T18" fmla="*/ 7 w 147"/>
                <a:gd name="T19" fmla="*/ 41 h 242"/>
                <a:gd name="T20" fmla="*/ 14 w 147"/>
                <a:gd name="T21" fmla="*/ 34 h 242"/>
                <a:gd name="T22" fmla="*/ 27 w 147"/>
                <a:gd name="T23" fmla="*/ 24 h 242"/>
                <a:gd name="T24" fmla="*/ 30 w 147"/>
                <a:gd name="T25" fmla="*/ 17 h 242"/>
                <a:gd name="T26" fmla="*/ 37 w 147"/>
                <a:gd name="T27" fmla="*/ 14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242"/>
                <a:gd name="T44" fmla="*/ 147 w 147"/>
                <a:gd name="T45" fmla="*/ 242 h 2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242">
                  <a:moveTo>
                    <a:pt x="147" y="54"/>
                  </a:moveTo>
                  <a:lnTo>
                    <a:pt x="147" y="0"/>
                  </a:lnTo>
                  <a:lnTo>
                    <a:pt x="94" y="41"/>
                  </a:lnTo>
                  <a:lnTo>
                    <a:pt x="53" y="41"/>
                  </a:lnTo>
                  <a:lnTo>
                    <a:pt x="67" y="81"/>
                  </a:lnTo>
                  <a:lnTo>
                    <a:pt x="53" y="121"/>
                  </a:lnTo>
                  <a:lnTo>
                    <a:pt x="0" y="135"/>
                  </a:lnTo>
                  <a:lnTo>
                    <a:pt x="0" y="188"/>
                  </a:lnTo>
                  <a:lnTo>
                    <a:pt x="0" y="242"/>
                  </a:lnTo>
                  <a:lnTo>
                    <a:pt x="26" y="162"/>
                  </a:lnTo>
                  <a:lnTo>
                    <a:pt x="53" y="135"/>
                  </a:lnTo>
                  <a:lnTo>
                    <a:pt x="107" y="94"/>
                  </a:lnTo>
                  <a:lnTo>
                    <a:pt x="120" y="67"/>
                  </a:lnTo>
                  <a:lnTo>
                    <a:pt x="147" y="54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40"/>
            <p:cNvSpPr>
              <a:spLocks/>
            </p:cNvSpPr>
            <p:nvPr/>
          </p:nvSpPr>
          <p:spPr bwMode="gray">
            <a:xfrm>
              <a:off x="3356601" y="2691463"/>
              <a:ext cx="61476" cy="63429"/>
            </a:xfrm>
            <a:custGeom>
              <a:avLst/>
              <a:gdLst>
                <a:gd name="T0" fmla="*/ 13 w 94"/>
                <a:gd name="T1" fmla="*/ 0 h 94"/>
                <a:gd name="T2" fmla="*/ 3 w 94"/>
                <a:gd name="T3" fmla="*/ 6 h 94"/>
                <a:gd name="T4" fmla="*/ 0 w 94"/>
                <a:gd name="T5" fmla="*/ 17 h 94"/>
                <a:gd name="T6" fmla="*/ 6 w 94"/>
                <a:gd name="T7" fmla="*/ 24 h 94"/>
                <a:gd name="T8" fmla="*/ 11 w 94"/>
                <a:gd name="T9" fmla="*/ 10 h 94"/>
                <a:gd name="T10" fmla="*/ 24 w 94"/>
                <a:gd name="T11" fmla="*/ 3 h 94"/>
                <a:gd name="T12" fmla="*/ 13 w 94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94"/>
                <a:gd name="T23" fmla="*/ 94 w 94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94">
                  <a:moveTo>
                    <a:pt x="54" y="0"/>
                  </a:moveTo>
                  <a:lnTo>
                    <a:pt x="14" y="27"/>
                  </a:lnTo>
                  <a:lnTo>
                    <a:pt x="0" y="67"/>
                  </a:lnTo>
                  <a:lnTo>
                    <a:pt x="27" y="94"/>
                  </a:lnTo>
                  <a:lnTo>
                    <a:pt x="41" y="40"/>
                  </a:lnTo>
                  <a:lnTo>
                    <a:pt x="94" y="14"/>
                  </a:lnTo>
                  <a:lnTo>
                    <a:pt x="54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141"/>
            <p:cNvSpPr>
              <a:spLocks/>
            </p:cNvSpPr>
            <p:nvPr/>
          </p:nvSpPr>
          <p:spPr bwMode="gray">
            <a:xfrm>
              <a:off x="2298437" y="4721185"/>
              <a:ext cx="409401" cy="647784"/>
            </a:xfrm>
            <a:custGeom>
              <a:avLst/>
              <a:gdLst>
                <a:gd name="T0" fmla="*/ 66 w 628"/>
                <a:gd name="T1" fmla="*/ 3 h 962"/>
                <a:gd name="T2" fmla="*/ 63 w 628"/>
                <a:gd name="T3" fmla="*/ 43 h 962"/>
                <a:gd name="T4" fmla="*/ 50 w 628"/>
                <a:gd name="T5" fmla="*/ 73 h 962"/>
                <a:gd name="T6" fmla="*/ 46 w 628"/>
                <a:gd name="T7" fmla="*/ 76 h 962"/>
                <a:gd name="T8" fmla="*/ 23 w 628"/>
                <a:gd name="T9" fmla="*/ 113 h 962"/>
                <a:gd name="T10" fmla="*/ 16 w 628"/>
                <a:gd name="T11" fmla="*/ 117 h 962"/>
                <a:gd name="T12" fmla="*/ 6 w 628"/>
                <a:gd name="T13" fmla="*/ 143 h 962"/>
                <a:gd name="T14" fmla="*/ 13 w 628"/>
                <a:gd name="T15" fmla="*/ 146 h 962"/>
                <a:gd name="T16" fmla="*/ 23 w 628"/>
                <a:gd name="T17" fmla="*/ 140 h 962"/>
                <a:gd name="T18" fmla="*/ 23 w 628"/>
                <a:gd name="T19" fmla="*/ 150 h 962"/>
                <a:gd name="T20" fmla="*/ 13 w 628"/>
                <a:gd name="T21" fmla="*/ 153 h 962"/>
                <a:gd name="T22" fmla="*/ 10 w 628"/>
                <a:gd name="T23" fmla="*/ 160 h 962"/>
                <a:gd name="T24" fmla="*/ 27 w 628"/>
                <a:gd name="T25" fmla="*/ 160 h 962"/>
                <a:gd name="T26" fmla="*/ 20 w 628"/>
                <a:gd name="T27" fmla="*/ 176 h 962"/>
                <a:gd name="T28" fmla="*/ 23 w 628"/>
                <a:gd name="T29" fmla="*/ 183 h 962"/>
                <a:gd name="T30" fmla="*/ 13 w 628"/>
                <a:gd name="T31" fmla="*/ 213 h 962"/>
                <a:gd name="T32" fmla="*/ 0 w 628"/>
                <a:gd name="T33" fmla="*/ 226 h 962"/>
                <a:gd name="T34" fmla="*/ 16 w 628"/>
                <a:gd name="T35" fmla="*/ 226 h 962"/>
                <a:gd name="T36" fmla="*/ 33 w 628"/>
                <a:gd name="T37" fmla="*/ 233 h 962"/>
                <a:gd name="T38" fmla="*/ 46 w 628"/>
                <a:gd name="T39" fmla="*/ 240 h 962"/>
                <a:gd name="T40" fmla="*/ 60 w 628"/>
                <a:gd name="T41" fmla="*/ 233 h 962"/>
                <a:gd name="T42" fmla="*/ 63 w 628"/>
                <a:gd name="T43" fmla="*/ 233 h 962"/>
                <a:gd name="T44" fmla="*/ 63 w 628"/>
                <a:gd name="T45" fmla="*/ 213 h 962"/>
                <a:gd name="T46" fmla="*/ 66 w 628"/>
                <a:gd name="T47" fmla="*/ 206 h 962"/>
                <a:gd name="T48" fmla="*/ 73 w 628"/>
                <a:gd name="T49" fmla="*/ 200 h 962"/>
                <a:gd name="T50" fmla="*/ 80 w 628"/>
                <a:gd name="T51" fmla="*/ 197 h 962"/>
                <a:gd name="T52" fmla="*/ 86 w 628"/>
                <a:gd name="T53" fmla="*/ 200 h 962"/>
                <a:gd name="T54" fmla="*/ 93 w 628"/>
                <a:gd name="T55" fmla="*/ 190 h 962"/>
                <a:gd name="T56" fmla="*/ 83 w 628"/>
                <a:gd name="T57" fmla="*/ 190 h 962"/>
                <a:gd name="T58" fmla="*/ 80 w 628"/>
                <a:gd name="T59" fmla="*/ 173 h 962"/>
                <a:gd name="T60" fmla="*/ 83 w 628"/>
                <a:gd name="T61" fmla="*/ 163 h 962"/>
                <a:gd name="T62" fmla="*/ 93 w 628"/>
                <a:gd name="T63" fmla="*/ 160 h 962"/>
                <a:gd name="T64" fmla="*/ 100 w 628"/>
                <a:gd name="T65" fmla="*/ 150 h 962"/>
                <a:gd name="T66" fmla="*/ 93 w 628"/>
                <a:gd name="T67" fmla="*/ 140 h 962"/>
                <a:gd name="T68" fmla="*/ 90 w 628"/>
                <a:gd name="T69" fmla="*/ 129 h 962"/>
                <a:gd name="T70" fmla="*/ 86 w 628"/>
                <a:gd name="T71" fmla="*/ 120 h 962"/>
                <a:gd name="T72" fmla="*/ 93 w 628"/>
                <a:gd name="T73" fmla="*/ 120 h 962"/>
                <a:gd name="T74" fmla="*/ 103 w 628"/>
                <a:gd name="T75" fmla="*/ 120 h 962"/>
                <a:gd name="T76" fmla="*/ 113 w 628"/>
                <a:gd name="T77" fmla="*/ 110 h 962"/>
                <a:gd name="T78" fmla="*/ 110 w 628"/>
                <a:gd name="T79" fmla="*/ 103 h 962"/>
                <a:gd name="T80" fmla="*/ 110 w 628"/>
                <a:gd name="T81" fmla="*/ 93 h 962"/>
                <a:gd name="T82" fmla="*/ 123 w 628"/>
                <a:gd name="T83" fmla="*/ 93 h 962"/>
                <a:gd name="T84" fmla="*/ 123 w 628"/>
                <a:gd name="T85" fmla="*/ 73 h 962"/>
                <a:gd name="T86" fmla="*/ 123 w 628"/>
                <a:gd name="T87" fmla="*/ 63 h 962"/>
                <a:gd name="T88" fmla="*/ 129 w 628"/>
                <a:gd name="T89" fmla="*/ 53 h 962"/>
                <a:gd name="T90" fmla="*/ 136 w 628"/>
                <a:gd name="T91" fmla="*/ 53 h 962"/>
                <a:gd name="T92" fmla="*/ 146 w 628"/>
                <a:gd name="T93" fmla="*/ 50 h 962"/>
                <a:gd name="T94" fmla="*/ 156 w 628"/>
                <a:gd name="T95" fmla="*/ 40 h 962"/>
                <a:gd name="T96" fmla="*/ 150 w 628"/>
                <a:gd name="T97" fmla="*/ 37 h 962"/>
                <a:gd name="T98" fmla="*/ 143 w 628"/>
                <a:gd name="T99" fmla="*/ 37 h 962"/>
                <a:gd name="T100" fmla="*/ 146 w 628"/>
                <a:gd name="T101" fmla="*/ 27 h 962"/>
                <a:gd name="T102" fmla="*/ 140 w 628"/>
                <a:gd name="T103" fmla="*/ 17 h 962"/>
                <a:gd name="T104" fmla="*/ 126 w 628"/>
                <a:gd name="T105" fmla="*/ 13 h 962"/>
                <a:gd name="T106" fmla="*/ 120 w 628"/>
                <a:gd name="T107" fmla="*/ 20 h 962"/>
                <a:gd name="T108" fmla="*/ 110 w 628"/>
                <a:gd name="T109" fmla="*/ 20 h 962"/>
                <a:gd name="T110" fmla="*/ 106 w 628"/>
                <a:gd name="T111" fmla="*/ 13 h 962"/>
                <a:gd name="T112" fmla="*/ 90 w 628"/>
                <a:gd name="T113" fmla="*/ 13 h 962"/>
                <a:gd name="T114" fmla="*/ 90 w 628"/>
                <a:gd name="T115" fmla="*/ 6 h 962"/>
                <a:gd name="T116" fmla="*/ 96 w 628"/>
                <a:gd name="T117" fmla="*/ 3 h 962"/>
                <a:gd name="T118" fmla="*/ 93 w 628"/>
                <a:gd name="T119" fmla="*/ 0 h 962"/>
                <a:gd name="T120" fmla="*/ 76 w 628"/>
                <a:gd name="T121" fmla="*/ 0 h 962"/>
                <a:gd name="T122" fmla="*/ 66 w 628"/>
                <a:gd name="T123" fmla="*/ 3 h 9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8"/>
                <a:gd name="T187" fmla="*/ 0 h 962"/>
                <a:gd name="T188" fmla="*/ 628 w 628"/>
                <a:gd name="T189" fmla="*/ 962 h 96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8" h="962">
                  <a:moveTo>
                    <a:pt x="267" y="14"/>
                  </a:moveTo>
                  <a:lnTo>
                    <a:pt x="254" y="173"/>
                  </a:lnTo>
                  <a:lnTo>
                    <a:pt x="200" y="294"/>
                  </a:lnTo>
                  <a:lnTo>
                    <a:pt x="186" y="307"/>
                  </a:lnTo>
                  <a:lnTo>
                    <a:pt x="94" y="455"/>
                  </a:lnTo>
                  <a:lnTo>
                    <a:pt x="67" y="469"/>
                  </a:lnTo>
                  <a:lnTo>
                    <a:pt x="27" y="574"/>
                  </a:lnTo>
                  <a:lnTo>
                    <a:pt x="54" y="588"/>
                  </a:lnTo>
                  <a:lnTo>
                    <a:pt x="94" y="561"/>
                  </a:lnTo>
                  <a:lnTo>
                    <a:pt x="94" y="601"/>
                  </a:lnTo>
                  <a:lnTo>
                    <a:pt x="54" y="614"/>
                  </a:lnTo>
                  <a:lnTo>
                    <a:pt x="40" y="641"/>
                  </a:lnTo>
                  <a:lnTo>
                    <a:pt x="108" y="641"/>
                  </a:lnTo>
                  <a:lnTo>
                    <a:pt x="81" y="708"/>
                  </a:lnTo>
                  <a:lnTo>
                    <a:pt x="94" y="735"/>
                  </a:lnTo>
                  <a:lnTo>
                    <a:pt x="54" y="854"/>
                  </a:lnTo>
                  <a:lnTo>
                    <a:pt x="0" y="908"/>
                  </a:lnTo>
                  <a:lnTo>
                    <a:pt x="67" y="908"/>
                  </a:lnTo>
                  <a:lnTo>
                    <a:pt x="134" y="935"/>
                  </a:lnTo>
                  <a:lnTo>
                    <a:pt x="186" y="962"/>
                  </a:lnTo>
                  <a:lnTo>
                    <a:pt x="240" y="935"/>
                  </a:lnTo>
                  <a:lnTo>
                    <a:pt x="254" y="935"/>
                  </a:lnTo>
                  <a:lnTo>
                    <a:pt x="254" y="854"/>
                  </a:lnTo>
                  <a:lnTo>
                    <a:pt x="267" y="827"/>
                  </a:lnTo>
                  <a:lnTo>
                    <a:pt x="294" y="803"/>
                  </a:lnTo>
                  <a:lnTo>
                    <a:pt x="321" y="789"/>
                  </a:lnTo>
                  <a:lnTo>
                    <a:pt x="348" y="803"/>
                  </a:lnTo>
                  <a:lnTo>
                    <a:pt x="374" y="762"/>
                  </a:lnTo>
                  <a:lnTo>
                    <a:pt x="334" y="762"/>
                  </a:lnTo>
                  <a:lnTo>
                    <a:pt x="321" y="695"/>
                  </a:lnTo>
                  <a:lnTo>
                    <a:pt x="334" y="655"/>
                  </a:lnTo>
                  <a:lnTo>
                    <a:pt x="374" y="641"/>
                  </a:lnTo>
                  <a:lnTo>
                    <a:pt x="401" y="601"/>
                  </a:lnTo>
                  <a:lnTo>
                    <a:pt x="374" y="561"/>
                  </a:lnTo>
                  <a:lnTo>
                    <a:pt x="361" y="520"/>
                  </a:lnTo>
                  <a:lnTo>
                    <a:pt x="348" y="482"/>
                  </a:lnTo>
                  <a:lnTo>
                    <a:pt x="374" y="482"/>
                  </a:lnTo>
                  <a:lnTo>
                    <a:pt x="415" y="482"/>
                  </a:lnTo>
                  <a:lnTo>
                    <a:pt x="455" y="442"/>
                  </a:lnTo>
                  <a:lnTo>
                    <a:pt x="442" y="415"/>
                  </a:lnTo>
                  <a:lnTo>
                    <a:pt x="442" y="375"/>
                  </a:lnTo>
                  <a:lnTo>
                    <a:pt x="493" y="375"/>
                  </a:lnTo>
                  <a:lnTo>
                    <a:pt x="493" y="294"/>
                  </a:lnTo>
                  <a:lnTo>
                    <a:pt x="493" y="254"/>
                  </a:lnTo>
                  <a:lnTo>
                    <a:pt x="520" y="213"/>
                  </a:lnTo>
                  <a:lnTo>
                    <a:pt x="547" y="213"/>
                  </a:lnTo>
                  <a:lnTo>
                    <a:pt x="588" y="200"/>
                  </a:lnTo>
                  <a:lnTo>
                    <a:pt x="628" y="162"/>
                  </a:lnTo>
                  <a:lnTo>
                    <a:pt x="601" y="148"/>
                  </a:lnTo>
                  <a:lnTo>
                    <a:pt x="574" y="148"/>
                  </a:lnTo>
                  <a:lnTo>
                    <a:pt x="588" y="108"/>
                  </a:lnTo>
                  <a:lnTo>
                    <a:pt x="561" y="68"/>
                  </a:lnTo>
                  <a:lnTo>
                    <a:pt x="507" y="54"/>
                  </a:lnTo>
                  <a:lnTo>
                    <a:pt x="482" y="81"/>
                  </a:lnTo>
                  <a:lnTo>
                    <a:pt x="442" y="81"/>
                  </a:lnTo>
                  <a:lnTo>
                    <a:pt x="428" y="54"/>
                  </a:lnTo>
                  <a:lnTo>
                    <a:pt x="361" y="54"/>
                  </a:lnTo>
                  <a:lnTo>
                    <a:pt x="361" y="27"/>
                  </a:lnTo>
                  <a:lnTo>
                    <a:pt x="388" y="14"/>
                  </a:lnTo>
                  <a:lnTo>
                    <a:pt x="374" y="0"/>
                  </a:lnTo>
                  <a:lnTo>
                    <a:pt x="307" y="0"/>
                  </a:lnTo>
                  <a:lnTo>
                    <a:pt x="267" y="14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142"/>
            <p:cNvSpPr>
              <a:spLocks/>
            </p:cNvSpPr>
            <p:nvPr/>
          </p:nvSpPr>
          <p:spPr bwMode="gray">
            <a:xfrm>
              <a:off x="2996903" y="3764355"/>
              <a:ext cx="1050315" cy="1109329"/>
            </a:xfrm>
            <a:custGeom>
              <a:avLst/>
              <a:gdLst>
                <a:gd name="T0" fmla="*/ 228 w 1605"/>
                <a:gd name="T1" fmla="*/ 367 h 1645"/>
                <a:gd name="T2" fmla="*/ 288 w 1605"/>
                <a:gd name="T3" fmla="*/ 364 h 1645"/>
                <a:gd name="T4" fmla="*/ 345 w 1605"/>
                <a:gd name="T5" fmla="*/ 374 h 1645"/>
                <a:gd name="T6" fmla="*/ 382 w 1605"/>
                <a:gd name="T7" fmla="*/ 337 h 1645"/>
                <a:gd name="T8" fmla="*/ 351 w 1605"/>
                <a:gd name="T9" fmla="*/ 324 h 1645"/>
                <a:gd name="T10" fmla="*/ 345 w 1605"/>
                <a:gd name="T11" fmla="*/ 287 h 1645"/>
                <a:gd name="T12" fmla="*/ 355 w 1605"/>
                <a:gd name="T13" fmla="*/ 257 h 1645"/>
                <a:gd name="T14" fmla="*/ 355 w 1605"/>
                <a:gd name="T15" fmla="*/ 230 h 1645"/>
                <a:gd name="T16" fmla="*/ 328 w 1605"/>
                <a:gd name="T17" fmla="*/ 241 h 1645"/>
                <a:gd name="T18" fmla="*/ 334 w 1605"/>
                <a:gd name="T19" fmla="*/ 217 h 1645"/>
                <a:gd name="T20" fmla="*/ 355 w 1605"/>
                <a:gd name="T21" fmla="*/ 193 h 1645"/>
                <a:gd name="T22" fmla="*/ 368 w 1605"/>
                <a:gd name="T23" fmla="*/ 177 h 1645"/>
                <a:gd name="T24" fmla="*/ 378 w 1605"/>
                <a:gd name="T25" fmla="*/ 164 h 1645"/>
                <a:gd name="T26" fmla="*/ 392 w 1605"/>
                <a:gd name="T27" fmla="*/ 130 h 1645"/>
                <a:gd name="T28" fmla="*/ 392 w 1605"/>
                <a:gd name="T29" fmla="*/ 107 h 1645"/>
                <a:gd name="T30" fmla="*/ 365 w 1605"/>
                <a:gd name="T31" fmla="*/ 100 h 1645"/>
                <a:gd name="T32" fmla="*/ 334 w 1605"/>
                <a:gd name="T33" fmla="*/ 83 h 1645"/>
                <a:gd name="T34" fmla="*/ 308 w 1605"/>
                <a:gd name="T35" fmla="*/ 70 h 1645"/>
                <a:gd name="T36" fmla="*/ 298 w 1605"/>
                <a:gd name="T37" fmla="*/ 57 h 1645"/>
                <a:gd name="T38" fmla="*/ 281 w 1605"/>
                <a:gd name="T39" fmla="*/ 40 h 1645"/>
                <a:gd name="T40" fmla="*/ 258 w 1605"/>
                <a:gd name="T41" fmla="*/ 27 h 1645"/>
                <a:gd name="T42" fmla="*/ 251 w 1605"/>
                <a:gd name="T43" fmla="*/ 20 h 1645"/>
                <a:gd name="T44" fmla="*/ 244 w 1605"/>
                <a:gd name="T45" fmla="*/ 0 h 1645"/>
                <a:gd name="T46" fmla="*/ 211 w 1605"/>
                <a:gd name="T47" fmla="*/ 16 h 1645"/>
                <a:gd name="T48" fmla="*/ 161 w 1605"/>
                <a:gd name="T49" fmla="*/ 60 h 1645"/>
                <a:gd name="T50" fmla="*/ 138 w 1605"/>
                <a:gd name="T51" fmla="*/ 70 h 1645"/>
                <a:gd name="T52" fmla="*/ 107 w 1605"/>
                <a:gd name="T53" fmla="*/ 50 h 1645"/>
                <a:gd name="T54" fmla="*/ 101 w 1605"/>
                <a:gd name="T55" fmla="*/ 74 h 1645"/>
                <a:gd name="T56" fmla="*/ 74 w 1605"/>
                <a:gd name="T57" fmla="*/ 93 h 1645"/>
                <a:gd name="T58" fmla="*/ 44 w 1605"/>
                <a:gd name="T59" fmla="*/ 80 h 1645"/>
                <a:gd name="T60" fmla="*/ 24 w 1605"/>
                <a:gd name="T61" fmla="*/ 83 h 1645"/>
                <a:gd name="T62" fmla="*/ 14 w 1605"/>
                <a:gd name="T63" fmla="*/ 100 h 1645"/>
                <a:gd name="T64" fmla="*/ 11 w 1605"/>
                <a:gd name="T65" fmla="*/ 123 h 1645"/>
                <a:gd name="T66" fmla="*/ 44 w 1605"/>
                <a:gd name="T67" fmla="*/ 140 h 1645"/>
                <a:gd name="T68" fmla="*/ 81 w 1605"/>
                <a:gd name="T69" fmla="*/ 173 h 1645"/>
                <a:gd name="T70" fmla="*/ 79 w 1605"/>
                <a:gd name="T71" fmla="*/ 174 h 1645"/>
                <a:gd name="T72" fmla="*/ 72 w 1605"/>
                <a:gd name="T73" fmla="*/ 178 h 1645"/>
                <a:gd name="T74" fmla="*/ 71 w 1605"/>
                <a:gd name="T75" fmla="*/ 180 h 1645"/>
                <a:gd name="T76" fmla="*/ 73 w 1605"/>
                <a:gd name="T77" fmla="*/ 186 h 1645"/>
                <a:gd name="T78" fmla="*/ 77 w 1605"/>
                <a:gd name="T79" fmla="*/ 195 h 1645"/>
                <a:gd name="T80" fmla="*/ 79 w 1605"/>
                <a:gd name="T81" fmla="*/ 198 h 1645"/>
                <a:gd name="T82" fmla="*/ 87 w 1605"/>
                <a:gd name="T83" fmla="*/ 205 h 1645"/>
                <a:gd name="T84" fmla="*/ 93 w 1605"/>
                <a:gd name="T85" fmla="*/ 209 h 1645"/>
                <a:gd name="T86" fmla="*/ 97 w 1605"/>
                <a:gd name="T87" fmla="*/ 220 h 1645"/>
                <a:gd name="T88" fmla="*/ 107 w 1605"/>
                <a:gd name="T89" fmla="*/ 260 h 1645"/>
                <a:gd name="T90" fmla="*/ 94 w 1605"/>
                <a:gd name="T91" fmla="*/ 251 h 1645"/>
                <a:gd name="T92" fmla="*/ 87 w 1605"/>
                <a:gd name="T93" fmla="*/ 284 h 1645"/>
                <a:gd name="T94" fmla="*/ 74 w 1605"/>
                <a:gd name="T95" fmla="*/ 314 h 1645"/>
                <a:gd name="T96" fmla="*/ 58 w 1605"/>
                <a:gd name="T97" fmla="*/ 341 h 1645"/>
                <a:gd name="T98" fmla="*/ 71 w 1605"/>
                <a:gd name="T99" fmla="*/ 357 h 1645"/>
                <a:gd name="T100" fmla="*/ 104 w 1605"/>
                <a:gd name="T101" fmla="*/ 374 h 1645"/>
                <a:gd name="T102" fmla="*/ 134 w 1605"/>
                <a:gd name="T103" fmla="*/ 377 h 1645"/>
                <a:gd name="T104" fmla="*/ 161 w 1605"/>
                <a:gd name="T105" fmla="*/ 391 h 1645"/>
                <a:gd name="T106" fmla="*/ 178 w 1605"/>
                <a:gd name="T107" fmla="*/ 401 h 1645"/>
                <a:gd name="T108" fmla="*/ 191 w 1605"/>
                <a:gd name="T109" fmla="*/ 404 h 1645"/>
                <a:gd name="T110" fmla="*/ 218 w 1605"/>
                <a:gd name="T111" fmla="*/ 404 h 16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05"/>
                <a:gd name="T169" fmla="*/ 0 h 1645"/>
                <a:gd name="T170" fmla="*/ 1605 w 1605"/>
                <a:gd name="T171" fmla="*/ 1645 h 16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05" h="1645">
                  <a:moveTo>
                    <a:pt x="870" y="1618"/>
                  </a:moveTo>
                  <a:lnTo>
                    <a:pt x="870" y="1591"/>
                  </a:lnTo>
                  <a:lnTo>
                    <a:pt x="870" y="1524"/>
                  </a:lnTo>
                  <a:lnTo>
                    <a:pt x="910" y="1470"/>
                  </a:lnTo>
                  <a:lnTo>
                    <a:pt x="951" y="1470"/>
                  </a:lnTo>
                  <a:lnTo>
                    <a:pt x="1029" y="1430"/>
                  </a:lnTo>
                  <a:lnTo>
                    <a:pt x="1110" y="1484"/>
                  </a:lnTo>
                  <a:lnTo>
                    <a:pt x="1150" y="1457"/>
                  </a:lnTo>
                  <a:lnTo>
                    <a:pt x="1204" y="1497"/>
                  </a:lnTo>
                  <a:lnTo>
                    <a:pt x="1271" y="1524"/>
                  </a:lnTo>
                  <a:lnTo>
                    <a:pt x="1325" y="1551"/>
                  </a:lnTo>
                  <a:lnTo>
                    <a:pt x="1377" y="1497"/>
                  </a:lnTo>
                  <a:lnTo>
                    <a:pt x="1484" y="1430"/>
                  </a:lnTo>
                  <a:lnTo>
                    <a:pt x="1498" y="1416"/>
                  </a:lnTo>
                  <a:lnTo>
                    <a:pt x="1498" y="1390"/>
                  </a:lnTo>
                  <a:lnTo>
                    <a:pt x="1525" y="1351"/>
                  </a:lnTo>
                  <a:lnTo>
                    <a:pt x="1498" y="1351"/>
                  </a:lnTo>
                  <a:lnTo>
                    <a:pt x="1484" y="1351"/>
                  </a:lnTo>
                  <a:lnTo>
                    <a:pt x="1431" y="1324"/>
                  </a:lnTo>
                  <a:lnTo>
                    <a:pt x="1404" y="1297"/>
                  </a:lnTo>
                  <a:lnTo>
                    <a:pt x="1431" y="1244"/>
                  </a:lnTo>
                  <a:lnTo>
                    <a:pt x="1431" y="1217"/>
                  </a:lnTo>
                  <a:lnTo>
                    <a:pt x="1404" y="1203"/>
                  </a:lnTo>
                  <a:lnTo>
                    <a:pt x="1377" y="1150"/>
                  </a:lnTo>
                  <a:lnTo>
                    <a:pt x="1444" y="1136"/>
                  </a:lnTo>
                  <a:lnTo>
                    <a:pt x="1457" y="1109"/>
                  </a:lnTo>
                  <a:lnTo>
                    <a:pt x="1444" y="1069"/>
                  </a:lnTo>
                  <a:lnTo>
                    <a:pt x="1417" y="1029"/>
                  </a:lnTo>
                  <a:lnTo>
                    <a:pt x="1444" y="1017"/>
                  </a:lnTo>
                  <a:lnTo>
                    <a:pt x="1444" y="990"/>
                  </a:lnTo>
                  <a:lnTo>
                    <a:pt x="1417" y="977"/>
                  </a:lnTo>
                  <a:lnTo>
                    <a:pt x="1417" y="923"/>
                  </a:lnTo>
                  <a:lnTo>
                    <a:pt x="1377" y="910"/>
                  </a:lnTo>
                  <a:lnTo>
                    <a:pt x="1350" y="937"/>
                  </a:lnTo>
                  <a:lnTo>
                    <a:pt x="1350" y="964"/>
                  </a:lnTo>
                  <a:lnTo>
                    <a:pt x="1311" y="964"/>
                  </a:lnTo>
                  <a:lnTo>
                    <a:pt x="1311" y="937"/>
                  </a:lnTo>
                  <a:lnTo>
                    <a:pt x="1336" y="923"/>
                  </a:lnTo>
                  <a:lnTo>
                    <a:pt x="1325" y="896"/>
                  </a:lnTo>
                  <a:lnTo>
                    <a:pt x="1336" y="869"/>
                  </a:lnTo>
                  <a:lnTo>
                    <a:pt x="1377" y="856"/>
                  </a:lnTo>
                  <a:lnTo>
                    <a:pt x="1390" y="829"/>
                  </a:lnTo>
                  <a:lnTo>
                    <a:pt x="1377" y="816"/>
                  </a:lnTo>
                  <a:lnTo>
                    <a:pt x="1417" y="775"/>
                  </a:lnTo>
                  <a:lnTo>
                    <a:pt x="1457" y="762"/>
                  </a:lnTo>
                  <a:lnTo>
                    <a:pt x="1444" y="735"/>
                  </a:lnTo>
                  <a:lnTo>
                    <a:pt x="1457" y="708"/>
                  </a:lnTo>
                  <a:lnTo>
                    <a:pt x="1471" y="708"/>
                  </a:lnTo>
                  <a:lnTo>
                    <a:pt x="1498" y="735"/>
                  </a:lnTo>
                  <a:lnTo>
                    <a:pt x="1525" y="722"/>
                  </a:lnTo>
                  <a:lnTo>
                    <a:pt x="1511" y="695"/>
                  </a:lnTo>
                  <a:lnTo>
                    <a:pt x="1511" y="656"/>
                  </a:lnTo>
                  <a:lnTo>
                    <a:pt x="1525" y="630"/>
                  </a:lnTo>
                  <a:lnTo>
                    <a:pt x="1538" y="589"/>
                  </a:lnTo>
                  <a:lnTo>
                    <a:pt x="1551" y="562"/>
                  </a:lnTo>
                  <a:lnTo>
                    <a:pt x="1565" y="522"/>
                  </a:lnTo>
                  <a:lnTo>
                    <a:pt x="1565" y="495"/>
                  </a:lnTo>
                  <a:lnTo>
                    <a:pt x="1605" y="468"/>
                  </a:lnTo>
                  <a:lnTo>
                    <a:pt x="1605" y="442"/>
                  </a:lnTo>
                  <a:lnTo>
                    <a:pt x="1565" y="428"/>
                  </a:lnTo>
                  <a:lnTo>
                    <a:pt x="1538" y="428"/>
                  </a:lnTo>
                  <a:lnTo>
                    <a:pt x="1525" y="401"/>
                  </a:lnTo>
                  <a:lnTo>
                    <a:pt x="1484" y="415"/>
                  </a:lnTo>
                  <a:lnTo>
                    <a:pt x="1457" y="401"/>
                  </a:lnTo>
                  <a:lnTo>
                    <a:pt x="1417" y="401"/>
                  </a:lnTo>
                  <a:lnTo>
                    <a:pt x="1417" y="374"/>
                  </a:lnTo>
                  <a:lnTo>
                    <a:pt x="1390" y="334"/>
                  </a:lnTo>
                  <a:lnTo>
                    <a:pt x="1336" y="334"/>
                  </a:lnTo>
                  <a:lnTo>
                    <a:pt x="1325" y="323"/>
                  </a:lnTo>
                  <a:lnTo>
                    <a:pt x="1298" y="323"/>
                  </a:lnTo>
                  <a:lnTo>
                    <a:pt x="1271" y="309"/>
                  </a:lnTo>
                  <a:lnTo>
                    <a:pt x="1231" y="282"/>
                  </a:lnTo>
                  <a:lnTo>
                    <a:pt x="1204" y="269"/>
                  </a:lnTo>
                  <a:lnTo>
                    <a:pt x="1231" y="202"/>
                  </a:lnTo>
                  <a:lnTo>
                    <a:pt x="1204" y="202"/>
                  </a:lnTo>
                  <a:lnTo>
                    <a:pt x="1191" y="229"/>
                  </a:lnTo>
                  <a:lnTo>
                    <a:pt x="1164" y="242"/>
                  </a:lnTo>
                  <a:lnTo>
                    <a:pt x="1123" y="229"/>
                  </a:lnTo>
                  <a:lnTo>
                    <a:pt x="1137" y="175"/>
                  </a:lnTo>
                  <a:lnTo>
                    <a:pt x="1123" y="161"/>
                  </a:lnTo>
                  <a:lnTo>
                    <a:pt x="1083" y="161"/>
                  </a:lnTo>
                  <a:lnTo>
                    <a:pt x="1070" y="121"/>
                  </a:lnTo>
                  <a:lnTo>
                    <a:pt x="1043" y="121"/>
                  </a:lnTo>
                  <a:lnTo>
                    <a:pt x="1029" y="108"/>
                  </a:lnTo>
                  <a:lnTo>
                    <a:pt x="1029" y="81"/>
                  </a:lnTo>
                  <a:lnTo>
                    <a:pt x="1016" y="67"/>
                  </a:lnTo>
                  <a:lnTo>
                    <a:pt x="1002" y="67"/>
                  </a:lnTo>
                  <a:lnTo>
                    <a:pt x="1002" y="81"/>
                  </a:lnTo>
                  <a:lnTo>
                    <a:pt x="976" y="81"/>
                  </a:lnTo>
                  <a:lnTo>
                    <a:pt x="964" y="54"/>
                  </a:lnTo>
                  <a:lnTo>
                    <a:pt x="976" y="14"/>
                  </a:lnTo>
                  <a:lnTo>
                    <a:pt x="976" y="0"/>
                  </a:lnTo>
                  <a:lnTo>
                    <a:pt x="964" y="0"/>
                  </a:lnTo>
                  <a:lnTo>
                    <a:pt x="910" y="14"/>
                  </a:lnTo>
                  <a:lnTo>
                    <a:pt x="870" y="0"/>
                  </a:lnTo>
                  <a:lnTo>
                    <a:pt x="843" y="67"/>
                  </a:lnTo>
                  <a:lnTo>
                    <a:pt x="830" y="134"/>
                  </a:lnTo>
                  <a:lnTo>
                    <a:pt x="816" y="161"/>
                  </a:lnTo>
                  <a:lnTo>
                    <a:pt x="709" y="202"/>
                  </a:lnTo>
                  <a:lnTo>
                    <a:pt x="642" y="242"/>
                  </a:lnTo>
                  <a:lnTo>
                    <a:pt x="628" y="255"/>
                  </a:lnTo>
                  <a:lnTo>
                    <a:pt x="655" y="282"/>
                  </a:lnTo>
                  <a:lnTo>
                    <a:pt x="603" y="296"/>
                  </a:lnTo>
                  <a:lnTo>
                    <a:pt x="549" y="282"/>
                  </a:lnTo>
                  <a:lnTo>
                    <a:pt x="482" y="269"/>
                  </a:lnTo>
                  <a:lnTo>
                    <a:pt x="455" y="229"/>
                  </a:lnTo>
                  <a:lnTo>
                    <a:pt x="469" y="202"/>
                  </a:lnTo>
                  <a:lnTo>
                    <a:pt x="428" y="202"/>
                  </a:lnTo>
                  <a:lnTo>
                    <a:pt x="402" y="188"/>
                  </a:lnTo>
                  <a:lnTo>
                    <a:pt x="388" y="215"/>
                  </a:lnTo>
                  <a:lnTo>
                    <a:pt x="402" y="255"/>
                  </a:lnTo>
                  <a:lnTo>
                    <a:pt x="402" y="296"/>
                  </a:lnTo>
                  <a:lnTo>
                    <a:pt x="415" y="348"/>
                  </a:lnTo>
                  <a:lnTo>
                    <a:pt x="428" y="401"/>
                  </a:lnTo>
                  <a:lnTo>
                    <a:pt x="348" y="388"/>
                  </a:lnTo>
                  <a:lnTo>
                    <a:pt x="294" y="374"/>
                  </a:lnTo>
                  <a:lnTo>
                    <a:pt x="269" y="401"/>
                  </a:lnTo>
                  <a:lnTo>
                    <a:pt x="242" y="361"/>
                  </a:lnTo>
                  <a:lnTo>
                    <a:pt x="229" y="323"/>
                  </a:lnTo>
                  <a:lnTo>
                    <a:pt x="175" y="323"/>
                  </a:lnTo>
                  <a:lnTo>
                    <a:pt x="148" y="348"/>
                  </a:lnTo>
                  <a:lnTo>
                    <a:pt x="135" y="323"/>
                  </a:lnTo>
                  <a:lnTo>
                    <a:pt x="108" y="348"/>
                  </a:lnTo>
                  <a:lnTo>
                    <a:pt x="94" y="334"/>
                  </a:lnTo>
                  <a:lnTo>
                    <a:pt x="41" y="334"/>
                  </a:lnTo>
                  <a:lnTo>
                    <a:pt x="0" y="361"/>
                  </a:lnTo>
                  <a:lnTo>
                    <a:pt x="27" y="388"/>
                  </a:lnTo>
                  <a:lnTo>
                    <a:pt x="54" y="401"/>
                  </a:lnTo>
                  <a:lnTo>
                    <a:pt x="54" y="428"/>
                  </a:lnTo>
                  <a:lnTo>
                    <a:pt x="0" y="428"/>
                  </a:lnTo>
                  <a:lnTo>
                    <a:pt x="27" y="455"/>
                  </a:lnTo>
                  <a:lnTo>
                    <a:pt x="41" y="495"/>
                  </a:lnTo>
                  <a:lnTo>
                    <a:pt x="81" y="495"/>
                  </a:lnTo>
                  <a:lnTo>
                    <a:pt x="135" y="522"/>
                  </a:lnTo>
                  <a:lnTo>
                    <a:pt x="162" y="536"/>
                  </a:lnTo>
                  <a:lnTo>
                    <a:pt x="175" y="562"/>
                  </a:lnTo>
                  <a:lnTo>
                    <a:pt x="256" y="589"/>
                  </a:lnTo>
                  <a:lnTo>
                    <a:pt x="256" y="616"/>
                  </a:lnTo>
                  <a:lnTo>
                    <a:pt x="294" y="643"/>
                  </a:lnTo>
                  <a:lnTo>
                    <a:pt x="321" y="695"/>
                  </a:lnTo>
                  <a:lnTo>
                    <a:pt x="319" y="697"/>
                  </a:lnTo>
                  <a:lnTo>
                    <a:pt x="317" y="697"/>
                  </a:lnTo>
                  <a:lnTo>
                    <a:pt x="315" y="699"/>
                  </a:lnTo>
                  <a:lnTo>
                    <a:pt x="309" y="701"/>
                  </a:lnTo>
                  <a:lnTo>
                    <a:pt x="302" y="704"/>
                  </a:lnTo>
                  <a:lnTo>
                    <a:pt x="294" y="708"/>
                  </a:lnTo>
                  <a:lnTo>
                    <a:pt x="288" y="712"/>
                  </a:lnTo>
                  <a:lnTo>
                    <a:pt x="284" y="714"/>
                  </a:lnTo>
                  <a:lnTo>
                    <a:pt x="283" y="718"/>
                  </a:lnTo>
                  <a:lnTo>
                    <a:pt x="283" y="720"/>
                  </a:lnTo>
                  <a:lnTo>
                    <a:pt x="281" y="722"/>
                  </a:lnTo>
                  <a:lnTo>
                    <a:pt x="283" y="726"/>
                  </a:lnTo>
                  <a:lnTo>
                    <a:pt x="283" y="727"/>
                  </a:lnTo>
                  <a:lnTo>
                    <a:pt x="286" y="737"/>
                  </a:lnTo>
                  <a:lnTo>
                    <a:pt x="290" y="747"/>
                  </a:lnTo>
                  <a:lnTo>
                    <a:pt x="294" y="756"/>
                  </a:lnTo>
                  <a:lnTo>
                    <a:pt x="300" y="766"/>
                  </a:lnTo>
                  <a:lnTo>
                    <a:pt x="304" y="775"/>
                  </a:lnTo>
                  <a:lnTo>
                    <a:pt x="308" y="783"/>
                  </a:lnTo>
                  <a:lnTo>
                    <a:pt x="308" y="787"/>
                  </a:lnTo>
                  <a:lnTo>
                    <a:pt x="308" y="789"/>
                  </a:lnTo>
                  <a:lnTo>
                    <a:pt x="311" y="793"/>
                  </a:lnTo>
                  <a:lnTo>
                    <a:pt x="315" y="795"/>
                  </a:lnTo>
                  <a:lnTo>
                    <a:pt x="319" y="798"/>
                  </a:lnTo>
                  <a:lnTo>
                    <a:pt x="325" y="802"/>
                  </a:lnTo>
                  <a:lnTo>
                    <a:pt x="334" y="812"/>
                  </a:lnTo>
                  <a:lnTo>
                    <a:pt x="346" y="822"/>
                  </a:lnTo>
                  <a:lnTo>
                    <a:pt x="357" y="829"/>
                  </a:lnTo>
                  <a:lnTo>
                    <a:pt x="361" y="833"/>
                  </a:lnTo>
                  <a:lnTo>
                    <a:pt x="367" y="837"/>
                  </a:lnTo>
                  <a:lnTo>
                    <a:pt x="371" y="839"/>
                  </a:lnTo>
                  <a:lnTo>
                    <a:pt x="373" y="841"/>
                  </a:lnTo>
                  <a:lnTo>
                    <a:pt x="375" y="843"/>
                  </a:lnTo>
                  <a:lnTo>
                    <a:pt x="388" y="883"/>
                  </a:lnTo>
                  <a:lnTo>
                    <a:pt x="375" y="923"/>
                  </a:lnTo>
                  <a:lnTo>
                    <a:pt x="361" y="950"/>
                  </a:lnTo>
                  <a:lnTo>
                    <a:pt x="402" y="990"/>
                  </a:lnTo>
                  <a:lnTo>
                    <a:pt x="428" y="1042"/>
                  </a:lnTo>
                  <a:lnTo>
                    <a:pt x="442" y="1096"/>
                  </a:lnTo>
                  <a:lnTo>
                    <a:pt x="402" y="1083"/>
                  </a:lnTo>
                  <a:lnTo>
                    <a:pt x="402" y="1042"/>
                  </a:lnTo>
                  <a:lnTo>
                    <a:pt x="375" y="1004"/>
                  </a:lnTo>
                  <a:lnTo>
                    <a:pt x="348" y="1056"/>
                  </a:lnTo>
                  <a:lnTo>
                    <a:pt x="321" y="1123"/>
                  </a:lnTo>
                  <a:lnTo>
                    <a:pt x="348" y="1123"/>
                  </a:lnTo>
                  <a:lnTo>
                    <a:pt x="348" y="1136"/>
                  </a:lnTo>
                  <a:lnTo>
                    <a:pt x="321" y="1150"/>
                  </a:lnTo>
                  <a:lnTo>
                    <a:pt x="321" y="1177"/>
                  </a:lnTo>
                  <a:lnTo>
                    <a:pt x="308" y="1217"/>
                  </a:lnTo>
                  <a:lnTo>
                    <a:pt x="294" y="1257"/>
                  </a:lnTo>
                  <a:lnTo>
                    <a:pt x="281" y="1324"/>
                  </a:lnTo>
                  <a:lnTo>
                    <a:pt x="269" y="1338"/>
                  </a:lnTo>
                  <a:lnTo>
                    <a:pt x="256" y="1351"/>
                  </a:lnTo>
                  <a:lnTo>
                    <a:pt x="229" y="1365"/>
                  </a:lnTo>
                  <a:lnTo>
                    <a:pt x="242" y="1390"/>
                  </a:lnTo>
                  <a:lnTo>
                    <a:pt x="269" y="1390"/>
                  </a:lnTo>
                  <a:lnTo>
                    <a:pt x="256" y="1430"/>
                  </a:lnTo>
                  <a:lnTo>
                    <a:pt x="281" y="1430"/>
                  </a:lnTo>
                  <a:lnTo>
                    <a:pt x="334" y="1470"/>
                  </a:lnTo>
                  <a:lnTo>
                    <a:pt x="348" y="1457"/>
                  </a:lnTo>
                  <a:lnTo>
                    <a:pt x="375" y="1510"/>
                  </a:lnTo>
                  <a:lnTo>
                    <a:pt x="415" y="1497"/>
                  </a:lnTo>
                  <a:lnTo>
                    <a:pt x="442" y="1537"/>
                  </a:lnTo>
                  <a:lnTo>
                    <a:pt x="523" y="1537"/>
                  </a:lnTo>
                  <a:lnTo>
                    <a:pt x="549" y="1537"/>
                  </a:lnTo>
                  <a:lnTo>
                    <a:pt x="536" y="1510"/>
                  </a:lnTo>
                  <a:lnTo>
                    <a:pt x="576" y="1524"/>
                  </a:lnTo>
                  <a:lnTo>
                    <a:pt x="617" y="1551"/>
                  </a:lnTo>
                  <a:lnTo>
                    <a:pt x="642" y="1551"/>
                  </a:lnTo>
                  <a:lnTo>
                    <a:pt x="642" y="1564"/>
                  </a:lnTo>
                  <a:lnTo>
                    <a:pt x="668" y="1551"/>
                  </a:lnTo>
                  <a:lnTo>
                    <a:pt x="695" y="1578"/>
                  </a:lnTo>
                  <a:lnTo>
                    <a:pt x="695" y="1591"/>
                  </a:lnTo>
                  <a:lnTo>
                    <a:pt x="709" y="1605"/>
                  </a:lnTo>
                  <a:lnTo>
                    <a:pt x="709" y="1631"/>
                  </a:lnTo>
                  <a:lnTo>
                    <a:pt x="736" y="1631"/>
                  </a:lnTo>
                  <a:lnTo>
                    <a:pt x="736" y="1618"/>
                  </a:lnTo>
                  <a:lnTo>
                    <a:pt x="762" y="1618"/>
                  </a:lnTo>
                  <a:lnTo>
                    <a:pt x="789" y="1645"/>
                  </a:lnTo>
                  <a:lnTo>
                    <a:pt x="816" y="1645"/>
                  </a:lnTo>
                  <a:lnTo>
                    <a:pt x="830" y="1618"/>
                  </a:lnTo>
                  <a:lnTo>
                    <a:pt x="870" y="1618"/>
                  </a:lnTo>
                </a:path>
              </a:pathLst>
            </a:custGeom>
            <a:solidFill>
              <a:srgbClr val="0082D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143"/>
            <p:cNvSpPr>
              <a:spLocks/>
            </p:cNvSpPr>
            <p:nvPr/>
          </p:nvSpPr>
          <p:spPr bwMode="gray">
            <a:xfrm>
              <a:off x="4064222" y="4819703"/>
              <a:ext cx="87635" cy="206482"/>
            </a:xfrm>
            <a:custGeom>
              <a:avLst/>
              <a:gdLst>
                <a:gd name="T0" fmla="*/ 30 w 134"/>
                <a:gd name="T1" fmla="*/ 0 h 307"/>
                <a:gd name="T2" fmla="*/ 27 w 134"/>
                <a:gd name="T3" fmla="*/ 6 h 307"/>
                <a:gd name="T4" fmla="*/ 27 w 134"/>
                <a:gd name="T5" fmla="*/ 16 h 307"/>
                <a:gd name="T6" fmla="*/ 20 w 134"/>
                <a:gd name="T7" fmla="*/ 13 h 307"/>
                <a:gd name="T8" fmla="*/ 10 w 134"/>
                <a:gd name="T9" fmla="*/ 20 h 307"/>
                <a:gd name="T10" fmla="*/ 3 w 134"/>
                <a:gd name="T11" fmla="*/ 20 h 307"/>
                <a:gd name="T12" fmla="*/ 0 w 134"/>
                <a:gd name="T13" fmla="*/ 33 h 307"/>
                <a:gd name="T14" fmla="*/ 0 w 134"/>
                <a:gd name="T15" fmla="*/ 43 h 307"/>
                <a:gd name="T16" fmla="*/ 6 w 134"/>
                <a:gd name="T17" fmla="*/ 43 h 307"/>
                <a:gd name="T18" fmla="*/ 0 w 134"/>
                <a:gd name="T19" fmla="*/ 50 h 307"/>
                <a:gd name="T20" fmla="*/ 10 w 134"/>
                <a:gd name="T21" fmla="*/ 53 h 307"/>
                <a:gd name="T22" fmla="*/ 3 w 134"/>
                <a:gd name="T23" fmla="*/ 57 h 307"/>
                <a:gd name="T24" fmla="*/ 6 w 134"/>
                <a:gd name="T25" fmla="*/ 63 h 307"/>
                <a:gd name="T26" fmla="*/ 13 w 134"/>
                <a:gd name="T27" fmla="*/ 70 h 307"/>
                <a:gd name="T28" fmla="*/ 20 w 134"/>
                <a:gd name="T29" fmla="*/ 76 h 307"/>
                <a:gd name="T30" fmla="*/ 23 w 134"/>
                <a:gd name="T31" fmla="*/ 67 h 307"/>
                <a:gd name="T32" fmla="*/ 30 w 134"/>
                <a:gd name="T33" fmla="*/ 60 h 307"/>
                <a:gd name="T34" fmla="*/ 30 w 134"/>
                <a:gd name="T35" fmla="*/ 53 h 307"/>
                <a:gd name="T36" fmla="*/ 30 w 134"/>
                <a:gd name="T37" fmla="*/ 53 h 307"/>
                <a:gd name="T38" fmla="*/ 30 w 134"/>
                <a:gd name="T39" fmla="*/ 53 h 307"/>
                <a:gd name="T40" fmla="*/ 30 w 134"/>
                <a:gd name="T41" fmla="*/ 52 h 307"/>
                <a:gd name="T42" fmla="*/ 30 w 134"/>
                <a:gd name="T43" fmla="*/ 52 h 307"/>
                <a:gd name="T44" fmla="*/ 31 w 134"/>
                <a:gd name="T45" fmla="*/ 51 h 307"/>
                <a:gd name="T46" fmla="*/ 33 w 134"/>
                <a:gd name="T47" fmla="*/ 50 h 307"/>
                <a:gd name="T48" fmla="*/ 33 w 134"/>
                <a:gd name="T49" fmla="*/ 48 h 307"/>
                <a:gd name="T50" fmla="*/ 34 w 134"/>
                <a:gd name="T51" fmla="*/ 46 h 307"/>
                <a:gd name="T52" fmla="*/ 34 w 134"/>
                <a:gd name="T53" fmla="*/ 45 h 307"/>
                <a:gd name="T54" fmla="*/ 34 w 134"/>
                <a:gd name="T55" fmla="*/ 43 h 307"/>
                <a:gd name="T56" fmla="*/ 34 w 134"/>
                <a:gd name="T57" fmla="*/ 43 h 307"/>
                <a:gd name="T58" fmla="*/ 34 w 134"/>
                <a:gd name="T59" fmla="*/ 43 h 307"/>
                <a:gd name="T60" fmla="*/ 34 w 134"/>
                <a:gd name="T61" fmla="*/ 42 h 307"/>
                <a:gd name="T62" fmla="*/ 34 w 134"/>
                <a:gd name="T63" fmla="*/ 42 h 307"/>
                <a:gd name="T64" fmla="*/ 34 w 134"/>
                <a:gd name="T65" fmla="*/ 41 h 307"/>
                <a:gd name="T66" fmla="*/ 34 w 134"/>
                <a:gd name="T67" fmla="*/ 39 h 307"/>
                <a:gd name="T68" fmla="*/ 34 w 134"/>
                <a:gd name="T69" fmla="*/ 37 h 307"/>
                <a:gd name="T70" fmla="*/ 34 w 134"/>
                <a:gd name="T71" fmla="*/ 35 h 307"/>
                <a:gd name="T72" fmla="*/ 34 w 134"/>
                <a:gd name="T73" fmla="*/ 32 h 307"/>
                <a:gd name="T74" fmla="*/ 34 w 134"/>
                <a:gd name="T75" fmla="*/ 30 h 307"/>
                <a:gd name="T76" fmla="*/ 34 w 134"/>
                <a:gd name="T77" fmla="*/ 28 h 307"/>
                <a:gd name="T78" fmla="*/ 34 w 134"/>
                <a:gd name="T79" fmla="*/ 25 h 307"/>
                <a:gd name="T80" fmla="*/ 34 w 134"/>
                <a:gd name="T81" fmla="*/ 23 h 307"/>
                <a:gd name="T82" fmla="*/ 34 w 134"/>
                <a:gd name="T83" fmla="*/ 21 h 307"/>
                <a:gd name="T84" fmla="*/ 34 w 134"/>
                <a:gd name="T85" fmla="*/ 19 h 307"/>
                <a:gd name="T86" fmla="*/ 34 w 134"/>
                <a:gd name="T87" fmla="*/ 17 h 307"/>
                <a:gd name="T88" fmla="*/ 34 w 134"/>
                <a:gd name="T89" fmla="*/ 17 h 307"/>
                <a:gd name="T90" fmla="*/ 34 w 134"/>
                <a:gd name="T91" fmla="*/ 17 h 307"/>
                <a:gd name="T92" fmla="*/ 34 w 134"/>
                <a:gd name="T93" fmla="*/ 16 h 307"/>
                <a:gd name="T94" fmla="*/ 34 w 134"/>
                <a:gd name="T95" fmla="*/ 16 h 307"/>
                <a:gd name="T96" fmla="*/ 30 w 134"/>
                <a:gd name="T97" fmla="*/ 16 h 307"/>
                <a:gd name="T98" fmla="*/ 30 w 134"/>
                <a:gd name="T99" fmla="*/ 3 h 307"/>
                <a:gd name="T100" fmla="*/ 30 w 134"/>
                <a:gd name="T101" fmla="*/ 0 h 3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4"/>
                <a:gd name="T154" fmla="*/ 0 h 307"/>
                <a:gd name="T155" fmla="*/ 134 w 134"/>
                <a:gd name="T156" fmla="*/ 307 h 3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4" h="307">
                  <a:moveTo>
                    <a:pt x="121" y="0"/>
                  </a:moveTo>
                  <a:lnTo>
                    <a:pt x="108" y="27"/>
                  </a:lnTo>
                  <a:lnTo>
                    <a:pt x="108" y="67"/>
                  </a:lnTo>
                  <a:lnTo>
                    <a:pt x="81" y="54"/>
                  </a:lnTo>
                  <a:lnTo>
                    <a:pt x="40" y="81"/>
                  </a:lnTo>
                  <a:lnTo>
                    <a:pt x="14" y="81"/>
                  </a:lnTo>
                  <a:lnTo>
                    <a:pt x="0" y="135"/>
                  </a:lnTo>
                  <a:lnTo>
                    <a:pt x="0" y="175"/>
                  </a:lnTo>
                  <a:lnTo>
                    <a:pt x="27" y="175"/>
                  </a:lnTo>
                  <a:lnTo>
                    <a:pt x="0" y="202"/>
                  </a:lnTo>
                  <a:lnTo>
                    <a:pt x="40" y="215"/>
                  </a:lnTo>
                  <a:lnTo>
                    <a:pt x="14" y="229"/>
                  </a:lnTo>
                  <a:lnTo>
                    <a:pt x="27" y="255"/>
                  </a:lnTo>
                  <a:lnTo>
                    <a:pt x="54" y="282"/>
                  </a:lnTo>
                  <a:lnTo>
                    <a:pt x="81" y="307"/>
                  </a:lnTo>
                  <a:lnTo>
                    <a:pt x="94" y="269"/>
                  </a:lnTo>
                  <a:lnTo>
                    <a:pt x="121" y="242"/>
                  </a:lnTo>
                  <a:lnTo>
                    <a:pt x="121" y="215"/>
                  </a:lnTo>
                  <a:lnTo>
                    <a:pt x="121" y="213"/>
                  </a:lnTo>
                  <a:lnTo>
                    <a:pt x="123" y="211"/>
                  </a:lnTo>
                  <a:lnTo>
                    <a:pt x="123" y="209"/>
                  </a:lnTo>
                  <a:lnTo>
                    <a:pt x="125" y="206"/>
                  </a:lnTo>
                  <a:lnTo>
                    <a:pt x="129" y="200"/>
                  </a:lnTo>
                  <a:lnTo>
                    <a:pt x="131" y="192"/>
                  </a:lnTo>
                  <a:lnTo>
                    <a:pt x="133" y="186"/>
                  </a:lnTo>
                  <a:lnTo>
                    <a:pt x="134" y="181"/>
                  </a:lnTo>
                  <a:lnTo>
                    <a:pt x="134" y="175"/>
                  </a:lnTo>
                  <a:lnTo>
                    <a:pt x="134" y="173"/>
                  </a:lnTo>
                  <a:lnTo>
                    <a:pt x="134" y="171"/>
                  </a:lnTo>
                  <a:lnTo>
                    <a:pt x="134" y="169"/>
                  </a:lnTo>
                  <a:lnTo>
                    <a:pt x="134" y="165"/>
                  </a:lnTo>
                  <a:lnTo>
                    <a:pt x="134" y="158"/>
                  </a:lnTo>
                  <a:lnTo>
                    <a:pt x="134" y="150"/>
                  </a:lnTo>
                  <a:lnTo>
                    <a:pt x="134" y="140"/>
                  </a:lnTo>
                  <a:lnTo>
                    <a:pt x="134" y="131"/>
                  </a:lnTo>
                  <a:lnTo>
                    <a:pt x="134" y="121"/>
                  </a:lnTo>
                  <a:lnTo>
                    <a:pt x="134" y="112"/>
                  </a:lnTo>
                  <a:lnTo>
                    <a:pt x="134" y="102"/>
                  </a:lnTo>
                  <a:lnTo>
                    <a:pt x="134" y="92"/>
                  </a:lnTo>
                  <a:lnTo>
                    <a:pt x="134" y="85"/>
                  </a:lnTo>
                  <a:lnTo>
                    <a:pt x="134" y="77"/>
                  </a:lnTo>
                  <a:lnTo>
                    <a:pt x="134" y="71"/>
                  </a:lnTo>
                  <a:lnTo>
                    <a:pt x="134" y="69"/>
                  </a:lnTo>
                  <a:lnTo>
                    <a:pt x="134" y="67"/>
                  </a:lnTo>
                  <a:lnTo>
                    <a:pt x="121" y="67"/>
                  </a:lnTo>
                  <a:lnTo>
                    <a:pt x="121" y="14"/>
                  </a:lnTo>
                  <a:lnTo>
                    <a:pt x="121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144"/>
            <p:cNvSpPr>
              <a:spLocks/>
            </p:cNvSpPr>
            <p:nvPr/>
          </p:nvSpPr>
          <p:spPr bwMode="gray">
            <a:xfrm>
              <a:off x="3898107" y="4305525"/>
              <a:ext cx="1110482" cy="1145767"/>
            </a:xfrm>
            <a:custGeom>
              <a:avLst/>
              <a:gdLst>
                <a:gd name="T0" fmla="*/ 51 w 1697"/>
                <a:gd name="T1" fmla="*/ 147 h 1699"/>
                <a:gd name="T2" fmla="*/ 97 w 1697"/>
                <a:gd name="T3" fmla="*/ 134 h 1699"/>
                <a:gd name="T4" fmla="*/ 134 w 1697"/>
                <a:gd name="T5" fmla="*/ 197 h 1699"/>
                <a:gd name="T6" fmla="*/ 171 w 1697"/>
                <a:gd name="T7" fmla="*/ 227 h 1699"/>
                <a:gd name="T8" fmla="*/ 221 w 1697"/>
                <a:gd name="T9" fmla="*/ 270 h 1699"/>
                <a:gd name="T10" fmla="*/ 274 w 1697"/>
                <a:gd name="T11" fmla="*/ 290 h 1699"/>
                <a:gd name="T12" fmla="*/ 294 w 1697"/>
                <a:gd name="T13" fmla="*/ 317 h 1699"/>
                <a:gd name="T14" fmla="*/ 334 w 1697"/>
                <a:gd name="T15" fmla="*/ 350 h 1699"/>
                <a:gd name="T16" fmla="*/ 334 w 1697"/>
                <a:gd name="T17" fmla="*/ 387 h 1699"/>
                <a:gd name="T18" fmla="*/ 331 w 1697"/>
                <a:gd name="T19" fmla="*/ 424 h 1699"/>
                <a:gd name="T20" fmla="*/ 358 w 1697"/>
                <a:gd name="T21" fmla="*/ 401 h 1699"/>
                <a:gd name="T22" fmla="*/ 381 w 1697"/>
                <a:gd name="T23" fmla="*/ 374 h 1699"/>
                <a:gd name="T24" fmla="*/ 354 w 1697"/>
                <a:gd name="T25" fmla="*/ 341 h 1699"/>
                <a:gd name="T26" fmla="*/ 371 w 1697"/>
                <a:gd name="T27" fmla="*/ 301 h 1699"/>
                <a:gd name="T28" fmla="*/ 412 w 1697"/>
                <a:gd name="T29" fmla="*/ 324 h 1699"/>
                <a:gd name="T30" fmla="*/ 405 w 1697"/>
                <a:gd name="T31" fmla="*/ 290 h 1699"/>
                <a:gd name="T32" fmla="*/ 354 w 1697"/>
                <a:gd name="T33" fmla="*/ 264 h 1699"/>
                <a:gd name="T34" fmla="*/ 325 w 1697"/>
                <a:gd name="T35" fmla="*/ 247 h 1699"/>
                <a:gd name="T36" fmla="*/ 305 w 1697"/>
                <a:gd name="T37" fmla="*/ 234 h 1699"/>
                <a:gd name="T38" fmla="*/ 251 w 1697"/>
                <a:gd name="T39" fmla="*/ 194 h 1699"/>
                <a:gd name="T40" fmla="*/ 201 w 1697"/>
                <a:gd name="T41" fmla="*/ 140 h 1699"/>
                <a:gd name="T42" fmla="*/ 201 w 1697"/>
                <a:gd name="T43" fmla="*/ 93 h 1699"/>
                <a:gd name="T44" fmla="*/ 191 w 1697"/>
                <a:gd name="T45" fmla="*/ 73 h 1699"/>
                <a:gd name="T46" fmla="*/ 238 w 1697"/>
                <a:gd name="T47" fmla="*/ 64 h 1699"/>
                <a:gd name="T48" fmla="*/ 234 w 1697"/>
                <a:gd name="T49" fmla="*/ 50 h 1699"/>
                <a:gd name="T50" fmla="*/ 228 w 1697"/>
                <a:gd name="T51" fmla="*/ 37 h 1699"/>
                <a:gd name="T52" fmla="*/ 228 w 1697"/>
                <a:gd name="T53" fmla="*/ 20 h 1699"/>
                <a:gd name="T54" fmla="*/ 191 w 1697"/>
                <a:gd name="T55" fmla="*/ 16 h 1699"/>
                <a:gd name="T56" fmla="*/ 177 w 1697"/>
                <a:gd name="T57" fmla="*/ 0 h 1699"/>
                <a:gd name="T58" fmla="*/ 148 w 1697"/>
                <a:gd name="T59" fmla="*/ 13 h 1699"/>
                <a:gd name="T60" fmla="*/ 127 w 1697"/>
                <a:gd name="T61" fmla="*/ 13 h 1699"/>
                <a:gd name="T62" fmla="*/ 124 w 1697"/>
                <a:gd name="T63" fmla="*/ 23 h 1699"/>
                <a:gd name="T64" fmla="*/ 124 w 1697"/>
                <a:gd name="T65" fmla="*/ 40 h 1699"/>
                <a:gd name="T66" fmla="*/ 97 w 1697"/>
                <a:gd name="T67" fmla="*/ 37 h 1699"/>
                <a:gd name="T68" fmla="*/ 91 w 1697"/>
                <a:gd name="T69" fmla="*/ 33 h 1699"/>
                <a:gd name="T70" fmla="*/ 84 w 1697"/>
                <a:gd name="T71" fmla="*/ 57 h 1699"/>
                <a:gd name="T72" fmla="*/ 64 w 1697"/>
                <a:gd name="T73" fmla="*/ 30 h 1699"/>
                <a:gd name="T74" fmla="*/ 54 w 1697"/>
                <a:gd name="T75" fmla="*/ 40 h 1699"/>
                <a:gd name="T76" fmla="*/ 43 w 1697"/>
                <a:gd name="T77" fmla="*/ 53 h 1699"/>
                <a:gd name="T78" fmla="*/ 41 w 1697"/>
                <a:gd name="T79" fmla="*/ 53 h 1699"/>
                <a:gd name="T80" fmla="*/ 35 w 1697"/>
                <a:gd name="T81" fmla="*/ 53 h 1699"/>
                <a:gd name="T82" fmla="*/ 31 w 1697"/>
                <a:gd name="T83" fmla="*/ 53 h 1699"/>
                <a:gd name="T84" fmla="*/ 31 w 1697"/>
                <a:gd name="T85" fmla="*/ 53 h 1699"/>
                <a:gd name="T86" fmla="*/ 17 w 1697"/>
                <a:gd name="T87" fmla="*/ 67 h 1699"/>
                <a:gd name="T88" fmla="*/ 0 w 1697"/>
                <a:gd name="T89" fmla="*/ 87 h 1699"/>
                <a:gd name="T90" fmla="*/ 14 w 1697"/>
                <a:gd name="T91" fmla="*/ 110 h 1699"/>
                <a:gd name="T92" fmla="*/ 27 w 1697"/>
                <a:gd name="T93" fmla="*/ 137 h 1699"/>
                <a:gd name="T94" fmla="*/ 31 w 1697"/>
                <a:gd name="T95" fmla="*/ 147 h 16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97"/>
                <a:gd name="T145" fmla="*/ 0 h 1699"/>
                <a:gd name="T146" fmla="*/ 1697 w 1697"/>
                <a:gd name="T147" fmla="*/ 1699 h 16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97" h="1699">
                  <a:moveTo>
                    <a:pt x="121" y="616"/>
                  </a:moveTo>
                  <a:lnTo>
                    <a:pt x="134" y="616"/>
                  </a:lnTo>
                  <a:lnTo>
                    <a:pt x="201" y="589"/>
                  </a:lnTo>
                  <a:lnTo>
                    <a:pt x="253" y="536"/>
                  </a:lnTo>
                  <a:lnTo>
                    <a:pt x="280" y="495"/>
                  </a:lnTo>
                  <a:lnTo>
                    <a:pt x="387" y="536"/>
                  </a:lnTo>
                  <a:lnTo>
                    <a:pt x="495" y="603"/>
                  </a:lnTo>
                  <a:lnTo>
                    <a:pt x="508" y="682"/>
                  </a:lnTo>
                  <a:lnTo>
                    <a:pt x="535" y="789"/>
                  </a:lnTo>
                  <a:lnTo>
                    <a:pt x="601" y="829"/>
                  </a:lnTo>
                  <a:lnTo>
                    <a:pt x="614" y="897"/>
                  </a:lnTo>
                  <a:lnTo>
                    <a:pt x="681" y="910"/>
                  </a:lnTo>
                  <a:lnTo>
                    <a:pt x="708" y="964"/>
                  </a:lnTo>
                  <a:lnTo>
                    <a:pt x="775" y="977"/>
                  </a:lnTo>
                  <a:lnTo>
                    <a:pt x="883" y="1083"/>
                  </a:lnTo>
                  <a:lnTo>
                    <a:pt x="988" y="1096"/>
                  </a:lnTo>
                  <a:lnTo>
                    <a:pt x="1042" y="1177"/>
                  </a:lnTo>
                  <a:lnTo>
                    <a:pt x="1096" y="1163"/>
                  </a:lnTo>
                  <a:lnTo>
                    <a:pt x="1082" y="1204"/>
                  </a:lnTo>
                  <a:lnTo>
                    <a:pt x="1150" y="1190"/>
                  </a:lnTo>
                  <a:lnTo>
                    <a:pt x="1176" y="1271"/>
                  </a:lnTo>
                  <a:lnTo>
                    <a:pt x="1257" y="1311"/>
                  </a:lnTo>
                  <a:lnTo>
                    <a:pt x="1284" y="1298"/>
                  </a:lnTo>
                  <a:lnTo>
                    <a:pt x="1336" y="1403"/>
                  </a:lnTo>
                  <a:lnTo>
                    <a:pt x="1363" y="1497"/>
                  </a:lnTo>
                  <a:lnTo>
                    <a:pt x="1376" y="1551"/>
                  </a:lnTo>
                  <a:lnTo>
                    <a:pt x="1336" y="1551"/>
                  </a:lnTo>
                  <a:lnTo>
                    <a:pt x="1336" y="1618"/>
                  </a:lnTo>
                  <a:lnTo>
                    <a:pt x="1311" y="1645"/>
                  </a:lnTo>
                  <a:lnTo>
                    <a:pt x="1324" y="1699"/>
                  </a:lnTo>
                  <a:lnTo>
                    <a:pt x="1376" y="1699"/>
                  </a:lnTo>
                  <a:lnTo>
                    <a:pt x="1390" y="1645"/>
                  </a:lnTo>
                  <a:lnTo>
                    <a:pt x="1430" y="1605"/>
                  </a:lnTo>
                  <a:lnTo>
                    <a:pt x="1430" y="1538"/>
                  </a:lnTo>
                  <a:lnTo>
                    <a:pt x="1497" y="1497"/>
                  </a:lnTo>
                  <a:lnTo>
                    <a:pt x="1524" y="1497"/>
                  </a:lnTo>
                  <a:lnTo>
                    <a:pt x="1510" y="1390"/>
                  </a:lnTo>
                  <a:lnTo>
                    <a:pt x="1457" y="1365"/>
                  </a:lnTo>
                  <a:lnTo>
                    <a:pt x="1416" y="1365"/>
                  </a:lnTo>
                  <a:lnTo>
                    <a:pt x="1416" y="1324"/>
                  </a:lnTo>
                  <a:lnTo>
                    <a:pt x="1430" y="1244"/>
                  </a:lnTo>
                  <a:lnTo>
                    <a:pt x="1484" y="1204"/>
                  </a:lnTo>
                  <a:lnTo>
                    <a:pt x="1537" y="1217"/>
                  </a:lnTo>
                  <a:lnTo>
                    <a:pt x="1605" y="1230"/>
                  </a:lnTo>
                  <a:lnTo>
                    <a:pt x="1645" y="1298"/>
                  </a:lnTo>
                  <a:lnTo>
                    <a:pt x="1685" y="1311"/>
                  </a:lnTo>
                  <a:lnTo>
                    <a:pt x="1697" y="1244"/>
                  </a:lnTo>
                  <a:lnTo>
                    <a:pt x="1618" y="1163"/>
                  </a:lnTo>
                  <a:lnTo>
                    <a:pt x="1564" y="1123"/>
                  </a:lnTo>
                  <a:lnTo>
                    <a:pt x="1484" y="1083"/>
                  </a:lnTo>
                  <a:lnTo>
                    <a:pt x="1416" y="1056"/>
                  </a:lnTo>
                  <a:lnTo>
                    <a:pt x="1363" y="1042"/>
                  </a:lnTo>
                  <a:lnTo>
                    <a:pt x="1297" y="1017"/>
                  </a:lnTo>
                  <a:lnTo>
                    <a:pt x="1297" y="991"/>
                  </a:lnTo>
                  <a:lnTo>
                    <a:pt x="1336" y="977"/>
                  </a:lnTo>
                  <a:lnTo>
                    <a:pt x="1324" y="923"/>
                  </a:lnTo>
                  <a:lnTo>
                    <a:pt x="1217" y="937"/>
                  </a:lnTo>
                  <a:lnTo>
                    <a:pt x="1176" y="937"/>
                  </a:lnTo>
                  <a:lnTo>
                    <a:pt x="1082" y="870"/>
                  </a:lnTo>
                  <a:lnTo>
                    <a:pt x="1002" y="776"/>
                  </a:lnTo>
                  <a:lnTo>
                    <a:pt x="975" y="682"/>
                  </a:lnTo>
                  <a:lnTo>
                    <a:pt x="923" y="630"/>
                  </a:lnTo>
                  <a:lnTo>
                    <a:pt x="802" y="563"/>
                  </a:lnTo>
                  <a:lnTo>
                    <a:pt x="775" y="469"/>
                  </a:lnTo>
                  <a:lnTo>
                    <a:pt x="762" y="415"/>
                  </a:lnTo>
                  <a:lnTo>
                    <a:pt x="802" y="375"/>
                  </a:lnTo>
                  <a:lnTo>
                    <a:pt x="775" y="348"/>
                  </a:lnTo>
                  <a:lnTo>
                    <a:pt x="762" y="334"/>
                  </a:lnTo>
                  <a:lnTo>
                    <a:pt x="762" y="294"/>
                  </a:lnTo>
                  <a:lnTo>
                    <a:pt x="856" y="269"/>
                  </a:lnTo>
                  <a:lnTo>
                    <a:pt x="923" y="242"/>
                  </a:lnTo>
                  <a:lnTo>
                    <a:pt x="950" y="256"/>
                  </a:lnTo>
                  <a:lnTo>
                    <a:pt x="961" y="242"/>
                  </a:lnTo>
                  <a:lnTo>
                    <a:pt x="923" y="215"/>
                  </a:lnTo>
                  <a:lnTo>
                    <a:pt x="936" y="202"/>
                  </a:lnTo>
                  <a:lnTo>
                    <a:pt x="923" y="188"/>
                  </a:lnTo>
                  <a:lnTo>
                    <a:pt x="936" y="162"/>
                  </a:lnTo>
                  <a:lnTo>
                    <a:pt x="910" y="148"/>
                  </a:lnTo>
                  <a:lnTo>
                    <a:pt x="910" y="121"/>
                  </a:lnTo>
                  <a:lnTo>
                    <a:pt x="936" y="108"/>
                  </a:lnTo>
                  <a:lnTo>
                    <a:pt x="910" y="81"/>
                  </a:lnTo>
                  <a:lnTo>
                    <a:pt x="869" y="94"/>
                  </a:lnTo>
                  <a:lnTo>
                    <a:pt x="829" y="81"/>
                  </a:lnTo>
                  <a:lnTo>
                    <a:pt x="762" y="67"/>
                  </a:lnTo>
                  <a:lnTo>
                    <a:pt x="735" y="27"/>
                  </a:lnTo>
                  <a:lnTo>
                    <a:pt x="735" y="0"/>
                  </a:lnTo>
                  <a:lnTo>
                    <a:pt x="708" y="0"/>
                  </a:lnTo>
                  <a:lnTo>
                    <a:pt x="641" y="14"/>
                  </a:lnTo>
                  <a:lnTo>
                    <a:pt x="601" y="27"/>
                  </a:lnTo>
                  <a:lnTo>
                    <a:pt x="589" y="54"/>
                  </a:lnTo>
                  <a:lnTo>
                    <a:pt x="562" y="67"/>
                  </a:lnTo>
                  <a:lnTo>
                    <a:pt x="549" y="41"/>
                  </a:lnTo>
                  <a:lnTo>
                    <a:pt x="508" y="54"/>
                  </a:lnTo>
                  <a:lnTo>
                    <a:pt x="522" y="81"/>
                  </a:lnTo>
                  <a:lnTo>
                    <a:pt x="522" y="108"/>
                  </a:lnTo>
                  <a:lnTo>
                    <a:pt x="495" y="94"/>
                  </a:lnTo>
                  <a:lnTo>
                    <a:pt x="468" y="81"/>
                  </a:lnTo>
                  <a:lnTo>
                    <a:pt x="468" y="135"/>
                  </a:lnTo>
                  <a:lnTo>
                    <a:pt x="495" y="162"/>
                  </a:lnTo>
                  <a:lnTo>
                    <a:pt x="468" y="162"/>
                  </a:lnTo>
                  <a:lnTo>
                    <a:pt x="441" y="135"/>
                  </a:lnTo>
                  <a:lnTo>
                    <a:pt x="387" y="148"/>
                  </a:lnTo>
                  <a:lnTo>
                    <a:pt x="387" y="121"/>
                  </a:lnTo>
                  <a:lnTo>
                    <a:pt x="361" y="108"/>
                  </a:lnTo>
                  <a:lnTo>
                    <a:pt x="361" y="135"/>
                  </a:lnTo>
                  <a:lnTo>
                    <a:pt x="347" y="175"/>
                  </a:lnTo>
                  <a:lnTo>
                    <a:pt x="320" y="188"/>
                  </a:lnTo>
                  <a:lnTo>
                    <a:pt x="334" y="229"/>
                  </a:lnTo>
                  <a:lnTo>
                    <a:pt x="320" y="229"/>
                  </a:lnTo>
                  <a:lnTo>
                    <a:pt x="267" y="175"/>
                  </a:lnTo>
                  <a:lnTo>
                    <a:pt x="253" y="121"/>
                  </a:lnTo>
                  <a:lnTo>
                    <a:pt x="240" y="108"/>
                  </a:lnTo>
                  <a:lnTo>
                    <a:pt x="226" y="148"/>
                  </a:lnTo>
                  <a:lnTo>
                    <a:pt x="215" y="162"/>
                  </a:lnTo>
                  <a:lnTo>
                    <a:pt x="174" y="215"/>
                  </a:lnTo>
                  <a:lnTo>
                    <a:pt x="172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65" y="215"/>
                  </a:lnTo>
                  <a:lnTo>
                    <a:pt x="161" y="215"/>
                  </a:lnTo>
                  <a:lnTo>
                    <a:pt x="157" y="215"/>
                  </a:lnTo>
                  <a:lnTo>
                    <a:pt x="147" y="215"/>
                  </a:lnTo>
                  <a:lnTo>
                    <a:pt x="138" y="215"/>
                  </a:lnTo>
                  <a:lnTo>
                    <a:pt x="132" y="215"/>
                  </a:lnTo>
                  <a:lnTo>
                    <a:pt x="128" y="215"/>
                  </a:lnTo>
                  <a:lnTo>
                    <a:pt x="124" y="215"/>
                  </a:lnTo>
                  <a:lnTo>
                    <a:pt x="123" y="215"/>
                  </a:lnTo>
                  <a:lnTo>
                    <a:pt x="121" y="215"/>
                  </a:lnTo>
                  <a:lnTo>
                    <a:pt x="67" y="215"/>
                  </a:lnTo>
                  <a:lnTo>
                    <a:pt x="40" y="229"/>
                  </a:lnTo>
                  <a:lnTo>
                    <a:pt x="67" y="269"/>
                  </a:lnTo>
                  <a:lnTo>
                    <a:pt x="80" y="307"/>
                  </a:lnTo>
                  <a:lnTo>
                    <a:pt x="67" y="334"/>
                  </a:lnTo>
                  <a:lnTo>
                    <a:pt x="0" y="348"/>
                  </a:lnTo>
                  <a:lnTo>
                    <a:pt x="27" y="401"/>
                  </a:lnTo>
                  <a:lnTo>
                    <a:pt x="53" y="415"/>
                  </a:lnTo>
                  <a:lnTo>
                    <a:pt x="53" y="442"/>
                  </a:lnTo>
                  <a:lnTo>
                    <a:pt x="27" y="495"/>
                  </a:lnTo>
                  <a:lnTo>
                    <a:pt x="53" y="522"/>
                  </a:lnTo>
                  <a:lnTo>
                    <a:pt x="107" y="549"/>
                  </a:lnTo>
                  <a:lnTo>
                    <a:pt x="121" y="549"/>
                  </a:lnTo>
                  <a:lnTo>
                    <a:pt x="147" y="549"/>
                  </a:lnTo>
                  <a:lnTo>
                    <a:pt x="121" y="589"/>
                  </a:lnTo>
                  <a:lnTo>
                    <a:pt x="121" y="616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145"/>
            <p:cNvSpPr>
              <a:spLocks/>
            </p:cNvSpPr>
            <p:nvPr/>
          </p:nvSpPr>
          <p:spPr bwMode="gray">
            <a:xfrm>
              <a:off x="4021059" y="5053175"/>
              <a:ext cx="166114" cy="296901"/>
            </a:xfrm>
            <a:custGeom>
              <a:avLst/>
              <a:gdLst>
                <a:gd name="T0" fmla="*/ 4 w 253"/>
                <a:gd name="T1" fmla="*/ 14 h 439"/>
                <a:gd name="T2" fmla="*/ 17 w 253"/>
                <a:gd name="T3" fmla="*/ 17 h 439"/>
                <a:gd name="T4" fmla="*/ 31 w 253"/>
                <a:gd name="T5" fmla="*/ 10 h 439"/>
                <a:gd name="T6" fmla="*/ 40 w 253"/>
                <a:gd name="T7" fmla="*/ 0 h 439"/>
                <a:gd name="T8" fmla="*/ 47 w 253"/>
                <a:gd name="T9" fmla="*/ 0 h 439"/>
                <a:gd name="T10" fmla="*/ 54 w 253"/>
                <a:gd name="T11" fmla="*/ 10 h 439"/>
                <a:gd name="T12" fmla="*/ 57 w 253"/>
                <a:gd name="T13" fmla="*/ 17 h 439"/>
                <a:gd name="T14" fmla="*/ 57 w 253"/>
                <a:gd name="T15" fmla="*/ 27 h 439"/>
                <a:gd name="T16" fmla="*/ 64 w 253"/>
                <a:gd name="T17" fmla="*/ 34 h 439"/>
                <a:gd name="T18" fmla="*/ 57 w 253"/>
                <a:gd name="T19" fmla="*/ 41 h 439"/>
                <a:gd name="T20" fmla="*/ 54 w 253"/>
                <a:gd name="T21" fmla="*/ 50 h 439"/>
                <a:gd name="T22" fmla="*/ 57 w 253"/>
                <a:gd name="T23" fmla="*/ 54 h 439"/>
                <a:gd name="T24" fmla="*/ 57 w 253"/>
                <a:gd name="T25" fmla="*/ 67 h 439"/>
                <a:gd name="T26" fmla="*/ 54 w 253"/>
                <a:gd name="T27" fmla="*/ 67 h 439"/>
                <a:gd name="T28" fmla="*/ 54 w 253"/>
                <a:gd name="T29" fmla="*/ 87 h 439"/>
                <a:gd name="T30" fmla="*/ 50 w 253"/>
                <a:gd name="T31" fmla="*/ 90 h 439"/>
                <a:gd name="T32" fmla="*/ 50 w 253"/>
                <a:gd name="T33" fmla="*/ 101 h 439"/>
                <a:gd name="T34" fmla="*/ 44 w 253"/>
                <a:gd name="T35" fmla="*/ 101 h 439"/>
                <a:gd name="T36" fmla="*/ 40 w 253"/>
                <a:gd name="T37" fmla="*/ 94 h 439"/>
                <a:gd name="T38" fmla="*/ 34 w 253"/>
                <a:gd name="T39" fmla="*/ 97 h 439"/>
                <a:gd name="T40" fmla="*/ 34 w 253"/>
                <a:gd name="T41" fmla="*/ 107 h 439"/>
                <a:gd name="T42" fmla="*/ 24 w 253"/>
                <a:gd name="T43" fmla="*/ 110 h 439"/>
                <a:gd name="T44" fmla="*/ 17 w 253"/>
                <a:gd name="T45" fmla="*/ 110 h 439"/>
                <a:gd name="T46" fmla="*/ 10 w 253"/>
                <a:gd name="T47" fmla="*/ 104 h 439"/>
                <a:gd name="T48" fmla="*/ 7 w 253"/>
                <a:gd name="T49" fmla="*/ 90 h 439"/>
                <a:gd name="T50" fmla="*/ 7 w 253"/>
                <a:gd name="T51" fmla="*/ 77 h 439"/>
                <a:gd name="T52" fmla="*/ 10 w 253"/>
                <a:gd name="T53" fmla="*/ 70 h 439"/>
                <a:gd name="T54" fmla="*/ 14 w 253"/>
                <a:gd name="T55" fmla="*/ 67 h 439"/>
                <a:gd name="T56" fmla="*/ 10 w 253"/>
                <a:gd name="T57" fmla="*/ 60 h 439"/>
                <a:gd name="T58" fmla="*/ 7 w 253"/>
                <a:gd name="T59" fmla="*/ 54 h 439"/>
                <a:gd name="T60" fmla="*/ 14 w 253"/>
                <a:gd name="T61" fmla="*/ 50 h 439"/>
                <a:gd name="T62" fmla="*/ 10 w 253"/>
                <a:gd name="T63" fmla="*/ 44 h 439"/>
                <a:gd name="T64" fmla="*/ 7 w 253"/>
                <a:gd name="T65" fmla="*/ 41 h 439"/>
                <a:gd name="T66" fmla="*/ 7 w 253"/>
                <a:gd name="T67" fmla="*/ 30 h 439"/>
                <a:gd name="T68" fmla="*/ 0 w 253"/>
                <a:gd name="T69" fmla="*/ 30 h 439"/>
                <a:gd name="T70" fmla="*/ 0 w 253"/>
                <a:gd name="T71" fmla="*/ 20 h 439"/>
                <a:gd name="T72" fmla="*/ 4 w 253"/>
                <a:gd name="T73" fmla="*/ 14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439"/>
                <a:gd name="T113" fmla="*/ 253 w 253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439">
                  <a:moveTo>
                    <a:pt x="13" y="53"/>
                  </a:moveTo>
                  <a:lnTo>
                    <a:pt x="67" y="67"/>
                  </a:lnTo>
                  <a:lnTo>
                    <a:pt x="121" y="40"/>
                  </a:lnTo>
                  <a:lnTo>
                    <a:pt x="159" y="0"/>
                  </a:lnTo>
                  <a:lnTo>
                    <a:pt x="186" y="0"/>
                  </a:lnTo>
                  <a:lnTo>
                    <a:pt x="213" y="40"/>
                  </a:lnTo>
                  <a:lnTo>
                    <a:pt x="226" y="67"/>
                  </a:lnTo>
                  <a:lnTo>
                    <a:pt x="226" y="107"/>
                  </a:lnTo>
                  <a:lnTo>
                    <a:pt x="253" y="134"/>
                  </a:lnTo>
                  <a:lnTo>
                    <a:pt x="226" y="161"/>
                  </a:lnTo>
                  <a:lnTo>
                    <a:pt x="213" y="199"/>
                  </a:lnTo>
                  <a:lnTo>
                    <a:pt x="226" y="213"/>
                  </a:lnTo>
                  <a:lnTo>
                    <a:pt x="226" y="266"/>
                  </a:lnTo>
                  <a:lnTo>
                    <a:pt x="213" y="266"/>
                  </a:lnTo>
                  <a:lnTo>
                    <a:pt x="213" y="347"/>
                  </a:lnTo>
                  <a:lnTo>
                    <a:pt x="199" y="360"/>
                  </a:lnTo>
                  <a:lnTo>
                    <a:pt x="199" y="401"/>
                  </a:lnTo>
                  <a:lnTo>
                    <a:pt x="173" y="401"/>
                  </a:lnTo>
                  <a:lnTo>
                    <a:pt x="159" y="374"/>
                  </a:lnTo>
                  <a:lnTo>
                    <a:pt x="134" y="387"/>
                  </a:lnTo>
                  <a:lnTo>
                    <a:pt x="134" y="428"/>
                  </a:lnTo>
                  <a:lnTo>
                    <a:pt x="94" y="439"/>
                  </a:lnTo>
                  <a:lnTo>
                    <a:pt x="67" y="439"/>
                  </a:lnTo>
                  <a:lnTo>
                    <a:pt x="40" y="414"/>
                  </a:lnTo>
                  <a:lnTo>
                    <a:pt x="27" y="360"/>
                  </a:lnTo>
                  <a:lnTo>
                    <a:pt x="27" y="307"/>
                  </a:lnTo>
                  <a:lnTo>
                    <a:pt x="40" y="280"/>
                  </a:lnTo>
                  <a:lnTo>
                    <a:pt x="54" y="266"/>
                  </a:lnTo>
                  <a:lnTo>
                    <a:pt x="40" y="239"/>
                  </a:lnTo>
                  <a:lnTo>
                    <a:pt x="27" y="213"/>
                  </a:lnTo>
                  <a:lnTo>
                    <a:pt x="54" y="199"/>
                  </a:lnTo>
                  <a:lnTo>
                    <a:pt x="40" y="174"/>
                  </a:lnTo>
                  <a:lnTo>
                    <a:pt x="27" y="161"/>
                  </a:lnTo>
                  <a:lnTo>
                    <a:pt x="27" y="120"/>
                  </a:lnTo>
                  <a:lnTo>
                    <a:pt x="0" y="120"/>
                  </a:lnTo>
                  <a:lnTo>
                    <a:pt x="0" y="80"/>
                  </a:lnTo>
                  <a:lnTo>
                    <a:pt x="13" y="53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146"/>
            <p:cNvSpPr>
              <a:spLocks/>
            </p:cNvSpPr>
            <p:nvPr/>
          </p:nvSpPr>
          <p:spPr bwMode="gray">
            <a:xfrm>
              <a:off x="4431767" y="5405408"/>
              <a:ext cx="313918" cy="217278"/>
            </a:xfrm>
            <a:custGeom>
              <a:avLst/>
              <a:gdLst>
                <a:gd name="T0" fmla="*/ 120 w 479"/>
                <a:gd name="T1" fmla="*/ 0 h 320"/>
                <a:gd name="T2" fmla="*/ 120 w 479"/>
                <a:gd name="T3" fmla="*/ 10 h 320"/>
                <a:gd name="T4" fmla="*/ 117 w 479"/>
                <a:gd name="T5" fmla="*/ 14 h 320"/>
                <a:gd name="T6" fmla="*/ 110 w 479"/>
                <a:gd name="T7" fmla="*/ 24 h 320"/>
                <a:gd name="T8" fmla="*/ 107 w 479"/>
                <a:gd name="T9" fmla="*/ 34 h 320"/>
                <a:gd name="T10" fmla="*/ 107 w 479"/>
                <a:gd name="T11" fmla="*/ 44 h 320"/>
                <a:gd name="T12" fmla="*/ 107 w 479"/>
                <a:gd name="T13" fmla="*/ 50 h 320"/>
                <a:gd name="T14" fmla="*/ 110 w 479"/>
                <a:gd name="T15" fmla="*/ 54 h 320"/>
                <a:gd name="T16" fmla="*/ 114 w 479"/>
                <a:gd name="T17" fmla="*/ 64 h 320"/>
                <a:gd name="T18" fmla="*/ 110 w 479"/>
                <a:gd name="T19" fmla="*/ 71 h 320"/>
                <a:gd name="T20" fmla="*/ 107 w 479"/>
                <a:gd name="T21" fmla="*/ 77 h 320"/>
                <a:gd name="T22" fmla="*/ 110 w 479"/>
                <a:gd name="T23" fmla="*/ 81 h 320"/>
                <a:gd name="T24" fmla="*/ 100 w 479"/>
                <a:gd name="T25" fmla="*/ 77 h 320"/>
                <a:gd name="T26" fmla="*/ 90 w 479"/>
                <a:gd name="T27" fmla="*/ 81 h 320"/>
                <a:gd name="T28" fmla="*/ 84 w 479"/>
                <a:gd name="T29" fmla="*/ 74 h 320"/>
                <a:gd name="T30" fmla="*/ 80 w 479"/>
                <a:gd name="T31" fmla="*/ 67 h 320"/>
                <a:gd name="T32" fmla="*/ 70 w 479"/>
                <a:gd name="T33" fmla="*/ 64 h 320"/>
                <a:gd name="T34" fmla="*/ 57 w 479"/>
                <a:gd name="T35" fmla="*/ 60 h 320"/>
                <a:gd name="T36" fmla="*/ 50 w 479"/>
                <a:gd name="T37" fmla="*/ 57 h 320"/>
                <a:gd name="T38" fmla="*/ 43 w 479"/>
                <a:gd name="T39" fmla="*/ 54 h 320"/>
                <a:gd name="T40" fmla="*/ 37 w 479"/>
                <a:gd name="T41" fmla="*/ 50 h 320"/>
                <a:gd name="T42" fmla="*/ 30 w 479"/>
                <a:gd name="T43" fmla="*/ 44 h 320"/>
                <a:gd name="T44" fmla="*/ 24 w 479"/>
                <a:gd name="T45" fmla="*/ 44 h 320"/>
                <a:gd name="T46" fmla="*/ 10 w 479"/>
                <a:gd name="T47" fmla="*/ 44 h 320"/>
                <a:gd name="T48" fmla="*/ 4 w 479"/>
                <a:gd name="T49" fmla="*/ 34 h 320"/>
                <a:gd name="T50" fmla="*/ 0 w 479"/>
                <a:gd name="T51" fmla="*/ 27 h 320"/>
                <a:gd name="T52" fmla="*/ 4 w 479"/>
                <a:gd name="T53" fmla="*/ 20 h 320"/>
                <a:gd name="T54" fmla="*/ 10 w 479"/>
                <a:gd name="T55" fmla="*/ 17 h 320"/>
                <a:gd name="T56" fmla="*/ 14 w 479"/>
                <a:gd name="T57" fmla="*/ 10 h 320"/>
                <a:gd name="T58" fmla="*/ 17 w 479"/>
                <a:gd name="T59" fmla="*/ 20 h 320"/>
                <a:gd name="T60" fmla="*/ 24 w 479"/>
                <a:gd name="T61" fmla="*/ 20 h 320"/>
                <a:gd name="T62" fmla="*/ 30 w 479"/>
                <a:gd name="T63" fmla="*/ 14 h 320"/>
                <a:gd name="T64" fmla="*/ 37 w 479"/>
                <a:gd name="T65" fmla="*/ 10 h 320"/>
                <a:gd name="T66" fmla="*/ 47 w 479"/>
                <a:gd name="T67" fmla="*/ 17 h 320"/>
                <a:gd name="T68" fmla="*/ 57 w 479"/>
                <a:gd name="T69" fmla="*/ 20 h 320"/>
                <a:gd name="T70" fmla="*/ 60 w 479"/>
                <a:gd name="T71" fmla="*/ 17 h 320"/>
                <a:gd name="T72" fmla="*/ 77 w 479"/>
                <a:gd name="T73" fmla="*/ 17 h 320"/>
                <a:gd name="T74" fmla="*/ 84 w 479"/>
                <a:gd name="T75" fmla="*/ 14 h 320"/>
                <a:gd name="T76" fmla="*/ 90 w 479"/>
                <a:gd name="T77" fmla="*/ 10 h 320"/>
                <a:gd name="T78" fmla="*/ 100 w 479"/>
                <a:gd name="T79" fmla="*/ 10 h 320"/>
                <a:gd name="T80" fmla="*/ 107 w 479"/>
                <a:gd name="T81" fmla="*/ 7 h 320"/>
                <a:gd name="T82" fmla="*/ 114 w 479"/>
                <a:gd name="T83" fmla="*/ 4 h 320"/>
                <a:gd name="T84" fmla="*/ 120 w 479"/>
                <a:gd name="T85" fmla="*/ 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9"/>
                <a:gd name="T130" fmla="*/ 0 h 320"/>
                <a:gd name="T131" fmla="*/ 479 w 479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9" h="320">
                  <a:moveTo>
                    <a:pt x="479" y="0"/>
                  </a:moveTo>
                  <a:lnTo>
                    <a:pt x="479" y="40"/>
                  </a:lnTo>
                  <a:lnTo>
                    <a:pt x="466" y="53"/>
                  </a:lnTo>
                  <a:lnTo>
                    <a:pt x="439" y="94"/>
                  </a:lnTo>
                  <a:lnTo>
                    <a:pt x="426" y="134"/>
                  </a:lnTo>
                  <a:lnTo>
                    <a:pt x="426" y="174"/>
                  </a:lnTo>
                  <a:lnTo>
                    <a:pt x="426" y="199"/>
                  </a:lnTo>
                  <a:lnTo>
                    <a:pt x="439" y="213"/>
                  </a:lnTo>
                  <a:lnTo>
                    <a:pt x="453" y="253"/>
                  </a:lnTo>
                  <a:lnTo>
                    <a:pt x="439" y="280"/>
                  </a:lnTo>
                  <a:lnTo>
                    <a:pt x="426" y="307"/>
                  </a:lnTo>
                  <a:lnTo>
                    <a:pt x="439" y="320"/>
                  </a:lnTo>
                  <a:lnTo>
                    <a:pt x="399" y="307"/>
                  </a:lnTo>
                  <a:lnTo>
                    <a:pt x="360" y="320"/>
                  </a:lnTo>
                  <a:lnTo>
                    <a:pt x="334" y="293"/>
                  </a:lnTo>
                  <a:lnTo>
                    <a:pt x="320" y="266"/>
                  </a:lnTo>
                  <a:lnTo>
                    <a:pt x="280" y="253"/>
                  </a:lnTo>
                  <a:lnTo>
                    <a:pt x="226" y="239"/>
                  </a:lnTo>
                  <a:lnTo>
                    <a:pt x="199" y="226"/>
                  </a:lnTo>
                  <a:lnTo>
                    <a:pt x="172" y="213"/>
                  </a:lnTo>
                  <a:lnTo>
                    <a:pt x="147" y="199"/>
                  </a:lnTo>
                  <a:lnTo>
                    <a:pt x="120" y="174"/>
                  </a:lnTo>
                  <a:lnTo>
                    <a:pt x="94" y="174"/>
                  </a:lnTo>
                  <a:lnTo>
                    <a:pt x="40" y="174"/>
                  </a:lnTo>
                  <a:lnTo>
                    <a:pt x="13" y="134"/>
                  </a:lnTo>
                  <a:lnTo>
                    <a:pt x="0" y="107"/>
                  </a:lnTo>
                  <a:lnTo>
                    <a:pt x="13" y="80"/>
                  </a:lnTo>
                  <a:lnTo>
                    <a:pt x="40" y="67"/>
                  </a:lnTo>
                  <a:lnTo>
                    <a:pt x="53" y="40"/>
                  </a:lnTo>
                  <a:lnTo>
                    <a:pt x="67" y="80"/>
                  </a:lnTo>
                  <a:lnTo>
                    <a:pt x="94" y="80"/>
                  </a:lnTo>
                  <a:lnTo>
                    <a:pt x="120" y="53"/>
                  </a:lnTo>
                  <a:lnTo>
                    <a:pt x="147" y="40"/>
                  </a:lnTo>
                  <a:lnTo>
                    <a:pt x="186" y="67"/>
                  </a:lnTo>
                  <a:lnTo>
                    <a:pt x="226" y="80"/>
                  </a:lnTo>
                  <a:lnTo>
                    <a:pt x="239" y="67"/>
                  </a:lnTo>
                  <a:lnTo>
                    <a:pt x="307" y="67"/>
                  </a:lnTo>
                  <a:lnTo>
                    <a:pt x="334" y="53"/>
                  </a:lnTo>
                  <a:lnTo>
                    <a:pt x="360" y="40"/>
                  </a:lnTo>
                  <a:lnTo>
                    <a:pt x="399" y="40"/>
                  </a:lnTo>
                  <a:lnTo>
                    <a:pt x="426" y="26"/>
                  </a:lnTo>
                  <a:lnTo>
                    <a:pt x="453" y="13"/>
                  </a:lnTo>
                  <a:lnTo>
                    <a:pt x="479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147"/>
            <p:cNvSpPr>
              <a:spLocks/>
            </p:cNvSpPr>
            <p:nvPr/>
          </p:nvSpPr>
          <p:spPr bwMode="gray">
            <a:xfrm>
              <a:off x="3626046" y="3737364"/>
              <a:ext cx="290374" cy="252366"/>
            </a:xfrm>
            <a:custGeom>
              <a:avLst/>
              <a:gdLst>
                <a:gd name="T0" fmla="*/ 24 w 444"/>
                <a:gd name="T1" fmla="*/ 0 h 374"/>
                <a:gd name="T2" fmla="*/ 27 w 444"/>
                <a:gd name="T3" fmla="*/ 6 h 374"/>
                <a:gd name="T4" fmla="*/ 34 w 444"/>
                <a:gd name="T5" fmla="*/ 6 h 374"/>
                <a:gd name="T6" fmla="*/ 41 w 444"/>
                <a:gd name="T7" fmla="*/ 10 h 374"/>
                <a:gd name="T8" fmla="*/ 51 w 444"/>
                <a:gd name="T9" fmla="*/ 6 h 374"/>
                <a:gd name="T10" fmla="*/ 57 w 444"/>
                <a:gd name="T11" fmla="*/ 0 h 374"/>
                <a:gd name="T12" fmla="*/ 71 w 444"/>
                <a:gd name="T13" fmla="*/ 0 h 374"/>
                <a:gd name="T14" fmla="*/ 78 w 444"/>
                <a:gd name="T15" fmla="*/ 6 h 374"/>
                <a:gd name="T16" fmla="*/ 81 w 444"/>
                <a:gd name="T17" fmla="*/ 10 h 374"/>
                <a:gd name="T18" fmla="*/ 91 w 444"/>
                <a:gd name="T19" fmla="*/ 10 h 374"/>
                <a:gd name="T20" fmla="*/ 98 w 444"/>
                <a:gd name="T21" fmla="*/ 17 h 374"/>
                <a:gd name="T22" fmla="*/ 91 w 444"/>
                <a:gd name="T23" fmla="*/ 23 h 374"/>
                <a:gd name="T24" fmla="*/ 91 w 444"/>
                <a:gd name="T25" fmla="*/ 34 h 374"/>
                <a:gd name="T26" fmla="*/ 98 w 444"/>
                <a:gd name="T27" fmla="*/ 37 h 374"/>
                <a:gd name="T28" fmla="*/ 108 w 444"/>
                <a:gd name="T29" fmla="*/ 37 h 374"/>
                <a:gd name="T30" fmla="*/ 108 w 444"/>
                <a:gd name="T31" fmla="*/ 47 h 374"/>
                <a:gd name="T32" fmla="*/ 111 w 444"/>
                <a:gd name="T33" fmla="*/ 53 h 374"/>
                <a:gd name="T34" fmla="*/ 105 w 444"/>
                <a:gd name="T35" fmla="*/ 63 h 374"/>
                <a:gd name="T36" fmla="*/ 98 w 444"/>
                <a:gd name="T37" fmla="*/ 63 h 374"/>
                <a:gd name="T38" fmla="*/ 94 w 444"/>
                <a:gd name="T39" fmla="*/ 74 h 374"/>
                <a:gd name="T40" fmla="*/ 91 w 444"/>
                <a:gd name="T41" fmla="*/ 80 h 374"/>
                <a:gd name="T42" fmla="*/ 94 w 444"/>
                <a:gd name="T43" fmla="*/ 87 h 374"/>
                <a:gd name="T44" fmla="*/ 91 w 444"/>
                <a:gd name="T45" fmla="*/ 94 h 374"/>
                <a:gd name="T46" fmla="*/ 91 w 444"/>
                <a:gd name="T47" fmla="*/ 91 h 374"/>
                <a:gd name="T48" fmla="*/ 84 w 444"/>
                <a:gd name="T49" fmla="*/ 91 h 374"/>
                <a:gd name="T50" fmla="*/ 78 w 444"/>
                <a:gd name="T51" fmla="*/ 87 h 374"/>
                <a:gd name="T52" fmla="*/ 74 w 444"/>
                <a:gd name="T53" fmla="*/ 84 h 374"/>
                <a:gd name="T54" fmla="*/ 68 w 444"/>
                <a:gd name="T55" fmla="*/ 80 h 374"/>
                <a:gd name="T56" fmla="*/ 60 w 444"/>
                <a:gd name="T57" fmla="*/ 77 h 374"/>
                <a:gd name="T58" fmla="*/ 63 w 444"/>
                <a:gd name="T59" fmla="*/ 70 h 374"/>
                <a:gd name="T60" fmla="*/ 68 w 444"/>
                <a:gd name="T61" fmla="*/ 60 h 374"/>
                <a:gd name="T62" fmla="*/ 60 w 444"/>
                <a:gd name="T63" fmla="*/ 60 h 374"/>
                <a:gd name="T64" fmla="*/ 60 w 444"/>
                <a:gd name="T65" fmla="*/ 63 h 374"/>
                <a:gd name="T66" fmla="*/ 57 w 444"/>
                <a:gd name="T67" fmla="*/ 67 h 374"/>
                <a:gd name="T68" fmla="*/ 51 w 444"/>
                <a:gd name="T69" fmla="*/ 70 h 374"/>
                <a:gd name="T70" fmla="*/ 41 w 444"/>
                <a:gd name="T71" fmla="*/ 67 h 374"/>
                <a:gd name="T72" fmla="*/ 44 w 444"/>
                <a:gd name="T73" fmla="*/ 53 h 374"/>
                <a:gd name="T74" fmla="*/ 41 w 444"/>
                <a:gd name="T75" fmla="*/ 50 h 374"/>
                <a:gd name="T76" fmla="*/ 30 w 444"/>
                <a:gd name="T77" fmla="*/ 50 h 374"/>
                <a:gd name="T78" fmla="*/ 27 w 444"/>
                <a:gd name="T79" fmla="*/ 41 h 374"/>
                <a:gd name="T80" fmla="*/ 21 w 444"/>
                <a:gd name="T81" fmla="*/ 41 h 374"/>
                <a:gd name="T82" fmla="*/ 17 w 444"/>
                <a:gd name="T83" fmla="*/ 37 h 374"/>
                <a:gd name="T84" fmla="*/ 17 w 444"/>
                <a:gd name="T85" fmla="*/ 30 h 374"/>
                <a:gd name="T86" fmla="*/ 14 w 444"/>
                <a:gd name="T87" fmla="*/ 26 h 374"/>
                <a:gd name="T88" fmla="*/ 10 w 444"/>
                <a:gd name="T89" fmla="*/ 26 h 374"/>
                <a:gd name="T90" fmla="*/ 10 w 444"/>
                <a:gd name="T91" fmla="*/ 30 h 374"/>
                <a:gd name="T92" fmla="*/ 3 w 444"/>
                <a:gd name="T93" fmla="*/ 30 h 374"/>
                <a:gd name="T94" fmla="*/ 0 w 444"/>
                <a:gd name="T95" fmla="*/ 23 h 374"/>
                <a:gd name="T96" fmla="*/ 3 w 444"/>
                <a:gd name="T97" fmla="*/ 13 h 374"/>
                <a:gd name="T98" fmla="*/ 3 w 444"/>
                <a:gd name="T99" fmla="*/ 10 h 374"/>
                <a:gd name="T100" fmla="*/ 7 w 444"/>
                <a:gd name="T101" fmla="*/ 6 h 374"/>
                <a:gd name="T102" fmla="*/ 10 w 444"/>
                <a:gd name="T103" fmla="*/ 6 h 374"/>
                <a:gd name="T104" fmla="*/ 17 w 444"/>
                <a:gd name="T105" fmla="*/ 0 h 374"/>
                <a:gd name="T106" fmla="*/ 24 w 444"/>
                <a:gd name="T107" fmla="*/ 0 h 3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44"/>
                <a:gd name="T163" fmla="*/ 0 h 374"/>
                <a:gd name="T164" fmla="*/ 444 w 444"/>
                <a:gd name="T165" fmla="*/ 374 h 3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44" h="374">
                  <a:moveTo>
                    <a:pt x="94" y="0"/>
                  </a:moveTo>
                  <a:lnTo>
                    <a:pt x="108" y="27"/>
                  </a:lnTo>
                  <a:lnTo>
                    <a:pt x="134" y="27"/>
                  </a:lnTo>
                  <a:lnTo>
                    <a:pt x="161" y="40"/>
                  </a:lnTo>
                  <a:lnTo>
                    <a:pt x="202" y="27"/>
                  </a:lnTo>
                  <a:lnTo>
                    <a:pt x="229" y="0"/>
                  </a:lnTo>
                  <a:lnTo>
                    <a:pt x="282" y="0"/>
                  </a:lnTo>
                  <a:lnTo>
                    <a:pt x="309" y="27"/>
                  </a:lnTo>
                  <a:lnTo>
                    <a:pt x="323" y="40"/>
                  </a:lnTo>
                  <a:lnTo>
                    <a:pt x="363" y="40"/>
                  </a:lnTo>
                  <a:lnTo>
                    <a:pt x="390" y="67"/>
                  </a:lnTo>
                  <a:lnTo>
                    <a:pt x="363" y="94"/>
                  </a:lnTo>
                  <a:lnTo>
                    <a:pt x="363" y="134"/>
                  </a:lnTo>
                  <a:lnTo>
                    <a:pt x="390" y="148"/>
                  </a:lnTo>
                  <a:lnTo>
                    <a:pt x="430" y="148"/>
                  </a:lnTo>
                  <a:lnTo>
                    <a:pt x="430" y="188"/>
                  </a:lnTo>
                  <a:lnTo>
                    <a:pt x="444" y="215"/>
                  </a:lnTo>
                  <a:lnTo>
                    <a:pt x="417" y="255"/>
                  </a:lnTo>
                  <a:lnTo>
                    <a:pt x="390" y="255"/>
                  </a:lnTo>
                  <a:lnTo>
                    <a:pt x="376" y="293"/>
                  </a:lnTo>
                  <a:lnTo>
                    <a:pt x="363" y="320"/>
                  </a:lnTo>
                  <a:lnTo>
                    <a:pt x="376" y="347"/>
                  </a:lnTo>
                  <a:lnTo>
                    <a:pt x="363" y="374"/>
                  </a:lnTo>
                  <a:lnTo>
                    <a:pt x="363" y="361"/>
                  </a:lnTo>
                  <a:lnTo>
                    <a:pt x="336" y="361"/>
                  </a:lnTo>
                  <a:lnTo>
                    <a:pt x="309" y="347"/>
                  </a:lnTo>
                  <a:lnTo>
                    <a:pt x="296" y="334"/>
                  </a:lnTo>
                  <a:lnTo>
                    <a:pt x="269" y="320"/>
                  </a:lnTo>
                  <a:lnTo>
                    <a:pt x="242" y="307"/>
                  </a:lnTo>
                  <a:lnTo>
                    <a:pt x="255" y="280"/>
                  </a:lnTo>
                  <a:lnTo>
                    <a:pt x="269" y="242"/>
                  </a:lnTo>
                  <a:lnTo>
                    <a:pt x="242" y="242"/>
                  </a:lnTo>
                  <a:lnTo>
                    <a:pt x="242" y="255"/>
                  </a:lnTo>
                  <a:lnTo>
                    <a:pt x="229" y="268"/>
                  </a:lnTo>
                  <a:lnTo>
                    <a:pt x="202" y="280"/>
                  </a:lnTo>
                  <a:lnTo>
                    <a:pt x="161" y="268"/>
                  </a:lnTo>
                  <a:lnTo>
                    <a:pt x="175" y="215"/>
                  </a:lnTo>
                  <a:lnTo>
                    <a:pt x="161" y="201"/>
                  </a:lnTo>
                  <a:lnTo>
                    <a:pt x="121" y="201"/>
                  </a:lnTo>
                  <a:lnTo>
                    <a:pt x="108" y="161"/>
                  </a:lnTo>
                  <a:lnTo>
                    <a:pt x="81" y="161"/>
                  </a:lnTo>
                  <a:lnTo>
                    <a:pt x="67" y="148"/>
                  </a:lnTo>
                  <a:lnTo>
                    <a:pt x="67" y="121"/>
                  </a:lnTo>
                  <a:lnTo>
                    <a:pt x="54" y="107"/>
                  </a:lnTo>
                  <a:lnTo>
                    <a:pt x="40" y="107"/>
                  </a:lnTo>
                  <a:lnTo>
                    <a:pt x="40" y="121"/>
                  </a:lnTo>
                  <a:lnTo>
                    <a:pt x="14" y="121"/>
                  </a:lnTo>
                  <a:lnTo>
                    <a:pt x="0" y="94"/>
                  </a:lnTo>
                  <a:lnTo>
                    <a:pt x="14" y="54"/>
                  </a:lnTo>
                  <a:lnTo>
                    <a:pt x="14" y="40"/>
                  </a:lnTo>
                  <a:lnTo>
                    <a:pt x="27" y="27"/>
                  </a:lnTo>
                  <a:lnTo>
                    <a:pt x="40" y="27"/>
                  </a:lnTo>
                  <a:lnTo>
                    <a:pt x="67" y="0"/>
                  </a:lnTo>
                  <a:lnTo>
                    <a:pt x="94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148"/>
            <p:cNvSpPr>
              <a:spLocks/>
            </p:cNvSpPr>
            <p:nvPr/>
          </p:nvSpPr>
          <p:spPr bwMode="gray">
            <a:xfrm>
              <a:off x="3687521" y="3484999"/>
              <a:ext cx="306069" cy="352233"/>
            </a:xfrm>
            <a:custGeom>
              <a:avLst/>
              <a:gdLst>
                <a:gd name="T0" fmla="*/ 110 w 469"/>
                <a:gd name="T1" fmla="*/ 3 h 522"/>
                <a:gd name="T2" fmla="*/ 117 w 469"/>
                <a:gd name="T3" fmla="*/ 13 h 522"/>
                <a:gd name="T4" fmla="*/ 113 w 469"/>
                <a:gd name="T5" fmla="*/ 30 h 522"/>
                <a:gd name="T6" fmla="*/ 110 w 469"/>
                <a:gd name="T7" fmla="*/ 33 h 522"/>
                <a:gd name="T8" fmla="*/ 110 w 469"/>
                <a:gd name="T9" fmla="*/ 39 h 522"/>
                <a:gd name="T10" fmla="*/ 103 w 469"/>
                <a:gd name="T11" fmla="*/ 43 h 522"/>
                <a:gd name="T12" fmla="*/ 100 w 469"/>
                <a:gd name="T13" fmla="*/ 46 h 522"/>
                <a:gd name="T14" fmla="*/ 107 w 469"/>
                <a:gd name="T15" fmla="*/ 49 h 522"/>
                <a:gd name="T16" fmla="*/ 110 w 469"/>
                <a:gd name="T17" fmla="*/ 59 h 522"/>
                <a:gd name="T18" fmla="*/ 107 w 469"/>
                <a:gd name="T19" fmla="*/ 66 h 522"/>
                <a:gd name="T20" fmla="*/ 100 w 469"/>
                <a:gd name="T21" fmla="*/ 66 h 522"/>
                <a:gd name="T22" fmla="*/ 103 w 469"/>
                <a:gd name="T23" fmla="*/ 76 h 522"/>
                <a:gd name="T24" fmla="*/ 97 w 469"/>
                <a:gd name="T25" fmla="*/ 76 h 522"/>
                <a:gd name="T26" fmla="*/ 90 w 469"/>
                <a:gd name="T27" fmla="*/ 76 h 522"/>
                <a:gd name="T28" fmla="*/ 80 w 469"/>
                <a:gd name="T29" fmla="*/ 76 h 522"/>
                <a:gd name="T30" fmla="*/ 76 w 469"/>
                <a:gd name="T31" fmla="*/ 80 h 522"/>
                <a:gd name="T32" fmla="*/ 80 w 469"/>
                <a:gd name="T33" fmla="*/ 86 h 522"/>
                <a:gd name="T34" fmla="*/ 87 w 469"/>
                <a:gd name="T35" fmla="*/ 93 h 522"/>
                <a:gd name="T36" fmla="*/ 83 w 469"/>
                <a:gd name="T37" fmla="*/ 100 h 522"/>
                <a:gd name="T38" fmla="*/ 80 w 469"/>
                <a:gd name="T39" fmla="*/ 110 h 522"/>
                <a:gd name="T40" fmla="*/ 76 w 469"/>
                <a:gd name="T41" fmla="*/ 117 h 522"/>
                <a:gd name="T42" fmla="*/ 80 w 469"/>
                <a:gd name="T43" fmla="*/ 123 h 522"/>
                <a:gd name="T44" fmla="*/ 76 w 469"/>
                <a:gd name="T45" fmla="*/ 131 h 522"/>
                <a:gd name="T46" fmla="*/ 74 w 469"/>
                <a:gd name="T47" fmla="*/ 131 h 522"/>
                <a:gd name="T48" fmla="*/ 67 w 469"/>
                <a:gd name="T49" fmla="*/ 127 h 522"/>
                <a:gd name="T50" fmla="*/ 67 w 469"/>
                <a:gd name="T51" fmla="*/ 117 h 522"/>
                <a:gd name="T52" fmla="*/ 74 w 469"/>
                <a:gd name="T53" fmla="*/ 110 h 522"/>
                <a:gd name="T54" fmla="*/ 67 w 469"/>
                <a:gd name="T55" fmla="*/ 103 h 522"/>
                <a:gd name="T56" fmla="*/ 57 w 469"/>
                <a:gd name="T57" fmla="*/ 103 h 522"/>
                <a:gd name="T58" fmla="*/ 53 w 469"/>
                <a:gd name="T59" fmla="*/ 100 h 522"/>
                <a:gd name="T60" fmla="*/ 47 w 469"/>
                <a:gd name="T61" fmla="*/ 93 h 522"/>
                <a:gd name="T62" fmla="*/ 33 w 469"/>
                <a:gd name="T63" fmla="*/ 93 h 522"/>
                <a:gd name="T64" fmla="*/ 27 w 469"/>
                <a:gd name="T65" fmla="*/ 100 h 522"/>
                <a:gd name="T66" fmla="*/ 16 w 469"/>
                <a:gd name="T67" fmla="*/ 103 h 522"/>
                <a:gd name="T68" fmla="*/ 10 w 469"/>
                <a:gd name="T69" fmla="*/ 100 h 522"/>
                <a:gd name="T70" fmla="*/ 3 w 469"/>
                <a:gd name="T71" fmla="*/ 100 h 522"/>
                <a:gd name="T72" fmla="*/ 0 w 469"/>
                <a:gd name="T73" fmla="*/ 93 h 522"/>
                <a:gd name="T74" fmla="*/ 3 w 469"/>
                <a:gd name="T75" fmla="*/ 93 h 522"/>
                <a:gd name="T76" fmla="*/ 10 w 469"/>
                <a:gd name="T77" fmla="*/ 93 h 522"/>
                <a:gd name="T78" fmla="*/ 23 w 469"/>
                <a:gd name="T79" fmla="*/ 96 h 522"/>
                <a:gd name="T80" fmla="*/ 27 w 469"/>
                <a:gd name="T81" fmla="*/ 93 h 522"/>
                <a:gd name="T82" fmla="*/ 20 w 469"/>
                <a:gd name="T83" fmla="*/ 90 h 522"/>
                <a:gd name="T84" fmla="*/ 6 w 469"/>
                <a:gd name="T85" fmla="*/ 90 h 522"/>
                <a:gd name="T86" fmla="*/ 6 w 469"/>
                <a:gd name="T87" fmla="*/ 86 h 522"/>
                <a:gd name="T88" fmla="*/ 10 w 469"/>
                <a:gd name="T89" fmla="*/ 80 h 522"/>
                <a:gd name="T90" fmla="*/ 27 w 469"/>
                <a:gd name="T91" fmla="*/ 63 h 522"/>
                <a:gd name="T92" fmla="*/ 30 w 469"/>
                <a:gd name="T93" fmla="*/ 59 h 522"/>
                <a:gd name="T94" fmla="*/ 40 w 469"/>
                <a:gd name="T95" fmla="*/ 49 h 522"/>
                <a:gd name="T96" fmla="*/ 53 w 469"/>
                <a:gd name="T97" fmla="*/ 49 h 522"/>
                <a:gd name="T98" fmla="*/ 40 w 469"/>
                <a:gd name="T99" fmla="*/ 46 h 522"/>
                <a:gd name="T100" fmla="*/ 43 w 469"/>
                <a:gd name="T101" fmla="*/ 36 h 522"/>
                <a:gd name="T102" fmla="*/ 47 w 469"/>
                <a:gd name="T103" fmla="*/ 26 h 522"/>
                <a:gd name="T104" fmla="*/ 50 w 469"/>
                <a:gd name="T105" fmla="*/ 26 h 522"/>
                <a:gd name="T106" fmla="*/ 60 w 469"/>
                <a:gd name="T107" fmla="*/ 23 h 522"/>
                <a:gd name="T108" fmla="*/ 67 w 469"/>
                <a:gd name="T109" fmla="*/ 13 h 522"/>
                <a:gd name="T110" fmla="*/ 80 w 469"/>
                <a:gd name="T111" fmla="*/ 3 h 522"/>
                <a:gd name="T112" fmla="*/ 100 w 469"/>
                <a:gd name="T113" fmla="*/ 0 h 522"/>
                <a:gd name="T114" fmla="*/ 103 w 469"/>
                <a:gd name="T115" fmla="*/ 3 h 522"/>
                <a:gd name="T116" fmla="*/ 110 w 469"/>
                <a:gd name="T117" fmla="*/ 10 h 522"/>
                <a:gd name="T118" fmla="*/ 110 w 469"/>
                <a:gd name="T119" fmla="*/ 3 h 5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9"/>
                <a:gd name="T181" fmla="*/ 0 h 522"/>
                <a:gd name="T182" fmla="*/ 469 w 469"/>
                <a:gd name="T183" fmla="*/ 522 h 5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9" h="522">
                  <a:moveTo>
                    <a:pt x="442" y="13"/>
                  </a:moveTo>
                  <a:lnTo>
                    <a:pt x="469" y="53"/>
                  </a:lnTo>
                  <a:lnTo>
                    <a:pt x="455" y="120"/>
                  </a:lnTo>
                  <a:lnTo>
                    <a:pt x="442" y="134"/>
                  </a:lnTo>
                  <a:lnTo>
                    <a:pt x="442" y="159"/>
                  </a:lnTo>
                  <a:lnTo>
                    <a:pt x="415" y="172"/>
                  </a:lnTo>
                  <a:lnTo>
                    <a:pt x="401" y="186"/>
                  </a:lnTo>
                  <a:lnTo>
                    <a:pt x="428" y="199"/>
                  </a:lnTo>
                  <a:lnTo>
                    <a:pt x="442" y="239"/>
                  </a:lnTo>
                  <a:lnTo>
                    <a:pt x="428" y="266"/>
                  </a:lnTo>
                  <a:lnTo>
                    <a:pt x="401" y="266"/>
                  </a:lnTo>
                  <a:lnTo>
                    <a:pt x="415" y="307"/>
                  </a:lnTo>
                  <a:lnTo>
                    <a:pt x="388" y="307"/>
                  </a:lnTo>
                  <a:lnTo>
                    <a:pt x="361" y="307"/>
                  </a:lnTo>
                  <a:lnTo>
                    <a:pt x="321" y="307"/>
                  </a:lnTo>
                  <a:lnTo>
                    <a:pt x="307" y="320"/>
                  </a:lnTo>
                  <a:lnTo>
                    <a:pt x="321" y="347"/>
                  </a:lnTo>
                  <a:lnTo>
                    <a:pt x="348" y="374"/>
                  </a:lnTo>
                  <a:lnTo>
                    <a:pt x="334" y="401"/>
                  </a:lnTo>
                  <a:lnTo>
                    <a:pt x="321" y="441"/>
                  </a:lnTo>
                  <a:lnTo>
                    <a:pt x="307" y="468"/>
                  </a:lnTo>
                  <a:lnTo>
                    <a:pt x="321" y="495"/>
                  </a:lnTo>
                  <a:lnTo>
                    <a:pt x="307" y="522"/>
                  </a:lnTo>
                  <a:lnTo>
                    <a:pt x="296" y="522"/>
                  </a:lnTo>
                  <a:lnTo>
                    <a:pt x="269" y="508"/>
                  </a:lnTo>
                  <a:lnTo>
                    <a:pt x="269" y="468"/>
                  </a:lnTo>
                  <a:lnTo>
                    <a:pt x="296" y="441"/>
                  </a:lnTo>
                  <a:lnTo>
                    <a:pt x="269" y="414"/>
                  </a:lnTo>
                  <a:lnTo>
                    <a:pt x="229" y="414"/>
                  </a:lnTo>
                  <a:lnTo>
                    <a:pt x="215" y="401"/>
                  </a:lnTo>
                  <a:lnTo>
                    <a:pt x="188" y="374"/>
                  </a:lnTo>
                  <a:lnTo>
                    <a:pt x="135" y="374"/>
                  </a:lnTo>
                  <a:lnTo>
                    <a:pt x="108" y="401"/>
                  </a:lnTo>
                  <a:lnTo>
                    <a:pt x="67" y="414"/>
                  </a:lnTo>
                  <a:lnTo>
                    <a:pt x="40" y="401"/>
                  </a:lnTo>
                  <a:lnTo>
                    <a:pt x="14" y="401"/>
                  </a:lnTo>
                  <a:lnTo>
                    <a:pt x="0" y="374"/>
                  </a:lnTo>
                  <a:lnTo>
                    <a:pt x="14" y="374"/>
                  </a:lnTo>
                  <a:lnTo>
                    <a:pt x="40" y="374"/>
                  </a:lnTo>
                  <a:lnTo>
                    <a:pt x="94" y="387"/>
                  </a:lnTo>
                  <a:lnTo>
                    <a:pt x="108" y="374"/>
                  </a:lnTo>
                  <a:lnTo>
                    <a:pt x="81" y="360"/>
                  </a:lnTo>
                  <a:lnTo>
                    <a:pt x="27" y="360"/>
                  </a:lnTo>
                  <a:lnTo>
                    <a:pt x="27" y="347"/>
                  </a:lnTo>
                  <a:lnTo>
                    <a:pt x="40" y="320"/>
                  </a:lnTo>
                  <a:lnTo>
                    <a:pt x="108" y="253"/>
                  </a:lnTo>
                  <a:lnTo>
                    <a:pt x="121" y="239"/>
                  </a:lnTo>
                  <a:lnTo>
                    <a:pt x="161" y="199"/>
                  </a:lnTo>
                  <a:lnTo>
                    <a:pt x="215" y="199"/>
                  </a:lnTo>
                  <a:lnTo>
                    <a:pt x="161" y="186"/>
                  </a:lnTo>
                  <a:lnTo>
                    <a:pt x="175" y="147"/>
                  </a:lnTo>
                  <a:lnTo>
                    <a:pt x="188" y="107"/>
                  </a:lnTo>
                  <a:lnTo>
                    <a:pt x="202" y="107"/>
                  </a:lnTo>
                  <a:lnTo>
                    <a:pt x="242" y="94"/>
                  </a:lnTo>
                  <a:lnTo>
                    <a:pt x="269" y="53"/>
                  </a:lnTo>
                  <a:lnTo>
                    <a:pt x="321" y="13"/>
                  </a:lnTo>
                  <a:lnTo>
                    <a:pt x="401" y="0"/>
                  </a:lnTo>
                  <a:lnTo>
                    <a:pt x="415" y="13"/>
                  </a:lnTo>
                  <a:lnTo>
                    <a:pt x="442" y="40"/>
                  </a:lnTo>
                  <a:lnTo>
                    <a:pt x="442" y="13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149"/>
            <p:cNvSpPr>
              <a:spLocks/>
            </p:cNvSpPr>
            <p:nvPr/>
          </p:nvSpPr>
          <p:spPr bwMode="gray">
            <a:xfrm>
              <a:off x="2463244" y="4532248"/>
              <a:ext cx="1128794" cy="1018910"/>
            </a:xfrm>
            <a:custGeom>
              <a:avLst/>
              <a:gdLst>
                <a:gd name="T0" fmla="*/ 44 w 1725"/>
                <a:gd name="T1" fmla="*/ 10 h 1510"/>
                <a:gd name="T2" fmla="*/ 4 w 1725"/>
                <a:gd name="T3" fmla="*/ 24 h 1510"/>
                <a:gd name="T4" fmla="*/ 7 w 1725"/>
                <a:gd name="T5" fmla="*/ 44 h 1510"/>
                <a:gd name="T6" fmla="*/ 4 w 1725"/>
                <a:gd name="T7" fmla="*/ 74 h 1510"/>
                <a:gd name="T8" fmla="*/ 34 w 1725"/>
                <a:gd name="T9" fmla="*/ 74 h 1510"/>
                <a:gd name="T10" fmla="*/ 44 w 1725"/>
                <a:gd name="T11" fmla="*/ 84 h 1510"/>
                <a:gd name="T12" fmla="*/ 64 w 1725"/>
                <a:gd name="T13" fmla="*/ 84 h 1510"/>
                <a:gd name="T14" fmla="*/ 81 w 1725"/>
                <a:gd name="T15" fmla="*/ 107 h 1510"/>
                <a:gd name="T16" fmla="*/ 84 w 1725"/>
                <a:gd name="T17" fmla="*/ 120 h 1510"/>
                <a:gd name="T18" fmla="*/ 61 w 1725"/>
                <a:gd name="T19" fmla="*/ 134 h 1510"/>
                <a:gd name="T20" fmla="*/ 47 w 1725"/>
                <a:gd name="T21" fmla="*/ 164 h 1510"/>
                <a:gd name="T22" fmla="*/ 41 w 1725"/>
                <a:gd name="T23" fmla="*/ 190 h 1510"/>
                <a:gd name="T24" fmla="*/ 27 w 1725"/>
                <a:gd name="T25" fmla="*/ 200 h 1510"/>
                <a:gd name="T26" fmla="*/ 30 w 1725"/>
                <a:gd name="T27" fmla="*/ 230 h 1510"/>
                <a:gd name="T28" fmla="*/ 20 w 1725"/>
                <a:gd name="T29" fmla="*/ 261 h 1510"/>
                <a:gd name="T30" fmla="*/ 17 w 1725"/>
                <a:gd name="T31" fmla="*/ 268 h 1510"/>
                <a:gd name="T32" fmla="*/ 0 w 1725"/>
                <a:gd name="T33" fmla="*/ 284 h 1510"/>
                <a:gd name="T34" fmla="*/ 34 w 1725"/>
                <a:gd name="T35" fmla="*/ 331 h 1510"/>
                <a:gd name="T36" fmla="*/ 54 w 1725"/>
                <a:gd name="T37" fmla="*/ 378 h 1510"/>
                <a:gd name="T38" fmla="*/ 107 w 1725"/>
                <a:gd name="T39" fmla="*/ 354 h 1510"/>
                <a:gd name="T40" fmla="*/ 171 w 1725"/>
                <a:gd name="T41" fmla="*/ 365 h 1510"/>
                <a:gd name="T42" fmla="*/ 204 w 1725"/>
                <a:gd name="T43" fmla="*/ 358 h 1510"/>
                <a:gd name="T44" fmla="*/ 258 w 1725"/>
                <a:gd name="T45" fmla="*/ 338 h 1510"/>
                <a:gd name="T46" fmla="*/ 295 w 1725"/>
                <a:gd name="T47" fmla="*/ 288 h 1510"/>
                <a:gd name="T48" fmla="*/ 302 w 1725"/>
                <a:gd name="T49" fmla="*/ 224 h 1510"/>
                <a:gd name="T50" fmla="*/ 328 w 1725"/>
                <a:gd name="T51" fmla="*/ 188 h 1510"/>
                <a:gd name="T52" fmla="*/ 392 w 1725"/>
                <a:gd name="T53" fmla="*/ 164 h 1510"/>
                <a:gd name="T54" fmla="*/ 422 w 1725"/>
                <a:gd name="T55" fmla="*/ 134 h 1510"/>
                <a:gd name="T56" fmla="*/ 412 w 1725"/>
                <a:gd name="T57" fmla="*/ 120 h 1510"/>
                <a:gd name="T58" fmla="*/ 395 w 1725"/>
                <a:gd name="T59" fmla="*/ 120 h 1510"/>
                <a:gd name="T60" fmla="*/ 382 w 1725"/>
                <a:gd name="T61" fmla="*/ 123 h 1510"/>
                <a:gd name="T62" fmla="*/ 372 w 1725"/>
                <a:gd name="T63" fmla="*/ 117 h 1510"/>
                <a:gd name="T64" fmla="*/ 365 w 1725"/>
                <a:gd name="T65" fmla="*/ 103 h 1510"/>
                <a:gd name="T66" fmla="*/ 338 w 1725"/>
                <a:gd name="T67" fmla="*/ 94 h 1510"/>
                <a:gd name="T68" fmla="*/ 315 w 1725"/>
                <a:gd name="T69" fmla="*/ 100 h 1510"/>
                <a:gd name="T70" fmla="*/ 292 w 1725"/>
                <a:gd name="T71" fmla="*/ 81 h 1510"/>
                <a:gd name="T72" fmla="*/ 268 w 1725"/>
                <a:gd name="T73" fmla="*/ 74 h 1510"/>
                <a:gd name="T74" fmla="*/ 261 w 1725"/>
                <a:gd name="T75" fmla="*/ 57 h 1510"/>
                <a:gd name="T76" fmla="*/ 257 w 1725"/>
                <a:gd name="T77" fmla="*/ 60 h 1510"/>
                <a:gd name="T78" fmla="*/ 254 w 1725"/>
                <a:gd name="T79" fmla="*/ 60 h 1510"/>
                <a:gd name="T80" fmla="*/ 248 w 1725"/>
                <a:gd name="T81" fmla="*/ 60 h 1510"/>
                <a:gd name="T82" fmla="*/ 244 w 1725"/>
                <a:gd name="T83" fmla="*/ 59 h 1510"/>
                <a:gd name="T84" fmla="*/ 238 w 1725"/>
                <a:gd name="T85" fmla="*/ 55 h 1510"/>
                <a:gd name="T86" fmla="*/ 235 w 1725"/>
                <a:gd name="T87" fmla="*/ 53 h 1510"/>
                <a:gd name="T88" fmla="*/ 232 w 1725"/>
                <a:gd name="T89" fmla="*/ 52 h 1510"/>
                <a:gd name="T90" fmla="*/ 227 w 1725"/>
                <a:gd name="T91" fmla="*/ 51 h 1510"/>
                <a:gd name="T92" fmla="*/ 225 w 1725"/>
                <a:gd name="T93" fmla="*/ 50 h 1510"/>
                <a:gd name="T94" fmla="*/ 214 w 1725"/>
                <a:gd name="T95" fmla="*/ 50 h 1510"/>
                <a:gd name="T96" fmla="*/ 168 w 1725"/>
                <a:gd name="T97" fmla="*/ 41 h 1510"/>
                <a:gd name="T98" fmla="*/ 131 w 1725"/>
                <a:gd name="T99" fmla="*/ 24 h 1510"/>
                <a:gd name="T100" fmla="*/ 91 w 1725"/>
                <a:gd name="T101" fmla="*/ 13 h 1510"/>
                <a:gd name="T102" fmla="*/ 64 w 1725"/>
                <a:gd name="T103" fmla="*/ 0 h 15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5"/>
                <a:gd name="T157" fmla="*/ 0 h 1510"/>
                <a:gd name="T158" fmla="*/ 1725 w 1725"/>
                <a:gd name="T159" fmla="*/ 1510 h 15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5" h="1510">
                  <a:moveTo>
                    <a:pt x="215" y="0"/>
                  </a:moveTo>
                  <a:lnTo>
                    <a:pt x="161" y="14"/>
                  </a:lnTo>
                  <a:lnTo>
                    <a:pt x="174" y="40"/>
                  </a:lnTo>
                  <a:lnTo>
                    <a:pt x="107" y="40"/>
                  </a:lnTo>
                  <a:lnTo>
                    <a:pt x="67" y="40"/>
                  </a:lnTo>
                  <a:lnTo>
                    <a:pt x="13" y="94"/>
                  </a:lnTo>
                  <a:lnTo>
                    <a:pt x="26" y="148"/>
                  </a:lnTo>
                  <a:lnTo>
                    <a:pt x="53" y="161"/>
                  </a:lnTo>
                  <a:lnTo>
                    <a:pt x="26" y="175"/>
                  </a:lnTo>
                  <a:lnTo>
                    <a:pt x="53" y="229"/>
                  </a:lnTo>
                  <a:lnTo>
                    <a:pt x="13" y="242"/>
                  </a:lnTo>
                  <a:lnTo>
                    <a:pt x="13" y="294"/>
                  </a:lnTo>
                  <a:lnTo>
                    <a:pt x="53" y="280"/>
                  </a:lnTo>
                  <a:lnTo>
                    <a:pt x="120" y="280"/>
                  </a:lnTo>
                  <a:lnTo>
                    <a:pt x="134" y="294"/>
                  </a:lnTo>
                  <a:lnTo>
                    <a:pt x="107" y="307"/>
                  </a:lnTo>
                  <a:lnTo>
                    <a:pt x="107" y="334"/>
                  </a:lnTo>
                  <a:lnTo>
                    <a:pt x="174" y="334"/>
                  </a:lnTo>
                  <a:lnTo>
                    <a:pt x="188" y="361"/>
                  </a:lnTo>
                  <a:lnTo>
                    <a:pt x="228" y="361"/>
                  </a:lnTo>
                  <a:lnTo>
                    <a:pt x="255" y="334"/>
                  </a:lnTo>
                  <a:lnTo>
                    <a:pt x="309" y="348"/>
                  </a:lnTo>
                  <a:lnTo>
                    <a:pt x="335" y="388"/>
                  </a:lnTo>
                  <a:lnTo>
                    <a:pt x="322" y="428"/>
                  </a:lnTo>
                  <a:lnTo>
                    <a:pt x="349" y="428"/>
                  </a:lnTo>
                  <a:lnTo>
                    <a:pt x="376" y="442"/>
                  </a:lnTo>
                  <a:lnTo>
                    <a:pt x="335" y="482"/>
                  </a:lnTo>
                  <a:lnTo>
                    <a:pt x="295" y="495"/>
                  </a:lnTo>
                  <a:lnTo>
                    <a:pt x="268" y="495"/>
                  </a:lnTo>
                  <a:lnTo>
                    <a:pt x="241" y="536"/>
                  </a:lnTo>
                  <a:lnTo>
                    <a:pt x="241" y="576"/>
                  </a:lnTo>
                  <a:lnTo>
                    <a:pt x="241" y="655"/>
                  </a:lnTo>
                  <a:lnTo>
                    <a:pt x="188" y="655"/>
                  </a:lnTo>
                  <a:lnTo>
                    <a:pt x="188" y="695"/>
                  </a:lnTo>
                  <a:lnTo>
                    <a:pt x="201" y="722"/>
                  </a:lnTo>
                  <a:lnTo>
                    <a:pt x="161" y="762"/>
                  </a:lnTo>
                  <a:lnTo>
                    <a:pt x="120" y="762"/>
                  </a:lnTo>
                  <a:lnTo>
                    <a:pt x="94" y="762"/>
                  </a:lnTo>
                  <a:lnTo>
                    <a:pt x="107" y="802"/>
                  </a:lnTo>
                  <a:lnTo>
                    <a:pt x="120" y="843"/>
                  </a:lnTo>
                  <a:lnTo>
                    <a:pt x="147" y="883"/>
                  </a:lnTo>
                  <a:lnTo>
                    <a:pt x="120" y="923"/>
                  </a:lnTo>
                  <a:lnTo>
                    <a:pt x="80" y="935"/>
                  </a:lnTo>
                  <a:lnTo>
                    <a:pt x="67" y="975"/>
                  </a:lnTo>
                  <a:lnTo>
                    <a:pt x="80" y="1042"/>
                  </a:lnTo>
                  <a:lnTo>
                    <a:pt x="120" y="1042"/>
                  </a:lnTo>
                  <a:lnTo>
                    <a:pt x="94" y="1083"/>
                  </a:lnTo>
                  <a:lnTo>
                    <a:pt x="67" y="1069"/>
                  </a:lnTo>
                  <a:lnTo>
                    <a:pt x="40" y="1083"/>
                  </a:lnTo>
                  <a:lnTo>
                    <a:pt x="13" y="1109"/>
                  </a:lnTo>
                  <a:lnTo>
                    <a:pt x="0" y="1136"/>
                  </a:lnTo>
                  <a:lnTo>
                    <a:pt x="0" y="1217"/>
                  </a:lnTo>
                  <a:lnTo>
                    <a:pt x="67" y="1230"/>
                  </a:lnTo>
                  <a:lnTo>
                    <a:pt x="134" y="1322"/>
                  </a:lnTo>
                  <a:lnTo>
                    <a:pt x="147" y="1430"/>
                  </a:lnTo>
                  <a:lnTo>
                    <a:pt x="161" y="1457"/>
                  </a:lnTo>
                  <a:lnTo>
                    <a:pt x="215" y="1510"/>
                  </a:lnTo>
                  <a:lnTo>
                    <a:pt x="282" y="1457"/>
                  </a:lnTo>
                  <a:lnTo>
                    <a:pt x="376" y="1443"/>
                  </a:lnTo>
                  <a:lnTo>
                    <a:pt x="428" y="1416"/>
                  </a:lnTo>
                  <a:lnTo>
                    <a:pt x="549" y="1430"/>
                  </a:lnTo>
                  <a:lnTo>
                    <a:pt x="629" y="1430"/>
                  </a:lnTo>
                  <a:lnTo>
                    <a:pt x="683" y="1457"/>
                  </a:lnTo>
                  <a:lnTo>
                    <a:pt x="737" y="1443"/>
                  </a:lnTo>
                  <a:lnTo>
                    <a:pt x="764" y="1457"/>
                  </a:lnTo>
                  <a:lnTo>
                    <a:pt x="815" y="1430"/>
                  </a:lnTo>
                  <a:lnTo>
                    <a:pt x="869" y="1363"/>
                  </a:lnTo>
                  <a:lnTo>
                    <a:pt x="923" y="1336"/>
                  </a:lnTo>
                  <a:lnTo>
                    <a:pt x="1030" y="1349"/>
                  </a:lnTo>
                  <a:lnTo>
                    <a:pt x="1017" y="1282"/>
                  </a:lnTo>
                  <a:lnTo>
                    <a:pt x="1071" y="1217"/>
                  </a:lnTo>
                  <a:lnTo>
                    <a:pt x="1178" y="1150"/>
                  </a:lnTo>
                  <a:lnTo>
                    <a:pt x="1138" y="1109"/>
                  </a:lnTo>
                  <a:lnTo>
                    <a:pt x="1138" y="1002"/>
                  </a:lnTo>
                  <a:lnTo>
                    <a:pt x="1205" y="896"/>
                  </a:lnTo>
                  <a:lnTo>
                    <a:pt x="1270" y="816"/>
                  </a:lnTo>
                  <a:lnTo>
                    <a:pt x="1338" y="789"/>
                  </a:lnTo>
                  <a:lnTo>
                    <a:pt x="1311" y="749"/>
                  </a:lnTo>
                  <a:lnTo>
                    <a:pt x="1364" y="708"/>
                  </a:lnTo>
                  <a:lnTo>
                    <a:pt x="1526" y="695"/>
                  </a:lnTo>
                  <a:lnTo>
                    <a:pt x="1566" y="655"/>
                  </a:lnTo>
                  <a:lnTo>
                    <a:pt x="1672" y="628"/>
                  </a:lnTo>
                  <a:lnTo>
                    <a:pt x="1698" y="601"/>
                  </a:lnTo>
                  <a:lnTo>
                    <a:pt x="1685" y="536"/>
                  </a:lnTo>
                  <a:lnTo>
                    <a:pt x="1725" y="522"/>
                  </a:lnTo>
                  <a:lnTo>
                    <a:pt x="1685" y="482"/>
                  </a:lnTo>
                  <a:lnTo>
                    <a:pt x="1647" y="482"/>
                  </a:lnTo>
                  <a:lnTo>
                    <a:pt x="1633" y="509"/>
                  </a:lnTo>
                  <a:lnTo>
                    <a:pt x="1606" y="509"/>
                  </a:lnTo>
                  <a:lnTo>
                    <a:pt x="1579" y="482"/>
                  </a:lnTo>
                  <a:lnTo>
                    <a:pt x="1553" y="482"/>
                  </a:lnTo>
                  <a:lnTo>
                    <a:pt x="1553" y="495"/>
                  </a:lnTo>
                  <a:lnTo>
                    <a:pt x="1526" y="495"/>
                  </a:lnTo>
                  <a:lnTo>
                    <a:pt x="1526" y="468"/>
                  </a:lnTo>
                  <a:lnTo>
                    <a:pt x="1499" y="455"/>
                  </a:lnTo>
                  <a:lnTo>
                    <a:pt x="1485" y="468"/>
                  </a:lnTo>
                  <a:lnTo>
                    <a:pt x="1458" y="482"/>
                  </a:lnTo>
                  <a:lnTo>
                    <a:pt x="1458" y="455"/>
                  </a:lnTo>
                  <a:lnTo>
                    <a:pt x="1458" y="415"/>
                  </a:lnTo>
                  <a:lnTo>
                    <a:pt x="1432" y="415"/>
                  </a:lnTo>
                  <a:lnTo>
                    <a:pt x="1391" y="388"/>
                  </a:lnTo>
                  <a:lnTo>
                    <a:pt x="1351" y="374"/>
                  </a:lnTo>
                  <a:lnTo>
                    <a:pt x="1364" y="401"/>
                  </a:lnTo>
                  <a:lnTo>
                    <a:pt x="1338" y="401"/>
                  </a:lnTo>
                  <a:lnTo>
                    <a:pt x="1257" y="401"/>
                  </a:lnTo>
                  <a:lnTo>
                    <a:pt x="1232" y="361"/>
                  </a:lnTo>
                  <a:lnTo>
                    <a:pt x="1192" y="374"/>
                  </a:lnTo>
                  <a:lnTo>
                    <a:pt x="1165" y="321"/>
                  </a:lnTo>
                  <a:lnTo>
                    <a:pt x="1151" y="334"/>
                  </a:lnTo>
                  <a:lnTo>
                    <a:pt x="1098" y="294"/>
                  </a:lnTo>
                  <a:lnTo>
                    <a:pt x="1071" y="294"/>
                  </a:lnTo>
                  <a:lnTo>
                    <a:pt x="1084" y="255"/>
                  </a:lnTo>
                  <a:lnTo>
                    <a:pt x="1057" y="255"/>
                  </a:lnTo>
                  <a:lnTo>
                    <a:pt x="1044" y="229"/>
                  </a:lnTo>
                  <a:lnTo>
                    <a:pt x="1030" y="242"/>
                  </a:lnTo>
                  <a:lnTo>
                    <a:pt x="1028" y="242"/>
                  </a:lnTo>
                  <a:lnTo>
                    <a:pt x="1027" y="242"/>
                  </a:lnTo>
                  <a:lnTo>
                    <a:pt x="1025" y="242"/>
                  </a:lnTo>
                  <a:lnTo>
                    <a:pt x="1021" y="242"/>
                  </a:lnTo>
                  <a:lnTo>
                    <a:pt x="1015" y="242"/>
                  </a:lnTo>
                  <a:lnTo>
                    <a:pt x="1007" y="242"/>
                  </a:lnTo>
                  <a:lnTo>
                    <a:pt x="1000" y="242"/>
                  </a:lnTo>
                  <a:lnTo>
                    <a:pt x="990" y="242"/>
                  </a:lnTo>
                  <a:lnTo>
                    <a:pt x="984" y="240"/>
                  </a:lnTo>
                  <a:lnTo>
                    <a:pt x="980" y="240"/>
                  </a:lnTo>
                  <a:lnTo>
                    <a:pt x="973" y="236"/>
                  </a:lnTo>
                  <a:lnTo>
                    <a:pt x="965" y="232"/>
                  </a:lnTo>
                  <a:lnTo>
                    <a:pt x="957" y="229"/>
                  </a:lnTo>
                  <a:lnTo>
                    <a:pt x="952" y="223"/>
                  </a:lnTo>
                  <a:lnTo>
                    <a:pt x="946" y="219"/>
                  </a:lnTo>
                  <a:lnTo>
                    <a:pt x="942" y="215"/>
                  </a:lnTo>
                  <a:lnTo>
                    <a:pt x="938" y="215"/>
                  </a:lnTo>
                  <a:lnTo>
                    <a:pt x="936" y="215"/>
                  </a:lnTo>
                  <a:lnTo>
                    <a:pt x="931" y="213"/>
                  </a:lnTo>
                  <a:lnTo>
                    <a:pt x="925" y="211"/>
                  </a:lnTo>
                  <a:lnTo>
                    <a:pt x="917" y="209"/>
                  </a:lnTo>
                  <a:lnTo>
                    <a:pt x="911" y="207"/>
                  </a:lnTo>
                  <a:lnTo>
                    <a:pt x="906" y="206"/>
                  </a:lnTo>
                  <a:lnTo>
                    <a:pt x="902" y="204"/>
                  </a:lnTo>
                  <a:lnTo>
                    <a:pt x="900" y="202"/>
                  </a:lnTo>
                  <a:lnTo>
                    <a:pt x="898" y="202"/>
                  </a:lnTo>
                  <a:lnTo>
                    <a:pt x="896" y="202"/>
                  </a:lnTo>
                  <a:lnTo>
                    <a:pt x="856" y="202"/>
                  </a:lnTo>
                  <a:lnTo>
                    <a:pt x="804" y="161"/>
                  </a:lnTo>
                  <a:lnTo>
                    <a:pt x="737" y="161"/>
                  </a:lnTo>
                  <a:lnTo>
                    <a:pt x="669" y="161"/>
                  </a:lnTo>
                  <a:lnTo>
                    <a:pt x="629" y="135"/>
                  </a:lnTo>
                  <a:lnTo>
                    <a:pt x="575" y="121"/>
                  </a:lnTo>
                  <a:lnTo>
                    <a:pt x="522" y="94"/>
                  </a:lnTo>
                  <a:lnTo>
                    <a:pt x="481" y="67"/>
                  </a:lnTo>
                  <a:lnTo>
                    <a:pt x="414" y="67"/>
                  </a:lnTo>
                  <a:lnTo>
                    <a:pt x="362" y="54"/>
                  </a:lnTo>
                  <a:lnTo>
                    <a:pt x="309" y="54"/>
                  </a:lnTo>
                  <a:lnTo>
                    <a:pt x="295" y="14"/>
                  </a:lnTo>
                  <a:lnTo>
                    <a:pt x="255" y="0"/>
                  </a:lnTo>
                  <a:lnTo>
                    <a:pt x="215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150"/>
            <p:cNvSpPr>
              <a:spLocks/>
            </p:cNvSpPr>
            <p:nvPr/>
          </p:nvSpPr>
          <p:spPr bwMode="gray">
            <a:xfrm>
              <a:off x="3338287" y="5270452"/>
              <a:ext cx="35316" cy="36438"/>
            </a:xfrm>
            <a:custGeom>
              <a:avLst/>
              <a:gdLst>
                <a:gd name="T0" fmla="*/ 4 w 53"/>
                <a:gd name="T1" fmla="*/ 0 h 54"/>
                <a:gd name="T2" fmla="*/ 0 w 53"/>
                <a:gd name="T3" fmla="*/ 10 h 54"/>
                <a:gd name="T4" fmla="*/ 7 w 53"/>
                <a:gd name="T5" fmla="*/ 14 h 54"/>
                <a:gd name="T6" fmla="*/ 10 w 53"/>
                <a:gd name="T7" fmla="*/ 7 h 54"/>
                <a:gd name="T8" fmla="*/ 14 w 53"/>
                <a:gd name="T9" fmla="*/ 3 h 54"/>
                <a:gd name="T10" fmla="*/ 4 w 5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54"/>
                <a:gd name="T20" fmla="*/ 53 w 5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54">
                  <a:moveTo>
                    <a:pt x="13" y="0"/>
                  </a:moveTo>
                  <a:lnTo>
                    <a:pt x="0" y="40"/>
                  </a:lnTo>
                  <a:lnTo>
                    <a:pt x="26" y="54"/>
                  </a:lnTo>
                  <a:lnTo>
                    <a:pt x="40" y="27"/>
                  </a:lnTo>
                  <a:lnTo>
                    <a:pt x="53" y="13"/>
                  </a:lnTo>
                  <a:lnTo>
                    <a:pt x="13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151"/>
            <p:cNvSpPr>
              <a:spLocks/>
            </p:cNvSpPr>
            <p:nvPr/>
          </p:nvSpPr>
          <p:spPr bwMode="gray">
            <a:xfrm>
              <a:off x="3461239" y="5180032"/>
              <a:ext cx="95483" cy="82323"/>
            </a:xfrm>
            <a:custGeom>
              <a:avLst/>
              <a:gdLst>
                <a:gd name="T0" fmla="*/ 0 w 146"/>
                <a:gd name="T1" fmla="*/ 14 h 121"/>
                <a:gd name="T2" fmla="*/ 0 w 146"/>
                <a:gd name="T3" fmla="*/ 20 h 121"/>
                <a:gd name="T4" fmla="*/ 6 w 146"/>
                <a:gd name="T5" fmla="*/ 17 h 121"/>
                <a:gd name="T6" fmla="*/ 13 w 146"/>
                <a:gd name="T7" fmla="*/ 20 h 121"/>
                <a:gd name="T8" fmla="*/ 10 w 146"/>
                <a:gd name="T9" fmla="*/ 24 h 121"/>
                <a:gd name="T10" fmla="*/ 23 w 146"/>
                <a:gd name="T11" fmla="*/ 31 h 121"/>
                <a:gd name="T12" fmla="*/ 29 w 146"/>
                <a:gd name="T13" fmla="*/ 31 h 121"/>
                <a:gd name="T14" fmla="*/ 37 w 146"/>
                <a:gd name="T15" fmla="*/ 17 h 121"/>
                <a:gd name="T16" fmla="*/ 37 w 146"/>
                <a:gd name="T17" fmla="*/ 10 h 121"/>
                <a:gd name="T18" fmla="*/ 26 w 146"/>
                <a:gd name="T19" fmla="*/ 7 h 121"/>
                <a:gd name="T20" fmla="*/ 26 w 146"/>
                <a:gd name="T21" fmla="*/ 0 h 121"/>
                <a:gd name="T22" fmla="*/ 17 w 146"/>
                <a:gd name="T23" fmla="*/ 4 h 121"/>
                <a:gd name="T24" fmla="*/ 10 w 146"/>
                <a:gd name="T25" fmla="*/ 7 h 121"/>
                <a:gd name="T26" fmla="*/ 6 w 146"/>
                <a:gd name="T27" fmla="*/ 10 h 121"/>
                <a:gd name="T28" fmla="*/ 0 w 146"/>
                <a:gd name="T29" fmla="*/ 14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121"/>
                <a:gd name="T47" fmla="*/ 146 w 146"/>
                <a:gd name="T48" fmla="*/ 121 h 1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121">
                  <a:moveTo>
                    <a:pt x="0" y="53"/>
                  </a:moveTo>
                  <a:lnTo>
                    <a:pt x="0" y="80"/>
                  </a:lnTo>
                  <a:lnTo>
                    <a:pt x="27" y="67"/>
                  </a:lnTo>
                  <a:lnTo>
                    <a:pt x="53" y="80"/>
                  </a:lnTo>
                  <a:lnTo>
                    <a:pt x="40" y="94"/>
                  </a:lnTo>
                  <a:lnTo>
                    <a:pt x="92" y="121"/>
                  </a:lnTo>
                  <a:lnTo>
                    <a:pt x="119" y="121"/>
                  </a:lnTo>
                  <a:lnTo>
                    <a:pt x="146" y="67"/>
                  </a:lnTo>
                  <a:lnTo>
                    <a:pt x="146" y="40"/>
                  </a:lnTo>
                  <a:lnTo>
                    <a:pt x="105" y="26"/>
                  </a:lnTo>
                  <a:lnTo>
                    <a:pt x="105" y="0"/>
                  </a:lnTo>
                  <a:lnTo>
                    <a:pt x="67" y="13"/>
                  </a:lnTo>
                  <a:lnTo>
                    <a:pt x="40" y="26"/>
                  </a:lnTo>
                  <a:lnTo>
                    <a:pt x="27" y="40"/>
                  </a:lnTo>
                  <a:lnTo>
                    <a:pt x="0" y="53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152"/>
            <p:cNvSpPr>
              <a:spLocks/>
            </p:cNvSpPr>
            <p:nvPr/>
          </p:nvSpPr>
          <p:spPr bwMode="gray">
            <a:xfrm>
              <a:off x="3602502" y="5171936"/>
              <a:ext cx="41856" cy="35088"/>
            </a:xfrm>
            <a:custGeom>
              <a:avLst/>
              <a:gdLst>
                <a:gd name="T0" fmla="*/ 0 w 65"/>
                <a:gd name="T1" fmla="*/ 0 h 54"/>
                <a:gd name="T2" fmla="*/ 0 w 65"/>
                <a:gd name="T3" fmla="*/ 9 h 54"/>
                <a:gd name="T4" fmla="*/ 6 w 65"/>
                <a:gd name="T5" fmla="*/ 9 h 54"/>
                <a:gd name="T6" fmla="*/ 16 w 65"/>
                <a:gd name="T7" fmla="*/ 13 h 54"/>
                <a:gd name="T8" fmla="*/ 16 w 65"/>
                <a:gd name="T9" fmla="*/ 3 h 54"/>
                <a:gd name="T10" fmla="*/ 9 w 65"/>
                <a:gd name="T11" fmla="*/ 0 h 54"/>
                <a:gd name="T12" fmla="*/ 0 w 65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54"/>
                <a:gd name="T23" fmla="*/ 65 w 6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54">
                  <a:moveTo>
                    <a:pt x="0" y="0"/>
                  </a:moveTo>
                  <a:lnTo>
                    <a:pt x="0" y="40"/>
                  </a:lnTo>
                  <a:lnTo>
                    <a:pt x="25" y="40"/>
                  </a:lnTo>
                  <a:lnTo>
                    <a:pt x="65" y="54"/>
                  </a:lnTo>
                  <a:lnTo>
                    <a:pt x="65" y="14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153"/>
            <p:cNvSpPr>
              <a:spLocks/>
            </p:cNvSpPr>
            <p:nvPr/>
          </p:nvSpPr>
          <p:spPr bwMode="gray">
            <a:xfrm>
              <a:off x="3418076" y="4811605"/>
              <a:ext cx="35316" cy="43186"/>
            </a:xfrm>
            <a:custGeom>
              <a:avLst/>
              <a:gdLst>
                <a:gd name="T0" fmla="*/ 0 w 54"/>
                <a:gd name="T1" fmla="*/ 3 h 65"/>
                <a:gd name="T2" fmla="*/ 0 w 54"/>
                <a:gd name="T3" fmla="*/ 9 h 65"/>
                <a:gd name="T4" fmla="*/ 0 w 54"/>
                <a:gd name="T5" fmla="*/ 16 h 65"/>
                <a:gd name="T6" fmla="*/ 7 w 54"/>
                <a:gd name="T7" fmla="*/ 13 h 65"/>
                <a:gd name="T8" fmla="*/ 11 w 54"/>
                <a:gd name="T9" fmla="*/ 9 h 65"/>
                <a:gd name="T10" fmla="*/ 14 w 54"/>
                <a:gd name="T11" fmla="*/ 9 h 65"/>
                <a:gd name="T12" fmla="*/ 14 w 54"/>
                <a:gd name="T13" fmla="*/ 6 h 65"/>
                <a:gd name="T14" fmla="*/ 7 w 54"/>
                <a:gd name="T15" fmla="*/ 0 h 65"/>
                <a:gd name="T16" fmla="*/ 0 w 54"/>
                <a:gd name="T17" fmla="*/ 3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65"/>
                <a:gd name="T29" fmla="*/ 54 w 54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65">
                  <a:moveTo>
                    <a:pt x="0" y="13"/>
                  </a:moveTo>
                  <a:lnTo>
                    <a:pt x="0" y="38"/>
                  </a:lnTo>
                  <a:lnTo>
                    <a:pt x="0" y="65"/>
                  </a:lnTo>
                  <a:lnTo>
                    <a:pt x="27" y="52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54" y="27"/>
                  </a:lnTo>
                  <a:lnTo>
                    <a:pt x="27" y="0"/>
                  </a:lnTo>
                  <a:lnTo>
                    <a:pt x="0" y="13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154"/>
            <p:cNvSpPr>
              <a:spLocks/>
            </p:cNvSpPr>
            <p:nvPr/>
          </p:nvSpPr>
          <p:spPr bwMode="gray">
            <a:xfrm>
              <a:off x="3854943" y="4207007"/>
              <a:ext cx="383241" cy="252366"/>
            </a:xfrm>
            <a:custGeom>
              <a:avLst/>
              <a:gdLst>
                <a:gd name="T0" fmla="*/ 46 w 588"/>
                <a:gd name="T1" fmla="*/ 90 h 375"/>
                <a:gd name="T2" fmla="*/ 47 w 588"/>
                <a:gd name="T3" fmla="*/ 90 h 375"/>
                <a:gd name="T4" fmla="*/ 48 w 588"/>
                <a:gd name="T5" fmla="*/ 90 h 375"/>
                <a:gd name="T6" fmla="*/ 51 w 588"/>
                <a:gd name="T7" fmla="*/ 90 h 375"/>
                <a:gd name="T8" fmla="*/ 53 w 588"/>
                <a:gd name="T9" fmla="*/ 90 h 375"/>
                <a:gd name="T10" fmla="*/ 56 w 588"/>
                <a:gd name="T11" fmla="*/ 90 h 375"/>
                <a:gd name="T12" fmla="*/ 58 w 588"/>
                <a:gd name="T13" fmla="*/ 90 h 375"/>
                <a:gd name="T14" fmla="*/ 59 w 588"/>
                <a:gd name="T15" fmla="*/ 90 h 375"/>
                <a:gd name="T16" fmla="*/ 70 w 588"/>
                <a:gd name="T17" fmla="*/ 77 h 375"/>
                <a:gd name="T18" fmla="*/ 73 w 588"/>
                <a:gd name="T19" fmla="*/ 70 h 375"/>
                <a:gd name="T20" fmla="*/ 80 w 588"/>
                <a:gd name="T21" fmla="*/ 63 h 375"/>
                <a:gd name="T22" fmla="*/ 83 w 588"/>
                <a:gd name="T23" fmla="*/ 80 h 375"/>
                <a:gd name="T24" fmla="*/ 99 w 588"/>
                <a:gd name="T25" fmla="*/ 93 h 375"/>
                <a:gd name="T26" fmla="*/ 103 w 588"/>
                <a:gd name="T27" fmla="*/ 80 h 375"/>
                <a:gd name="T28" fmla="*/ 106 w 588"/>
                <a:gd name="T29" fmla="*/ 63 h 375"/>
                <a:gd name="T30" fmla="*/ 113 w 588"/>
                <a:gd name="T31" fmla="*/ 73 h 375"/>
                <a:gd name="T32" fmla="*/ 133 w 588"/>
                <a:gd name="T33" fmla="*/ 77 h 375"/>
                <a:gd name="T34" fmla="*/ 133 w 588"/>
                <a:gd name="T35" fmla="*/ 70 h 375"/>
                <a:gd name="T36" fmla="*/ 140 w 588"/>
                <a:gd name="T37" fmla="*/ 60 h 375"/>
                <a:gd name="T38" fmla="*/ 146 w 588"/>
                <a:gd name="T39" fmla="*/ 56 h 375"/>
                <a:gd name="T40" fmla="*/ 146 w 588"/>
                <a:gd name="T41" fmla="*/ 47 h 375"/>
                <a:gd name="T42" fmla="*/ 136 w 588"/>
                <a:gd name="T43" fmla="*/ 43 h 375"/>
                <a:gd name="T44" fmla="*/ 123 w 588"/>
                <a:gd name="T45" fmla="*/ 43 h 375"/>
                <a:gd name="T46" fmla="*/ 119 w 588"/>
                <a:gd name="T47" fmla="*/ 27 h 375"/>
                <a:gd name="T48" fmla="*/ 119 w 588"/>
                <a:gd name="T49" fmla="*/ 17 h 375"/>
                <a:gd name="T50" fmla="*/ 106 w 588"/>
                <a:gd name="T51" fmla="*/ 6 h 375"/>
                <a:gd name="T52" fmla="*/ 93 w 588"/>
                <a:gd name="T53" fmla="*/ 6 h 375"/>
                <a:gd name="T54" fmla="*/ 83 w 588"/>
                <a:gd name="T55" fmla="*/ 0 h 375"/>
                <a:gd name="T56" fmla="*/ 86 w 588"/>
                <a:gd name="T57" fmla="*/ 10 h 375"/>
                <a:gd name="T58" fmla="*/ 76 w 588"/>
                <a:gd name="T59" fmla="*/ 10 h 375"/>
                <a:gd name="T60" fmla="*/ 63 w 588"/>
                <a:gd name="T61" fmla="*/ 10 h 375"/>
                <a:gd name="T62" fmla="*/ 53 w 588"/>
                <a:gd name="T63" fmla="*/ 17 h 375"/>
                <a:gd name="T64" fmla="*/ 40 w 588"/>
                <a:gd name="T65" fmla="*/ 13 h 375"/>
                <a:gd name="T66" fmla="*/ 33 w 588"/>
                <a:gd name="T67" fmla="*/ 20 h 375"/>
                <a:gd name="T68" fmla="*/ 26 w 588"/>
                <a:gd name="T69" fmla="*/ 30 h 375"/>
                <a:gd name="T70" fmla="*/ 19 w 588"/>
                <a:gd name="T71" fmla="*/ 43 h 375"/>
                <a:gd name="T72" fmla="*/ 6 w 588"/>
                <a:gd name="T73" fmla="*/ 53 h 375"/>
                <a:gd name="T74" fmla="*/ 6 w 588"/>
                <a:gd name="T75" fmla="*/ 66 h 375"/>
                <a:gd name="T76" fmla="*/ 0 w 588"/>
                <a:gd name="T77" fmla="*/ 77 h 375"/>
                <a:gd name="T78" fmla="*/ 9 w 588"/>
                <a:gd name="T79" fmla="*/ 70 h 375"/>
                <a:gd name="T80" fmla="*/ 26 w 588"/>
                <a:gd name="T81" fmla="*/ 66 h 375"/>
                <a:gd name="T82" fmla="*/ 33 w 588"/>
                <a:gd name="T83" fmla="*/ 83 h 3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8"/>
                <a:gd name="T127" fmla="*/ 0 h 375"/>
                <a:gd name="T128" fmla="*/ 588 w 588"/>
                <a:gd name="T129" fmla="*/ 375 h 3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8" h="375">
                  <a:moveTo>
                    <a:pt x="133" y="361"/>
                  </a:moveTo>
                  <a:lnTo>
                    <a:pt x="187" y="361"/>
                  </a:lnTo>
                  <a:lnTo>
                    <a:pt x="189" y="361"/>
                  </a:lnTo>
                  <a:lnTo>
                    <a:pt x="192" y="361"/>
                  </a:lnTo>
                  <a:lnTo>
                    <a:pt x="194" y="361"/>
                  </a:lnTo>
                  <a:lnTo>
                    <a:pt x="198" y="361"/>
                  </a:lnTo>
                  <a:lnTo>
                    <a:pt x="204" y="361"/>
                  </a:lnTo>
                  <a:lnTo>
                    <a:pt x="214" y="361"/>
                  </a:lnTo>
                  <a:lnTo>
                    <a:pt x="223" y="361"/>
                  </a:lnTo>
                  <a:lnTo>
                    <a:pt x="227" y="361"/>
                  </a:lnTo>
                  <a:lnTo>
                    <a:pt x="231" y="361"/>
                  </a:lnTo>
                  <a:lnTo>
                    <a:pt x="235" y="361"/>
                  </a:lnTo>
                  <a:lnTo>
                    <a:pt x="239" y="361"/>
                  </a:lnTo>
                  <a:lnTo>
                    <a:pt x="240" y="361"/>
                  </a:lnTo>
                  <a:lnTo>
                    <a:pt x="281" y="308"/>
                  </a:lnTo>
                  <a:lnTo>
                    <a:pt x="294" y="294"/>
                  </a:lnTo>
                  <a:lnTo>
                    <a:pt x="294" y="281"/>
                  </a:lnTo>
                  <a:lnTo>
                    <a:pt x="308" y="254"/>
                  </a:lnTo>
                  <a:lnTo>
                    <a:pt x="321" y="254"/>
                  </a:lnTo>
                  <a:lnTo>
                    <a:pt x="321" y="267"/>
                  </a:lnTo>
                  <a:lnTo>
                    <a:pt x="335" y="321"/>
                  </a:lnTo>
                  <a:lnTo>
                    <a:pt x="386" y="375"/>
                  </a:lnTo>
                  <a:lnTo>
                    <a:pt x="400" y="375"/>
                  </a:lnTo>
                  <a:lnTo>
                    <a:pt x="386" y="334"/>
                  </a:lnTo>
                  <a:lnTo>
                    <a:pt x="413" y="321"/>
                  </a:lnTo>
                  <a:lnTo>
                    <a:pt x="427" y="281"/>
                  </a:lnTo>
                  <a:lnTo>
                    <a:pt x="427" y="254"/>
                  </a:lnTo>
                  <a:lnTo>
                    <a:pt x="454" y="267"/>
                  </a:lnTo>
                  <a:lnTo>
                    <a:pt x="454" y="294"/>
                  </a:lnTo>
                  <a:lnTo>
                    <a:pt x="507" y="281"/>
                  </a:lnTo>
                  <a:lnTo>
                    <a:pt x="534" y="308"/>
                  </a:lnTo>
                  <a:lnTo>
                    <a:pt x="561" y="308"/>
                  </a:lnTo>
                  <a:lnTo>
                    <a:pt x="534" y="281"/>
                  </a:lnTo>
                  <a:lnTo>
                    <a:pt x="534" y="227"/>
                  </a:lnTo>
                  <a:lnTo>
                    <a:pt x="561" y="240"/>
                  </a:lnTo>
                  <a:lnTo>
                    <a:pt x="588" y="254"/>
                  </a:lnTo>
                  <a:lnTo>
                    <a:pt x="588" y="227"/>
                  </a:lnTo>
                  <a:lnTo>
                    <a:pt x="574" y="200"/>
                  </a:lnTo>
                  <a:lnTo>
                    <a:pt x="588" y="189"/>
                  </a:lnTo>
                  <a:lnTo>
                    <a:pt x="588" y="162"/>
                  </a:lnTo>
                  <a:lnTo>
                    <a:pt x="548" y="175"/>
                  </a:lnTo>
                  <a:lnTo>
                    <a:pt x="534" y="200"/>
                  </a:lnTo>
                  <a:lnTo>
                    <a:pt x="494" y="175"/>
                  </a:lnTo>
                  <a:lnTo>
                    <a:pt x="480" y="135"/>
                  </a:lnTo>
                  <a:lnTo>
                    <a:pt x="480" y="108"/>
                  </a:lnTo>
                  <a:lnTo>
                    <a:pt x="480" y="95"/>
                  </a:lnTo>
                  <a:lnTo>
                    <a:pt x="480" y="68"/>
                  </a:lnTo>
                  <a:lnTo>
                    <a:pt x="454" y="54"/>
                  </a:lnTo>
                  <a:lnTo>
                    <a:pt x="427" y="27"/>
                  </a:lnTo>
                  <a:lnTo>
                    <a:pt x="413" y="41"/>
                  </a:lnTo>
                  <a:lnTo>
                    <a:pt x="373" y="27"/>
                  </a:lnTo>
                  <a:lnTo>
                    <a:pt x="361" y="14"/>
                  </a:lnTo>
                  <a:lnTo>
                    <a:pt x="335" y="0"/>
                  </a:lnTo>
                  <a:lnTo>
                    <a:pt x="321" y="27"/>
                  </a:lnTo>
                  <a:lnTo>
                    <a:pt x="348" y="41"/>
                  </a:lnTo>
                  <a:lnTo>
                    <a:pt x="335" y="54"/>
                  </a:lnTo>
                  <a:lnTo>
                    <a:pt x="308" y="41"/>
                  </a:lnTo>
                  <a:lnTo>
                    <a:pt x="281" y="54"/>
                  </a:lnTo>
                  <a:lnTo>
                    <a:pt x="254" y="41"/>
                  </a:lnTo>
                  <a:lnTo>
                    <a:pt x="240" y="41"/>
                  </a:lnTo>
                  <a:lnTo>
                    <a:pt x="214" y="68"/>
                  </a:lnTo>
                  <a:lnTo>
                    <a:pt x="187" y="81"/>
                  </a:lnTo>
                  <a:lnTo>
                    <a:pt x="160" y="54"/>
                  </a:lnTo>
                  <a:lnTo>
                    <a:pt x="146" y="54"/>
                  </a:lnTo>
                  <a:lnTo>
                    <a:pt x="133" y="81"/>
                  </a:lnTo>
                  <a:lnTo>
                    <a:pt x="146" y="108"/>
                  </a:lnTo>
                  <a:lnTo>
                    <a:pt x="106" y="121"/>
                  </a:lnTo>
                  <a:lnTo>
                    <a:pt x="66" y="162"/>
                  </a:lnTo>
                  <a:lnTo>
                    <a:pt x="79" y="175"/>
                  </a:lnTo>
                  <a:lnTo>
                    <a:pt x="66" y="200"/>
                  </a:lnTo>
                  <a:lnTo>
                    <a:pt x="25" y="213"/>
                  </a:lnTo>
                  <a:lnTo>
                    <a:pt x="14" y="240"/>
                  </a:lnTo>
                  <a:lnTo>
                    <a:pt x="25" y="267"/>
                  </a:lnTo>
                  <a:lnTo>
                    <a:pt x="0" y="281"/>
                  </a:lnTo>
                  <a:lnTo>
                    <a:pt x="0" y="308"/>
                  </a:lnTo>
                  <a:lnTo>
                    <a:pt x="39" y="308"/>
                  </a:lnTo>
                  <a:lnTo>
                    <a:pt x="39" y="281"/>
                  </a:lnTo>
                  <a:lnTo>
                    <a:pt x="66" y="254"/>
                  </a:lnTo>
                  <a:lnTo>
                    <a:pt x="106" y="267"/>
                  </a:lnTo>
                  <a:lnTo>
                    <a:pt x="106" y="321"/>
                  </a:lnTo>
                  <a:lnTo>
                    <a:pt x="133" y="334"/>
                  </a:lnTo>
                  <a:lnTo>
                    <a:pt x="133" y="361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155"/>
            <p:cNvSpPr>
              <a:spLocks/>
            </p:cNvSpPr>
            <p:nvPr/>
          </p:nvSpPr>
          <p:spPr bwMode="gray">
            <a:xfrm>
              <a:off x="3890258" y="3314956"/>
              <a:ext cx="690617" cy="963578"/>
            </a:xfrm>
            <a:custGeom>
              <a:avLst/>
              <a:gdLst>
                <a:gd name="T0" fmla="*/ 46 w 1056"/>
                <a:gd name="T1" fmla="*/ 341 h 1428"/>
                <a:gd name="T2" fmla="*/ 63 w 1056"/>
                <a:gd name="T3" fmla="*/ 341 h 1428"/>
                <a:gd name="T4" fmla="*/ 66 w 1056"/>
                <a:gd name="T5" fmla="*/ 338 h 1428"/>
                <a:gd name="T6" fmla="*/ 80 w 1056"/>
                <a:gd name="T7" fmla="*/ 338 h 1428"/>
                <a:gd name="T8" fmla="*/ 100 w 1056"/>
                <a:gd name="T9" fmla="*/ 344 h 1428"/>
                <a:gd name="T10" fmla="*/ 120 w 1056"/>
                <a:gd name="T11" fmla="*/ 351 h 1428"/>
                <a:gd name="T12" fmla="*/ 130 w 1056"/>
                <a:gd name="T13" fmla="*/ 344 h 1428"/>
                <a:gd name="T14" fmla="*/ 163 w 1056"/>
                <a:gd name="T15" fmla="*/ 351 h 1428"/>
                <a:gd name="T16" fmla="*/ 190 w 1056"/>
                <a:gd name="T17" fmla="*/ 334 h 1428"/>
                <a:gd name="T18" fmla="*/ 210 w 1056"/>
                <a:gd name="T19" fmla="*/ 347 h 1428"/>
                <a:gd name="T20" fmla="*/ 207 w 1056"/>
                <a:gd name="T21" fmla="*/ 334 h 1428"/>
                <a:gd name="T22" fmla="*/ 207 w 1056"/>
                <a:gd name="T23" fmla="*/ 311 h 1428"/>
                <a:gd name="T24" fmla="*/ 230 w 1056"/>
                <a:gd name="T25" fmla="*/ 294 h 1428"/>
                <a:gd name="T26" fmla="*/ 230 w 1056"/>
                <a:gd name="T27" fmla="*/ 277 h 1428"/>
                <a:gd name="T28" fmla="*/ 207 w 1056"/>
                <a:gd name="T29" fmla="*/ 260 h 1428"/>
                <a:gd name="T30" fmla="*/ 190 w 1056"/>
                <a:gd name="T31" fmla="*/ 240 h 1428"/>
                <a:gd name="T32" fmla="*/ 180 w 1056"/>
                <a:gd name="T33" fmla="*/ 223 h 1428"/>
                <a:gd name="T34" fmla="*/ 194 w 1056"/>
                <a:gd name="T35" fmla="*/ 210 h 1428"/>
                <a:gd name="T36" fmla="*/ 223 w 1056"/>
                <a:gd name="T37" fmla="*/ 193 h 1428"/>
                <a:gd name="T38" fmla="*/ 243 w 1056"/>
                <a:gd name="T39" fmla="*/ 177 h 1428"/>
                <a:gd name="T40" fmla="*/ 264 w 1056"/>
                <a:gd name="T41" fmla="*/ 177 h 1428"/>
                <a:gd name="T42" fmla="*/ 254 w 1056"/>
                <a:gd name="T43" fmla="*/ 157 h 1428"/>
                <a:gd name="T44" fmla="*/ 254 w 1056"/>
                <a:gd name="T45" fmla="*/ 134 h 1428"/>
                <a:gd name="T46" fmla="*/ 243 w 1056"/>
                <a:gd name="T47" fmla="*/ 113 h 1428"/>
                <a:gd name="T48" fmla="*/ 233 w 1056"/>
                <a:gd name="T49" fmla="*/ 93 h 1428"/>
                <a:gd name="T50" fmla="*/ 240 w 1056"/>
                <a:gd name="T51" fmla="*/ 67 h 1428"/>
                <a:gd name="T52" fmla="*/ 223 w 1056"/>
                <a:gd name="T53" fmla="*/ 50 h 1428"/>
                <a:gd name="T54" fmla="*/ 200 w 1056"/>
                <a:gd name="T55" fmla="*/ 23 h 1428"/>
                <a:gd name="T56" fmla="*/ 160 w 1056"/>
                <a:gd name="T57" fmla="*/ 37 h 1428"/>
                <a:gd name="T58" fmla="*/ 136 w 1056"/>
                <a:gd name="T59" fmla="*/ 40 h 1428"/>
                <a:gd name="T60" fmla="*/ 123 w 1056"/>
                <a:gd name="T61" fmla="*/ 20 h 1428"/>
                <a:gd name="T62" fmla="*/ 110 w 1056"/>
                <a:gd name="T63" fmla="*/ 6 h 1428"/>
                <a:gd name="T64" fmla="*/ 83 w 1056"/>
                <a:gd name="T65" fmla="*/ 0 h 1428"/>
                <a:gd name="T66" fmla="*/ 87 w 1056"/>
                <a:gd name="T67" fmla="*/ 34 h 1428"/>
                <a:gd name="T68" fmla="*/ 90 w 1056"/>
                <a:gd name="T69" fmla="*/ 53 h 1428"/>
                <a:gd name="T70" fmla="*/ 66 w 1056"/>
                <a:gd name="T71" fmla="*/ 70 h 1428"/>
                <a:gd name="T72" fmla="*/ 33 w 1056"/>
                <a:gd name="T73" fmla="*/ 63 h 1428"/>
                <a:gd name="T74" fmla="*/ 36 w 1056"/>
                <a:gd name="T75" fmla="*/ 93 h 1428"/>
                <a:gd name="T76" fmla="*/ 26 w 1056"/>
                <a:gd name="T77" fmla="*/ 106 h 1428"/>
                <a:gd name="T78" fmla="*/ 33 w 1056"/>
                <a:gd name="T79" fmla="*/ 123 h 1428"/>
                <a:gd name="T80" fmla="*/ 26 w 1056"/>
                <a:gd name="T81" fmla="*/ 141 h 1428"/>
                <a:gd name="T82" fmla="*/ 3 w 1056"/>
                <a:gd name="T83" fmla="*/ 141 h 1428"/>
                <a:gd name="T84" fmla="*/ 10 w 1056"/>
                <a:gd name="T85" fmla="*/ 157 h 1428"/>
                <a:gd name="T86" fmla="*/ 0 w 1056"/>
                <a:gd name="T87" fmla="*/ 180 h 1428"/>
                <a:gd name="T88" fmla="*/ 6 w 1056"/>
                <a:gd name="T89" fmla="*/ 193 h 1428"/>
                <a:gd name="T90" fmla="*/ 3 w 1056"/>
                <a:gd name="T91" fmla="*/ 220 h 1428"/>
                <a:gd name="T92" fmla="*/ 13 w 1056"/>
                <a:gd name="T93" fmla="*/ 240 h 1428"/>
                <a:gd name="T94" fmla="*/ 13 w 1056"/>
                <a:gd name="T95" fmla="*/ 260 h 1428"/>
                <a:gd name="T96" fmla="*/ 29 w 1056"/>
                <a:gd name="T97" fmla="*/ 271 h 1428"/>
                <a:gd name="T98" fmla="*/ 50 w 1056"/>
                <a:gd name="T99" fmla="*/ 274 h 1428"/>
                <a:gd name="T100" fmla="*/ 50 w 1056"/>
                <a:gd name="T101" fmla="*/ 291 h 1428"/>
                <a:gd name="T102" fmla="*/ 43 w 1056"/>
                <a:gd name="T103" fmla="*/ 314 h 1428"/>
                <a:gd name="T104" fmla="*/ 36 w 1056"/>
                <a:gd name="T105" fmla="*/ 341 h 14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56"/>
                <a:gd name="T160" fmla="*/ 0 h 1428"/>
                <a:gd name="T161" fmla="*/ 1056 w 1056"/>
                <a:gd name="T162" fmla="*/ 1428 h 14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56" h="1428">
                  <a:moveTo>
                    <a:pt x="160" y="1388"/>
                  </a:moveTo>
                  <a:lnTo>
                    <a:pt x="173" y="1374"/>
                  </a:lnTo>
                  <a:lnTo>
                    <a:pt x="186" y="1363"/>
                  </a:lnTo>
                  <a:lnTo>
                    <a:pt x="200" y="1363"/>
                  </a:lnTo>
                  <a:lnTo>
                    <a:pt x="227" y="1374"/>
                  </a:lnTo>
                  <a:lnTo>
                    <a:pt x="254" y="1363"/>
                  </a:lnTo>
                  <a:lnTo>
                    <a:pt x="281" y="1374"/>
                  </a:lnTo>
                  <a:lnTo>
                    <a:pt x="294" y="1363"/>
                  </a:lnTo>
                  <a:lnTo>
                    <a:pt x="267" y="1349"/>
                  </a:lnTo>
                  <a:lnTo>
                    <a:pt x="281" y="1322"/>
                  </a:lnTo>
                  <a:lnTo>
                    <a:pt x="307" y="1336"/>
                  </a:lnTo>
                  <a:lnTo>
                    <a:pt x="321" y="1349"/>
                  </a:lnTo>
                  <a:lnTo>
                    <a:pt x="361" y="1363"/>
                  </a:lnTo>
                  <a:lnTo>
                    <a:pt x="375" y="1349"/>
                  </a:lnTo>
                  <a:lnTo>
                    <a:pt x="401" y="1374"/>
                  </a:lnTo>
                  <a:lnTo>
                    <a:pt x="426" y="1388"/>
                  </a:lnTo>
                  <a:lnTo>
                    <a:pt x="440" y="1374"/>
                  </a:lnTo>
                  <a:lnTo>
                    <a:pt x="480" y="1401"/>
                  </a:lnTo>
                  <a:lnTo>
                    <a:pt x="494" y="1428"/>
                  </a:lnTo>
                  <a:lnTo>
                    <a:pt x="534" y="1415"/>
                  </a:lnTo>
                  <a:lnTo>
                    <a:pt x="520" y="1374"/>
                  </a:lnTo>
                  <a:lnTo>
                    <a:pt x="574" y="1374"/>
                  </a:lnTo>
                  <a:lnTo>
                    <a:pt x="601" y="1415"/>
                  </a:lnTo>
                  <a:lnTo>
                    <a:pt x="655" y="1401"/>
                  </a:lnTo>
                  <a:lnTo>
                    <a:pt x="682" y="1374"/>
                  </a:lnTo>
                  <a:lnTo>
                    <a:pt x="735" y="1363"/>
                  </a:lnTo>
                  <a:lnTo>
                    <a:pt x="762" y="1336"/>
                  </a:lnTo>
                  <a:lnTo>
                    <a:pt x="787" y="1349"/>
                  </a:lnTo>
                  <a:lnTo>
                    <a:pt x="814" y="1349"/>
                  </a:lnTo>
                  <a:lnTo>
                    <a:pt x="841" y="1388"/>
                  </a:lnTo>
                  <a:lnTo>
                    <a:pt x="854" y="1374"/>
                  </a:lnTo>
                  <a:lnTo>
                    <a:pt x="854" y="1349"/>
                  </a:lnTo>
                  <a:lnTo>
                    <a:pt x="828" y="1336"/>
                  </a:lnTo>
                  <a:lnTo>
                    <a:pt x="841" y="1309"/>
                  </a:lnTo>
                  <a:lnTo>
                    <a:pt x="801" y="1282"/>
                  </a:lnTo>
                  <a:lnTo>
                    <a:pt x="828" y="1242"/>
                  </a:lnTo>
                  <a:lnTo>
                    <a:pt x="881" y="1228"/>
                  </a:lnTo>
                  <a:lnTo>
                    <a:pt x="895" y="1175"/>
                  </a:lnTo>
                  <a:lnTo>
                    <a:pt x="922" y="1175"/>
                  </a:lnTo>
                  <a:lnTo>
                    <a:pt x="935" y="1188"/>
                  </a:lnTo>
                  <a:lnTo>
                    <a:pt x="935" y="1134"/>
                  </a:lnTo>
                  <a:lnTo>
                    <a:pt x="922" y="1108"/>
                  </a:lnTo>
                  <a:lnTo>
                    <a:pt x="895" y="1108"/>
                  </a:lnTo>
                  <a:lnTo>
                    <a:pt x="868" y="1081"/>
                  </a:lnTo>
                  <a:lnTo>
                    <a:pt x="828" y="1040"/>
                  </a:lnTo>
                  <a:lnTo>
                    <a:pt x="801" y="1040"/>
                  </a:lnTo>
                  <a:lnTo>
                    <a:pt x="787" y="989"/>
                  </a:lnTo>
                  <a:lnTo>
                    <a:pt x="762" y="962"/>
                  </a:lnTo>
                  <a:lnTo>
                    <a:pt x="776" y="935"/>
                  </a:lnTo>
                  <a:lnTo>
                    <a:pt x="749" y="908"/>
                  </a:lnTo>
                  <a:lnTo>
                    <a:pt x="722" y="895"/>
                  </a:lnTo>
                  <a:lnTo>
                    <a:pt x="735" y="868"/>
                  </a:lnTo>
                  <a:lnTo>
                    <a:pt x="749" y="868"/>
                  </a:lnTo>
                  <a:lnTo>
                    <a:pt x="776" y="841"/>
                  </a:lnTo>
                  <a:lnTo>
                    <a:pt x="814" y="841"/>
                  </a:lnTo>
                  <a:lnTo>
                    <a:pt x="854" y="800"/>
                  </a:lnTo>
                  <a:lnTo>
                    <a:pt x="895" y="774"/>
                  </a:lnTo>
                  <a:lnTo>
                    <a:pt x="935" y="760"/>
                  </a:lnTo>
                  <a:lnTo>
                    <a:pt x="975" y="733"/>
                  </a:lnTo>
                  <a:lnTo>
                    <a:pt x="975" y="706"/>
                  </a:lnTo>
                  <a:lnTo>
                    <a:pt x="1002" y="706"/>
                  </a:lnTo>
                  <a:lnTo>
                    <a:pt x="1029" y="747"/>
                  </a:lnTo>
                  <a:lnTo>
                    <a:pt x="1056" y="706"/>
                  </a:lnTo>
                  <a:lnTo>
                    <a:pt x="1056" y="668"/>
                  </a:lnTo>
                  <a:lnTo>
                    <a:pt x="1043" y="628"/>
                  </a:lnTo>
                  <a:lnTo>
                    <a:pt x="1016" y="628"/>
                  </a:lnTo>
                  <a:lnTo>
                    <a:pt x="1029" y="601"/>
                  </a:lnTo>
                  <a:lnTo>
                    <a:pt x="1002" y="574"/>
                  </a:lnTo>
                  <a:lnTo>
                    <a:pt x="1016" y="534"/>
                  </a:lnTo>
                  <a:lnTo>
                    <a:pt x="1016" y="507"/>
                  </a:lnTo>
                  <a:lnTo>
                    <a:pt x="1002" y="507"/>
                  </a:lnTo>
                  <a:lnTo>
                    <a:pt x="975" y="453"/>
                  </a:lnTo>
                  <a:lnTo>
                    <a:pt x="989" y="426"/>
                  </a:lnTo>
                  <a:lnTo>
                    <a:pt x="949" y="386"/>
                  </a:lnTo>
                  <a:lnTo>
                    <a:pt x="935" y="373"/>
                  </a:lnTo>
                  <a:lnTo>
                    <a:pt x="935" y="334"/>
                  </a:lnTo>
                  <a:lnTo>
                    <a:pt x="962" y="307"/>
                  </a:lnTo>
                  <a:lnTo>
                    <a:pt x="962" y="267"/>
                  </a:lnTo>
                  <a:lnTo>
                    <a:pt x="935" y="227"/>
                  </a:lnTo>
                  <a:lnTo>
                    <a:pt x="935" y="213"/>
                  </a:lnTo>
                  <a:lnTo>
                    <a:pt x="895" y="200"/>
                  </a:lnTo>
                  <a:lnTo>
                    <a:pt x="881" y="146"/>
                  </a:lnTo>
                  <a:lnTo>
                    <a:pt x="841" y="146"/>
                  </a:lnTo>
                  <a:lnTo>
                    <a:pt x="801" y="92"/>
                  </a:lnTo>
                  <a:lnTo>
                    <a:pt x="749" y="92"/>
                  </a:lnTo>
                  <a:lnTo>
                    <a:pt x="709" y="119"/>
                  </a:lnTo>
                  <a:lnTo>
                    <a:pt x="641" y="146"/>
                  </a:lnTo>
                  <a:lnTo>
                    <a:pt x="615" y="173"/>
                  </a:lnTo>
                  <a:lnTo>
                    <a:pt x="561" y="173"/>
                  </a:lnTo>
                  <a:lnTo>
                    <a:pt x="547" y="160"/>
                  </a:lnTo>
                  <a:lnTo>
                    <a:pt x="588" y="106"/>
                  </a:lnTo>
                  <a:lnTo>
                    <a:pt x="534" y="106"/>
                  </a:lnTo>
                  <a:lnTo>
                    <a:pt x="494" y="79"/>
                  </a:lnTo>
                  <a:lnTo>
                    <a:pt x="453" y="79"/>
                  </a:lnTo>
                  <a:lnTo>
                    <a:pt x="467" y="52"/>
                  </a:lnTo>
                  <a:lnTo>
                    <a:pt x="440" y="25"/>
                  </a:lnTo>
                  <a:lnTo>
                    <a:pt x="415" y="25"/>
                  </a:lnTo>
                  <a:lnTo>
                    <a:pt x="375" y="12"/>
                  </a:lnTo>
                  <a:lnTo>
                    <a:pt x="334" y="0"/>
                  </a:lnTo>
                  <a:lnTo>
                    <a:pt x="321" y="25"/>
                  </a:lnTo>
                  <a:lnTo>
                    <a:pt x="361" y="79"/>
                  </a:lnTo>
                  <a:lnTo>
                    <a:pt x="348" y="133"/>
                  </a:lnTo>
                  <a:lnTo>
                    <a:pt x="361" y="186"/>
                  </a:lnTo>
                  <a:lnTo>
                    <a:pt x="415" y="213"/>
                  </a:lnTo>
                  <a:lnTo>
                    <a:pt x="361" y="213"/>
                  </a:lnTo>
                  <a:lnTo>
                    <a:pt x="321" y="200"/>
                  </a:lnTo>
                  <a:lnTo>
                    <a:pt x="294" y="254"/>
                  </a:lnTo>
                  <a:lnTo>
                    <a:pt x="267" y="280"/>
                  </a:lnTo>
                  <a:lnTo>
                    <a:pt x="240" y="227"/>
                  </a:lnTo>
                  <a:lnTo>
                    <a:pt x="186" y="240"/>
                  </a:lnTo>
                  <a:lnTo>
                    <a:pt x="133" y="254"/>
                  </a:lnTo>
                  <a:lnTo>
                    <a:pt x="133" y="267"/>
                  </a:lnTo>
                  <a:lnTo>
                    <a:pt x="160" y="307"/>
                  </a:lnTo>
                  <a:lnTo>
                    <a:pt x="146" y="373"/>
                  </a:lnTo>
                  <a:lnTo>
                    <a:pt x="133" y="386"/>
                  </a:lnTo>
                  <a:lnTo>
                    <a:pt x="133" y="413"/>
                  </a:lnTo>
                  <a:lnTo>
                    <a:pt x="106" y="426"/>
                  </a:lnTo>
                  <a:lnTo>
                    <a:pt x="92" y="440"/>
                  </a:lnTo>
                  <a:lnTo>
                    <a:pt x="119" y="453"/>
                  </a:lnTo>
                  <a:lnTo>
                    <a:pt x="133" y="493"/>
                  </a:lnTo>
                  <a:lnTo>
                    <a:pt x="119" y="520"/>
                  </a:lnTo>
                  <a:lnTo>
                    <a:pt x="92" y="520"/>
                  </a:lnTo>
                  <a:lnTo>
                    <a:pt x="106" y="561"/>
                  </a:lnTo>
                  <a:lnTo>
                    <a:pt x="79" y="561"/>
                  </a:lnTo>
                  <a:lnTo>
                    <a:pt x="54" y="561"/>
                  </a:lnTo>
                  <a:lnTo>
                    <a:pt x="14" y="561"/>
                  </a:lnTo>
                  <a:lnTo>
                    <a:pt x="0" y="574"/>
                  </a:lnTo>
                  <a:lnTo>
                    <a:pt x="14" y="601"/>
                  </a:lnTo>
                  <a:lnTo>
                    <a:pt x="41" y="628"/>
                  </a:lnTo>
                  <a:lnTo>
                    <a:pt x="27" y="655"/>
                  </a:lnTo>
                  <a:lnTo>
                    <a:pt x="14" y="693"/>
                  </a:lnTo>
                  <a:lnTo>
                    <a:pt x="0" y="720"/>
                  </a:lnTo>
                  <a:lnTo>
                    <a:pt x="14" y="747"/>
                  </a:lnTo>
                  <a:lnTo>
                    <a:pt x="0" y="774"/>
                  </a:lnTo>
                  <a:lnTo>
                    <a:pt x="27" y="774"/>
                  </a:lnTo>
                  <a:lnTo>
                    <a:pt x="27" y="814"/>
                  </a:lnTo>
                  <a:lnTo>
                    <a:pt x="41" y="841"/>
                  </a:lnTo>
                  <a:lnTo>
                    <a:pt x="14" y="881"/>
                  </a:lnTo>
                  <a:lnTo>
                    <a:pt x="14" y="908"/>
                  </a:lnTo>
                  <a:lnTo>
                    <a:pt x="27" y="935"/>
                  </a:lnTo>
                  <a:lnTo>
                    <a:pt x="54" y="962"/>
                  </a:lnTo>
                  <a:lnTo>
                    <a:pt x="41" y="989"/>
                  </a:lnTo>
                  <a:lnTo>
                    <a:pt x="27" y="1002"/>
                  </a:lnTo>
                  <a:lnTo>
                    <a:pt x="54" y="1040"/>
                  </a:lnTo>
                  <a:lnTo>
                    <a:pt x="54" y="1067"/>
                  </a:lnTo>
                  <a:lnTo>
                    <a:pt x="92" y="1067"/>
                  </a:lnTo>
                  <a:lnTo>
                    <a:pt x="119" y="1081"/>
                  </a:lnTo>
                  <a:lnTo>
                    <a:pt x="160" y="1067"/>
                  </a:lnTo>
                  <a:lnTo>
                    <a:pt x="173" y="1094"/>
                  </a:lnTo>
                  <a:lnTo>
                    <a:pt x="200" y="1094"/>
                  </a:lnTo>
                  <a:lnTo>
                    <a:pt x="240" y="1108"/>
                  </a:lnTo>
                  <a:lnTo>
                    <a:pt x="240" y="1134"/>
                  </a:lnTo>
                  <a:lnTo>
                    <a:pt x="200" y="1161"/>
                  </a:lnTo>
                  <a:lnTo>
                    <a:pt x="200" y="1188"/>
                  </a:lnTo>
                  <a:lnTo>
                    <a:pt x="186" y="1228"/>
                  </a:lnTo>
                  <a:lnTo>
                    <a:pt x="173" y="1255"/>
                  </a:lnTo>
                  <a:lnTo>
                    <a:pt x="160" y="1296"/>
                  </a:lnTo>
                  <a:lnTo>
                    <a:pt x="146" y="1322"/>
                  </a:lnTo>
                  <a:lnTo>
                    <a:pt x="146" y="1363"/>
                  </a:lnTo>
                  <a:lnTo>
                    <a:pt x="160" y="1388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156"/>
            <p:cNvSpPr>
              <a:spLocks/>
            </p:cNvSpPr>
            <p:nvPr/>
          </p:nvSpPr>
          <p:spPr bwMode="gray">
            <a:xfrm>
              <a:off x="5051754" y="4800808"/>
              <a:ext cx="192274" cy="387320"/>
            </a:xfrm>
            <a:custGeom>
              <a:avLst/>
              <a:gdLst>
                <a:gd name="T0" fmla="*/ 3 w 294"/>
                <a:gd name="T1" fmla="*/ 40 h 574"/>
                <a:gd name="T2" fmla="*/ 10 w 294"/>
                <a:gd name="T3" fmla="*/ 40 h 574"/>
                <a:gd name="T4" fmla="*/ 10 w 294"/>
                <a:gd name="T5" fmla="*/ 64 h 574"/>
                <a:gd name="T6" fmla="*/ 13 w 294"/>
                <a:gd name="T7" fmla="*/ 80 h 574"/>
                <a:gd name="T8" fmla="*/ 13 w 294"/>
                <a:gd name="T9" fmla="*/ 83 h 574"/>
                <a:gd name="T10" fmla="*/ 13 w 294"/>
                <a:gd name="T11" fmla="*/ 100 h 574"/>
                <a:gd name="T12" fmla="*/ 17 w 294"/>
                <a:gd name="T13" fmla="*/ 113 h 574"/>
                <a:gd name="T14" fmla="*/ 26 w 294"/>
                <a:gd name="T15" fmla="*/ 123 h 574"/>
                <a:gd name="T16" fmla="*/ 29 w 294"/>
                <a:gd name="T17" fmla="*/ 123 h 574"/>
                <a:gd name="T18" fmla="*/ 39 w 294"/>
                <a:gd name="T19" fmla="*/ 138 h 574"/>
                <a:gd name="T20" fmla="*/ 43 w 294"/>
                <a:gd name="T21" fmla="*/ 144 h 574"/>
                <a:gd name="T22" fmla="*/ 56 w 294"/>
                <a:gd name="T23" fmla="*/ 134 h 574"/>
                <a:gd name="T24" fmla="*/ 49 w 294"/>
                <a:gd name="T25" fmla="*/ 127 h 574"/>
                <a:gd name="T26" fmla="*/ 53 w 294"/>
                <a:gd name="T27" fmla="*/ 120 h 574"/>
                <a:gd name="T28" fmla="*/ 60 w 294"/>
                <a:gd name="T29" fmla="*/ 120 h 574"/>
                <a:gd name="T30" fmla="*/ 63 w 294"/>
                <a:gd name="T31" fmla="*/ 107 h 574"/>
                <a:gd name="T32" fmla="*/ 67 w 294"/>
                <a:gd name="T33" fmla="*/ 100 h 574"/>
                <a:gd name="T34" fmla="*/ 74 w 294"/>
                <a:gd name="T35" fmla="*/ 90 h 574"/>
                <a:gd name="T36" fmla="*/ 67 w 294"/>
                <a:gd name="T37" fmla="*/ 87 h 574"/>
                <a:gd name="T38" fmla="*/ 63 w 294"/>
                <a:gd name="T39" fmla="*/ 76 h 574"/>
                <a:gd name="T40" fmla="*/ 60 w 294"/>
                <a:gd name="T41" fmla="*/ 80 h 574"/>
                <a:gd name="T42" fmla="*/ 56 w 294"/>
                <a:gd name="T43" fmla="*/ 73 h 574"/>
                <a:gd name="T44" fmla="*/ 46 w 294"/>
                <a:gd name="T45" fmla="*/ 64 h 574"/>
                <a:gd name="T46" fmla="*/ 46 w 294"/>
                <a:gd name="T47" fmla="*/ 57 h 574"/>
                <a:gd name="T48" fmla="*/ 46 w 294"/>
                <a:gd name="T49" fmla="*/ 47 h 574"/>
                <a:gd name="T50" fmla="*/ 46 w 294"/>
                <a:gd name="T51" fmla="*/ 34 h 574"/>
                <a:gd name="T52" fmla="*/ 46 w 294"/>
                <a:gd name="T53" fmla="*/ 30 h 574"/>
                <a:gd name="T54" fmla="*/ 39 w 294"/>
                <a:gd name="T55" fmla="*/ 17 h 574"/>
                <a:gd name="T56" fmla="*/ 33 w 294"/>
                <a:gd name="T57" fmla="*/ 10 h 574"/>
                <a:gd name="T58" fmla="*/ 23 w 294"/>
                <a:gd name="T59" fmla="*/ 6 h 574"/>
                <a:gd name="T60" fmla="*/ 13 w 294"/>
                <a:gd name="T61" fmla="*/ 6 h 574"/>
                <a:gd name="T62" fmla="*/ 10 w 294"/>
                <a:gd name="T63" fmla="*/ 0 h 574"/>
                <a:gd name="T64" fmla="*/ 3 w 294"/>
                <a:gd name="T65" fmla="*/ 13 h 574"/>
                <a:gd name="T66" fmla="*/ 0 w 294"/>
                <a:gd name="T67" fmla="*/ 27 h 574"/>
                <a:gd name="T68" fmla="*/ 3 w 294"/>
                <a:gd name="T69" fmla="*/ 30 h 574"/>
                <a:gd name="T70" fmla="*/ 3 w 294"/>
                <a:gd name="T71" fmla="*/ 30 h 574"/>
                <a:gd name="T72" fmla="*/ 3 w 294"/>
                <a:gd name="T73" fmla="*/ 30 h 574"/>
                <a:gd name="T74" fmla="*/ 3 w 294"/>
                <a:gd name="T75" fmla="*/ 31 h 574"/>
                <a:gd name="T76" fmla="*/ 3 w 294"/>
                <a:gd name="T77" fmla="*/ 33 h 574"/>
                <a:gd name="T78" fmla="*/ 3 w 294"/>
                <a:gd name="T79" fmla="*/ 35 h 574"/>
                <a:gd name="T80" fmla="*/ 3 w 294"/>
                <a:gd name="T81" fmla="*/ 36 h 574"/>
                <a:gd name="T82" fmla="*/ 3 w 294"/>
                <a:gd name="T83" fmla="*/ 38 h 574"/>
                <a:gd name="T84" fmla="*/ 3 w 294"/>
                <a:gd name="T85" fmla="*/ 40 h 5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4"/>
                <a:gd name="T130" fmla="*/ 0 h 574"/>
                <a:gd name="T131" fmla="*/ 294 w 294"/>
                <a:gd name="T132" fmla="*/ 574 h 5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4" h="574">
                  <a:moveTo>
                    <a:pt x="13" y="162"/>
                  </a:moveTo>
                  <a:lnTo>
                    <a:pt x="40" y="162"/>
                  </a:lnTo>
                  <a:lnTo>
                    <a:pt x="40" y="256"/>
                  </a:lnTo>
                  <a:lnTo>
                    <a:pt x="54" y="321"/>
                  </a:lnTo>
                  <a:lnTo>
                    <a:pt x="54" y="334"/>
                  </a:lnTo>
                  <a:lnTo>
                    <a:pt x="54" y="401"/>
                  </a:lnTo>
                  <a:lnTo>
                    <a:pt x="67" y="455"/>
                  </a:lnTo>
                  <a:lnTo>
                    <a:pt x="105" y="495"/>
                  </a:lnTo>
                  <a:lnTo>
                    <a:pt x="119" y="495"/>
                  </a:lnTo>
                  <a:lnTo>
                    <a:pt x="159" y="549"/>
                  </a:lnTo>
                  <a:lnTo>
                    <a:pt x="173" y="574"/>
                  </a:lnTo>
                  <a:lnTo>
                    <a:pt x="226" y="536"/>
                  </a:lnTo>
                  <a:lnTo>
                    <a:pt x="199" y="509"/>
                  </a:lnTo>
                  <a:lnTo>
                    <a:pt x="213" y="482"/>
                  </a:lnTo>
                  <a:lnTo>
                    <a:pt x="240" y="482"/>
                  </a:lnTo>
                  <a:lnTo>
                    <a:pt x="253" y="428"/>
                  </a:lnTo>
                  <a:lnTo>
                    <a:pt x="267" y="401"/>
                  </a:lnTo>
                  <a:lnTo>
                    <a:pt x="294" y="361"/>
                  </a:lnTo>
                  <a:lnTo>
                    <a:pt x="267" y="348"/>
                  </a:lnTo>
                  <a:lnTo>
                    <a:pt x="253" y="307"/>
                  </a:lnTo>
                  <a:lnTo>
                    <a:pt x="240" y="321"/>
                  </a:lnTo>
                  <a:lnTo>
                    <a:pt x="226" y="294"/>
                  </a:lnTo>
                  <a:lnTo>
                    <a:pt x="186" y="256"/>
                  </a:lnTo>
                  <a:lnTo>
                    <a:pt x="186" y="229"/>
                  </a:lnTo>
                  <a:lnTo>
                    <a:pt x="186" y="188"/>
                  </a:lnTo>
                  <a:lnTo>
                    <a:pt x="186" y="135"/>
                  </a:lnTo>
                  <a:lnTo>
                    <a:pt x="186" y="121"/>
                  </a:lnTo>
                  <a:lnTo>
                    <a:pt x="159" y="68"/>
                  </a:lnTo>
                  <a:lnTo>
                    <a:pt x="132" y="41"/>
                  </a:lnTo>
                  <a:lnTo>
                    <a:pt x="92" y="27"/>
                  </a:lnTo>
                  <a:lnTo>
                    <a:pt x="54" y="27"/>
                  </a:lnTo>
                  <a:lnTo>
                    <a:pt x="40" y="0"/>
                  </a:lnTo>
                  <a:lnTo>
                    <a:pt x="13" y="54"/>
                  </a:lnTo>
                  <a:lnTo>
                    <a:pt x="0" y="108"/>
                  </a:lnTo>
                  <a:lnTo>
                    <a:pt x="13" y="121"/>
                  </a:lnTo>
                  <a:lnTo>
                    <a:pt x="13" y="123"/>
                  </a:lnTo>
                  <a:lnTo>
                    <a:pt x="13" y="127"/>
                  </a:lnTo>
                  <a:lnTo>
                    <a:pt x="13" y="131"/>
                  </a:lnTo>
                  <a:lnTo>
                    <a:pt x="13" y="137"/>
                  </a:lnTo>
                  <a:lnTo>
                    <a:pt x="13" y="144"/>
                  </a:lnTo>
                  <a:lnTo>
                    <a:pt x="13" y="152"/>
                  </a:lnTo>
                  <a:lnTo>
                    <a:pt x="13" y="162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157"/>
            <p:cNvSpPr>
              <a:spLocks/>
            </p:cNvSpPr>
            <p:nvPr/>
          </p:nvSpPr>
          <p:spPr bwMode="gray">
            <a:xfrm>
              <a:off x="4491934" y="4305525"/>
              <a:ext cx="253750" cy="197034"/>
            </a:xfrm>
            <a:custGeom>
              <a:avLst/>
              <a:gdLst>
                <a:gd name="T0" fmla="*/ 7 w 387"/>
                <a:gd name="T1" fmla="*/ 23 h 294"/>
                <a:gd name="T2" fmla="*/ 7 w 387"/>
                <a:gd name="T3" fmla="*/ 27 h 294"/>
                <a:gd name="T4" fmla="*/ 0 w 387"/>
                <a:gd name="T5" fmla="*/ 30 h 294"/>
                <a:gd name="T6" fmla="*/ 0 w 387"/>
                <a:gd name="T7" fmla="*/ 36 h 294"/>
                <a:gd name="T8" fmla="*/ 7 w 387"/>
                <a:gd name="T9" fmla="*/ 40 h 294"/>
                <a:gd name="T10" fmla="*/ 4 w 387"/>
                <a:gd name="T11" fmla="*/ 46 h 294"/>
                <a:gd name="T12" fmla="*/ 7 w 387"/>
                <a:gd name="T13" fmla="*/ 50 h 294"/>
                <a:gd name="T14" fmla="*/ 4 w 387"/>
                <a:gd name="T15" fmla="*/ 53 h 294"/>
                <a:gd name="T16" fmla="*/ 14 w 387"/>
                <a:gd name="T17" fmla="*/ 59 h 294"/>
                <a:gd name="T18" fmla="*/ 10 w 387"/>
                <a:gd name="T19" fmla="*/ 63 h 294"/>
                <a:gd name="T20" fmla="*/ 14 w 387"/>
                <a:gd name="T21" fmla="*/ 66 h 294"/>
                <a:gd name="T22" fmla="*/ 4 w 387"/>
                <a:gd name="T23" fmla="*/ 73 h 294"/>
                <a:gd name="T24" fmla="*/ 7 w 387"/>
                <a:gd name="T25" fmla="*/ 73 h 294"/>
                <a:gd name="T26" fmla="*/ 17 w 387"/>
                <a:gd name="T27" fmla="*/ 73 h 294"/>
                <a:gd name="T28" fmla="*/ 17 w 387"/>
                <a:gd name="T29" fmla="*/ 66 h 294"/>
                <a:gd name="T30" fmla="*/ 27 w 387"/>
                <a:gd name="T31" fmla="*/ 73 h 294"/>
                <a:gd name="T32" fmla="*/ 31 w 387"/>
                <a:gd name="T33" fmla="*/ 70 h 294"/>
                <a:gd name="T34" fmla="*/ 37 w 387"/>
                <a:gd name="T35" fmla="*/ 63 h 294"/>
                <a:gd name="T36" fmla="*/ 44 w 387"/>
                <a:gd name="T37" fmla="*/ 66 h 294"/>
                <a:gd name="T38" fmla="*/ 54 w 387"/>
                <a:gd name="T39" fmla="*/ 70 h 294"/>
                <a:gd name="T40" fmla="*/ 64 w 387"/>
                <a:gd name="T41" fmla="*/ 70 h 294"/>
                <a:gd name="T42" fmla="*/ 60 w 387"/>
                <a:gd name="T43" fmla="*/ 59 h 294"/>
                <a:gd name="T44" fmla="*/ 67 w 387"/>
                <a:gd name="T45" fmla="*/ 53 h 294"/>
                <a:gd name="T46" fmla="*/ 74 w 387"/>
                <a:gd name="T47" fmla="*/ 50 h 294"/>
                <a:gd name="T48" fmla="*/ 77 w 387"/>
                <a:gd name="T49" fmla="*/ 43 h 294"/>
                <a:gd name="T50" fmla="*/ 70 w 387"/>
                <a:gd name="T51" fmla="*/ 40 h 294"/>
                <a:gd name="T52" fmla="*/ 70 w 387"/>
                <a:gd name="T53" fmla="*/ 33 h 294"/>
                <a:gd name="T54" fmla="*/ 77 w 387"/>
                <a:gd name="T55" fmla="*/ 30 h 294"/>
                <a:gd name="T56" fmla="*/ 84 w 387"/>
                <a:gd name="T57" fmla="*/ 30 h 294"/>
                <a:gd name="T58" fmla="*/ 84 w 387"/>
                <a:gd name="T59" fmla="*/ 27 h 294"/>
                <a:gd name="T60" fmla="*/ 94 w 387"/>
                <a:gd name="T61" fmla="*/ 27 h 294"/>
                <a:gd name="T62" fmla="*/ 91 w 387"/>
                <a:gd name="T63" fmla="*/ 20 h 294"/>
                <a:gd name="T64" fmla="*/ 97 w 387"/>
                <a:gd name="T65" fmla="*/ 13 h 294"/>
                <a:gd name="T66" fmla="*/ 91 w 387"/>
                <a:gd name="T67" fmla="*/ 3 h 294"/>
                <a:gd name="T68" fmla="*/ 84 w 387"/>
                <a:gd name="T69" fmla="*/ 0 h 294"/>
                <a:gd name="T70" fmla="*/ 80 w 387"/>
                <a:gd name="T71" fmla="*/ 13 h 294"/>
                <a:gd name="T72" fmla="*/ 77 w 387"/>
                <a:gd name="T73" fmla="*/ 6 h 294"/>
                <a:gd name="T74" fmla="*/ 67 w 387"/>
                <a:gd name="T75" fmla="*/ 13 h 294"/>
                <a:gd name="T76" fmla="*/ 50 w 387"/>
                <a:gd name="T77" fmla="*/ 13 h 294"/>
                <a:gd name="T78" fmla="*/ 41 w 387"/>
                <a:gd name="T79" fmla="*/ 23 h 294"/>
                <a:gd name="T80" fmla="*/ 31 w 387"/>
                <a:gd name="T81" fmla="*/ 27 h 294"/>
                <a:gd name="T82" fmla="*/ 17 w 387"/>
                <a:gd name="T83" fmla="*/ 23 h 294"/>
                <a:gd name="T84" fmla="*/ 7 w 387"/>
                <a:gd name="T85" fmla="*/ 23 h 2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7"/>
                <a:gd name="T130" fmla="*/ 0 h 294"/>
                <a:gd name="T131" fmla="*/ 387 w 387"/>
                <a:gd name="T132" fmla="*/ 294 h 2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7" h="294">
                  <a:moveTo>
                    <a:pt x="27" y="94"/>
                  </a:moveTo>
                  <a:lnTo>
                    <a:pt x="27" y="108"/>
                  </a:lnTo>
                  <a:lnTo>
                    <a:pt x="0" y="121"/>
                  </a:lnTo>
                  <a:lnTo>
                    <a:pt x="0" y="148"/>
                  </a:lnTo>
                  <a:lnTo>
                    <a:pt x="27" y="162"/>
                  </a:lnTo>
                  <a:lnTo>
                    <a:pt x="13" y="188"/>
                  </a:lnTo>
                  <a:lnTo>
                    <a:pt x="27" y="202"/>
                  </a:lnTo>
                  <a:lnTo>
                    <a:pt x="13" y="215"/>
                  </a:lnTo>
                  <a:lnTo>
                    <a:pt x="53" y="240"/>
                  </a:lnTo>
                  <a:lnTo>
                    <a:pt x="40" y="254"/>
                  </a:lnTo>
                  <a:lnTo>
                    <a:pt x="53" y="267"/>
                  </a:lnTo>
                  <a:lnTo>
                    <a:pt x="13" y="294"/>
                  </a:lnTo>
                  <a:lnTo>
                    <a:pt x="27" y="294"/>
                  </a:lnTo>
                  <a:lnTo>
                    <a:pt x="67" y="294"/>
                  </a:lnTo>
                  <a:lnTo>
                    <a:pt x="67" y="267"/>
                  </a:lnTo>
                  <a:lnTo>
                    <a:pt x="107" y="294"/>
                  </a:lnTo>
                  <a:lnTo>
                    <a:pt x="121" y="281"/>
                  </a:lnTo>
                  <a:lnTo>
                    <a:pt x="147" y="254"/>
                  </a:lnTo>
                  <a:lnTo>
                    <a:pt x="174" y="267"/>
                  </a:lnTo>
                  <a:lnTo>
                    <a:pt x="213" y="281"/>
                  </a:lnTo>
                  <a:lnTo>
                    <a:pt x="253" y="281"/>
                  </a:lnTo>
                  <a:lnTo>
                    <a:pt x="240" y="240"/>
                  </a:lnTo>
                  <a:lnTo>
                    <a:pt x="267" y="215"/>
                  </a:lnTo>
                  <a:lnTo>
                    <a:pt x="293" y="202"/>
                  </a:lnTo>
                  <a:lnTo>
                    <a:pt x="307" y="175"/>
                  </a:lnTo>
                  <a:lnTo>
                    <a:pt x="280" y="162"/>
                  </a:lnTo>
                  <a:lnTo>
                    <a:pt x="280" y="135"/>
                  </a:lnTo>
                  <a:lnTo>
                    <a:pt x="307" y="121"/>
                  </a:lnTo>
                  <a:lnTo>
                    <a:pt x="334" y="121"/>
                  </a:lnTo>
                  <a:lnTo>
                    <a:pt x="334" y="108"/>
                  </a:lnTo>
                  <a:lnTo>
                    <a:pt x="374" y="108"/>
                  </a:lnTo>
                  <a:lnTo>
                    <a:pt x="361" y="81"/>
                  </a:lnTo>
                  <a:lnTo>
                    <a:pt x="387" y="54"/>
                  </a:lnTo>
                  <a:lnTo>
                    <a:pt x="361" y="14"/>
                  </a:lnTo>
                  <a:lnTo>
                    <a:pt x="334" y="0"/>
                  </a:lnTo>
                  <a:lnTo>
                    <a:pt x="320" y="54"/>
                  </a:lnTo>
                  <a:lnTo>
                    <a:pt x="307" y="27"/>
                  </a:lnTo>
                  <a:lnTo>
                    <a:pt x="267" y="54"/>
                  </a:lnTo>
                  <a:lnTo>
                    <a:pt x="199" y="54"/>
                  </a:lnTo>
                  <a:lnTo>
                    <a:pt x="161" y="94"/>
                  </a:lnTo>
                  <a:lnTo>
                    <a:pt x="121" y="108"/>
                  </a:lnTo>
                  <a:lnTo>
                    <a:pt x="67" y="94"/>
                  </a:lnTo>
                  <a:lnTo>
                    <a:pt x="27" y="94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158"/>
            <p:cNvSpPr>
              <a:spLocks/>
            </p:cNvSpPr>
            <p:nvPr/>
          </p:nvSpPr>
          <p:spPr bwMode="gray">
            <a:xfrm>
              <a:off x="4501089" y="4351410"/>
              <a:ext cx="507499" cy="449400"/>
            </a:xfrm>
            <a:custGeom>
              <a:avLst/>
              <a:gdLst>
                <a:gd name="T0" fmla="*/ 87 w 776"/>
                <a:gd name="T1" fmla="*/ 3 h 666"/>
                <a:gd name="T2" fmla="*/ 81 w 776"/>
                <a:gd name="T3" fmla="*/ 10 h 666"/>
                <a:gd name="T4" fmla="*/ 68 w 776"/>
                <a:gd name="T5" fmla="*/ 17 h 666"/>
                <a:gd name="T6" fmla="*/ 71 w 776"/>
                <a:gd name="T7" fmla="*/ 34 h 666"/>
                <a:gd name="T8" fmla="*/ 60 w 776"/>
                <a:gd name="T9" fmla="*/ 53 h 666"/>
                <a:gd name="T10" fmla="*/ 34 w 776"/>
                <a:gd name="T11" fmla="*/ 46 h 666"/>
                <a:gd name="T12" fmla="*/ 13 w 776"/>
                <a:gd name="T13" fmla="*/ 50 h 666"/>
                <a:gd name="T14" fmla="*/ 0 w 776"/>
                <a:gd name="T15" fmla="*/ 56 h 666"/>
                <a:gd name="T16" fmla="*/ 21 w 776"/>
                <a:gd name="T17" fmla="*/ 77 h 666"/>
                <a:gd name="T18" fmla="*/ 37 w 776"/>
                <a:gd name="T19" fmla="*/ 63 h 666"/>
                <a:gd name="T20" fmla="*/ 57 w 776"/>
                <a:gd name="T21" fmla="*/ 110 h 666"/>
                <a:gd name="T22" fmla="*/ 103 w 776"/>
                <a:gd name="T23" fmla="*/ 141 h 666"/>
                <a:gd name="T24" fmla="*/ 144 w 776"/>
                <a:gd name="T25" fmla="*/ 167 h 666"/>
                <a:gd name="T26" fmla="*/ 138 w 776"/>
                <a:gd name="T27" fmla="*/ 147 h 666"/>
                <a:gd name="T28" fmla="*/ 113 w 776"/>
                <a:gd name="T29" fmla="*/ 126 h 666"/>
                <a:gd name="T30" fmla="*/ 91 w 776"/>
                <a:gd name="T31" fmla="*/ 96 h 666"/>
                <a:gd name="T32" fmla="*/ 90 w 776"/>
                <a:gd name="T33" fmla="*/ 96 h 666"/>
                <a:gd name="T34" fmla="*/ 87 w 776"/>
                <a:gd name="T35" fmla="*/ 92 h 666"/>
                <a:gd name="T36" fmla="*/ 84 w 776"/>
                <a:gd name="T37" fmla="*/ 88 h 666"/>
                <a:gd name="T38" fmla="*/ 84 w 776"/>
                <a:gd name="T39" fmla="*/ 86 h 666"/>
                <a:gd name="T40" fmla="*/ 82 w 776"/>
                <a:gd name="T41" fmla="*/ 84 h 666"/>
                <a:gd name="T42" fmla="*/ 77 w 776"/>
                <a:gd name="T43" fmla="*/ 83 h 666"/>
                <a:gd name="T44" fmla="*/ 74 w 776"/>
                <a:gd name="T45" fmla="*/ 83 h 666"/>
                <a:gd name="T46" fmla="*/ 74 w 776"/>
                <a:gd name="T47" fmla="*/ 74 h 666"/>
                <a:gd name="T48" fmla="*/ 78 w 776"/>
                <a:gd name="T49" fmla="*/ 63 h 666"/>
                <a:gd name="T50" fmla="*/ 80 w 776"/>
                <a:gd name="T51" fmla="*/ 63 h 666"/>
                <a:gd name="T52" fmla="*/ 84 w 776"/>
                <a:gd name="T53" fmla="*/ 63 h 666"/>
                <a:gd name="T54" fmla="*/ 87 w 776"/>
                <a:gd name="T55" fmla="*/ 65 h 666"/>
                <a:gd name="T56" fmla="*/ 90 w 776"/>
                <a:gd name="T57" fmla="*/ 68 h 666"/>
                <a:gd name="T58" fmla="*/ 91 w 776"/>
                <a:gd name="T59" fmla="*/ 70 h 666"/>
                <a:gd name="T60" fmla="*/ 97 w 776"/>
                <a:gd name="T61" fmla="*/ 67 h 666"/>
                <a:gd name="T62" fmla="*/ 110 w 776"/>
                <a:gd name="T63" fmla="*/ 63 h 666"/>
                <a:gd name="T64" fmla="*/ 117 w 776"/>
                <a:gd name="T65" fmla="*/ 60 h 666"/>
                <a:gd name="T66" fmla="*/ 151 w 776"/>
                <a:gd name="T67" fmla="*/ 60 h 666"/>
                <a:gd name="T68" fmla="*/ 158 w 776"/>
                <a:gd name="T69" fmla="*/ 60 h 666"/>
                <a:gd name="T70" fmla="*/ 160 w 776"/>
                <a:gd name="T71" fmla="*/ 60 h 666"/>
                <a:gd name="T72" fmla="*/ 165 w 776"/>
                <a:gd name="T73" fmla="*/ 60 h 666"/>
                <a:gd name="T74" fmla="*/ 175 w 776"/>
                <a:gd name="T75" fmla="*/ 60 h 666"/>
                <a:gd name="T76" fmla="*/ 191 w 776"/>
                <a:gd name="T77" fmla="*/ 63 h 666"/>
                <a:gd name="T78" fmla="*/ 191 w 776"/>
                <a:gd name="T79" fmla="*/ 53 h 666"/>
                <a:gd name="T80" fmla="*/ 184 w 776"/>
                <a:gd name="T81" fmla="*/ 37 h 666"/>
                <a:gd name="T82" fmla="*/ 168 w 776"/>
                <a:gd name="T83" fmla="*/ 20 h 666"/>
                <a:gd name="T84" fmla="*/ 134 w 776"/>
                <a:gd name="T85" fmla="*/ 23 h 666"/>
                <a:gd name="T86" fmla="*/ 107 w 776"/>
                <a:gd name="T87" fmla="*/ 6 h 6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6"/>
                <a:gd name="T133" fmla="*/ 0 h 666"/>
                <a:gd name="T134" fmla="*/ 776 w 776"/>
                <a:gd name="T135" fmla="*/ 666 h 6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6" h="666">
                  <a:moveTo>
                    <a:pt x="361" y="0"/>
                  </a:moveTo>
                  <a:lnTo>
                    <a:pt x="348" y="0"/>
                  </a:lnTo>
                  <a:lnTo>
                    <a:pt x="348" y="14"/>
                  </a:lnTo>
                  <a:lnTo>
                    <a:pt x="361" y="25"/>
                  </a:lnTo>
                  <a:lnTo>
                    <a:pt x="361" y="39"/>
                  </a:lnTo>
                  <a:lnTo>
                    <a:pt x="321" y="39"/>
                  </a:lnTo>
                  <a:lnTo>
                    <a:pt x="321" y="52"/>
                  </a:lnTo>
                  <a:lnTo>
                    <a:pt x="296" y="52"/>
                  </a:lnTo>
                  <a:lnTo>
                    <a:pt x="269" y="66"/>
                  </a:lnTo>
                  <a:lnTo>
                    <a:pt x="269" y="93"/>
                  </a:lnTo>
                  <a:lnTo>
                    <a:pt x="296" y="106"/>
                  </a:lnTo>
                  <a:lnTo>
                    <a:pt x="282" y="133"/>
                  </a:lnTo>
                  <a:lnTo>
                    <a:pt x="255" y="146"/>
                  </a:lnTo>
                  <a:lnTo>
                    <a:pt x="229" y="173"/>
                  </a:lnTo>
                  <a:lnTo>
                    <a:pt x="242" y="213"/>
                  </a:lnTo>
                  <a:lnTo>
                    <a:pt x="202" y="213"/>
                  </a:lnTo>
                  <a:lnTo>
                    <a:pt x="161" y="200"/>
                  </a:lnTo>
                  <a:lnTo>
                    <a:pt x="134" y="187"/>
                  </a:lnTo>
                  <a:lnTo>
                    <a:pt x="108" y="213"/>
                  </a:lnTo>
                  <a:lnTo>
                    <a:pt x="94" y="227"/>
                  </a:lnTo>
                  <a:lnTo>
                    <a:pt x="54" y="200"/>
                  </a:lnTo>
                  <a:lnTo>
                    <a:pt x="54" y="227"/>
                  </a:lnTo>
                  <a:lnTo>
                    <a:pt x="14" y="227"/>
                  </a:lnTo>
                  <a:lnTo>
                    <a:pt x="0" y="227"/>
                  </a:lnTo>
                  <a:lnTo>
                    <a:pt x="14" y="294"/>
                  </a:lnTo>
                  <a:lnTo>
                    <a:pt x="67" y="346"/>
                  </a:lnTo>
                  <a:lnTo>
                    <a:pt x="81" y="307"/>
                  </a:lnTo>
                  <a:lnTo>
                    <a:pt x="94" y="281"/>
                  </a:lnTo>
                  <a:lnTo>
                    <a:pt x="108" y="240"/>
                  </a:lnTo>
                  <a:lnTo>
                    <a:pt x="148" y="254"/>
                  </a:lnTo>
                  <a:lnTo>
                    <a:pt x="188" y="307"/>
                  </a:lnTo>
                  <a:lnTo>
                    <a:pt x="188" y="386"/>
                  </a:lnTo>
                  <a:lnTo>
                    <a:pt x="229" y="440"/>
                  </a:lnTo>
                  <a:lnTo>
                    <a:pt x="296" y="520"/>
                  </a:lnTo>
                  <a:lnTo>
                    <a:pt x="374" y="588"/>
                  </a:lnTo>
                  <a:lnTo>
                    <a:pt x="415" y="561"/>
                  </a:lnTo>
                  <a:lnTo>
                    <a:pt x="495" y="601"/>
                  </a:lnTo>
                  <a:lnTo>
                    <a:pt x="509" y="615"/>
                  </a:lnTo>
                  <a:lnTo>
                    <a:pt x="576" y="666"/>
                  </a:lnTo>
                  <a:lnTo>
                    <a:pt x="603" y="641"/>
                  </a:lnTo>
                  <a:lnTo>
                    <a:pt x="576" y="615"/>
                  </a:lnTo>
                  <a:lnTo>
                    <a:pt x="549" y="588"/>
                  </a:lnTo>
                  <a:lnTo>
                    <a:pt x="509" y="547"/>
                  </a:lnTo>
                  <a:lnTo>
                    <a:pt x="469" y="520"/>
                  </a:lnTo>
                  <a:lnTo>
                    <a:pt x="455" y="507"/>
                  </a:lnTo>
                  <a:lnTo>
                    <a:pt x="415" y="467"/>
                  </a:lnTo>
                  <a:lnTo>
                    <a:pt x="374" y="440"/>
                  </a:lnTo>
                  <a:lnTo>
                    <a:pt x="361" y="386"/>
                  </a:lnTo>
                  <a:lnTo>
                    <a:pt x="359" y="384"/>
                  </a:lnTo>
                  <a:lnTo>
                    <a:pt x="357" y="382"/>
                  </a:lnTo>
                  <a:lnTo>
                    <a:pt x="353" y="378"/>
                  </a:lnTo>
                  <a:lnTo>
                    <a:pt x="348" y="371"/>
                  </a:lnTo>
                  <a:lnTo>
                    <a:pt x="344" y="365"/>
                  </a:lnTo>
                  <a:lnTo>
                    <a:pt x="340" y="359"/>
                  </a:lnTo>
                  <a:lnTo>
                    <a:pt x="336" y="352"/>
                  </a:lnTo>
                  <a:lnTo>
                    <a:pt x="336" y="350"/>
                  </a:lnTo>
                  <a:lnTo>
                    <a:pt x="334" y="346"/>
                  </a:lnTo>
                  <a:lnTo>
                    <a:pt x="334" y="344"/>
                  </a:lnTo>
                  <a:lnTo>
                    <a:pt x="332" y="342"/>
                  </a:lnTo>
                  <a:lnTo>
                    <a:pt x="330" y="340"/>
                  </a:lnTo>
                  <a:lnTo>
                    <a:pt x="328" y="338"/>
                  </a:lnTo>
                  <a:lnTo>
                    <a:pt x="323" y="336"/>
                  </a:lnTo>
                  <a:lnTo>
                    <a:pt x="315" y="334"/>
                  </a:lnTo>
                  <a:lnTo>
                    <a:pt x="307" y="334"/>
                  </a:lnTo>
                  <a:lnTo>
                    <a:pt x="302" y="334"/>
                  </a:lnTo>
                  <a:lnTo>
                    <a:pt x="298" y="334"/>
                  </a:lnTo>
                  <a:lnTo>
                    <a:pt x="296" y="334"/>
                  </a:lnTo>
                  <a:lnTo>
                    <a:pt x="296" y="294"/>
                  </a:lnTo>
                  <a:lnTo>
                    <a:pt x="296" y="267"/>
                  </a:lnTo>
                  <a:lnTo>
                    <a:pt x="307" y="254"/>
                  </a:lnTo>
                  <a:lnTo>
                    <a:pt x="309" y="254"/>
                  </a:lnTo>
                  <a:lnTo>
                    <a:pt x="311" y="254"/>
                  </a:lnTo>
                  <a:lnTo>
                    <a:pt x="313" y="254"/>
                  </a:lnTo>
                  <a:lnTo>
                    <a:pt x="317" y="254"/>
                  </a:lnTo>
                  <a:lnTo>
                    <a:pt x="321" y="254"/>
                  </a:lnTo>
                  <a:lnTo>
                    <a:pt x="325" y="254"/>
                  </a:lnTo>
                  <a:lnTo>
                    <a:pt x="334" y="254"/>
                  </a:lnTo>
                  <a:lnTo>
                    <a:pt x="338" y="254"/>
                  </a:lnTo>
                  <a:lnTo>
                    <a:pt x="340" y="254"/>
                  </a:lnTo>
                  <a:lnTo>
                    <a:pt x="346" y="258"/>
                  </a:lnTo>
                  <a:lnTo>
                    <a:pt x="350" y="261"/>
                  </a:lnTo>
                  <a:lnTo>
                    <a:pt x="353" y="267"/>
                  </a:lnTo>
                  <a:lnTo>
                    <a:pt x="357" y="271"/>
                  </a:lnTo>
                  <a:lnTo>
                    <a:pt x="359" y="275"/>
                  </a:lnTo>
                  <a:lnTo>
                    <a:pt x="361" y="279"/>
                  </a:lnTo>
                  <a:lnTo>
                    <a:pt x="361" y="281"/>
                  </a:lnTo>
                  <a:lnTo>
                    <a:pt x="374" y="294"/>
                  </a:lnTo>
                  <a:lnTo>
                    <a:pt x="388" y="267"/>
                  </a:lnTo>
                  <a:lnTo>
                    <a:pt x="401" y="240"/>
                  </a:lnTo>
                  <a:lnTo>
                    <a:pt x="415" y="240"/>
                  </a:lnTo>
                  <a:lnTo>
                    <a:pt x="442" y="254"/>
                  </a:lnTo>
                  <a:lnTo>
                    <a:pt x="442" y="240"/>
                  </a:lnTo>
                  <a:lnTo>
                    <a:pt x="455" y="227"/>
                  </a:lnTo>
                  <a:lnTo>
                    <a:pt x="469" y="240"/>
                  </a:lnTo>
                  <a:lnTo>
                    <a:pt x="522" y="254"/>
                  </a:lnTo>
                  <a:lnTo>
                    <a:pt x="549" y="254"/>
                  </a:lnTo>
                  <a:lnTo>
                    <a:pt x="603" y="240"/>
                  </a:lnTo>
                  <a:lnTo>
                    <a:pt x="630" y="240"/>
                  </a:lnTo>
                  <a:lnTo>
                    <a:pt x="632" y="240"/>
                  </a:lnTo>
                  <a:lnTo>
                    <a:pt x="634" y="240"/>
                  </a:lnTo>
                  <a:lnTo>
                    <a:pt x="637" y="240"/>
                  </a:lnTo>
                  <a:lnTo>
                    <a:pt x="645" y="240"/>
                  </a:lnTo>
                  <a:lnTo>
                    <a:pt x="651" y="240"/>
                  </a:lnTo>
                  <a:lnTo>
                    <a:pt x="657" y="240"/>
                  </a:lnTo>
                  <a:lnTo>
                    <a:pt x="664" y="240"/>
                  </a:lnTo>
                  <a:lnTo>
                    <a:pt x="670" y="240"/>
                  </a:lnTo>
                  <a:lnTo>
                    <a:pt x="697" y="240"/>
                  </a:lnTo>
                  <a:lnTo>
                    <a:pt x="710" y="267"/>
                  </a:lnTo>
                  <a:lnTo>
                    <a:pt x="735" y="267"/>
                  </a:lnTo>
                  <a:lnTo>
                    <a:pt x="762" y="254"/>
                  </a:lnTo>
                  <a:lnTo>
                    <a:pt x="749" y="240"/>
                  </a:lnTo>
                  <a:lnTo>
                    <a:pt x="749" y="227"/>
                  </a:lnTo>
                  <a:lnTo>
                    <a:pt x="762" y="213"/>
                  </a:lnTo>
                  <a:lnTo>
                    <a:pt x="776" y="200"/>
                  </a:lnTo>
                  <a:lnTo>
                    <a:pt x="735" y="187"/>
                  </a:lnTo>
                  <a:lnTo>
                    <a:pt x="735" y="146"/>
                  </a:lnTo>
                  <a:lnTo>
                    <a:pt x="710" y="133"/>
                  </a:lnTo>
                  <a:lnTo>
                    <a:pt x="710" y="106"/>
                  </a:lnTo>
                  <a:lnTo>
                    <a:pt x="670" y="79"/>
                  </a:lnTo>
                  <a:lnTo>
                    <a:pt x="643" y="119"/>
                  </a:lnTo>
                  <a:lnTo>
                    <a:pt x="549" y="119"/>
                  </a:lnTo>
                  <a:lnTo>
                    <a:pt x="536" y="93"/>
                  </a:lnTo>
                  <a:lnTo>
                    <a:pt x="495" y="93"/>
                  </a:lnTo>
                  <a:lnTo>
                    <a:pt x="455" y="52"/>
                  </a:lnTo>
                  <a:lnTo>
                    <a:pt x="428" y="25"/>
                  </a:lnTo>
                  <a:lnTo>
                    <a:pt x="401" y="25"/>
                  </a:lnTo>
                  <a:lnTo>
                    <a:pt x="361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159"/>
            <p:cNvSpPr>
              <a:spLocks/>
            </p:cNvSpPr>
            <p:nvPr/>
          </p:nvSpPr>
          <p:spPr bwMode="gray">
            <a:xfrm>
              <a:off x="4693363" y="4502558"/>
              <a:ext cx="358389" cy="336037"/>
            </a:xfrm>
            <a:custGeom>
              <a:avLst/>
              <a:gdLst>
                <a:gd name="T0" fmla="*/ 110 w 549"/>
                <a:gd name="T1" fmla="*/ 10 h 497"/>
                <a:gd name="T2" fmla="*/ 100 w 549"/>
                <a:gd name="T3" fmla="*/ 4 h 497"/>
                <a:gd name="T4" fmla="*/ 92 w 549"/>
                <a:gd name="T5" fmla="*/ 4 h 497"/>
                <a:gd name="T6" fmla="*/ 89 w 549"/>
                <a:gd name="T7" fmla="*/ 4 h 497"/>
                <a:gd name="T8" fmla="*/ 85 w 549"/>
                <a:gd name="T9" fmla="*/ 4 h 497"/>
                <a:gd name="T10" fmla="*/ 84 w 549"/>
                <a:gd name="T11" fmla="*/ 4 h 497"/>
                <a:gd name="T12" fmla="*/ 83 w 549"/>
                <a:gd name="T13" fmla="*/ 4 h 497"/>
                <a:gd name="T14" fmla="*/ 76 w 549"/>
                <a:gd name="T15" fmla="*/ 4 h 497"/>
                <a:gd name="T16" fmla="*/ 57 w 549"/>
                <a:gd name="T17" fmla="*/ 7 h 497"/>
                <a:gd name="T18" fmla="*/ 40 w 549"/>
                <a:gd name="T19" fmla="*/ 0 h 497"/>
                <a:gd name="T20" fmla="*/ 37 w 549"/>
                <a:gd name="T21" fmla="*/ 7 h 497"/>
                <a:gd name="T22" fmla="*/ 26 w 549"/>
                <a:gd name="T23" fmla="*/ 4 h 497"/>
                <a:gd name="T24" fmla="*/ 20 w 549"/>
                <a:gd name="T25" fmla="*/ 17 h 497"/>
                <a:gd name="T26" fmla="*/ 16 w 549"/>
                <a:gd name="T27" fmla="*/ 14 h 497"/>
                <a:gd name="T28" fmla="*/ 16 w 549"/>
                <a:gd name="T29" fmla="*/ 13 h 497"/>
                <a:gd name="T30" fmla="*/ 14 w 549"/>
                <a:gd name="T31" fmla="*/ 10 h 497"/>
                <a:gd name="T32" fmla="*/ 12 w 549"/>
                <a:gd name="T33" fmla="*/ 8 h 497"/>
                <a:gd name="T34" fmla="*/ 10 w 549"/>
                <a:gd name="T35" fmla="*/ 7 h 497"/>
                <a:gd name="T36" fmla="*/ 7 w 549"/>
                <a:gd name="T37" fmla="*/ 7 h 497"/>
                <a:gd name="T38" fmla="*/ 5 w 549"/>
                <a:gd name="T39" fmla="*/ 7 h 497"/>
                <a:gd name="T40" fmla="*/ 3 w 549"/>
                <a:gd name="T41" fmla="*/ 7 h 497"/>
                <a:gd name="T42" fmla="*/ 3 w 549"/>
                <a:gd name="T43" fmla="*/ 7 h 497"/>
                <a:gd name="T44" fmla="*/ 0 w 549"/>
                <a:gd name="T45" fmla="*/ 17 h 497"/>
                <a:gd name="T46" fmla="*/ 0 w 549"/>
                <a:gd name="T47" fmla="*/ 27 h 497"/>
                <a:gd name="T48" fmla="*/ 1 w 549"/>
                <a:gd name="T49" fmla="*/ 27 h 497"/>
                <a:gd name="T50" fmla="*/ 3 w 549"/>
                <a:gd name="T51" fmla="*/ 28 h 497"/>
                <a:gd name="T52" fmla="*/ 7 w 549"/>
                <a:gd name="T53" fmla="*/ 28 h 497"/>
                <a:gd name="T54" fmla="*/ 9 w 549"/>
                <a:gd name="T55" fmla="*/ 29 h 497"/>
                <a:gd name="T56" fmla="*/ 10 w 549"/>
                <a:gd name="T57" fmla="*/ 30 h 497"/>
                <a:gd name="T58" fmla="*/ 10 w 549"/>
                <a:gd name="T59" fmla="*/ 32 h 497"/>
                <a:gd name="T60" fmla="*/ 11 w 549"/>
                <a:gd name="T61" fmla="*/ 33 h 497"/>
                <a:gd name="T62" fmla="*/ 13 w 549"/>
                <a:gd name="T63" fmla="*/ 37 h 497"/>
                <a:gd name="T64" fmla="*/ 15 w 549"/>
                <a:gd name="T65" fmla="*/ 40 h 497"/>
                <a:gd name="T66" fmla="*/ 16 w 549"/>
                <a:gd name="T67" fmla="*/ 40 h 497"/>
                <a:gd name="T68" fmla="*/ 16 w 549"/>
                <a:gd name="T69" fmla="*/ 41 h 497"/>
                <a:gd name="T70" fmla="*/ 30 w 549"/>
                <a:gd name="T71" fmla="*/ 61 h 497"/>
                <a:gd name="T72" fmla="*/ 43 w 549"/>
                <a:gd name="T73" fmla="*/ 74 h 497"/>
                <a:gd name="T74" fmla="*/ 63 w 549"/>
                <a:gd name="T75" fmla="*/ 91 h 497"/>
                <a:gd name="T76" fmla="*/ 76 w 549"/>
                <a:gd name="T77" fmla="*/ 104 h 497"/>
                <a:gd name="T78" fmla="*/ 93 w 549"/>
                <a:gd name="T79" fmla="*/ 121 h 497"/>
                <a:gd name="T80" fmla="*/ 100 w 549"/>
                <a:gd name="T81" fmla="*/ 125 h 497"/>
                <a:gd name="T82" fmla="*/ 100 w 549"/>
                <a:gd name="T83" fmla="*/ 104 h 497"/>
                <a:gd name="T84" fmla="*/ 110 w 549"/>
                <a:gd name="T85" fmla="*/ 88 h 497"/>
                <a:gd name="T86" fmla="*/ 117 w 549"/>
                <a:gd name="T87" fmla="*/ 91 h 497"/>
                <a:gd name="T88" fmla="*/ 117 w 549"/>
                <a:gd name="T89" fmla="*/ 74 h 497"/>
                <a:gd name="T90" fmla="*/ 127 w 549"/>
                <a:gd name="T91" fmla="*/ 68 h 497"/>
                <a:gd name="T92" fmla="*/ 137 w 549"/>
                <a:gd name="T93" fmla="*/ 71 h 497"/>
                <a:gd name="T94" fmla="*/ 120 w 549"/>
                <a:gd name="T95" fmla="*/ 54 h 497"/>
                <a:gd name="T96" fmla="*/ 133 w 549"/>
                <a:gd name="T97" fmla="*/ 51 h 497"/>
                <a:gd name="T98" fmla="*/ 123 w 549"/>
                <a:gd name="T99" fmla="*/ 41 h 497"/>
                <a:gd name="T100" fmla="*/ 117 w 549"/>
                <a:gd name="T101" fmla="*/ 37 h 497"/>
                <a:gd name="T102" fmla="*/ 120 w 549"/>
                <a:gd name="T103" fmla="*/ 17 h 497"/>
                <a:gd name="T104" fmla="*/ 117 w 549"/>
                <a:gd name="T105" fmla="*/ 7 h 4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9"/>
                <a:gd name="T160" fmla="*/ 0 h 497"/>
                <a:gd name="T161" fmla="*/ 549 w 549"/>
                <a:gd name="T162" fmla="*/ 497 h 4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9" h="497">
                  <a:moveTo>
                    <a:pt x="468" y="27"/>
                  </a:moveTo>
                  <a:lnTo>
                    <a:pt x="441" y="40"/>
                  </a:lnTo>
                  <a:lnTo>
                    <a:pt x="414" y="40"/>
                  </a:lnTo>
                  <a:lnTo>
                    <a:pt x="401" y="13"/>
                  </a:lnTo>
                  <a:lnTo>
                    <a:pt x="374" y="13"/>
                  </a:lnTo>
                  <a:lnTo>
                    <a:pt x="368" y="13"/>
                  </a:lnTo>
                  <a:lnTo>
                    <a:pt x="363" y="13"/>
                  </a:lnTo>
                  <a:lnTo>
                    <a:pt x="357" y="13"/>
                  </a:lnTo>
                  <a:lnTo>
                    <a:pt x="349" y="13"/>
                  </a:lnTo>
                  <a:lnTo>
                    <a:pt x="343" y="13"/>
                  </a:lnTo>
                  <a:lnTo>
                    <a:pt x="340" y="13"/>
                  </a:lnTo>
                  <a:lnTo>
                    <a:pt x="338" y="13"/>
                  </a:lnTo>
                  <a:lnTo>
                    <a:pt x="336" y="13"/>
                  </a:lnTo>
                  <a:lnTo>
                    <a:pt x="334" y="13"/>
                  </a:lnTo>
                  <a:lnTo>
                    <a:pt x="307" y="13"/>
                  </a:lnTo>
                  <a:lnTo>
                    <a:pt x="255" y="27"/>
                  </a:lnTo>
                  <a:lnTo>
                    <a:pt x="228" y="27"/>
                  </a:lnTo>
                  <a:lnTo>
                    <a:pt x="175" y="13"/>
                  </a:lnTo>
                  <a:lnTo>
                    <a:pt x="161" y="0"/>
                  </a:lnTo>
                  <a:lnTo>
                    <a:pt x="148" y="13"/>
                  </a:lnTo>
                  <a:lnTo>
                    <a:pt x="148" y="27"/>
                  </a:lnTo>
                  <a:lnTo>
                    <a:pt x="121" y="13"/>
                  </a:lnTo>
                  <a:lnTo>
                    <a:pt x="107" y="13"/>
                  </a:lnTo>
                  <a:lnTo>
                    <a:pt x="94" y="40"/>
                  </a:lnTo>
                  <a:lnTo>
                    <a:pt x="80" y="67"/>
                  </a:lnTo>
                  <a:lnTo>
                    <a:pt x="67" y="54"/>
                  </a:lnTo>
                  <a:lnTo>
                    <a:pt x="65" y="50"/>
                  </a:lnTo>
                  <a:lnTo>
                    <a:pt x="63" y="46"/>
                  </a:lnTo>
                  <a:lnTo>
                    <a:pt x="59" y="40"/>
                  </a:lnTo>
                  <a:lnTo>
                    <a:pt x="56" y="36"/>
                  </a:lnTo>
                  <a:lnTo>
                    <a:pt x="50" y="31"/>
                  </a:lnTo>
                  <a:lnTo>
                    <a:pt x="46" y="29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0" y="40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4" y="107"/>
                  </a:lnTo>
                  <a:lnTo>
                    <a:pt x="8" y="107"/>
                  </a:lnTo>
                  <a:lnTo>
                    <a:pt x="13" y="109"/>
                  </a:lnTo>
                  <a:lnTo>
                    <a:pt x="21" y="109"/>
                  </a:lnTo>
                  <a:lnTo>
                    <a:pt x="29" y="111"/>
                  </a:lnTo>
                  <a:lnTo>
                    <a:pt x="34" y="113"/>
                  </a:lnTo>
                  <a:lnTo>
                    <a:pt x="36" y="115"/>
                  </a:lnTo>
                  <a:lnTo>
                    <a:pt x="38" y="117"/>
                  </a:lnTo>
                  <a:lnTo>
                    <a:pt x="40" y="119"/>
                  </a:lnTo>
                  <a:lnTo>
                    <a:pt x="40" y="121"/>
                  </a:lnTo>
                  <a:lnTo>
                    <a:pt x="40" y="125"/>
                  </a:lnTo>
                  <a:lnTo>
                    <a:pt x="42" y="127"/>
                  </a:lnTo>
                  <a:lnTo>
                    <a:pt x="44" y="132"/>
                  </a:lnTo>
                  <a:lnTo>
                    <a:pt x="50" y="140"/>
                  </a:lnTo>
                  <a:lnTo>
                    <a:pt x="54" y="146"/>
                  </a:lnTo>
                  <a:lnTo>
                    <a:pt x="59" y="152"/>
                  </a:lnTo>
                  <a:lnTo>
                    <a:pt x="63" y="157"/>
                  </a:lnTo>
                  <a:lnTo>
                    <a:pt x="65" y="159"/>
                  </a:lnTo>
                  <a:lnTo>
                    <a:pt x="67" y="159"/>
                  </a:lnTo>
                  <a:lnTo>
                    <a:pt x="67" y="161"/>
                  </a:lnTo>
                  <a:lnTo>
                    <a:pt x="80" y="215"/>
                  </a:lnTo>
                  <a:lnTo>
                    <a:pt x="121" y="242"/>
                  </a:lnTo>
                  <a:lnTo>
                    <a:pt x="161" y="282"/>
                  </a:lnTo>
                  <a:lnTo>
                    <a:pt x="175" y="295"/>
                  </a:lnTo>
                  <a:lnTo>
                    <a:pt x="215" y="322"/>
                  </a:lnTo>
                  <a:lnTo>
                    <a:pt x="255" y="363"/>
                  </a:lnTo>
                  <a:lnTo>
                    <a:pt x="282" y="390"/>
                  </a:lnTo>
                  <a:lnTo>
                    <a:pt x="307" y="416"/>
                  </a:lnTo>
                  <a:lnTo>
                    <a:pt x="282" y="443"/>
                  </a:lnTo>
                  <a:lnTo>
                    <a:pt x="374" y="484"/>
                  </a:lnTo>
                  <a:lnTo>
                    <a:pt x="388" y="497"/>
                  </a:lnTo>
                  <a:lnTo>
                    <a:pt x="401" y="497"/>
                  </a:lnTo>
                  <a:lnTo>
                    <a:pt x="428" y="470"/>
                  </a:lnTo>
                  <a:lnTo>
                    <a:pt x="401" y="416"/>
                  </a:lnTo>
                  <a:lnTo>
                    <a:pt x="428" y="403"/>
                  </a:lnTo>
                  <a:lnTo>
                    <a:pt x="441" y="349"/>
                  </a:lnTo>
                  <a:lnTo>
                    <a:pt x="468" y="336"/>
                  </a:lnTo>
                  <a:lnTo>
                    <a:pt x="468" y="363"/>
                  </a:lnTo>
                  <a:lnTo>
                    <a:pt x="495" y="336"/>
                  </a:lnTo>
                  <a:lnTo>
                    <a:pt x="468" y="295"/>
                  </a:lnTo>
                  <a:lnTo>
                    <a:pt x="495" y="295"/>
                  </a:lnTo>
                  <a:lnTo>
                    <a:pt x="509" y="269"/>
                  </a:lnTo>
                  <a:lnTo>
                    <a:pt x="535" y="282"/>
                  </a:lnTo>
                  <a:lnTo>
                    <a:pt x="549" y="282"/>
                  </a:lnTo>
                  <a:lnTo>
                    <a:pt x="535" y="255"/>
                  </a:lnTo>
                  <a:lnTo>
                    <a:pt x="482" y="215"/>
                  </a:lnTo>
                  <a:lnTo>
                    <a:pt x="482" y="201"/>
                  </a:lnTo>
                  <a:lnTo>
                    <a:pt x="535" y="201"/>
                  </a:lnTo>
                  <a:lnTo>
                    <a:pt x="535" y="175"/>
                  </a:lnTo>
                  <a:lnTo>
                    <a:pt x="495" y="161"/>
                  </a:lnTo>
                  <a:lnTo>
                    <a:pt x="482" y="148"/>
                  </a:lnTo>
                  <a:lnTo>
                    <a:pt x="468" y="148"/>
                  </a:lnTo>
                  <a:lnTo>
                    <a:pt x="468" y="94"/>
                  </a:lnTo>
                  <a:lnTo>
                    <a:pt x="482" y="67"/>
                  </a:lnTo>
                  <a:lnTo>
                    <a:pt x="482" y="40"/>
                  </a:lnTo>
                  <a:lnTo>
                    <a:pt x="468" y="27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160"/>
            <p:cNvSpPr>
              <a:spLocks/>
            </p:cNvSpPr>
            <p:nvPr/>
          </p:nvSpPr>
          <p:spPr bwMode="gray">
            <a:xfrm>
              <a:off x="5165548" y="4811605"/>
              <a:ext cx="570284" cy="747651"/>
            </a:xfrm>
            <a:custGeom>
              <a:avLst/>
              <a:gdLst>
                <a:gd name="T0" fmla="*/ 31 w 871"/>
                <a:gd name="T1" fmla="*/ 87 h 1107"/>
                <a:gd name="T2" fmla="*/ 20 w 871"/>
                <a:gd name="T3" fmla="*/ 103 h 1107"/>
                <a:gd name="T4" fmla="*/ 7 w 871"/>
                <a:gd name="T5" fmla="*/ 124 h 1107"/>
                <a:gd name="T6" fmla="*/ 10 w 871"/>
                <a:gd name="T7" fmla="*/ 150 h 1107"/>
                <a:gd name="T8" fmla="*/ 31 w 871"/>
                <a:gd name="T9" fmla="*/ 173 h 1107"/>
                <a:gd name="T10" fmla="*/ 81 w 871"/>
                <a:gd name="T11" fmla="*/ 187 h 1107"/>
                <a:gd name="T12" fmla="*/ 127 w 871"/>
                <a:gd name="T13" fmla="*/ 187 h 1107"/>
                <a:gd name="T14" fmla="*/ 104 w 871"/>
                <a:gd name="T15" fmla="*/ 197 h 1107"/>
                <a:gd name="T16" fmla="*/ 64 w 871"/>
                <a:gd name="T17" fmla="*/ 200 h 1107"/>
                <a:gd name="T18" fmla="*/ 54 w 871"/>
                <a:gd name="T19" fmla="*/ 217 h 1107"/>
                <a:gd name="T20" fmla="*/ 78 w 871"/>
                <a:gd name="T21" fmla="*/ 244 h 1107"/>
                <a:gd name="T22" fmla="*/ 94 w 871"/>
                <a:gd name="T23" fmla="*/ 264 h 1107"/>
                <a:gd name="T24" fmla="*/ 94 w 871"/>
                <a:gd name="T25" fmla="*/ 250 h 1107"/>
                <a:gd name="T26" fmla="*/ 115 w 871"/>
                <a:gd name="T27" fmla="*/ 277 h 1107"/>
                <a:gd name="T28" fmla="*/ 131 w 871"/>
                <a:gd name="T29" fmla="*/ 270 h 1107"/>
                <a:gd name="T30" fmla="*/ 117 w 871"/>
                <a:gd name="T31" fmla="*/ 231 h 1107"/>
                <a:gd name="T32" fmla="*/ 144 w 871"/>
                <a:gd name="T33" fmla="*/ 231 h 1107"/>
                <a:gd name="T34" fmla="*/ 131 w 871"/>
                <a:gd name="T35" fmla="*/ 197 h 1107"/>
                <a:gd name="T36" fmla="*/ 161 w 871"/>
                <a:gd name="T37" fmla="*/ 200 h 1107"/>
                <a:gd name="T38" fmla="*/ 141 w 871"/>
                <a:gd name="T39" fmla="*/ 177 h 1107"/>
                <a:gd name="T40" fmla="*/ 101 w 871"/>
                <a:gd name="T41" fmla="*/ 161 h 1107"/>
                <a:gd name="T42" fmla="*/ 111 w 871"/>
                <a:gd name="T43" fmla="*/ 137 h 1107"/>
                <a:gd name="T44" fmla="*/ 108 w 871"/>
                <a:gd name="T45" fmla="*/ 127 h 1107"/>
                <a:gd name="T46" fmla="*/ 88 w 871"/>
                <a:gd name="T47" fmla="*/ 84 h 1107"/>
                <a:gd name="T48" fmla="*/ 94 w 871"/>
                <a:gd name="T49" fmla="*/ 80 h 1107"/>
                <a:gd name="T50" fmla="*/ 111 w 871"/>
                <a:gd name="T51" fmla="*/ 94 h 1107"/>
                <a:gd name="T52" fmla="*/ 117 w 871"/>
                <a:gd name="T53" fmla="*/ 94 h 1107"/>
                <a:gd name="T54" fmla="*/ 127 w 871"/>
                <a:gd name="T55" fmla="*/ 94 h 1107"/>
                <a:gd name="T56" fmla="*/ 141 w 871"/>
                <a:gd name="T57" fmla="*/ 94 h 1107"/>
                <a:gd name="T58" fmla="*/ 127 w 871"/>
                <a:gd name="T59" fmla="*/ 80 h 1107"/>
                <a:gd name="T60" fmla="*/ 138 w 871"/>
                <a:gd name="T61" fmla="*/ 81 h 1107"/>
                <a:gd name="T62" fmla="*/ 140 w 871"/>
                <a:gd name="T63" fmla="*/ 82 h 1107"/>
                <a:gd name="T64" fmla="*/ 141 w 871"/>
                <a:gd name="T65" fmla="*/ 84 h 1107"/>
                <a:gd name="T66" fmla="*/ 142 w 871"/>
                <a:gd name="T67" fmla="*/ 85 h 1107"/>
                <a:gd name="T68" fmla="*/ 146 w 871"/>
                <a:gd name="T69" fmla="*/ 88 h 1107"/>
                <a:gd name="T70" fmla="*/ 148 w 871"/>
                <a:gd name="T71" fmla="*/ 90 h 1107"/>
                <a:gd name="T72" fmla="*/ 151 w 871"/>
                <a:gd name="T73" fmla="*/ 87 h 1107"/>
                <a:gd name="T74" fmla="*/ 131 w 871"/>
                <a:gd name="T75" fmla="*/ 77 h 1107"/>
                <a:gd name="T76" fmla="*/ 124 w 871"/>
                <a:gd name="T77" fmla="*/ 64 h 1107"/>
                <a:gd name="T78" fmla="*/ 141 w 871"/>
                <a:gd name="T79" fmla="*/ 57 h 1107"/>
                <a:gd name="T80" fmla="*/ 168 w 871"/>
                <a:gd name="T81" fmla="*/ 43 h 1107"/>
                <a:gd name="T82" fmla="*/ 208 w 871"/>
                <a:gd name="T83" fmla="*/ 50 h 1107"/>
                <a:gd name="T84" fmla="*/ 211 w 871"/>
                <a:gd name="T85" fmla="*/ 24 h 1107"/>
                <a:gd name="T86" fmla="*/ 208 w 871"/>
                <a:gd name="T87" fmla="*/ 0 h 1107"/>
                <a:gd name="T88" fmla="*/ 205 w 871"/>
                <a:gd name="T89" fmla="*/ 20 h 1107"/>
                <a:gd name="T90" fmla="*/ 158 w 871"/>
                <a:gd name="T91" fmla="*/ 24 h 1107"/>
                <a:gd name="T92" fmla="*/ 131 w 871"/>
                <a:gd name="T93" fmla="*/ 24 h 1107"/>
                <a:gd name="T94" fmla="*/ 98 w 871"/>
                <a:gd name="T95" fmla="*/ 37 h 1107"/>
                <a:gd name="T96" fmla="*/ 84 w 871"/>
                <a:gd name="T97" fmla="*/ 54 h 1107"/>
                <a:gd name="T98" fmla="*/ 67 w 871"/>
                <a:gd name="T99" fmla="*/ 54 h 1107"/>
                <a:gd name="T100" fmla="*/ 51 w 871"/>
                <a:gd name="T101" fmla="*/ 67 h 1107"/>
                <a:gd name="T102" fmla="*/ 50 w 871"/>
                <a:gd name="T103" fmla="*/ 68 h 1107"/>
                <a:gd name="T104" fmla="*/ 48 w 871"/>
                <a:gd name="T105" fmla="*/ 70 h 1107"/>
                <a:gd name="T106" fmla="*/ 44 w 871"/>
                <a:gd name="T107" fmla="*/ 70 h 1107"/>
                <a:gd name="T108" fmla="*/ 41 w 871"/>
                <a:gd name="T109" fmla="*/ 70 h 1107"/>
                <a:gd name="T110" fmla="*/ 34 w 871"/>
                <a:gd name="T111" fmla="*/ 74 h 11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1"/>
                <a:gd name="T169" fmla="*/ 0 h 1107"/>
                <a:gd name="T170" fmla="*/ 871 w 871"/>
                <a:gd name="T171" fmla="*/ 1107 h 11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1" h="1107">
                  <a:moveTo>
                    <a:pt x="94" y="320"/>
                  </a:moveTo>
                  <a:lnTo>
                    <a:pt x="94" y="334"/>
                  </a:lnTo>
                  <a:lnTo>
                    <a:pt x="121" y="347"/>
                  </a:lnTo>
                  <a:lnTo>
                    <a:pt x="107" y="360"/>
                  </a:lnTo>
                  <a:lnTo>
                    <a:pt x="94" y="387"/>
                  </a:lnTo>
                  <a:lnTo>
                    <a:pt x="80" y="412"/>
                  </a:lnTo>
                  <a:lnTo>
                    <a:pt x="67" y="466"/>
                  </a:lnTo>
                  <a:lnTo>
                    <a:pt x="40" y="466"/>
                  </a:lnTo>
                  <a:lnTo>
                    <a:pt x="26" y="493"/>
                  </a:lnTo>
                  <a:lnTo>
                    <a:pt x="53" y="520"/>
                  </a:lnTo>
                  <a:lnTo>
                    <a:pt x="0" y="560"/>
                  </a:lnTo>
                  <a:lnTo>
                    <a:pt x="40" y="600"/>
                  </a:lnTo>
                  <a:lnTo>
                    <a:pt x="107" y="654"/>
                  </a:lnTo>
                  <a:lnTo>
                    <a:pt x="161" y="654"/>
                  </a:lnTo>
                  <a:lnTo>
                    <a:pt x="121" y="692"/>
                  </a:lnTo>
                  <a:lnTo>
                    <a:pt x="188" y="760"/>
                  </a:lnTo>
                  <a:lnTo>
                    <a:pt x="242" y="760"/>
                  </a:lnTo>
                  <a:lnTo>
                    <a:pt x="322" y="746"/>
                  </a:lnTo>
                  <a:lnTo>
                    <a:pt x="403" y="733"/>
                  </a:lnTo>
                  <a:lnTo>
                    <a:pt x="457" y="746"/>
                  </a:lnTo>
                  <a:lnTo>
                    <a:pt x="508" y="746"/>
                  </a:lnTo>
                  <a:lnTo>
                    <a:pt x="468" y="773"/>
                  </a:lnTo>
                  <a:lnTo>
                    <a:pt x="481" y="813"/>
                  </a:lnTo>
                  <a:lnTo>
                    <a:pt x="416" y="787"/>
                  </a:lnTo>
                  <a:lnTo>
                    <a:pt x="362" y="773"/>
                  </a:lnTo>
                  <a:lnTo>
                    <a:pt x="295" y="773"/>
                  </a:lnTo>
                  <a:lnTo>
                    <a:pt x="255" y="800"/>
                  </a:lnTo>
                  <a:lnTo>
                    <a:pt x="228" y="800"/>
                  </a:lnTo>
                  <a:lnTo>
                    <a:pt x="228" y="827"/>
                  </a:lnTo>
                  <a:lnTo>
                    <a:pt x="215" y="867"/>
                  </a:lnTo>
                  <a:lnTo>
                    <a:pt x="255" y="907"/>
                  </a:lnTo>
                  <a:lnTo>
                    <a:pt x="282" y="921"/>
                  </a:lnTo>
                  <a:lnTo>
                    <a:pt x="309" y="973"/>
                  </a:lnTo>
                  <a:lnTo>
                    <a:pt x="295" y="1026"/>
                  </a:lnTo>
                  <a:lnTo>
                    <a:pt x="349" y="1067"/>
                  </a:lnTo>
                  <a:lnTo>
                    <a:pt x="376" y="1053"/>
                  </a:lnTo>
                  <a:lnTo>
                    <a:pt x="349" y="1026"/>
                  </a:lnTo>
                  <a:lnTo>
                    <a:pt x="362" y="1000"/>
                  </a:lnTo>
                  <a:lnTo>
                    <a:pt x="376" y="1000"/>
                  </a:lnTo>
                  <a:lnTo>
                    <a:pt x="416" y="1026"/>
                  </a:lnTo>
                  <a:lnTo>
                    <a:pt x="430" y="1094"/>
                  </a:lnTo>
                  <a:lnTo>
                    <a:pt x="457" y="1107"/>
                  </a:lnTo>
                  <a:lnTo>
                    <a:pt x="457" y="1053"/>
                  </a:lnTo>
                  <a:lnTo>
                    <a:pt x="481" y="1026"/>
                  </a:lnTo>
                  <a:lnTo>
                    <a:pt x="522" y="1080"/>
                  </a:lnTo>
                  <a:lnTo>
                    <a:pt x="562" y="1094"/>
                  </a:lnTo>
                  <a:lnTo>
                    <a:pt x="522" y="1000"/>
                  </a:lnTo>
                  <a:lnTo>
                    <a:pt x="468" y="921"/>
                  </a:lnTo>
                  <a:lnTo>
                    <a:pt x="457" y="881"/>
                  </a:lnTo>
                  <a:lnTo>
                    <a:pt x="522" y="894"/>
                  </a:lnTo>
                  <a:lnTo>
                    <a:pt x="576" y="921"/>
                  </a:lnTo>
                  <a:lnTo>
                    <a:pt x="576" y="867"/>
                  </a:lnTo>
                  <a:lnTo>
                    <a:pt x="495" y="827"/>
                  </a:lnTo>
                  <a:lnTo>
                    <a:pt x="522" y="787"/>
                  </a:lnTo>
                  <a:lnTo>
                    <a:pt x="602" y="800"/>
                  </a:lnTo>
                  <a:lnTo>
                    <a:pt x="643" y="827"/>
                  </a:lnTo>
                  <a:lnTo>
                    <a:pt x="643" y="800"/>
                  </a:lnTo>
                  <a:lnTo>
                    <a:pt x="643" y="760"/>
                  </a:lnTo>
                  <a:lnTo>
                    <a:pt x="616" y="706"/>
                  </a:lnTo>
                  <a:lnTo>
                    <a:pt x="562" y="706"/>
                  </a:lnTo>
                  <a:lnTo>
                    <a:pt x="495" y="681"/>
                  </a:lnTo>
                  <a:lnTo>
                    <a:pt x="443" y="654"/>
                  </a:lnTo>
                  <a:lnTo>
                    <a:pt x="403" y="641"/>
                  </a:lnTo>
                  <a:lnTo>
                    <a:pt x="443" y="600"/>
                  </a:lnTo>
                  <a:lnTo>
                    <a:pt x="416" y="560"/>
                  </a:lnTo>
                  <a:lnTo>
                    <a:pt x="443" y="547"/>
                  </a:lnTo>
                  <a:lnTo>
                    <a:pt x="481" y="573"/>
                  </a:lnTo>
                  <a:lnTo>
                    <a:pt x="495" y="560"/>
                  </a:lnTo>
                  <a:lnTo>
                    <a:pt x="430" y="506"/>
                  </a:lnTo>
                  <a:lnTo>
                    <a:pt x="376" y="426"/>
                  </a:lnTo>
                  <a:lnTo>
                    <a:pt x="349" y="387"/>
                  </a:lnTo>
                  <a:lnTo>
                    <a:pt x="349" y="334"/>
                  </a:lnTo>
                  <a:lnTo>
                    <a:pt x="362" y="320"/>
                  </a:lnTo>
                  <a:lnTo>
                    <a:pt x="376" y="307"/>
                  </a:lnTo>
                  <a:lnTo>
                    <a:pt x="376" y="320"/>
                  </a:lnTo>
                  <a:lnTo>
                    <a:pt x="376" y="334"/>
                  </a:lnTo>
                  <a:lnTo>
                    <a:pt x="416" y="360"/>
                  </a:lnTo>
                  <a:lnTo>
                    <a:pt x="443" y="374"/>
                  </a:lnTo>
                  <a:lnTo>
                    <a:pt x="481" y="426"/>
                  </a:lnTo>
                  <a:lnTo>
                    <a:pt x="522" y="412"/>
                  </a:lnTo>
                  <a:lnTo>
                    <a:pt x="468" y="374"/>
                  </a:lnTo>
                  <a:lnTo>
                    <a:pt x="457" y="347"/>
                  </a:lnTo>
                  <a:lnTo>
                    <a:pt x="481" y="360"/>
                  </a:lnTo>
                  <a:lnTo>
                    <a:pt x="508" y="374"/>
                  </a:lnTo>
                  <a:lnTo>
                    <a:pt x="522" y="387"/>
                  </a:lnTo>
                  <a:lnTo>
                    <a:pt x="549" y="399"/>
                  </a:lnTo>
                  <a:lnTo>
                    <a:pt x="562" y="374"/>
                  </a:lnTo>
                  <a:lnTo>
                    <a:pt x="522" y="360"/>
                  </a:lnTo>
                  <a:lnTo>
                    <a:pt x="495" y="347"/>
                  </a:lnTo>
                  <a:lnTo>
                    <a:pt x="508" y="320"/>
                  </a:lnTo>
                  <a:lnTo>
                    <a:pt x="549" y="320"/>
                  </a:lnTo>
                  <a:lnTo>
                    <a:pt x="551" y="320"/>
                  </a:lnTo>
                  <a:lnTo>
                    <a:pt x="551" y="322"/>
                  </a:lnTo>
                  <a:lnTo>
                    <a:pt x="552" y="324"/>
                  </a:lnTo>
                  <a:lnTo>
                    <a:pt x="556" y="326"/>
                  </a:lnTo>
                  <a:lnTo>
                    <a:pt x="558" y="328"/>
                  </a:lnTo>
                  <a:lnTo>
                    <a:pt x="560" y="330"/>
                  </a:lnTo>
                  <a:lnTo>
                    <a:pt x="562" y="332"/>
                  </a:lnTo>
                  <a:lnTo>
                    <a:pt x="562" y="334"/>
                  </a:lnTo>
                  <a:lnTo>
                    <a:pt x="564" y="334"/>
                  </a:lnTo>
                  <a:lnTo>
                    <a:pt x="566" y="337"/>
                  </a:lnTo>
                  <a:lnTo>
                    <a:pt x="572" y="341"/>
                  </a:lnTo>
                  <a:lnTo>
                    <a:pt x="576" y="347"/>
                  </a:lnTo>
                  <a:lnTo>
                    <a:pt x="581" y="351"/>
                  </a:lnTo>
                  <a:lnTo>
                    <a:pt x="585" y="355"/>
                  </a:lnTo>
                  <a:lnTo>
                    <a:pt x="587" y="359"/>
                  </a:lnTo>
                  <a:lnTo>
                    <a:pt x="589" y="359"/>
                  </a:lnTo>
                  <a:lnTo>
                    <a:pt x="589" y="360"/>
                  </a:lnTo>
                  <a:lnTo>
                    <a:pt x="602" y="360"/>
                  </a:lnTo>
                  <a:lnTo>
                    <a:pt x="602" y="347"/>
                  </a:lnTo>
                  <a:lnTo>
                    <a:pt x="576" y="320"/>
                  </a:lnTo>
                  <a:lnTo>
                    <a:pt x="562" y="307"/>
                  </a:lnTo>
                  <a:lnTo>
                    <a:pt x="522" y="307"/>
                  </a:lnTo>
                  <a:lnTo>
                    <a:pt x="508" y="293"/>
                  </a:lnTo>
                  <a:lnTo>
                    <a:pt x="508" y="280"/>
                  </a:lnTo>
                  <a:lnTo>
                    <a:pt x="495" y="253"/>
                  </a:lnTo>
                  <a:lnTo>
                    <a:pt x="508" y="253"/>
                  </a:lnTo>
                  <a:lnTo>
                    <a:pt x="535" y="253"/>
                  </a:lnTo>
                  <a:lnTo>
                    <a:pt x="562" y="226"/>
                  </a:lnTo>
                  <a:lnTo>
                    <a:pt x="602" y="186"/>
                  </a:lnTo>
                  <a:lnTo>
                    <a:pt x="629" y="213"/>
                  </a:lnTo>
                  <a:lnTo>
                    <a:pt x="670" y="172"/>
                  </a:lnTo>
                  <a:lnTo>
                    <a:pt x="710" y="186"/>
                  </a:lnTo>
                  <a:lnTo>
                    <a:pt x="791" y="172"/>
                  </a:lnTo>
                  <a:lnTo>
                    <a:pt x="831" y="199"/>
                  </a:lnTo>
                  <a:lnTo>
                    <a:pt x="844" y="159"/>
                  </a:lnTo>
                  <a:lnTo>
                    <a:pt x="858" y="132"/>
                  </a:lnTo>
                  <a:lnTo>
                    <a:pt x="844" y="94"/>
                  </a:lnTo>
                  <a:lnTo>
                    <a:pt x="871" y="53"/>
                  </a:lnTo>
                  <a:lnTo>
                    <a:pt x="871" y="13"/>
                  </a:lnTo>
                  <a:lnTo>
                    <a:pt x="831" y="0"/>
                  </a:lnTo>
                  <a:lnTo>
                    <a:pt x="791" y="0"/>
                  </a:lnTo>
                  <a:lnTo>
                    <a:pt x="804" y="40"/>
                  </a:lnTo>
                  <a:lnTo>
                    <a:pt x="817" y="80"/>
                  </a:lnTo>
                  <a:lnTo>
                    <a:pt x="777" y="94"/>
                  </a:lnTo>
                  <a:lnTo>
                    <a:pt x="696" y="119"/>
                  </a:lnTo>
                  <a:lnTo>
                    <a:pt x="629" y="94"/>
                  </a:lnTo>
                  <a:lnTo>
                    <a:pt x="616" y="107"/>
                  </a:lnTo>
                  <a:lnTo>
                    <a:pt x="576" y="80"/>
                  </a:lnTo>
                  <a:lnTo>
                    <a:pt x="522" y="94"/>
                  </a:lnTo>
                  <a:lnTo>
                    <a:pt x="468" y="132"/>
                  </a:lnTo>
                  <a:lnTo>
                    <a:pt x="430" y="146"/>
                  </a:lnTo>
                  <a:lnTo>
                    <a:pt x="389" y="146"/>
                  </a:lnTo>
                  <a:lnTo>
                    <a:pt x="403" y="159"/>
                  </a:lnTo>
                  <a:lnTo>
                    <a:pt x="336" y="172"/>
                  </a:lnTo>
                  <a:lnTo>
                    <a:pt x="336" y="213"/>
                  </a:lnTo>
                  <a:lnTo>
                    <a:pt x="309" y="199"/>
                  </a:lnTo>
                  <a:lnTo>
                    <a:pt x="295" y="226"/>
                  </a:lnTo>
                  <a:lnTo>
                    <a:pt x="268" y="213"/>
                  </a:lnTo>
                  <a:lnTo>
                    <a:pt x="228" y="226"/>
                  </a:lnTo>
                  <a:lnTo>
                    <a:pt x="201" y="266"/>
                  </a:lnTo>
                  <a:lnTo>
                    <a:pt x="201" y="268"/>
                  </a:lnTo>
                  <a:lnTo>
                    <a:pt x="201" y="270"/>
                  </a:lnTo>
                  <a:lnTo>
                    <a:pt x="199" y="272"/>
                  </a:lnTo>
                  <a:lnTo>
                    <a:pt x="197" y="276"/>
                  </a:lnTo>
                  <a:lnTo>
                    <a:pt x="195" y="278"/>
                  </a:lnTo>
                  <a:lnTo>
                    <a:pt x="192" y="278"/>
                  </a:lnTo>
                  <a:lnTo>
                    <a:pt x="188" y="280"/>
                  </a:lnTo>
                  <a:lnTo>
                    <a:pt x="178" y="280"/>
                  </a:lnTo>
                  <a:lnTo>
                    <a:pt x="174" y="280"/>
                  </a:lnTo>
                  <a:lnTo>
                    <a:pt x="169" y="280"/>
                  </a:lnTo>
                  <a:lnTo>
                    <a:pt x="167" y="280"/>
                  </a:lnTo>
                  <a:lnTo>
                    <a:pt x="163" y="280"/>
                  </a:lnTo>
                  <a:lnTo>
                    <a:pt x="161" y="280"/>
                  </a:lnTo>
                  <a:lnTo>
                    <a:pt x="134" y="293"/>
                  </a:lnTo>
                  <a:lnTo>
                    <a:pt x="94" y="32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161"/>
            <p:cNvSpPr>
              <a:spLocks/>
            </p:cNvSpPr>
            <p:nvPr/>
          </p:nvSpPr>
          <p:spPr bwMode="gray">
            <a:xfrm>
              <a:off x="5219176" y="5333881"/>
              <a:ext cx="52319" cy="44536"/>
            </a:xfrm>
            <a:custGeom>
              <a:avLst/>
              <a:gdLst>
                <a:gd name="T0" fmla="*/ 13 w 81"/>
                <a:gd name="T1" fmla="*/ 0 h 67"/>
                <a:gd name="T2" fmla="*/ 6 w 81"/>
                <a:gd name="T3" fmla="*/ 0 h 67"/>
                <a:gd name="T4" fmla="*/ 0 w 81"/>
                <a:gd name="T5" fmla="*/ 3 h 67"/>
                <a:gd name="T6" fmla="*/ 0 w 81"/>
                <a:gd name="T7" fmla="*/ 13 h 67"/>
                <a:gd name="T8" fmla="*/ 16 w 81"/>
                <a:gd name="T9" fmla="*/ 16 h 67"/>
                <a:gd name="T10" fmla="*/ 20 w 81"/>
                <a:gd name="T11" fmla="*/ 13 h 67"/>
                <a:gd name="T12" fmla="*/ 10 w 81"/>
                <a:gd name="T13" fmla="*/ 10 h 67"/>
                <a:gd name="T14" fmla="*/ 13 w 81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67"/>
                <a:gd name="T26" fmla="*/ 81 w 81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67">
                  <a:moveTo>
                    <a:pt x="54" y="0"/>
                  </a:moveTo>
                  <a:lnTo>
                    <a:pt x="27" y="0"/>
                  </a:lnTo>
                  <a:lnTo>
                    <a:pt x="0" y="14"/>
                  </a:lnTo>
                  <a:lnTo>
                    <a:pt x="0" y="54"/>
                  </a:lnTo>
                  <a:lnTo>
                    <a:pt x="67" y="67"/>
                  </a:lnTo>
                  <a:lnTo>
                    <a:pt x="81" y="54"/>
                  </a:lnTo>
                  <a:lnTo>
                    <a:pt x="40" y="40"/>
                  </a:lnTo>
                  <a:lnTo>
                    <a:pt x="54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162"/>
            <p:cNvSpPr>
              <a:spLocks/>
            </p:cNvSpPr>
            <p:nvPr/>
          </p:nvSpPr>
          <p:spPr bwMode="gray">
            <a:xfrm>
              <a:off x="5253183" y="5397309"/>
              <a:ext cx="35316" cy="35088"/>
            </a:xfrm>
            <a:custGeom>
              <a:avLst/>
              <a:gdLst>
                <a:gd name="T0" fmla="*/ 3 w 54"/>
                <a:gd name="T1" fmla="*/ 0 h 54"/>
                <a:gd name="T2" fmla="*/ 14 w 54"/>
                <a:gd name="T3" fmla="*/ 6 h 54"/>
                <a:gd name="T4" fmla="*/ 7 w 54"/>
                <a:gd name="T5" fmla="*/ 13 h 54"/>
                <a:gd name="T6" fmla="*/ 0 w 54"/>
                <a:gd name="T7" fmla="*/ 6 h 54"/>
                <a:gd name="T8" fmla="*/ 3 w 5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13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13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163"/>
            <p:cNvSpPr>
              <a:spLocks/>
            </p:cNvSpPr>
            <p:nvPr/>
          </p:nvSpPr>
          <p:spPr bwMode="gray">
            <a:xfrm>
              <a:off x="5122384" y="5171936"/>
              <a:ext cx="52319" cy="44536"/>
            </a:xfrm>
            <a:custGeom>
              <a:avLst/>
              <a:gdLst>
                <a:gd name="T0" fmla="*/ 0 w 81"/>
                <a:gd name="T1" fmla="*/ 0 h 67"/>
                <a:gd name="T2" fmla="*/ 10 w 81"/>
                <a:gd name="T3" fmla="*/ 3 h 67"/>
                <a:gd name="T4" fmla="*/ 13 w 81"/>
                <a:gd name="T5" fmla="*/ 10 h 67"/>
                <a:gd name="T6" fmla="*/ 20 w 81"/>
                <a:gd name="T7" fmla="*/ 16 h 67"/>
                <a:gd name="T8" fmla="*/ 6 w 81"/>
                <a:gd name="T9" fmla="*/ 16 h 67"/>
                <a:gd name="T10" fmla="*/ 6 w 81"/>
                <a:gd name="T11" fmla="*/ 10 h 67"/>
                <a:gd name="T12" fmla="*/ 0 w 81"/>
                <a:gd name="T13" fmla="*/ 6 h 67"/>
                <a:gd name="T14" fmla="*/ 0 w 81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67"/>
                <a:gd name="T26" fmla="*/ 81 w 81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67">
                  <a:moveTo>
                    <a:pt x="0" y="0"/>
                  </a:moveTo>
                  <a:lnTo>
                    <a:pt x="41" y="14"/>
                  </a:lnTo>
                  <a:lnTo>
                    <a:pt x="54" y="40"/>
                  </a:lnTo>
                  <a:lnTo>
                    <a:pt x="81" y="67"/>
                  </a:lnTo>
                  <a:lnTo>
                    <a:pt x="27" y="67"/>
                  </a:lnTo>
                  <a:lnTo>
                    <a:pt x="27" y="40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164"/>
            <p:cNvSpPr>
              <a:spLocks/>
            </p:cNvSpPr>
            <p:nvPr/>
          </p:nvSpPr>
          <p:spPr bwMode="gray">
            <a:xfrm>
              <a:off x="3862793" y="3908757"/>
              <a:ext cx="61476" cy="80973"/>
            </a:xfrm>
            <a:custGeom>
              <a:avLst/>
              <a:gdLst>
                <a:gd name="T0" fmla="*/ 13 w 94"/>
                <a:gd name="T1" fmla="*/ 0 h 121"/>
                <a:gd name="T2" fmla="*/ 13 w 94"/>
                <a:gd name="T3" fmla="*/ 6 h 121"/>
                <a:gd name="T4" fmla="*/ 17 w 94"/>
                <a:gd name="T5" fmla="*/ 13 h 121"/>
                <a:gd name="T6" fmla="*/ 24 w 94"/>
                <a:gd name="T7" fmla="*/ 20 h 121"/>
                <a:gd name="T8" fmla="*/ 21 w 94"/>
                <a:gd name="T9" fmla="*/ 27 h 121"/>
                <a:gd name="T10" fmla="*/ 17 w 94"/>
                <a:gd name="T11" fmla="*/ 30 h 121"/>
                <a:gd name="T12" fmla="*/ 13 w 94"/>
                <a:gd name="T13" fmla="*/ 30 h 121"/>
                <a:gd name="T14" fmla="*/ 3 w 94"/>
                <a:gd name="T15" fmla="*/ 30 h 121"/>
                <a:gd name="T16" fmla="*/ 0 w 94"/>
                <a:gd name="T17" fmla="*/ 30 h 121"/>
                <a:gd name="T18" fmla="*/ 3 w 94"/>
                <a:gd name="T19" fmla="*/ 23 h 121"/>
                <a:gd name="T20" fmla="*/ 0 w 94"/>
                <a:gd name="T21" fmla="*/ 16 h 121"/>
                <a:gd name="T22" fmla="*/ 3 w 94"/>
                <a:gd name="T23" fmla="*/ 10 h 121"/>
                <a:gd name="T24" fmla="*/ 6 w 94"/>
                <a:gd name="T25" fmla="*/ 0 h 121"/>
                <a:gd name="T26" fmla="*/ 13 w 94"/>
                <a:gd name="T27" fmla="*/ 0 h 1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4"/>
                <a:gd name="T43" fmla="*/ 0 h 121"/>
                <a:gd name="T44" fmla="*/ 94 w 94"/>
                <a:gd name="T45" fmla="*/ 121 h 1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4" h="121">
                  <a:moveTo>
                    <a:pt x="54" y="0"/>
                  </a:moveTo>
                  <a:lnTo>
                    <a:pt x="54" y="27"/>
                  </a:lnTo>
                  <a:lnTo>
                    <a:pt x="67" y="54"/>
                  </a:lnTo>
                  <a:lnTo>
                    <a:pt x="94" y="81"/>
                  </a:lnTo>
                  <a:lnTo>
                    <a:pt x="81" y="108"/>
                  </a:lnTo>
                  <a:lnTo>
                    <a:pt x="67" y="121"/>
                  </a:lnTo>
                  <a:lnTo>
                    <a:pt x="54" y="121"/>
                  </a:lnTo>
                  <a:lnTo>
                    <a:pt x="13" y="121"/>
                  </a:lnTo>
                  <a:lnTo>
                    <a:pt x="0" y="121"/>
                  </a:lnTo>
                  <a:lnTo>
                    <a:pt x="13" y="94"/>
                  </a:lnTo>
                  <a:lnTo>
                    <a:pt x="0" y="67"/>
                  </a:lnTo>
                  <a:lnTo>
                    <a:pt x="13" y="40"/>
                  </a:lnTo>
                  <a:lnTo>
                    <a:pt x="27" y="0"/>
                  </a:lnTo>
                  <a:lnTo>
                    <a:pt x="54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165"/>
            <p:cNvSpPr>
              <a:spLocks/>
            </p:cNvSpPr>
            <p:nvPr/>
          </p:nvSpPr>
          <p:spPr bwMode="gray">
            <a:xfrm>
              <a:off x="4170170" y="4045061"/>
              <a:ext cx="610831" cy="331989"/>
            </a:xfrm>
            <a:custGeom>
              <a:avLst/>
              <a:gdLst>
                <a:gd name="T0" fmla="*/ 33 w 935"/>
                <a:gd name="T1" fmla="*/ 107 h 493"/>
                <a:gd name="T2" fmla="*/ 36 w 935"/>
                <a:gd name="T3" fmla="*/ 113 h 493"/>
                <a:gd name="T4" fmla="*/ 46 w 935"/>
                <a:gd name="T5" fmla="*/ 107 h 493"/>
                <a:gd name="T6" fmla="*/ 56 w 935"/>
                <a:gd name="T7" fmla="*/ 100 h 493"/>
                <a:gd name="T8" fmla="*/ 73 w 935"/>
                <a:gd name="T9" fmla="*/ 96 h 493"/>
                <a:gd name="T10" fmla="*/ 80 w 935"/>
                <a:gd name="T11" fmla="*/ 103 h 493"/>
                <a:gd name="T12" fmla="*/ 103 w 935"/>
                <a:gd name="T13" fmla="*/ 117 h 493"/>
                <a:gd name="T14" fmla="*/ 123 w 935"/>
                <a:gd name="T15" fmla="*/ 117 h 493"/>
                <a:gd name="T16" fmla="*/ 140 w 935"/>
                <a:gd name="T17" fmla="*/ 119 h 493"/>
                <a:gd name="T18" fmla="*/ 163 w 935"/>
                <a:gd name="T19" fmla="*/ 119 h 493"/>
                <a:gd name="T20" fmla="*/ 190 w 935"/>
                <a:gd name="T21" fmla="*/ 110 h 493"/>
                <a:gd name="T22" fmla="*/ 203 w 935"/>
                <a:gd name="T23" fmla="*/ 110 h 493"/>
                <a:gd name="T24" fmla="*/ 210 w 935"/>
                <a:gd name="T25" fmla="*/ 100 h 493"/>
                <a:gd name="T26" fmla="*/ 217 w 935"/>
                <a:gd name="T27" fmla="*/ 93 h 493"/>
                <a:gd name="T28" fmla="*/ 217 w 935"/>
                <a:gd name="T29" fmla="*/ 80 h 493"/>
                <a:gd name="T30" fmla="*/ 220 w 935"/>
                <a:gd name="T31" fmla="*/ 70 h 493"/>
                <a:gd name="T32" fmla="*/ 217 w 935"/>
                <a:gd name="T33" fmla="*/ 59 h 493"/>
                <a:gd name="T34" fmla="*/ 223 w 935"/>
                <a:gd name="T35" fmla="*/ 53 h 493"/>
                <a:gd name="T36" fmla="*/ 233 w 935"/>
                <a:gd name="T37" fmla="*/ 56 h 493"/>
                <a:gd name="T38" fmla="*/ 233 w 935"/>
                <a:gd name="T39" fmla="*/ 36 h 493"/>
                <a:gd name="T40" fmla="*/ 223 w 935"/>
                <a:gd name="T41" fmla="*/ 26 h 493"/>
                <a:gd name="T42" fmla="*/ 223 w 935"/>
                <a:gd name="T43" fmla="*/ 16 h 493"/>
                <a:gd name="T44" fmla="*/ 210 w 935"/>
                <a:gd name="T45" fmla="*/ 6 h 493"/>
                <a:gd name="T46" fmla="*/ 197 w 935"/>
                <a:gd name="T47" fmla="*/ 6 h 493"/>
                <a:gd name="T48" fmla="*/ 173 w 935"/>
                <a:gd name="T49" fmla="*/ 3 h 493"/>
                <a:gd name="T50" fmla="*/ 163 w 935"/>
                <a:gd name="T51" fmla="*/ 10 h 493"/>
                <a:gd name="T52" fmla="*/ 153 w 935"/>
                <a:gd name="T53" fmla="*/ 20 h 493"/>
                <a:gd name="T54" fmla="*/ 143 w 935"/>
                <a:gd name="T55" fmla="*/ 23 h 493"/>
                <a:gd name="T56" fmla="*/ 133 w 935"/>
                <a:gd name="T57" fmla="*/ 13 h 493"/>
                <a:gd name="T58" fmla="*/ 126 w 935"/>
                <a:gd name="T59" fmla="*/ 26 h 493"/>
                <a:gd name="T60" fmla="*/ 116 w 935"/>
                <a:gd name="T61" fmla="*/ 23 h 493"/>
                <a:gd name="T62" fmla="*/ 100 w 935"/>
                <a:gd name="T63" fmla="*/ 40 h 493"/>
                <a:gd name="T64" fmla="*/ 103 w 935"/>
                <a:gd name="T65" fmla="*/ 56 h 493"/>
                <a:gd name="T66" fmla="*/ 106 w 935"/>
                <a:gd name="T67" fmla="*/ 66 h 493"/>
                <a:gd name="T68" fmla="*/ 103 w 935"/>
                <a:gd name="T69" fmla="*/ 76 h 493"/>
                <a:gd name="T70" fmla="*/ 90 w 935"/>
                <a:gd name="T71" fmla="*/ 66 h 493"/>
                <a:gd name="T72" fmla="*/ 76 w 935"/>
                <a:gd name="T73" fmla="*/ 70 h 493"/>
                <a:gd name="T74" fmla="*/ 56 w 935"/>
                <a:gd name="T75" fmla="*/ 80 h 493"/>
                <a:gd name="T76" fmla="*/ 36 w 935"/>
                <a:gd name="T77" fmla="*/ 73 h 493"/>
                <a:gd name="T78" fmla="*/ 26 w 935"/>
                <a:gd name="T79" fmla="*/ 83 h 493"/>
                <a:gd name="T80" fmla="*/ 13 w 935"/>
                <a:gd name="T81" fmla="*/ 80 h 493"/>
                <a:gd name="T82" fmla="*/ 0 w 935"/>
                <a:gd name="T83" fmla="*/ 83 h 493"/>
                <a:gd name="T84" fmla="*/ 3 w 935"/>
                <a:gd name="T85" fmla="*/ 103 h 493"/>
                <a:gd name="T86" fmla="*/ 16 w 935"/>
                <a:gd name="T87" fmla="*/ 103 h 493"/>
                <a:gd name="T88" fmla="*/ 26 w 935"/>
                <a:gd name="T89" fmla="*/ 107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35"/>
                <a:gd name="T136" fmla="*/ 0 h 493"/>
                <a:gd name="T137" fmla="*/ 935 w 935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35" h="493">
                  <a:moveTo>
                    <a:pt x="106" y="428"/>
                  </a:moveTo>
                  <a:lnTo>
                    <a:pt x="133" y="428"/>
                  </a:lnTo>
                  <a:lnTo>
                    <a:pt x="146" y="441"/>
                  </a:lnTo>
                  <a:lnTo>
                    <a:pt x="146" y="454"/>
                  </a:lnTo>
                  <a:lnTo>
                    <a:pt x="173" y="441"/>
                  </a:lnTo>
                  <a:lnTo>
                    <a:pt x="187" y="428"/>
                  </a:lnTo>
                  <a:lnTo>
                    <a:pt x="187" y="414"/>
                  </a:lnTo>
                  <a:lnTo>
                    <a:pt x="227" y="401"/>
                  </a:lnTo>
                  <a:lnTo>
                    <a:pt x="240" y="401"/>
                  </a:lnTo>
                  <a:lnTo>
                    <a:pt x="294" y="387"/>
                  </a:lnTo>
                  <a:lnTo>
                    <a:pt x="321" y="387"/>
                  </a:lnTo>
                  <a:lnTo>
                    <a:pt x="321" y="414"/>
                  </a:lnTo>
                  <a:lnTo>
                    <a:pt x="348" y="454"/>
                  </a:lnTo>
                  <a:lnTo>
                    <a:pt x="415" y="468"/>
                  </a:lnTo>
                  <a:lnTo>
                    <a:pt x="453" y="479"/>
                  </a:lnTo>
                  <a:lnTo>
                    <a:pt x="494" y="468"/>
                  </a:lnTo>
                  <a:lnTo>
                    <a:pt x="521" y="479"/>
                  </a:lnTo>
                  <a:lnTo>
                    <a:pt x="561" y="479"/>
                  </a:lnTo>
                  <a:lnTo>
                    <a:pt x="615" y="493"/>
                  </a:lnTo>
                  <a:lnTo>
                    <a:pt x="655" y="479"/>
                  </a:lnTo>
                  <a:lnTo>
                    <a:pt x="695" y="441"/>
                  </a:lnTo>
                  <a:lnTo>
                    <a:pt x="762" y="441"/>
                  </a:lnTo>
                  <a:lnTo>
                    <a:pt x="801" y="414"/>
                  </a:lnTo>
                  <a:lnTo>
                    <a:pt x="814" y="441"/>
                  </a:lnTo>
                  <a:lnTo>
                    <a:pt x="828" y="387"/>
                  </a:lnTo>
                  <a:lnTo>
                    <a:pt x="841" y="401"/>
                  </a:lnTo>
                  <a:lnTo>
                    <a:pt x="841" y="374"/>
                  </a:lnTo>
                  <a:lnTo>
                    <a:pt x="868" y="374"/>
                  </a:lnTo>
                  <a:lnTo>
                    <a:pt x="868" y="347"/>
                  </a:lnTo>
                  <a:lnTo>
                    <a:pt x="868" y="320"/>
                  </a:lnTo>
                  <a:lnTo>
                    <a:pt x="855" y="293"/>
                  </a:lnTo>
                  <a:lnTo>
                    <a:pt x="881" y="280"/>
                  </a:lnTo>
                  <a:lnTo>
                    <a:pt x="895" y="266"/>
                  </a:lnTo>
                  <a:lnTo>
                    <a:pt x="868" y="239"/>
                  </a:lnTo>
                  <a:lnTo>
                    <a:pt x="868" y="226"/>
                  </a:lnTo>
                  <a:lnTo>
                    <a:pt x="895" y="213"/>
                  </a:lnTo>
                  <a:lnTo>
                    <a:pt x="895" y="226"/>
                  </a:lnTo>
                  <a:lnTo>
                    <a:pt x="935" y="226"/>
                  </a:lnTo>
                  <a:lnTo>
                    <a:pt x="935" y="174"/>
                  </a:lnTo>
                  <a:lnTo>
                    <a:pt x="935" y="147"/>
                  </a:lnTo>
                  <a:lnTo>
                    <a:pt x="908" y="120"/>
                  </a:lnTo>
                  <a:lnTo>
                    <a:pt x="895" y="107"/>
                  </a:lnTo>
                  <a:lnTo>
                    <a:pt x="895" y="94"/>
                  </a:lnTo>
                  <a:lnTo>
                    <a:pt x="895" y="67"/>
                  </a:lnTo>
                  <a:lnTo>
                    <a:pt x="868" y="40"/>
                  </a:lnTo>
                  <a:lnTo>
                    <a:pt x="841" y="26"/>
                  </a:lnTo>
                  <a:lnTo>
                    <a:pt x="828" y="40"/>
                  </a:lnTo>
                  <a:lnTo>
                    <a:pt x="789" y="26"/>
                  </a:lnTo>
                  <a:lnTo>
                    <a:pt x="762" y="26"/>
                  </a:lnTo>
                  <a:lnTo>
                    <a:pt x="695" y="13"/>
                  </a:lnTo>
                  <a:lnTo>
                    <a:pt x="668" y="0"/>
                  </a:lnTo>
                  <a:lnTo>
                    <a:pt x="655" y="40"/>
                  </a:lnTo>
                  <a:lnTo>
                    <a:pt x="641" y="53"/>
                  </a:lnTo>
                  <a:lnTo>
                    <a:pt x="615" y="80"/>
                  </a:lnTo>
                  <a:lnTo>
                    <a:pt x="601" y="80"/>
                  </a:lnTo>
                  <a:lnTo>
                    <a:pt x="574" y="94"/>
                  </a:lnTo>
                  <a:lnTo>
                    <a:pt x="561" y="94"/>
                  </a:lnTo>
                  <a:lnTo>
                    <a:pt x="534" y="53"/>
                  </a:lnTo>
                  <a:lnTo>
                    <a:pt x="507" y="53"/>
                  </a:lnTo>
                  <a:lnTo>
                    <a:pt x="507" y="107"/>
                  </a:lnTo>
                  <a:lnTo>
                    <a:pt x="494" y="94"/>
                  </a:lnTo>
                  <a:lnTo>
                    <a:pt x="467" y="94"/>
                  </a:lnTo>
                  <a:lnTo>
                    <a:pt x="453" y="147"/>
                  </a:lnTo>
                  <a:lnTo>
                    <a:pt x="402" y="161"/>
                  </a:lnTo>
                  <a:lnTo>
                    <a:pt x="375" y="199"/>
                  </a:lnTo>
                  <a:lnTo>
                    <a:pt x="415" y="226"/>
                  </a:lnTo>
                  <a:lnTo>
                    <a:pt x="402" y="253"/>
                  </a:lnTo>
                  <a:lnTo>
                    <a:pt x="426" y="266"/>
                  </a:lnTo>
                  <a:lnTo>
                    <a:pt x="426" y="293"/>
                  </a:lnTo>
                  <a:lnTo>
                    <a:pt x="415" y="307"/>
                  </a:lnTo>
                  <a:lnTo>
                    <a:pt x="388" y="266"/>
                  </a:lnTo>
                  <a:lnTo>
                    <a:pt x="361" y="266"/>
                  </a:lnTo>
                  <a:lnTo>
                    <a:pt x="334" y="253"/>
                  </a:lnTo>
                  <a:lnTo>
                    <a:pt x="307" y="280"/>
                  </a:lnTo>
                  <a:lnTo>
                    <a:pt x="254" y="293"/>
                  </a:lnTo>
                  <a:lnTo>
                    <a:pt x="227" y="320"/>
                  </a:lnTo>
                  <a:lnTo>
                    <a:pt x="173" y="334"/>
                  </a:lnTo>
                  <a:lnTo>
                    <a:pt x="146" y="293"/>
                  </a:lnTo>
                  <a:lnTo>
                    <a:pt x="92" y="293"/>
                  </a:lnTo>
                  <a:lnTo>
                    <a:pt x="106" y="334"/>
                  </a:lnTo>
                  <a:lnTo>
                    <a:pt x="66" y="347"/>
                  </a:lnTo>
                  <a:lnTo>
                    <a:pt x="52" y="320"/>
                  </a:lnTo>
                  <a:lnTo>
                    <a:pt x="14" y="293"/>
                  </a:lnTo>
                  <a:lnTo>
                    <a:pt x="0" y="334"/>
                  </a:lnTo>
                  <a:lnTo>
                    <a:pt x="0" y="374"/>
                  </a:lnTo>
                  <a:lnTo>
                    <a:pt x="14" y="414"/>
                  </a:lnTo>
                  <a:lnTo>
                    <a:pt x="52" y="441"/>
                  </a:lnTo>
                  <a:lnTo>
                    <a:pt x="66" y="414"/>
                  </a:lnTo>
                  <a:lnTo>
                    <a:pt x="106" y="401"/>
                  </a:lnTo>
                  <a:lnTo>
                    <a:pt x="106" y="428"/>
                  </a:lnTo>
                </a:path>
              </a:pathLst>
            </a:custGeom>
            <a:solidFill>
              <a:srgbClr val="0082D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166"/>
            <p:cNvSpPr>
              <a:spLocks/>
            </p:cNvSpPr>
            <p:nvPr/>
          </p:nvSpPr>
          <p:spPr bwMode="gray">
            <a:xfrm>
              <a:off x="4362444" y="3792696"/>
              <a:ext cx="532352" cy="314446"/>
            </a:xfrm>
            <a:custGeom>
              <a:avLst/>
              <a:gdLst>
                <a:gd name="T0" fmla="*/ 53 w 816"/>
                <a:gd name="T1" fmla="*/ 106 h 467"/>
                <a:gd name="T2" fmla="*/ 60 w 816"/>
                <a:gd name="T3" fmla="*/ 110 h 467"/>
                <a:gd name="T4" fmla="*/ 70 w 816"/>
                <a:gd name="T5" fmla="*/ 116 h 467"/>
                <a:gd name="T6" fmla="*/ 80 w 816"/>
                <a:gd name="T7" fmla="*/ 113 h 467"/>
                <a:gd name="T8" fmla="*/ 90 w 816"/>
                <a:gd name="T9" fmla="*/ 103 h 467"/>
                <a:gd name="T10" fmla="*/ 100 w 816"/>
                <a:gd name="T11" fmla="*/ 96 h 467"/>
                <a:gd name="T12" fmla="*/ 123 w 816"/>
                <a:gd name="T13" fmla="*/ 100 h 467"/>
                <a:gd name="T14" fmla="*/ 136 w 816"/>
                <a:gd name="T15" fmla="*/ 100 h 467"/>
                <a:gd name="T16" fmla="*/ 150 w 816"/>
                <a:gd name="T17" fmla="*/ 110 h 467"/>
                <a:gd name="T18" fmla="*/ 156 w 816"/>
                <a:gd name="T19" fmla="*/ 93 h 467"/>
                <a:gd name="T20" fmla="*/ 173 w 816"/>
                <a:gd name="T21" fmla="*/ 93 h 467"/>
                <a:gd name="T22" fmla="*/ 187 w 816"/>
                <a:gd name="T23" fmla="*/ 83 h 467"/>
                <a:gd name="T24" fmla="*/ 190 w 816"/>
                <a:gd name="T25" fmla="*/ 70 h 467"/>
                <a:gd name="T26" fmla="*/ 197 w 816"/>
                <a:gd name="T27" fmla="*/ 60 h 467"/>
                <a:gd name="T28" fmla="*/ 203 w 816"/>
                <a:gd name="T29" fmla="*/ 53 h 467"/>
                <a:gd name="T30" fmla="*/ 197 w 816"/>
                <a:gd name="T31" fmla="*/ 43 h 467"/>
                <a:gd name="T32" fmla="*/ 180 w 816"/>
                <a:gd name="T33" fmla="*/ 37 h 467"/>
                <a:gd name="T34" fmla="*/ 170 w 816"/>
                <a:gd name="T35" fmla="*/ 37 h 467"/>
                <a:gd name="T36" fmla="*/ 170 w 816"/>
                <a:gd name="T37" fmla="*/ 30 h 467"/>
                <a:gd name="T38" fmla="*/ 160 w 816"/>
                <a:gd name="T39" fmla="*/ 30 h 467"/>
                <a:gd name="T40" fmla="*/ 150 w 816"/>
                <a:gd name="T41" fmla="*/ 27 h 467"/>
                <a:gd name="T42" fmla="*/ 146 w 816"/>
                <a:gd name="T43" fmla="*/ 33 h 467"/>
                <a:gd name="T44" fmla="*/ 136 w 816"/>
                <a:gd name="T45" fmla="*/ 43 h 467"/>
                <a:gd name="T46" fmla="*/ 123 w 816"/>
                <a:gd name="T47" fmla="*/ 27 h 467"/>
                <a:gd name="T48" fmla="*/ 123 w 816"/>
                <a:gd name="T49" fmla="*/ 17 h 467"/>
                <a:gd name="T50" fmla="*/ 93 w 816"/>
                <a:gd name="T51" fmla="*/ 10 h 467"/>
                <a:gd name="T52" fmla="*/ 86 w 816"/>
                <a:gd name="T53" fmla="*/ 0 h 467"/>
                <a:gd name="T54" fmla="*/ 76 w 816"/>
                <a:gd name="T55" fmla="*/ 6 h 467"/>
                <a:gd name="T56" fmla="*/ 70 w 816"/>
                <a:gd name="T57" fmla="*/ 0 h 467"/>
                <a:gd name="T58" fmla="*/ 63 w 816"/>
                <a:gd name="T59" fmla="*/ 6 h 467"/>
                <a:gd name="T60" fmla="*/ 43 w 816"/>
                <a:gd name="T61" fmla="*/ 17 h 467"/>
                <a:gd name="T62" fmla="*/ 23 w 816"/>
                <a:gd name="T63" fmla="*/ 33 h 467"/>
                <a:gd name="T64" fmla="*/ 6 w 816"/>
                <a:gd name="T65" fmla="*/ 40 h 467"/>
                <a:gd name="T66" fmla="*/ 0 w 816"/>
                <a:gd name="T67" fmla="*/ 46 h 467"/>
                <a:gd name="T68" fmla="*/ 13 w 816"/>
                <a:gd name="T69" fmla="*/ 56 h 467"/>
                <a:gd name="T70" fmla="*/ 16 w 816"/>
                <a:gd name="T71" fmla="*/ 70 h 467"/>
                <a:gd name="T72" fmla="*/ 26 w 816"/>
                <a:gd name="T73" fmla="*/ 83 h 467"/>
                <a:gd name="T74" fmla="*/ 43 w 816"/>
                <a:gd name="T75" fmla="*/ 100 h 467"/>
                <a:gd name="T76" fmla="*/ 53 w 816"/>
                <a:gd name="T77" fmla="*/ 106 h 4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6"/>
                <a:gd name="T118" fmla="*/ 0 h 467"/>
                <a:gd name="T119" fmla="*/ 816 w 816"/>
                <a:gd name="T120" fmla="*/ 467 h 4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6" h="467">
                  <a:moveTo>
                    <a:pt x="213" y="426"/>
                  </a:moveTo>
                  <a:lnTo>
                    <a:pt x="213" y="426"/>
                  </a:lnTo>
                  <a:lnTo>
                    <a:pt x="240" y="426"/>
                  </a:lnTo>
                  <a:lnTo>
                    <a:pt x="240" y="440"/>
                  </a:lnTo>
                  <a:lnTo>
                    <a:pt x="267" y="467"/>
                  </a:lnTo>
                  <a:lnTo>
                    <a:pt x="280" y="467"/>
                  </a:lnTo>
                  <a:lnTo>
                    <a:pt x="307" y="453"/>
                  </a:lnTo>
                  <a:lnTo>
                    <a:pt x="321" y="453"/>
                  </a:lnTo>
                  <a:lnTo>
                    <a:pt x="347" y="426"/>
                  </a:lnTo>
                  <a:lnTo>
                    <a:pt x="361" y="413"/>
                  </a:lnTo>
                  <a:lnTo>
                    <a:pt x="374" y="373"/>
                  </a:lnTo>
                  <a:lnTo>
                    <a:pt x="401" y="386"/>
                  </a:lnTo>
                  <a:lnTo>
                    <a:pt x="468" y="400"/>
                  </a:lnTo>
                  <a:lnTo>
                    <a:pt x="495" y="400"/>
                  </a:lnTo>
                  <a:lnTo>
                    <a:pt x="534" y="413"/>
                  </a:lnTo>
                  <a:lnTo>
                    <a:pt x="547" y="400"/>
                  </a:lnTo>
                  <a:lnTo>
                    <a:pt x="574" y="413"/>
                  </a:lnTo>
                  <a:lnTo>
                    <a:pt x="601" y="440"/>
                  </a:lnTo>
                  <a:lnTo>
                    <a:pt x="614" y="426"/>
                  </a:lnTo>
                  <a:lnTo>
                    <a:pt x="628" y="373"/>
                  </a:lnTo>
                  <a:lnTo>
                    <a:pt x="655" y="386"/>
                  </a:lnTo>
                  <a:lnTo>
                    <a:pt x="695" y="373"/>
                  </a:lnTo>
                  <a:lnTo>
                    <a:pt x="722" y="348"/>
                  </a:lnTo>
                  <a:lnTo>
                    <a:pt x="749" y="334"/>
                  </a:lnTo>
                  <a:lnTo>
                    <a:pt x="735" y="321"/>
                  </a:lnTo>
                  <a:lnTo>
                    <a:pt x="762" y="281"/>
                  </a:lnTo>
                  <a:lnTo>
                    <a:pt x="776" y="240"/>
                  </a:lnTo>
                  <a:lnTo>
                    <a:pt x="789" y="240"/>
                  </a:lnTo>
                  <a:lnTo>
                    <a:pt x="816" y="227"/>
                  </a:lnTo>
                  <a:lnTo>
                    <a:pt x="816" y="213"/>
                  </a:lnTo>
                  <a:lnTo>
                    <a:pt x="789" y="200"/>
                  </a:lnTo>
                  <a:lnTo>
                    <a:pt x="789" y="173"/>
                  </a:lnTo>
                  <a:lnTo>
                    <a:pt x="749" y="162"/>
                  </a:lnTo>
                  <a:lnTo>
                    <a:pt x="722" y="148"/>
                  </a:lnTo>
                  <a:lnTo>
                    <a:pt x="682" y="173"/>
                  </a:lnTo>
                  <a:lnTo>
                    <a:pt x="682" y="148"/>
                  </a:lnTo>
                  <a:lnTo>
                    <a:pt x="655" y="135"/>
                  </a:lnTo>
                  <a:lnTo>
                    <a:pt x="682" y="121"/>
                  </a:lnTo>
                  <a:lnTo>
                    <a:pt x="668" y="108"/>
                  </a:lnTo>
                  <a:lnTo>
                    <a:pt x="641" y="121"/>
                  </a:lnTo>
                  <a:lnTo>
                    <a:pt x="628" y="108"/>
                  </a:lnTo>
                  <a:lnTo>
                    <a:pt x="601" y="108"/>
                  </a:lnTo>
                  <a:lnTo>
                    <a:pt x="561" y="94"/>
                  </a:lnTo>
                  <a:lnTo>
                    <a:pt x="587" y="135"/>
                  </a:lnTo>
                  <a:lnTo>
                    <a:pt x="561" y="135"/>
                  </a:lnTo>
                  <a:lnTo>
                    <a:pt x="547" y="173"/>
                  </a:lnTo>
                  <a:lnTo>
                    <a:pt x="520" y="135"/>
                  </a:lnTo>
                  <a:lnTo>
                    <a:pt x="495" y="108"/>
                  </a:lnTo>
                  <a:lnTo>
                    <a:pt x="509" y="81"/>
                  </a:lnTo>
                  <a:lnTo>
                    <a:pt x="495" y="68"/>
                  </a:lnTo>
                  <a:lnTo>
                    <a:pt x="428" y="54"/>
                  </a:lnTo>
                  <a:lnTo>
                    <a:pt x="374" y="41"/>
                  </a:lnTo>
                  <a:lnTo>
                    <a:pt x="374" y="0"/>
                  </a:lnTo>
                  <a:lnTo>
                    <a:pt x="347" y="0"/>
                  </a:lnTo>
                  <a:lnTo>
                    <a:pt x="334" y="41"/>
                  </a:lnTo>
                  <a:lnTo>
                    <a:pt x="307" y="27"/>
                  </a:lnTo>
                  <a:lnTo>
                    <a:pt x="307" y="41"/>
                  </a:lnTo>
                  <a:lnTo>
                    <a:pt x="280" y="0"/>
                  </a:lnTo>
                  <a:lnTo>
                    <a:pt x="253" y="0"/>
                  </a:lnTo>
                  <a:lnTo>
                    <a:pt x="253" y="27"/>
                  </a:lnTo>
                  <a:lnTo>
                    <a:pt x="213" y="54"/>
                  </a:lnTo>
                  <a:lnTo>
                    <a:pt x="173" y="68"/>
                  </a:lnTo>
                  <a:lnTo>
                    <a:pt x="132" y="94"/>
                  </a:lnTo>
                  <a:lnTo>
                    <a:pt x="94" y="135"/>
                  </a:lnTo>
                  <a:lnTo>
                    <a:pt x="54" y="135"/>
                  </a:lnTo>
                  <a:lnTo>
                    <a:pt x="27" y="162"/>
                  </a:lnTo>
                  <a:lnTo>
                    <a:pt x="13" y="162"/>
                  </a:lnTo>
                  <a:lnTo>
                    <a:pt x="0" y="187"/>
                  </a:lnTo>
                  <a:lnTo>
                    <a:pt x="27" y="200"/>
                  </a:lnTo>
                  <a:lnTo>
                    <a:pt x="54" y="227"/>
                  </a:lnTo>
                  <a:lnTo>
                    <a:pt x="40" y="254"/>
                  </a:lnTo>
                  <a:lnTo>
                    <a:pt x="67" y="281"/>
                  </a:lnTo>
                  <a:lnTo>
                    <a:pt x="81" y="334"/>
                  </a:lnTo>
                  <a:lnTo>
                    <a:pt x="106" y="334"/>
                  </a:lnTo>
                  <a:lnTo>
                    <a:pt x="146" y="373"/>
                  </a:lnTo>
                  <a:lnTo>
                    <a:pt x="173" y="400"/>
                  </a:lnTo>
                  <a:lnTo>
                    <a:pt x="200" y="400"/>
                  </a:lnTo>
                  <a:lnTo>
                    <a:pt x="213" y="426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167"/>
            <p:cNvSpPr>
              <a:spLocks/>
            </p:cNvSpPr>
            <p:nvPr/>
          </p:nvSpPr>
          <p:spPr bwMode="gray">
            <a:xfrm>
              <a:off x="5455922" y="5207023"/>
              <a:ext cx="173962" cy="126858"/>
            </a:xfrm>
            <a:custGeom>
              <a:avLst/>
              <a:gdLst>
                <a:gd name="T0" fmla="*/ 13 w 267"/>
                <a:gd name="T1" fmla="*/ 0 h 186"/>
                <a:gd name="T2" fmla="*/ 6 w 267"/>
                <a:gd name="T3" fmla="*/ 4 h 186"/>
                <a:gd name="T4" fmla="*/ 3 w 267"/>
                <a:gd name="T5" fmla="*/ 7 h 186"/>
                <a:gd name="T6" fmla="*/ 0 w 267"/>
                <a:gd name="T7" fmla="*/ 10 h 186"/>
                <a:gd name="T8" fmla="*/ 0 w 267"/>
                <a:gd name="T9" fmla="*/ 14 h 186"/>
                <a:gd name="T10" fmla="*/ 6 w 267"/>
                <a:gd name="T11" fmla="*/ 10 h 186"/>
                <a:gd name="T12" fmla="*/ 13 w 267"/>
                <a:gd name="T13" fmla="*/ 10 h 186"/>
                <a:gd name="T14" fmla="*/ 13 w 267"/>
                <a:gd name="T15" fmla="*/ 14 h 186"/>
                <a:gd name="T16" fmla="*/ 19 w 267"/>
                <a:gd name="T17" fmla="*/ 17 h 186"/>
                <a:gd name="T18" fmla="*/ 23 w 267"/>
                <a:gd name="T19" fmla="*/ 21 h 186"/>
                <a:gd name="T20" fmla="*/ 26 w 267"/>
                <a:gd name="T21" fmla="*/ 21 h 186"/>
                <a:gd name="T22" fmla="*/ 29 w 267"/>
                <a:gd name="T23" fmla="*/ 23 h 186"/>
                <a:gd name="T24" fmla="*/ 29 w 267"/>
                <a:gd name="T25" fmla="*/ 27 h 186"/>
                <a:gd name="T26" fmla="*/ 39 w 267"/>
                <a:gd name="T27" fmla="*/ 27 h 186"/>
                <a:gd name="T28" fmla="*/ 43 w 267"/>
                <a:gd name="T29" fmla="*/ 27 h 186"/>
                <a:gd name="T30" fmla="*/ 50 w 267"/>
                <a:gd name="T31" fmla="*/ 30 h 186"/>
                <a:gd name="T32" fmla="*/ 50 w 267"/>
                <a:gd name="T33" fmla="*/ 34 h 186"/>
                <a:gd name="T34" fmla="*/ 53 w 267"/>
                <a:gd name="T35" fmla="*/ 37 h 186"/>
                <a:gd name="T36" fmla="*/ 53 w 267"/>
                <a:gd name="T37" fmla="*/ 40 h 186"/>
                <a:gd name="T38" fmla="*/ 60 w 267"/>
                <a:gd name="T39" fmla="*/ 40 h 186"/>
                <a:gd name="T40" fmla="*/ 56 w 267"/>
                <a:gd name="T41" fmla="*/ 44 h 186"/>
                <a:gd name="T42" fmla="*/ 60 w 267"/>
                <a:gd name="T43" fmla="*/ 48 h 186"/>
                <a:gd name="T44" fmla="*/ 63 w 267"/>
                <a:gd name="T45" fmla="*/ 40 h 186"/>
                <a:gd name="T46" fmla="*/ 66 w 267"/>
                <a:gd name="T47" fmla="*/ 40 h 186"/>
                <a:gd name="T48" fmla="*/ 66 w 267"/>
                <a:gd name="T49" fmla="*/ 34 h 186"/>
                <a:gd name="T50" fmla="*/ 60 w 267"/>
                <a:gd name="T51" fmla="*/ 30 h 186"/>
                <a:gd name="T52" fmla="*/ 56 w 267"/>
                <a:gd name="T53" fmla="*/ 30 h 186"/>
                <a:gd name="T54" fmla="*/ 53 w 267"/>
                <a:gd name="T55" fmla="*/ 27 h 186"/>
                <a:gd name="T56" fmla="*/ 50 w 267"/>
                <a:gd name="T57" fmla="*/ 27 h 186"/>
                <a:gd name="T58" fmla="*/ 46 w 267"/>
                <a:gd name="T59" fmla="*/ 21 h 186"/>
                <a:gd name="T60" fmla="*/ 50 w 267"/>
                <a:gd name="T61" fmla="*/ 17 h 186"/>
                <a:gd name="T62" fmla="*/ 43 w 267"/>
                <a:gd name="T63" fmla="*/ 10 h 186"/>
                <a:gd name="T64" fmla="*/ 43 w 267"/>
                <a:gd name="T65" fmla="*/ 14 h 186"/>
                <a:gd name="T66" fmla="*/ 29 w 267"/>
                <a:gd name="T67" fmla="*/ 14 h 186"/>
                <a:gd name="T68" fmla="*/ 26 w 267"/>
                <a:gd name="T69" fmla="*/ 10 h 186"/>
                <a:gd name="T70" fmla="*/ 23 w 267"/>
                <a:gd name="T71" fmla="*/ 10 h 186"/>
                <a:gd name="T72" fmla="*/ 19 w 267"/>
                <a:gd name="T73" fmla="*/ 7 h 186"/>
                <a:gd name="T74" fmla="*/ 16 w 267"/>
                <a:gd name="T75" fmla="*/ 7 h 186"/>
                <a:gd name="T76" fmla="*/ 16 w 267"/>
                <a:gd name="T77" fmla="*/ 4 h 186"/>
                <a:gd name="T78" fmla="*/ 13 w 267"/>
                <a:gd name="T79" fmla="*/ 0 h 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7"/>
                <a:gd name="T121" fmla="*/ 0 h 186"/>
                <a:gd name="T122" fmla="*/ 267 w 267"/>
                <a:gd name="T123" fmla="*/ 186 h 1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7" h="186">
                  <a:moveTo>
                    <a:pt x="52" y="0"/>
                  </a:moveTo>
                  <a:lnTo>
                    <a:pt x="27" y="13"/>
                  </a:lnTo>
                  <a:lnTo>
                    <a:pt x="14" y="27"/>
                  </a:lnTo>
                  <a:lnTo>
                    <a:pt x="0" y="40"/>
                  </a:lnTo>
                  <a:lnTo>
                    <a:pt x="0" y="54"/>
                  </a:lnTo>
                  <a:lnTo>
                    <a:pt x="27" y="40"/>
                  </a:lnTo>
                  <a:lnTo>
                    <a:pt x="52" y="40"/>
                  </a:lnTo>
                  <a:lnTo>
                    <a:pt x="52" y="54"/>
                  </a:lnTo>
                  <a:lnTo>
                    <a:pt x="79" y="67"/>
                  </a:lnTo>
                  <a:lnTo>
                    <a:pt x="92" y="81"/>
                  </a:lnTo>
                  <a:lnTo>
                    <a:pt x="106" y="81"/>
                  </a:lnTo>
                  <a:lnTo>
                    <a:pt x="119" y="92"/>
                  </a:lnTo>
                  <a:lnTo>
                    <a:pt x="119" y="105"/>
                  </a:lnTo>
                  <a:lnTo>
                    <a:pt x="159" y="105"/>
                  </a:lnTo>
                  <a:lnTo>
                    <a:pt x="173" y="105"/>
                  </a:lnTo>
                  <a:lnTo>
                    <a:pt x="200" y="119"/>
                  </a:lnTo>
                  <a:lnTo>
                    <a:pt x="200" y="132"/>
                  </a:lnTo>
                  <a:lnTo>
                    <a:pt x="213" y="146"/>
                  </a:lnTo>
                  <a:lnTo>
                    <a:pt x="213" y="159"/>
                  </a:lnTo>
                  <a:lnTo>
                    <a:pt x="240" y="159"/>
                  </a:lnTo>
                  <a:lnTo>
                    <a:pt x="227" y="173"/>
                  </a:lnTo>
                  <a:lnTo>
                    <a:pt x="240" y="186"/>
                  </a:lnTo>
                  <a:lnTo>
                    <a:pt x="253" y="159"/>
                  </a:lnTo>
                  <a:lnTo>
                    <a:pt x="267" y="159"/>
                  </a:lnTo>
                  <a:lnTo>
                    <a:pt x="267" y="132"/>
                  </a:lnTo>
                  <a:lnTo>
                    <a:pt x="240" y="119"/>
                  </a:lnTo>
                  <a:lnTo>
                    <a:pt x="227" y="119"/>
                  </a:lnTo>
                  <a:lnTo>
                    <a:pt x="213" y="105"/>
                  </a:lnTo>
                  <a:lnTo>
                    <a:pt x="200" y="105"/>
                  </a:lnTo>
                  <a:lnTo>
                    <a:pt x="186" y="81"/>
                  </a:lnTo>
                  <a:lnTo>
                    <a:pt x="200" y="67"/>
                  </a:lnTo>
                  <a:lnTo>
                    <a:pt x="173" y="40"/>
                  </a:lnTo>
                  <a:lnTo>
                    <a:pt x="173" y="54"/>
                  </a:lnTo>
                  <a:lnTo>
                    <a:pt x="119" y="54"/>
                  </a:lnTo>
                  <a:lnTo>
                    <a:pt x="106" y="40"/>
                  </a:lnTo>
                  <a:lnTo>
                    <a:pt x="92" y="40"/>
                  </a:lnTo>
                  <a:lnTo>
                    <a:pt x="79" y="27"/>
                  </a:lnTo>
                  <a:lnTo>
                    <a:pt x="65" y="27"/>
                  </a:lnTo>
                  <a:lnTo>
                    <a:pt x="65" y="13"/>
                  </a:lnTo>
                  <a:lnTo>
                    <a:pt x="52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168"/>
            <p:cNvSpPr>
              <a:spLocks/>
            </p:cNvSpPr>
            <p:nvPr/>
          </p:nvSpPr>
          <p:spPr bwMode="gray">
            <a:xfrm>
              <a:off x="5699208" y="5416203"/>
              <a:ext cx="17004" cy="25642"/>
            </a:xfrm>
            <a:custGeom>
              <a:avLst/>
              <a:gdLst>
                <a:gd name="T0" fmla="*/ 6 w 27"/>
                <a:gd name="T1" fmla="*/ 0 h 38"/>
                <a:gd name="T2" fmla="*/ 0 w 27"/>
                <a:gd name="T3" fmla="*/ 10 h 38"/>
                <a:gd name="T4" fmla="*/ 6 w 27"/>
                <a:gd name="T5" fmla="*/ 6 h 38"/>
                <a:gd name="T6" fmla="*/ 6 w 2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38"/>
                <a:gd name="T14" fmla="*/ 27 w 2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38">
                  <a:moveTo>
                    <a:pt x="27" y="0"/>
                  </a:moveTo>
                  <a:lnTo>
                    <a:pt x="0" y="38"/>
                  </a:lnTo>
                  <a:lnTo>
                    <a:pt x="27" y="25"/>
                  </a:lnTo>
                  <a:lnTo>
                    <a:pt x="27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169"/>
            <p:cNvSpPr>
              <a:spLocks/>
            </p:cNvSpPr>
            <p:nvPr/>
          </p:nvSpPr>
          <p:spPr bwMode="gray">
            <a:xfrm>
              <a:off x="5735832" y="5397309"/>
              <a:ext cx="34008" cy="44536"/>
            </a:xfrm>
            <a:custGeom>
              <a:avLst/>
              <a:gdLst>
                <a:gd name="T0" fmla="*/ 6 w 54"/>
                <a:gd name="T1" fmla="*/ 0 h 67"/>
                <a:gd name="T2" fmla="*/ 0 w 54"/>
                <a:gd name="T3" fmla="*/ 6 h 67"/>
                <a:gd name="T4" fmla="*/ 6 w 54"/>
                <a:gd name="T5" fmla="*/ 16 h 67"/>
                <a:gd name="T6" fmla="*/ 13 w 54"/>
                <a:gd name="T7" fmla="*/ 10 h 67"/>
                <a:gd name="T8" fmla="*/ 12 w 54"/>
                <a:gd name="T9" fmla="*/ 10 h 67"/>
                <a:gd name="T10" fmla="*/ 12 w 54"/>
                <a:gd name="T11" fmla="*/ 9 h 67"/>
                <a:gd name="T12" fmla="*/ 12 w 54"/>
                <a:gd name="T13" fmla="*/ 9 h 67"/>
                <a:gd name="T14" fmla="*/ 11 w 54"/>
                <a:gd name="T15" fmla="*/ 9 h 67"/>
                <a:gd name="T16" fmla="*/ 9 w 54"/>
                <a:gd name="T17" fmla="*/ 7 h 67"/>
                <a:gd name="T18" fmla="*/ 8 w 54"/>
                <a:gd name="T19" fmla="*/ 6 h 67"/>
                <a:gd name="T20" fmla="*/ 7 w 54"/>
                <a:gd name="T21" fmla="*/ 4 h 67"/>
                <a:gd name="T22" fmla="*/ 6 w 54"/>
                <a:gd name="T23" fmla="*/ 3 h 67"/>
                <a:gd name="T24" fmla="*/ 6 w 54"/>
                <a:gd name="T25" fmla="*/ 3 h 67"/>
                <a:gd name="T26" fmla="*/ 5 w 54"/>
                <a:gd name="T27" fmla="*/ 2 h 67"/>
                <a:gd name="T28" fmla="*/ 5 w 54"/>
                <a:gd name="T29" fmla="*/ 1 h 67"/>
                <a:gd name="T30" fmla="*/ 6 w 54"/>
                <a:gd name="T31" fmla="*/ 0 h 67"/>
                <a:gd name="T32" fmla="*/ 6 w 54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7"/>
                <a:gd name="T53" fmla="*/ 54 w 54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7">
                  <a:moveTo>
                    <a:pt x="27" y="0"/>
                  </a:moveTo>
                  <a:lnTo>
                    <a:pt x="0" y="27"/>
                  </a:lnTo>
                  <a:lnTo>
                    <a:pt x="27" y="67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46" y="37"/>
                  </a:lnTo>
                  <a:lnTo>
                    <a:pt x="40" y="31"/>
                  </a:lnTo>
                  <a:lnTo>
                    <a:pt x="35" y="25"/>
                  </a:lnTo>
                  <a:lnTo>
                    <a:pt x="29" y="19"/>
                  </a:lnTo>
                  <a:lnTo>
                    <a:pt x="27" y="15"/>
                  </a:lnTo>
                  <a:lnTo>
                    <a:pt x="25" y="12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5" y="2"/>
                  </a:lnTo>
                  <a:lnTo>
                    <a:pt x="27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170"/>
            <p:cNvSpPr>
              <a:spLocks/>
            </p:cNvSpPr>
            <p:nvPr/>
          </p:nvSpPr>
          <p:spPr bwMode="gray">
            <a:xfrm>
              <a:off x="5646888" y="5314988"/>
              <a:ext cx="35316" cy="36438"/>
            </a:xfrm>
            <a:custGeom>
              <a:avLst/>
              <a:gdLst>
                <a:gd name="T0" fmla="*/ 0 w 54"/>
                <a:gd name="T1" fmla="*/ 0 h 54"/>
                <a:gd name="T2" fmla="*/ 3 w 54"/>
                <a:gd name="T3" fmla="*/ 7 h 54"/>
                <a:gd name="T4" fmla="*/ 10 w 54"/>
                <a:gd name="T5" fmla="*/ 14 h 54"/>
                <a:gd name="T6" fmla="*/ 14 w 54"/>
                <a:gd name="T7" fmla="*/ 7 h 54"/>
                <a:gd name="T8" fmla="*/ 0 w 5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0" y="0"/>
                  </a:moveTo>
                  <a:lnTo>
                    <a:pt x="13" y="27"/>
                  </a:lnTo>
                  <a:lnTo>
                    <a:pt x="40" y="54"/>
                  </a:lnTo>
                  <a:lnTo>
                    <a:pt x="54" y="27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171"/>
            <p:cNvSpPr>
              <a:spLocks/>
            </p:cNvSpPr>
            <p:nvPr/>
          </p:nvSpPr>
          <p:spPr bwMode="gray">
            <a:xfrm>
              <a:off x="5690052" y="5351425"/>
              <a:ext cx="18312" cy="17545"/>
            </a:xfrm>
            <a:custGeom>
              <a:avLst/>
              <a:gdLst>
                <a:gd name="T0" fmla="*/ 0 w 29"/>
                <a:gd name="T1" fmla="*/ 0 h 27"/>
                <a:gd name="T2" fmla="*/ 7 w 29"/>
                <a:gd name="T3" fmla="*/ 0 h 27"/>
                <a:gd name="T4" fmla="*/ 7 w 29"/>
                <a:gd name="T5" fmla="*/ 6 h 27"/>
                <a:gd name="T6" fmla="*/ 3 w 29"/>
                <a:gd name="T7" fmla="*/ 6 h 27"/>
                <a:gd name="T8" fmla="*/ 0 w 29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7"/>
                <a:gd name="T17" fmla="*/ 29 w 29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7">
                  <a:moveTo>
                    <a:pt x="0" y="0"/>
                  </a:moveTo>
                  <a:lnTo>
                    <a:pt x="29" y="0"/>
                  </a:lnTo>
                  <a:lnTo>
                    <a:pt x="29" y="27"/>
                  </a:lnTo>
                  <a:lnTo>
                    <a:pt x="13" y="27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172"/>
            <p:cNvSpPr>
              <a:spLocks/>
            </p:cNvSpPr>
            <p:nvPr/>
          </p:nvSpPr>
          <p:spPr bwMode="gray">
            <a:xfrm>
              <a:off x="5550097" y="4965453"/>
              <a:ext cx="35316" cy="25642"/>
            </a:xfrm>
            <a:custGeom>
              <a:avLst/>
              <a:gdLst>
                <a:gd name="T0" fmla="*/ 7 w 54"/>
                <a:gd name="T1" fmla="*/ 0 h 38"/>
                <a:gd name="T2" fmla="*/ 0 w 54"/>
                <a:gd name="T3" fmla="*/ 3 h 38"/>
                <a:gd name="T4" fmla="*/ 3 w 54"/>
                <a:gd name="T5" fmla="*/ 10 h 38"/>
                <a:gd name="T6" fmla="*/ 14 w 54"/>
                <a:gd name="T7" fmla="*/ 10 h 38"/>
                <a:gd name="T8" fmla="*/ 14 w 54"/>
                <a:gd name="T9" fmla="*/ 0 h 38"/>
                <a:gd name="T10" fmla="*/ 7 w 54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38"/>
                <a:gd name="T20" fmla="*/ 54 w 54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38">
                  <a:moveTo>
                    <a:pt x="27" y="0"/>
                  </a:moveTo>
                  <a:lnTo>
                    <a:pt x="0" y="12"/>
                  </a:lnTo>
                  <a:lnTo>
                    <a:pt x="13" y="38"/>
                  </a:lnTo>
                  <a:lnTo>
                    <a:pt x="54" y="38"/>
                  </a:lnTo>
                  <a:lnTo>
                    <a:pt x="54" y="0"/>
                  </a:lnTo>
                  <a:lnTo>
                    <a:pt x="27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173"/>
            <p:cNvSpPr>
              <a:spLocks/>
            </p:cNvSpPr>
            <p:nvPr/>
          </p:nvSpPr>
          <p:spPr bwMode="gray">
            <a:xfrm>
              <a:off x="5699208" y="4738729"/>
              <a:ext cx="270753" cy="287455"/>
            </a:xfrm>
            <a:custGeom>
              <a:avLst/>
              <a:gdLst>
                <a:gd name="T0" fmla="*/ 0 w 415"/>
                <a:gd name="T1" fmla="*/ 27 h 426"/>
                <a:gd name="T2" fmla="*/ 3 w 415"/>
                <a:gd name="T3" fmla="*/ 27 h 426"/>
                <a:gd name="T4" fmla="*/ 10 w 415"/>
                <a:gd name="T5" fmla="*/ 29 h 426"/>
                <a:gd name="T6" fmla="*/ 13 w 415"/>
                <a:gd name="T7" fmla="*/ 29 h 426"/>
                <a:gd name="T8" fmla="*/ 13 w 415"/>
                <a:gd name="T9" fmla="*/ 40 h 426"/>
                <a:gd name="T10" fmla="*/ 6 w 415"/>
                <a:gd name="T11" fmla="*/ 50 h 426"/>
                <a:gd name="T12" fmla="*/ 10 w 415"/>
                <a:gd name="T13" fmla="*/ 60 h 426"/>
                <a:gd name="T14" fmla="*/ 6 w 415"/>
                <a:gd name="T15" fmla="*/ 67 h 426"/>
                <a:gd name="T16" fmla="*/ 3 w 415"/>
                <a:gd name="T17" fmla="*/ 77 h 426"/>
                <a:gd name="T18" fmla="*/ 10 w 415"/>
                <a:gd name="T19" fmla="*/ 81 h 426"/>
                <a:gd name="T20" fmla="*/ 27 w 415"/>
                <a:gd name="T21" fmla="*/ 74 h 426"/>
                <a:gd name="T22" fmla="*/ 30 w 415"/>
                <a:gd name="T23" fmla="*/ 77 h 426"/>
                <a:gd name="T24" fmla="*/ 17 w 415"/>
                <a:gd name="T25" fmla="*/ 87 h 426"/>
                <a:gd name="T26" fmla="*/ 13 w 415"/>
                <a:gd name="T27" fmla="*/ 94 h 426"/>
                <a:gd name="T28" fmla="*/ 13 w 415"/>
                <a:gd name="T29" fmla="*/ 107 h 426"/>
                <a:gd name="T30" fmla="*/ 27 w 415"/>
                <a:gd name="T31" fmla="*/ 91 h 426"/>
                <a:gd name="T32" fmla="*/ 33 w 415"/>
                <a:gd name="T33" fmla="*/ 74 h 426"/>
                <a:gd name="T34" fmla="*/ 47 w 415"/>
                <a:gd name="T35" fmla="*/ 67 h 426"/>
                <a:gd name="T36" fmla="*/ 50 w 415"/>
                <a:gd name="T37" fmla="*/ 50 h 426"/>
                <a:gd name="T38" fmla="*/ 57 w 415"/>
                <a:gd name="T39" fmla="*/ 50 h 426"/>
                <a:gd name="T40" fmla="*/ 64 w 415"/>
                <a:gd name="T41" fmla="*/ 50 h 426"/>
                <a:gd name="T42" fmla="*/ 70 w 415"/>
                <a:gd name="T43" fmla="*/ 40 h 426"/>
                <a:gd name="T44" fmla="*/ 87 w 415"/>
                <a:gd name="T45" fmla="*/ 40 h 426"/>
                <a:gd name="T46" fmla="*/ 90 w 415"/>
                <a:gd name="T47" fmla="*/ 40 h 426"/>
                <a:gd name="T48" fmla="*/ 100 w 415"/>
                <a:gd name="T49" fmla="*/ 37 h 426"/>
                <a:gd name="T50" fmla="*/ 103 w 415"/>
                <a:gd name="T51" fmla="*/ 23 h 426"/>
                <a:gd name="T52" fmla="*/ 97 w 415"/>
                <a:gd name="T53" fmla="*/ 27 h 426"/>
                <a:gd name="T54" fmla="*/ 77 w 415"/>
                <a:gd name="T55" fmla="*/ 23 h 426"/>
                <a:gd name="T56" fmla="*/ 60 w 415"/>
                <a:gd name="T57" fmla="*/ 13 h 426"/>
                <a:gd name="T58" fmla="*/ 57 w 415"/>
                <a:gd name="T59" fmla="*/ 3 h 426"/>
                <a:gd name="T60" fmla="*/ 57 w 415"/>
                <a:gd name="T61" fmla="*/ 0 h 426"/>
                <a:gd name="T62" fmla="*/ 50 w 415"/>
                <a:gd name="T63" fmla="*/ 0 h 426"/>
                <a:gd name="T64" fmla="*/ 40 w 415"/>
                <a:gd name="T65" fmla="*/ 7 h 426"/>
                <a:gd name="T66" fmla="*/ 33 w 415"/>
                <a:gd name="T67" fmla="*/ 0 h 426"/>
                <a:gd name="T68" fmla="*/ 23 w 415"/>
                <a:gd name="T69" fmla="*/ 3 h 426"/>
                <a:gd name="T70" fmla="*/ 20 w 415"/>
                <a:gd name="T71" fmla="*/ 10 h 426"/>
                <a:gd name="T72" fmla="*/ 10 w 415"/>
                <a:gd name="T73" fmla="*/ 13 h 426"/>
                <a:gd name="T74" fmla="*/ 0 w 415"/>
                <a:gd name="T75" fmla="*/ 20 h 426"/>
                <a:gd name="T76" fmla="*/ 0 w 415"/>
                <a:gd name="T77" fmla="*/ 27 h 4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5"/>
                <a:gd name="T118" fmla="*/ 0 h 426"/>
                <a:gd name="T119" fmla="*/ 415 w 415"/>
                <a:gd name="T120" fmla="*/ 426 h 4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5" h="426">
                  <a:moveTo>
                    <a:pt x="0" y="106"/>
                  </a:moveTo>
                  <a:lnTo>
                    <a:pt x="14" y="106"/>
                  </a:lnTo>
                  <a:lnTo>
                    <a:pt x="41" y="119"/>
                  </a:lnTo>
                  <a:lnTo>
                    <a:pt x="54" y="119"/>
                  </a:lnTo>
                  <a:lnTo>
                    <a:pt x="54" y="160"/>
                  </a:lnTo>
                  <a:lnTo>
                    <a:pt x="27" y="200"/>
                  </a:lnTo>
                  <a:lnTo>
                    <a:pt x="41" y="240"/>
                  </a:lnTo>
                  <a:lnTo>
                    <a:pt x="27" y="267"/>
                  </a:lnTo>
                  <a:lnTo>
                    <a:pt x="14" y="307"/>
                  </a:lnTo>
                  <a:lnTo>
                    <a:pt x="41" y="321"/>
                  </a:lnTo>
                  <a:lnTo>
                    <a:pt x="108" y="294"/>
                  </a:lnTo>
                  <a:lnTo>
                    <a:pt x="121" y="307"/>
                  </a:lnTo>
                  <a:lnTo>
                    <a:pt x="68" y="348"/>
                  </a:lnTo>
                  <a:lnTo>
                    <a:pt x="54" y="374"/>
                  </a:lnTo>
                  <a:lnTo>
                    <a:pt x="54" y="426"/>
                  </a:lnTo>
                  <a:lnTo>
                    <a:pt x="108" y="361"/>
                  </a:lnTo>
                  <a:lnTo>
                    <a:pt x="135" y="294"/>
                  </a:lnTo>
                  <a:lnTo>
                    <a:pt x="189" y="267"/>
                  </a:lnTo>
                  <a:lnTo>
                    <a:pt x="202" y="200"/>
                  </a:lnTo>
                  <a:lnTo>
                    <a:pt x="229" y="200"/>
                  </a:lnTo>
                  <a:lnTo>
                    <a:pt x="256" y="200"/>
                  </a:lnTo>
                  <a:lnTo>
                    <a:pt x="281" y="160"/>
                  </a:lnTo>
                  <a:lnTo>
                    <a:pt x="348" y="160"/>
                  </a:lnTo>
                  <a:lnTo>
                    <a:pt x="361" y="160"/>
                  </a:lnTo>
                  <a:lnTo>
                    <a:pt x="402" y="146"/>
                  </a:lnTo>
                  <a:lnTo>
                    <a:pt x="415" y="92"/>
                  </a:lnTo>
                  <a:lnTo>
                    <a:pt x="388" y="106"/>
                  </a:lnTo>
                  <a:lnTo>
                    <a:pt x="308" y="92"/>
                  </a:lnTo>
                  <a:lnTo>
                    <a:pt x="242" y="52"/>
                  </a:lnTo>
                  <a:lnTo>
                    <a:pt x="229" y="14"/>
                  </a:lnTo>
                  <a:lnTo>
                    <a:pt x="229" y="0"/>
                  </a:lnTo>
                  <a:lnTo>
                    <a:pt x="202" y="0"/>
                  </a:lnTo>
                  <a:lnTo>
                    <a:pt x="162" y="25"/>
                  </a:lnTo>
                  <a:lnTo>
                    <a:pt x="135" y="0"/>
                  </a:lnTo>
                  <a:lnTo>
                    <a:pt x="95" y="14"/>
                  </a:lnTo>
                  <a:lnTo>
                    <a:pt x="81" y="39"/>
                  </a:lnTo>
                  <a:lnTo>
                    <a:pt x="41" y="52"/>
                  </a:lnTo>
                  <a:lnTo>
                    <a:pt x="0" y="79"/>
                  </a:lnTo>
                  <a:lnTo>
                    <a:pt x="0" y="106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174"/>
            <p:cNvSpPr>
              <a:spLocks/>
            </p:cNvSpPr>
            <p:nvPr/>
          </p:nvSpPr>
          <p:spPr bwMode="gray">
            <a:xfrm>
              <a:off x="5288499" y="4486364"/>
              <a:ext cx="559819" cy="431856"/>
            </a:xfrm>
            <a:custGeom>
              <a:avLst/>
              <a:gdLst>
                <a:gd name="T0" fmla="*/ 20 w 856"/>
                <a:gd name="T1" fmla="*/ 33 h 641"/>
                <a:gd name="T2" fmla="*/ 17 w 856"/>
                <a:gd name="T3" fmla="*/ 43 h 641"/>
                <a:gd name="T4" fmla="*/ 34 w 856"/>
                <a:gd name="T5" fmla="*/ 43 h 641"/>
                <a:gd name="T6" fmla="*/ 63 w 856"/>
                <a:gd name="T7" fmla="*/ 46 h 641"/>
                <a:gd name="T8" fmla="*/ 87 w 856"/>
                <a:gd name="T9" fmla="*/ 39 h 641"/>
                <a:gd name="T10" fmla="*/ 104 w 856"/>
                <a:gd name="T11" fmla="*/ 39 h 641"/>
                <a:gd name="T12" fmla="*/ 120 w 856"/>
                <a:gd name="T13" fmla="*/ 26 h 641"/>
                <a:gd name="T14" fmla="*/ 134 w 856"/>
                <a:gd name="T15" fmla="*/ 13 h 641"/>
                <a:gd name="T16" fmla="*/ 158 w 856"/>
                <a:gd name="T17" fmla="*/ 3 h 641"/>
                <a:gd name="T18" fmla="*/ 177 w 856"/>
                <a:gd name="T19" fmla="*/ 0 h 641"/>
                <a:gd name="T20" fmla="*/ 184 w 856"/>
                <a:gd name="T21" fmla="*/ 3 h 641"/>
                <a:gd name="T22" fmla="*/ 211 w 856"/>
                <a:gd name="T23" fmla="*/ 10 h 641"/>
                <a:gd name="T24" fmla="*/ 201 w 856"/>
                <a:gd name="T25" fmla="*/ 26 h 641"/>
                <a:gd name="T26" fmla="*/ 201 w 856"/>
                <a:gd name="T27" fmla="*/ 60 h 641"/>
                <a:gd name="T28" fmla="*/ 194 w 856"/>
                <a:gd name="T29" fmla="*/ 76 h 641"/>
                <a:gd name="T30" fmla="*/ 208 w 856"/>
                <a:gd name="T31" fmla="*/ 93 h 641"/>
                <a:gd name="T32" fmla="*/ 191 w 856"/>
                <a:gd name="T33" fmla="*/ 93 h 641"/>
                <a:gd name="T34" fmla="*/ 177 w 856"/>
                <a:gd name="T35" fmla="*/ 103 h 641"/>
                <a:gd name="T36" fmla="*/ 158 w 856"/>
                <a:gd name="T37" fmla="*/ 113 h 641"/>
                <a:gd name="T38" fmla="*/ 151 w 856"/>
                <a:gd name="T39" fmla="*/ 120 h 641"/>
                <a:gd name="T40" fmla="*/ 158 w 856"/>
                <a:gd name="T41" fmla="*/ 140 h 641"/>
                <a:gd name="T42" fmla="*/ 127 w 856"/>
                <a:gd name="T43" fmla="*/ 150 h 641"/>
                <a:gd name="T44" fmla="*/ 107 w 856"/>
                <a:gd name="T45" fmla="*/ 146 h 641"/>
                <a:gd name="T46" fmla="*/ 84 w 856"/>
                <a:gd name="T47" fmla="*/ 143 h 641"/>
                <a:gd name="T48" fmla="*/ 60 w 856"/>
                <a:gd name="T49" fmla="*/ 157 h 641"/>
                <a:gd name="T50" fmla="*/ 54 w 856"/>
                <a:gd name="T51" fmla="*/ 160 h 641"/>
                <a:gd name="T52" fmla="*/ 44 w 856"/>
                <a:gd name="T53" fmla="*/ 157 h 641"/>
                <a:gd name="T54" fmla="*/ 37 w 856"/>
                <a:gd name="T55" fmla="*/ 143 h 641"/>
                <a:gd name="T56" fmla="*/ 30 w 856"/>
                <a:gd name="T57" fmla="*/ 130 h 641"/>
                <a:gd name="T58" fmla="*/ 13 w 856"/>
                <a:gd name="T59" fmla="*/ 120 h 641"/>
                <a:gd name="T60" fmla="*/ 17 w 856"/>
                <a:gd name="T61" fmla="*/ 107 h 641"/>
                <a:gd name="T62" fmla="*/ 17 w 856"/>
                <a:gd name="T63" fmla="*/ 93 h 641"/>
                <a:gd name="T64" fmla="*/ 24 w 856"/>
                <a:gd name="T65" fmla="*/ 90 h 641"/>
                <a:gd name="T66" fmla="*/ 30 w 856"/>
                <a:gd name="T67" fmla="*/ 76 h 641"/>
                <a:gd name="T68" fmla="*/ 24 w 856"/>
                <a:gd name="T69" fmla="*/ 70 h 641"/>
                <a:gd name="T70" fmla="*/ 7 w 856"/>
                <a:gd name="T71" fmla="*/ 60 h 641"/>
                <a:gd name="T72" fmla="*/ 0 w 856"/>
                <a:gd name="T73" fmla="*/ 43 h 641"/>
                <a:gd name="T74" fmla="*/ 10 w 856"/>
                <a:gd name="T75" fmla="*/ 33 h 6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6"/>
                <a:gd name="T115" fmla="*/ 0 h 641"/>
                <a:gd name="T116" fmla="*/ 856 w 856"/>
                <a:gd name="T117" fmla="*/ 641 h 6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6" h="641">
                  <a:moveTo>
                    <a:pt x="40" y="132"/>
                  </a:moveTo>
                  <a:lnTo>
                    <a:pt x="80" y="132"/>
                  </a:lnTo>
                  <a:lnTo>
                    <a:pt x="94" y="159"/>
                  </a:lnTo>
                  <a:lnTo>
                    <a:pt x="67" y="173"/>
                  </a:lnTo>
                  <a:lnTo>
                    <a:pt x="107" y="186"/>
                  </a:lnTo>
                  <a:lnTo>
                    <a:pt x="134" y="173"/>
                  </a:lnTo>
                  <a:lnTo>
                    <a:pt x="228" y="173"/>
                  </a:lnTo>
                  <a:lnTo>
                    <a:pt x="255" y="186"/>
                  </a:lnTo>
                  <a:lnTo>
                    <a:pt x="309" y="159"/>
                  </a:lnTo>
                  <a:lnTo>
                    <a:pt x="347" y="159"/>
                  </a:lnTo>
                  <a:lnTo>
                    <a:pt x="361" y="146"/>
                  </a:lnTo>
                  <a:lnTo>
                    <a:pt x="414" y="159"/>
                  </a:lnTo>
                  <a:lnTo>
                    <a:pt x="455" y="146"/>
                  </a:lnTo>
                  <a:lnTo>
                    <a:pt x="482" y="106"/>
                  </a:lnTo>
                  <a:lnTo>
                    <a:pt x="495" y="81"/>
                  </a:lnTo>
                  <a:lnTo>
                    <a:pt x="535" y="54"/>
                  </a:lnTo>
                  <a:lnTo>
                    <a:pt x="589" y="27"/>
                  </a:lnTo>
                  <a:lnTo>
                    <a:pt x="629" y="13"/>
                  </a:lnTo>
                  <a:lnTo>
                    <a:pt x="683" y="27"/>
                  </a:lnTo>
                  <a:lnTo>
                    <a:pt x="708" y="0"/>
                  </a:lnTo>
                  <a:lnTo>
                    <a:pt x="722" y="27"/>
                  </a:lnTo>
                  <a:lnTo>
                    <a:pt x="735" y="13"/>
                  </a:lnTo>
                  <a:lnTo>
                    <a:pt x="748" y="40"/>
                  </a:lnTo>
                  <a:lnTo>
                    <a:pt x="842" y="40"/>
                  </a:lnTo>
                  <a:lnTo>
                    <a:pt x="856" y="94"/>
                  </a:lnTo>
                  <a:lnTo>
                    <a:pt x="802" y="106"/>
                  </a:lnTo>
                  <a:lnTo>
                    <a:pt x="789" y="159"/>
                  </a:lnTo>
                  <a:lnTo>
                    <a:pt x="802" y="240"/>
                  </a:lnTo>
                  <a:lnTo>
                    <a:pt x="748" y="294"/>
                  </a:lnTo>
                  <a:lnTo>
                    <a:pt x="775" y="307"/>
                  </a:lnTo>
                  <a:lnTo>
                    <a:pt x="856" y="374"/>
                  </a:lnTo>
                  <a:lnTo>
                    <a:pt x="829" y="374"/>
                  </a:lnTo>
                  <a:lnTo>
                    <a:pt x="789" y="401"/>
                  </a:lnTo>
                  <a:lnTo>
                    <a:pt x="762" y="374"/>
                  </a:lnTo>
                  <a:lnTo>
                    <a:pt x="722" y="388"/>
                  </a:lnTo>
                  <a:lnTo>
                    <a:pt x="708" y="415"/>
                  </a:lnTo>
                  <a:lnTo>
                    <a:pt x="670" y="428"/>
                  </a:lnTo>
                  <a:lnTo>
                    <a:pt x="629" y="455"/>
                  </a:lnTo>
                  <a:lnTo>
                    <a:pt x="629" y="482"/>
                  </a:lnTo>
                  <a:lnTo>
                    <a:pt x="603" y="482"/>
                  </a:lnTo>
                  <a:lnTo>
                    <a:pt x="616" y="520"/>
                  </a:lnTo>
                  <a:lnTo>
                    <a:pt x="629" y="560"/>
                  </a:lnTo>
                  <a:lnTo>
                    <a:pt x="589" y="574"/>
                  </a:lnTo>
                  <a:lnTo>
                    <a:pt x="508" y="601"/>
                  </a:lnTo>
                  <a:lnTo>
                    <a:pt x="441" y="574"/>
                  </a:lnTo>
                  <a:lnTo>
                    <a:pt x="428" y="587"/>
                  </a:lnTo>
                  <a:lnTo>
                    <a:pt x="388" y="560"/>
                  </a:lnTo>
                  <a:lnTo>
                    <a:pt x="334" y="574"/>
                  </a:lnTo>
                  <a:lnTo>
                    <a:pt x="282" y="614"/>
                  </a:lnTo>
                  <a:lnTo>
                    <a:pt x="242" y="628"/>
                  </a:lnTo>
                  <a:lnTo>
                    <a:pt x="201" y="628"/>
                  </a:lnTo>
                  <a:lnTo>
                    <a:pt x="215" y="641"/>
                  </a:lnTo>
                  <a:lnTo>
                    <a:pt x="174" y="641"/>
                  </a:lnTo>
                  <a:lnTo>
                    <a:pt x="174" y="628"/>
                  </a:lnTo>
                  <a:lnTo>
                    <a:pt x="174" y="574"/>
                  </a:lnTo>
                  <a:lnTo>
                    <a:pt x="148" y="574"/>
                  </a:lnTo>
                  <a:lnTo>
                    <a:pt x="148" y="547"/>
                  </a:lnTo>
                  <a:lnTo>
                    <a:pt x="121" y="520"/>
                  </a:lnTo>
                  <a:lnTo>
                    <a:pt x="94" y="520"/>
                  </a:lnTo>
                  <a:lnTo>
                    <a:pt x="54" y="482"/>
                  </a:lnTo>
                  <a:lnTo>
                    <a:pt x="80" y="468"/>
                  </a:lnTo>
                  <a:lnTo>
                    <a:pt x="67" y="428"/>
                  </a:lnTo>
                  <a:lnTo>
                    <a:pt x="54" y="388"/>
                  </a:lnTo>
                  <a:lnTo>
                    <a:pt x="67" y="374"/>
                  </a:lnTo>
                  <a:lnTo>
                    <a:pt x="80" y="374"/>
                  </a:lnTo>
                  <a:lnTo>
                    <a:pt x="94" y="361"/>
                  </a:lnTo>
                  <a:lnTo>
                    <a:pt x="107" y="334"/>
                  </a:lnTo>
                  <a:lnTo>
                    <a:pt x="121" y="307"/>
                  </a:lnTo>
                  <a:lnTo>
                    <a:pt x="107" y="307"/>
                  </a:lnTo>
                  <a:lnTo>
                    <a:pt x="94" y="280"/>
                  </a:lnTo>
                  <a:lnTo>
                    <a:pt x="67" y="267"/>
                  </a:lnTo>
                  <a:lnTo>
                    <a:pt x="27" y="240"/>
                  </a:lnTo>
                  <a:lnTo>
                    <a:pt x="13" y="200"/>
                  </a:lnTo>
                  <a:lnTo>
                    <a:pt x="0" y="173"/>
                  </a:lnTo>
                  <a:lnTo>
                    <a:pt x="27" y="159"/>
                  </a:lnTo>
                  <a:lnTo>
                    <a:pt x="40" y="132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175"/>
            <p:cNvSpPr>
              <a:spLocks/>
            </p:cNvSpPr>
            <p:nvPr/>
          </p:nvSpPr>
          <p:spPr bwMode="gray">
            <a:xfrm>
              <a:off x="5725368" y="4297428"/>
              <a:ext cx="1839032" cy="1126874"/>
            </a:xfrm>
            <a:custGeom>
              <a:avLst/>
              <a:gdLst>
                <a:gd name="T0" fmla="*/ 127 w 2812"/>
                <a:gd name="T1" fmla="*/ 204 h 1669"/>
                <a:gd name="T2" fmla="*/ 94 w 2812"/>
                <a:gd name="T3" fmla="*/ 224 h 1669"/>
                <a:gd name="T4" fmla="*/ 68 w 2812"/>
                <a:gd name="T5" fmla="*/ 237 h 1669"/>
                <a:gd name="T6" fmla="*/ 53 w 2812"/>
                <a:gd name="T7" fmla="*/ 244 h 1669"/>
                <a:gd name="T8" fmla="*/ 23 w 2812"/>
                <a:gd name="T9" fmla="*/ 247 h 1669"/>
                <a:gd name="T10" fmla="*/ 13 w 2812"/>
                <a:gd name="T11" fmla="*/ 297 h 1669"/>
                <a:gd name="T12" fmla="*/ 37 w 2812"/>
                <a:gd name="T13" fmla="*/ 311 h 1669"/>
                <a:gd name="T14" fmla="*/ 37 w 2812"/>
                <a:gd name="T15" fmla="*/ 324 h 1669"/>
                <a:gd name="T16" fmla="*/ 34 w 2812"/>
                <a:gd name="T17" fmla="*/ 338 h 1669"/>
                <a:gd name="T18" fmla="*/ 23 w 2812"/>
                <a:gd name="T19" fmla="*/ 348 h 1669"/>
                <a:gd name="T20" fmla="*/ 68 w 2812"/>
                <a:gd name="T21" fmla="*/ 361 h 1669"/>
                <a:gd name="T22" fmla="*/ 74 w 2812"/>
                <a:gd name="T23" fmla="*/ 388 h 1669"/>
                <a:gd name="T24" fmla="*/ 104 w 2812"/>
                <a:gd name="T25" fmla="*/ 394 h 1669"/>
                <a:gd name="T26" fmla="*/ 104 w 2812"/>
                <a:gd name="T27" fmla="*/ 408 h 1669"/>
                <a:gd name="T28" fmla="*/ 141 w 2812"/>
                <a:gd name="T29" fmla="*/ 404 h 1669"/>
                <a:gd name="T30" fmla="*/ 181 w 2812"/>
                <a:gd name="T31" fmla="*/ 418 h 1669"/>
                <a:gd name="T32" fmla="*/ 201 w 2812"/>
                <a:gd name="T33" fmla="*/ 381 h 1669"/>
                <a:gd name="T34" fmla="*/ 275 w 2812"/>
                <a:gd name="T35" fmla="*/ 381 h 1669"/>
                <a:gd name="T36" fmla="*/ 325 w 2812"/>
                <a:gd name="T37" fmla="*/ 374 h 1669"/>
                <a:gd name="T38" fmla="*/ 368 w 2812"/>
                <a:gd name="T39" fmla="*/ 328 h 1669"/>
                <a:gd name="T40" fmla="*/ 401 w 2812"/>
                <a:gd name="T41" fmla="*/ 307 h 1669"/>
                <a:gd name="T42" fmla="*/ 401 w 2812"/>
                <a:gd name="T43" fmla="*/ 334 h 1669"/>
                <a:gd name="T44" fmla="*/ 428 w 2812"/>
                <a:gd name="T45" fmla="*/ 341 h 1669"/>
                <a:gd name="T46" fmla="*/ 428 w 2812"/>
                <a:gd name="T47" fmla="*/ 301 h 1669"/>
                <a:gd name="T48" fmla="*/ 482 w 2812"/>
                <a:gd name="T49" fmla="*/ 274 h 1669"/>
                <a:gd name="T50" fmla="*/ 553 w 2812"/>
                <a:gd name="T51" fmla="*/ 244 h 1669"/>
                <a:gd name="T52" fmla="*/ 613 w 2812"/>
                <a:gd name="T53" fmla="*/ 201 h 1669"/>
                <a:gd name="T54" fmla="*/ 646 w 2812"/>
                <a:gd name="T55" fmla="*/ 177 h 1669"/>
                <a:gd name="T56" fmla="*/ 687 w 2812"/>
                <a:gd name="T57" fmla="*/ 171 h 1669"/>
                <a:gd name="T58" fmla="*/ 700 w 2812"/>
                <a:gd name="T59" fmla="*/ 147 h 1669"/>
                <a:gd name="T60" fmla="*/ 670 w 2812"/>
                <a:gd name="T61" fmla="*/ 137 h 1669"/>
                <a:gd name="T62" fmla="*/ 660 w 2812"/>
                <a:gd name="T63" fmla="*/ 103 h 1669"/>
                <a:gd name="T64" fmla="*/ 655 w 2812"/>
                <a:gd name="T65" fmla="*/ 95 h 1669"/>
                <a:gd name="T66" fmla="*/ 650 w 2812"/>
                <a:gd name="T67" fmla="*/ 94 h 1669"/>
                <a:gd name="T68" fmla="*/ 643 w 2812"/>
                <a:gd name="T69" fmla="*/ 84 h 1669"/>
                <a:gd name="T70" fmla="*/ 640 w 2812"/>
                <a:gd name="T71" fmla="*/ 50 h 1669"/>
                <a:gd name="T72" fmla="*/ 606 w 2812"/>
                <a:gd name="T73" fmla="*/ 50 h 1669"/>
                <a:gd name="T74" fmla="*/ 593 w 2812"/>
                <a:gd name="T75" fmla="*/ 27 h 1669"/>
                <a:gd name="T76" fmla="*/ 553 w 2812"/>
                <a:gd name="T77" fmla="*/ 4 h 1669"/>
                <a:gd name="T78" fmla="*/ 516 w 2812"/>
                <a:gd name="T79" fmla="*/ 20 h 1669"/>
                <a:gd name="T80" fmla="*/ 482 w 2812"/>
                <a:gd name="T81" fmla="*/ 60 h 1669"/>
                <a:gd name="T82" fmla="*/ 435 w 2812"/>
                <a:gd name="T83" fmla="*/ 77 h 1669"/>
                <a:gd name="T84" fmla="*/ 398 w 2812"/>
                <a:gd name="T85" fmla="*/ 97 h 1669"/>
                <a:gd name="T86" fmla="*/ 381 w 2812"/>
                <a:gd name="T87" fmla="*/ 101 h 1669"/>
                <a:gd name="T88" fmla="*/ 373 w 2812"/>
                <a:gd name="T89" fmla="*/ 101 h 1669"/>
                <a:gd name="T90" fmla="*/ 365 w 2812"/>
                <a:gd name="T91" fmla="*/ 103 h 1669"/>
                <a:gd name="T92" fmla="*/ 352 w 2812"/>
                <a:gd name="T93" fmla="*/ 97 h 1669"/>
                <a:gd name="T94" fmla="*/ 340 w 2812"/>
                <a:gd name="T95" fmla="*/ 107 h 1669"/>
                <a:gd name="T96" fmla="*/ 331 w 2812"/>
                <a:gd name="T97" fmla="*/ 103 h 1669"/>
                <a:gd name="T98" fmla="*/ 325 w 2812"/>
                <a:gd name="T99" fmla="*/ 97 h 1669"/>
                <a:gd name="T100" fmla="*/ 288 w 2812"/>
                <a:gd name="T101" fmla="*/ 91 h 1669"/>
                <a:gd name="T102" fmla="*/ 228 w 2812"/>
                <a:gd name="T103" fmla="*/ 107 h 1669"/>
                <a:gd name="T104" fmla="*/ 168 w 2812"/>
                <a:gd name="T105" fmla="*/ 164 h 1669"/>
                <a:gd name="T106" fmla="*/ 120 w 2812"/>
                <a:gd name="T107" fmla="*/ 187 h 16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12"/>
                <a:gd name="T163" fmla="*/ 0 h 1669"/>
                <a:gd name="T164" fmla="*/ 2812 w 2812"/>
                <a:gd name="T165" fmla="*/ 1669 h 16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12" h="1669">
                  <a:moveTo>
                    <a:pt x="389" y="748"/>
                  </a:moveTo>
                  <a:lnTo>
                    <a:pt x="376" y="775"/>
                  </a:lnTo>
                  <a:lnTo>
                    <a:pt x="376" y="802"/>
                  </a:lnTo>
                  <a:lnTo>
                    <a:pt x="416" y="827"/>
                  </a:lnTo>
                  <a:lnTo>
                    <a:pt x="455" y="814"/>
                  </a:lnTo>
                  <a:lnTo>
                    <a:pt x="509" y="814"/>
                  </a:lnTo>
                  <a:lnTo>
                    <a:pt x="468" y="840"/>
                  </a:lnTo>
                  <a:lnTo>
                    <a:pt x="441" y="840"/>
                  </a:lnTo>
                  <a:lnTo>
                    <a:pt x="416" y="854"/>
                  </a:lnTo>
                  <a:lnTo>
                    <a:pt x="389" y="854"/>
                  </a:lnTo>
                  <a:lnTo>
                    <a:pt x="363" y="881"/>
                  </a:lnTo>
                  <a:lnTo>
                    <a:pt x="376" y="894"/>
                  </a:lnTo>
                  <a:lnTo>
                    <a:pt x="416" y="894"/>
                  </a:lnTo>
                  <a:lnTo>
                    <a:pt x="403" y="908"/>
                  </a:lnTo>
                  <a:lnTo>
                    <a:pt x="363" y="921"/>
                  </a:lnTo>
                  <a:lnTo>
                    <a:pt x="349" y="934"/>
                  </a:lnTo>
                  <a:lnTo>
                    <a:pt x="309" y="948"/>
                  </a:lnTo>
                  <a:lnTo>
                    <a:pt x="269" y="948"/>
                  </a:lnTo>
                  <a:lnTo>
                    <a:pt x="242" y="961"/>
                  </a:lnTo>
                  <a:lnTo>
                    <a:pt x="255" y="921"/>
                  </a:lnTo>
                  <a:lnTo>
                    <a:pt x="201" y="921"/>
                  </a:lnTo>
                  <a:lnTo>
                    <a:pt x="201" y="948"/>
                  </a:lnTo>
                  <a:lnTo>
                    <a:pt x="228" y="961"/>
                  </a:lnTo>
                  <a:lnTo>
                    <a:pt x="215" y="975"/>
                  </a:lnTo>
                  <a:lnTo>
                    <a:pt x="188" y="988"/>
                  </a:lnTo>
                  <a:lnTo>
                    <a:pt x="161" y="975"/>
                  </a:lnTo>
                  <a:lnTo>
                    <a:pt x="148" y="961"/>
                  </a:lnTo>
                  <a:lnTo>
                    <a:pt x="134" y="961"/>
                  </a:lnTo>
                  <a:lnTo>
                    <a:pt x="121" y="975"/>
                  </a:lnTo>
                  <a:lnTo>
                    <a:pt x="94" y="988"/>
                  </a:lnTo>
                  <a:lnTo>
                    <a:pt x="67" y="1028"/>
                  </a:lnTo>
                  <a:lnTo>
                    <a:pt x="40" y="1069"/>
                  </a:lnTo>
                  <a:lnTo>
                    <a:pt x="0" y="1096"/>
                  </a:lnTo>
                  <a:lnTo>
                    <a:pt x="13" y="1134"/>
                  </a:lnTo>
                  <a:lnTo>
                    <a:pt x="13" y="1188"/>
                  </a:lnTo>
                  <a:lnTo>
                    <a:pt x="54" y="1188"/>
                  </a:lnTo>
                  <a:lnTo>
                    <a:pt x="94" y="1147"/>
                  </a:lnTo>
                  <a:lnTo>
                    <a:pt x="121" y="1134"/>
                  </a:lnTo>
                  <a:lnTo>
                    <a:pt x="148" y="1161"/>
                  </a:lnTo>
                  <a:lnTo>
                    <a:pt x="121" y="1188"/>
                  </a:lnTo>
                  <a:lnTo>
                    <a:pt x="121" y="1201"/>
                  </a:lnTo>
                  <a:lnTo>
                    <a:pt x="148" y="1241"/>
                  </a:lnTo>
                  <a:lnTo>
                    <a:pt x="134" y="1255"/>
                  </a:lnTo>
                  <a:lnTo>
                    <a:pt x="161" y="1268"/>
                  </a:lnTo>
                  <a:lnTo>
                    <a:pt x="201" y="1255"/>
                  </a:lnTo>
                  <a:lnTo>
                    <a:pt x="188" y="1282"/>
                  </a:lnTo>
                  <a:lnTo>
                    <a:pt x="174" y="1309"/>
                  </a:lnTo>
                  <a:lnTo>
                    <a:pt x="148" y="1295"/>
                  </a:lnTo>
                  <a:lnTo>
                    <a:pt x="148" y="1309"/>
                  </a:lnTo>
                  <a:lnTo>
                    <a:pt x="174" y="1335"/>
                  </a:lnTo>
                  <a:lnTo>
                    <a:pt x="201" y="1349"/>
                  </a:lnTo>
                  <a:lnTo>
                    <a:pt x="174" y="1376"/>
                  </a:lnTo>
                  <a:lnTo>
                    <a:pt x="148" y="1362"/>
                  </a:lnTo>
                  <a:lnTo>
                    <a:pt x="134" y="1349"/>
                  </a:lnTo>
                  <a:lnTo>
                    <a:pt x="121" y="1322"/>
                  </a:lnTo>
                  <a:lnTo>
                    <a:pt x="94" y="1322"/>
                  </a:lnTo>
                  <a:lnTo>
                    <a:pt x="107" y="1349"/>
                  </a:lnTo>
                  <a:lnTo>
                    <a:pt x="121" y="1376"/>
                  </a:lnTo>
                  <a:lnTo>
                    <a:pt x="121" y="1389"/>
                  </a:lnTo>
                  <a:lnTo>
                    <a:pt x="94" y="1389"/>
                  </a:lnTo>
                  <a:lnTo>
                    <a:pt x="107" y="1416"/>
                  </a:lnTo>
                  <a:lnTo>
                    <a:pt x="161" y="1430"/>
                  </a:lnTo>
                  <a:lnTo>
                    <a:pt x="174" y="1403"/>
                  </a:lnTo>
                  <a:lnTo>
                    <a:pt x="201" y="1430"/>
                  </a:lnTo>
                  <a:lnTo>
                    <a:pt x="228" y="1416"/>
                  </a:lnTo>
                  <a:lnTo>
                    <a:pt x="269" y="1443"/>
                  </a:lnTo>
                  <a:lnTo>
                    <a:pt x="269" y="1468"/>
                  </a:lnTo>
                  <a:lnTo>
                    <a:pt x="215" y="1481"/>
                  </a:lnTo>
                  <a:lnTo>
                    <a:pt x="215" y="1508"/>
                  </a:lnTo>
                  <a:lnTo>
                    <a:pt x="255" y="1495"/>
                  </a:lnTo>
                  <a:lnTo>
                    <a:pt x="269" y="1522"/>
                  </a:lnTo>
                  <a:lnTo>
                    <a:pt x="295" y="1549"/>
                  </a:lnTo>
                  <a:lnTo>
                    <a:pt x="322" y="1549"/>
                  </a:lnTo>
                  <a:lnTo>
                    <a:pt x="336" y="1575"/>
                  </a:lnTo>
                  <a:lnTo>
                    <a:pt x="309" y="1589"/>
                  </a:lnTo>
                  <a:lnTo>
                    <a:pt x="309" y="1616"/>
                  </a:lnTo>
                  <a:lnTo>
                    <a:pt x="363" y="1602"/>
                  </a:lnTo>
                  <a:lnTo>
                    <a:pt x="416" y="1575"/>
                  </a:lnTo>
                  <a:lnTo>
                    <a:pt x="455" y="1562"/>
                  </a:lnTo>
                  <a:lnTo>
                    <a:pt x="430" y="1616"/>
                  </a:lnTo>
                  <a:lnTo>
                    <a:pt x="376" y="1616"/>
                  </a:lnTo>
                  <a:lnTo>
                    <a:pt x="349" y="1656"/>
                  </a:lnTo>
                  <a:lnTo>
                    <a:pt x="376" y="1669"/>
                  </a:lnTo>
                  <a:lnTo>
                    <a:pt x="416" y="1629"/>
                  </a:lnTo>
                  <a:lnTo>
                    <a:pt x="441" y="1629"/>
                  </a:lnTo>
                  <a:lnTo>
                    <a:pt x="468" y="1629"/>
                  </a:lnTo>
                  <a:lnTo>
                    <a:pt x="455" y="1602"/>
                  </a:lnTo>
                  <a:lnTo>
                    <a:pt x="495" y="1589"/>
                  </a:lnTo>
                  <a:lnTo>
                    <a:pt x="535" y="1616"/>
                  </a:lnTo>
                  <a:lnTo>
                    <a:pt x="562" y="1616"/>
                  </a:lnTo>
                  <a:lnTo>
                    <a:pt x="576" y="1602"/>
                  </a:lnTo>
                  <a:lnTo>
                    <a:pt x="603" y="1602"/>
                  </a:lnTo>
                  <a:lnTo>
                    <a:pt x="603" y="1629"/>
                  </a:lnTo>
                  <a:lnTo>
                    <a:pt x="629" y="1656"/>
                  </a:lnTo>
                  <a:lnTo>
                    <a:pt x="670" y="1669"/>
                  </a:lnTo>
                  <a:lnTo>
                    <a:pt x="724" y="1669"/>
                  </a:lnTo>
                  <a:lnTo>
                    <a:pt x="764" y="1643"/>
                  </a:lnTo>
                  <a:lnTo>
                    <a:pt x="791" y="1616"/>
                  </a:lnTo>
                  <a:lnTo>
                    <a:pt x="831" y="1629"/>
                  </a:lnTo>
                  <a:lnTo>
                    <a:pt x="831" y="1589"/>
                  </a:lnTo>
                  <a:lnTo>
                    <a:pt x="818" y="1549"/>
                  </a:lnTo>
                  <a:lnTo>
                    <a:pt x="804" y="1522"/>
                  </a:lnTo>
                  <a:lnTo>
                    <a:pt x="818" y="1495"/>
                  </a:lnTo>
                  <a:lnTo>
                    <a:pt x="858" y="1495"/>
                  </a:lnTo>
                  <a:lnTo>
                    <a:pt x="871" y="1481"/>
                  </a:lnTo>
                  <a:lnTo>
                    <a:pt x="963" y="1481"/>
                  </a:lnTo>
                  <a:lnTo>
                    <a:pt x="1044" y="1495"/>
                  </a:lnTo>
                  <a:lnTo>
                    <a:pt x="1098" y="1522"/>
                  </a:lnTo>
                  <a:lnTo>
                    <a:pt x="1125" y="1549"/>
                  </a:lnTo>
                  <a:lnTo>
                    <a:pt x="1152" y="1549"/>
                  </a:lnTo>
                  <a:lnTo>
                    <a:pt x="1178" y="1562"/>
                  </a:lnTo>
                  <a:lnTo>
                    <a:pt x="1219" y="1522"/>
                  </a:lnTo>
                  <a:lnTo>
                    <a:pt x="1259" y="1508"/>
                  </a:lnTo>
                  <a:lnTo>
                    <a:pt x="1299" y="1495"/>
                  </a:lnTo>
                  <a:lnTo>
                    <a:pt x="1326" y="1468"/>
                  </a:lnTo>
                  <a:lnTo>
                    <a:pt x="1353" y="1443"/>
                  </a:lnTo>
                  <a:lnTo>
                    <a:pt x="1367" y="1403"/>
                  </a:lnTo>
                  <a:lnTo>
                    <a:pt x="1380" y="1349"/>
                  </a:lnTo>
                  <a:lnTo>
                    <a:pt x="1407" y="1322"/>
                  </a:lnTo>
                  <a:lnTo>
                    <a:pt x="1472" y="1309"/>
                  </a:lnTo>
                  <a:lnTo>
                    <a:pt x="1499" y="1322"/>
                  </a:lnTo>
                  <a:lnTo>
                    <a:pt x="1539" y="1322"/>
                  </a:lnTo>
                  <a:lnTo>
                    <a:pt x="1566" y="1295"/>
                  </a:lnTo>
                  <a:lnTo>
                    <a:pt x="1553" y="1268"/>
                  </a:lnTo>
                  <a:lnTo>
                    <a:pt x="1580" y="1255"/>
                  </a:lnTo>
                  <a:lnTo>
                    <a:pt x="1607" y="1228"/>
                  </a:lnTo>
                  <a:lnTo>
                    <a:pt x="1620" y="1228"/>
                  </a:lnTo>
                  <a:lnTo>
                    <a:pt x="1647" y="1255"/>
                  </a:lnTo>
                  <a:lnTo>
                    <a:pt x="1647" y="1282"/>
                  </a:lnTo>
                  <a:lnTo>
                    <a:pt x="1633" y="1309"/>
                  </a:lnTo>
                  <a:lnTo>
                    <a:pt x="1633" y="1322"/>
                  </a:lnTo>
                  <a:lnTo>
                    <a:pt x="1607" y="1335"/>
                  </a:lnTo>
                  <a:lnTo>
                    <a:pt x="1633" y="1362"/>
                  </a:lnTo>
                  <a:lnTo>
                    <a:pt x="1660" y="1389"/>
                  </a:lnTo>
                  <a:lnTo>
                    <a:pt x="1674" y="1416"/>
                  </a:lnTo>
                  <a:lnTo>
                    <a:pt x="1701" y="1416"/>
                  </a:lnTo>
                  <a:lnTo>
                    <a:pt x="1687" y="1376"/>
                  </a:lnTo>
                  <a:lnTo>
                    <a:pt x="1714" y="1362"/>
                  </a:lnTo>
                  <a:lnTo>
                    <a:pt x="1714" y="1335"/>
                  </a:lnTo>
                  <a:lnTo>
                    <a:pt x="1701" y="1322"/>
                  </a:lnTo>
                  <a:lnTo>
                    <a:pt x="1754" y="1309"/>
                  </a:lnTo>
                  <a:lnTo>
                    <a:pt x="1727" y="1282"/>
                  </a:lnTo>
                  <a:lnTo>
                    <a:pt x="1714" y="1255"/>
                  </a:lnTo>
                  <a:lnTo>
                    <a:pt x="1714" y="1201"/>
                  </a:lnTo>
                  <a:lnTo>
                    <a:pt x="1768" y="1201"/>
                  </a:lnTo>
                  <a:lnTo>
                    <a:pt x="1795" y="1228"/>
                  </a:lnTo>
                  <a:lnTo>
                    <a:pt x="1822" y="1201"/>
                  </a:lnTo>
                  <a:lnTo>
                    <a:pt x="1848" y="1161"/>
                  </a:lnTo>
                  <a:lnTo>
                    <a:pt x="1902" y="1134"/>
                  </a:lnTo>
                  <a:lnTo>
                    <a:pt x="1929" y="1096"/>
                  </a:lnTo>
                  <a:lnTo>
                    <a:pt x="1942" y="1082"/>
                  </a:lnTo>
                  <a:lnTo>
                    <a:pt x="2008" y="1122"/>
                  </a:lnTo>
                  <a:lnTo>
                    <a:pt x="2062" y="1082"/>
                  </a:lnTo>
                  <a:lnTo>
                    <a:pt x="2142" y="1042"/>
                  </a:lnTo>
                  <a:lnTo>
                    <a:pt x="2182" y="1015"/>
                  </a:lnTo>
                  <a:lnTo>
                    <a:pt x="2209" y="975"/>
                  </a:lnTo>
                  <a:lnTo>
                    <a:pt x="2236" y="934"/>
                  </a:lnTo>
                  <a:lnTo>
                    <a:pt x="2277" y="908"/>
                  </a:lnTo>
                  <a:lnTo>
                    <a:pt x="2317" y="881"/>
                  </a:lnTo>
                  <a:lnTo>
                    <a:pt x="2371" y="867"/>
                  </a:lnTo>
                  <a:lnTo>
                    <a:pt x="2411" y="827"/>
                  </a:lnTo>
                  <a:lnTo>
                    <a:pt x="2451" y="802"/>
                  </a:lnTo>
                  <a:lnTo>
                    <a:pt x="2478" y="789"/>
                  </a:lnTo>
                  <a:lnTo>
                    <a:pt x="2492" y="802"/>
                  </a:lnTo>
                  <a:lnTo>
                    <a:pt x="2530" y="789"/>
                  </a:lnTo>
                  <a:lnTo>
                    <a:pt x="2516" y="748"/>
                  </a:lnTo>
                  <a:lnTo>
                    <a:pt x="2570" y="721"/>
                  </a:lnTo>
                  <a:lnTo>
                    <a:pt x="2584" y="708"/>
                  </a:lnTo>
                  <a:lnTo>
                    <a:pt x="2651" y="708"/>
                  </a:lnTo>
                  <a:lnTo>
                    <a:pt x="2678" y="681"/>
                  </a:lnTo>
                  <a:lnTo>
                    <a:pt x="2705" y="681"/>
                  </a:lnTo>
                  <a:lnTo>
                    <a:pt x="2705" y="641"/>
                  </a:lnTo>
                  <a:lnTo>
                    <a:pt x="2745" y="641"/>
                  </a:lnTo>
                  <a:lnTo>
                    <a:pt x="2745" y="681"/>
                  </a:lnTo>
                  <a:lnTo>
                    <a:pt x="2772" y="695"/>
                  </a:lnTo>
                  <a:lnTo>
                    <a:pt x="2799" y="668"/>
                  </a:lnTo>
                  <a:lnTo>
                    <a:pt x="2785" y="641"/>
                  </a:lnTo>
                  <a:lnTo>
                    <a:pt x="2812" y="627"/>
                  </a:lnTo>
                  <a:lnTo>
                    <a:pt x="2812" y="600"/>
                  </a:lnTo>
                  <a:lnTo>
                    <a:pt x="2799" y="587"/>
                  </a:lnTo>
                  <a:lnTo>
                    <a:pt x="2785" y="600"/>
                  </a:lnTo>
                  <a:lnTo>
                    <a:pt x="2758" y="574"/>
                  </a:lnTo>
                  <a:lnTo>
                    <a:pt x="2745" y="533"/>
                  </a:lnTo>
                  <a:lnTo>
                    <a:pt x="2731" y="547"/>
                  </a:lnTo>
                  <a:lnTo>
                    <a:pt x="2691" y="533"/>
                  </a:lnTo>
                  <a:lnTo>
                    <a:pt x="2678" y="547"/>
                  </a:lnTo>
                  <a:lnTo>
                    <a:pt x="2678" y="482"/>
                  </a:lnTo>
                  <a:lnTo>
                    <a:pt x="2678" y="441"/>
                  </a:lnTo>
                  <a:lnTo>
                    <a:pt x="2637" y="455"/>
                  </a:lnTo>
                  <a:lnTo>
                    <a:pt x="2637" y="414"/>
                  </a:lnTo>
                  <a:lnTo>
                    <a:pt x="2637" y="412"/>
                  </a:lnTo>
                  <a:lnTo>
                    <a:pt x="2635" y="411"/>
                  </a:lnTo>
                  <a:lnTo>
                    <a:pt x="2635" y="407"/>
                  </a:lnTo>
                  <a:lnTo>
                    <a:pt x="2634" y="401"/>
                  </a:lnTo>
                  <a:lnTo>
                    <a:pt x="2630" y="393"/>
                  </a:lnTo>
                  <a:lnTo>
                    <a:pt x="2626" y="386"/>
                  </a:lnTo>
                  <a:lnTo>
                    <a:pt x="2620" y="380"/>
                  </a:lnTo>
                  <a:lnTo>
                    <a:pt x="2618" y="378"/>
                  </a:lnTo>
                  <a:lnTo>
                    <a:pt x="2616" y="376"/>
                  </a:lnTo>
                  <a:lnTo>
                    <a:pt x="2614" y="374"/>
                  </a:lnTo>
                  <a:lnTo>
                    <a:pt x="2611" y="374"/>
                  </a:lnTo>
                  <a:lnTo>
                    <a:pt x="2601" y="374"/>
                  </a:lnTo>
                  <a:lnTo>
                    <a:pt x="2597" y="374"/>
                  </a:lnTo>
                  <a:lnTo>
                    <a:pt x="2593" y="374"/>
                  </a:lnTo>
                  <a:lnTo>
                    <a:pt x="2589" y="374"/>
                  </a:lnTo>
                  <a:lnTo>
                    <a:pt x="2586" y="374"/>
                  </a:lnTo>
                  <a:lnTo>
                    <a:pt x="2584" y="374"/>
                  </a:lnTo>
                  <a:lnTo>
                    <a:pt x="2570" y="334"/>
                  </a:lnTo>
                  <a:lnTo>
                    <a:pt x="2543" y="320"/>
                  </a:lnTo>
                  <a:lnTo>
                    <a:pt x="2516" y="293"/>
                  </a:lnTo>
                  <a:lnTo>
                    <a:pt x="2557" y="280"/>
                  </a:lnTo>
                  <a:lnTo>
                    <a:pt x="2570" y="253"/>
                  </a:lnTo>
                  <a:lnTo>
                    <a:pt x="2557" y="240"/>
                  </a:lnTo>
                  <a:lnTo>
                    <a:pt x="2557" y="199"/>
                  </a:lnTo>
                  <a:lnTo>
                    <a:pt x="2584" y="186"/>
                  </a:lnTo>
                  <a:lnTo>
                    <a:pt x="2543" y="186"/>
                  </a:lnTo>
                  <a:lnTo>
                    <a:pt x="2543" y="173"/>
                  </a:lnTo>
                  <a:lnTo>
                    <a:pt x="2478" y="173"/>
                  </a:lnTo>
                  <a:lnTo>
                    <a:pt x="2465" y="199"/>
                  </a:lnTo>
                  <a:lnTo>
                    <a:pt x="2424" y="199"/>
                  </a:lnTo>
                  <a:lnTo>
                    <a:pt x="2424" y="213"/>
                  </a:lnTo>
                  <a:lnTo>
                    <a:pt x="2397" y="173"/>
                  </a:lnTo>
                  <a:lnTo>
                    <a:pt x="2384" y="148"/>
                  </a:lnTo>
                  <a:lnTo>
                    <a:pt x="2357" y="148"/>
                  </a:lnTo>
                  <a:lnTo>
                    <a:pt x="2371" y="134"/>
                  </a:lnTo>
                  <a:lnTo>
                    <a:pt x="2371" y="107"/>
                  </a:lnTo>
                  <a:lnTo>
                    <a:pt x="2371" y="80"/>
                  </a:lnTo>
                  <a:lnTo>
                    <a:pt x="2330" y="54"/>
                  </a:lnTo>
                  <a:lnTo>
                    <a:pt x="2290" y="40"/>
                  </a:lnTo>
                  <a:lnTo>
                    <a:pt x="2263" y="54"/>
                  </a:lnTo>
                  <a:lnTo>
                    <a:pt x="2250" y="27"/>
                  </a:lnTo>
                  <a:lnTo>
                    <a:pt x="2209" y="13"/>
                  </a:lnTo>
                  <a:lnTo>
                    <a:pt x="2182" y="0"/>
                  </a:lnTo>
                  <a:lnTo>
                    <a:pt x="2156" y="13"/>
                  </a:lnTo>
                  <a:lnTo>
                    <a:pt x="2142" y="40"/>
                  </a:lnTo>
                  <a:lnTo>
                    <a:pt x="2115" y="54"/>
                  </a:lnTo>
                  <a:lnTo>
                    <a:pt x="2088" y="67"/>
                  </a:lnTo>
                  <a:lnTo>
                    <a:pt x="2062" y="80"/>
                  </a:lnTo>
                  <a:lnTo>
                    <a:pt x="2048" y="94"/>
                  </a:lnTo>
                  <a:lnTo>
                    <a:pt x="1994" y="134"/>
                  </a:lnTo>
                  <a:lnTo>
                    <a:pt x="1983" y="161"/>
                  </a:lnTo>
                  <a:lnTo>
                    <a:pt x="1969" y="186"/>
                  </a:lnTo>
                  <a:lnTo>
                    <a:pt x="1942" y="213"/>
                  </a:lnTo>
                  <a:lnTo>
                    <a:pt x="1929" y="240"/>
                  </a:lnTo>
                  <a:lnTo>
                    <a:pt x="1889" y="267"/>
                  </a:lnTo>
                  <a:lnTo>
                    <a:pt x="1889" y="280"/>
                  </a:lnTo>
                  <a:lnTo>
                    <a:pt x="1822" y="280"/>
                  </a:lnTo>
                  <a:lnTo>
                    <a:pt x="1795" y="293"/>
                  </a:lnTo>
                  <a:lnTo>
                    <a:pt x="1781" y="293"/>
                  </a:lnTo>
                  <a:lnTo>
                    <a:pt x="1741" y="307"/>
                  </a:lnTo>
                  <a:lnTo>
                    <a:pt x="1714" y="334"/>
                  </a:lnTo>
                  <a:lnTo>
                    <a:pt x="1687" y="361"/>
                  </a:lnTo>
                  <a:lnTo>
                    <a:pt x="1660" y="374"/>
                  </a:lnTo>
                  <a:lnTo>
                    <a:pt x="1647" y="387"/>
                  </a:lnTo>
                  <a:lnTo>
                    <a:pt x="1620" y="387"/>
                  </a:lnTo>
                  <a:lnTo>
                    <a:pt x="1593" y="387"/>
                  </a:lnTo>
                  <a:lnTo>
                    <a:pt x="1580" y="401"/>
                  </a:lnTo>
                  <a:lnTo>
                    <a:pt x="1553" y="401"/>
                  </a:lnTo>
                  <a:lnTo>
                    <a:pt x="1539" y="374"/>
                  </a:lnTo>
                  <a:lnTo>
                    <a:pt x="1526" y="401"/>
                  </a:lnTo>
                  <a:lnTo>
                    <a:pt x="1524" y="401"/>
                  </a:lnTo>
                  <a:lnTo>
                    <a:pt x="1522" y="401"/>
                  </a:lnTo>
                  <a:lnTo>
                    <a:pt x="1518" y="401"/>
                  </a:lnTo>
                  <a:lnTo>
                    <a:pt x="1514" y="401"/>
                  </a:lnTo>
                  <a:lnTo>
                    <a:pt x="1509" y="401"/>
                  </a:lnTo>
                  <a:lnTo>
                    <a:pt x="1499" y="401"/>
                  </a:lnTo>
                  <a:lnTo>
                    <a:pt x="1493" y="401"/>
                  </a:lnTo>
                  <a:lnTo>
                    <a:pt x="1488" y="403"/>
                  </a:lnTo>
                  <a:lnTo>
                    <a:pt x="1482" y="405"/>
                  </a:lnTo>
                  <a:lnTo>
                    <a:pt x="1474" y="407"/>
                  </a:lnTo>
                  <a:lnTo>
                    <a:pt x="1468" y="409"/>
                  </a:lnTo>
                  <a:lnTo>
                    <a:pt x="1464" y="411"/>
                  </a:lnTo>
                  <a:lnTo>
                    <a:pt x="1463" y="412"/>
                  </a:lnTo>
                  <a:lnTo>
                    <a:pt x="1461" y="412"/>
                  </a:lnTo>
                  <a:lnTo>
                    <a:pt x="1461" y="414"/>
                  </a:lnTo>
                  <a:lnTo>
                    <a:pt x="1447" y="414"/>
                  </a:lnTo>
                  <a:lnTo>
                    <a:pt x="1434" y="387"/>
                  </a:lnTo>
                  <a:lnTo>
                    <a:pt x="1407" y="387"/>
                  </a:lnTo>
                  <a:lnTo>
                    <a:pt x="1380" y="401"/>
                  </a:lnTo>
                  <a:lnTo>
                    <a:pt x="1367" y="428"/>
                  </a:lnTo>
                  <a:lnTo>
                    <a:pt x="1365" y="428"/>
                  </a:lnTo>
                  <a:lnTo>
                    <a:pt x="1363" y="428"/>
                  </a:lnTo>
                  <a:lnTo>
                    <a:pt x="1361" y="428"/>
                  </a:lnTo>
                  <a:lnTo>
                    <a:pt x="1357" y="428"/>
                  </a:lnTo>
                  <a:lnTo>
                    <a:pt x="1353" y="428"/>
                  </a:lnTo>
                  <a:lnTo>
                    <a:pt x="1349" y="428"/>
                  </a:lnTo>
                  <a:lnTo>
                    <a:pt x="1340" y="428"/>
                  </a:lnTo>
                  <a:lnTo>
                    <a:pt x="1334" y="422"/>
                  </a:lnTo>
                  <a:lnTo>
                    <a:pt x="1326" y="414"/>
                  </a:lnTo>
                  <a:lnTo>
                    <a:pt x="1321" y="409"/>
                  </a:lnTo>
                  <a:lnTo>
                    <a:pt x="1315" y="403"/>
                  </a:lnTo>
                  <a:lnTo>
                    <a:pt x="1309" y="395"/>
                  </a:lnTo>
                  <a:lnTo>
                    <a:pt x="1303" y="391"/>
                  </a:lnTo>
                  <a:lnTo>
                    <a:pt x="1301" y="389"/>
                  </a:lnTo>
                  <a:lnTo>
                    <a:pt x="1299" y="387"/>
                  </a:lnTo>
                  <a:lnTo>
                    <a:pt x="1273" y="361"/>
                  </a:lnTo>
                  <a:lnTo>
                    <a:pt x="1246" y="387"/>
                  </a:lnTo>
                  <a:lnTo>
                    <a:pt x="1219" y="401"/>
                  </a:lnTo>
                  <a:lnTo>
                    <a:pt x="1165" y="401"/>
                  </a:lnTo>
                  <a:lnTo>
                    <a:pt x="1152" y="361"/>
                  </a:lnTo>
                  <a:lnTo>
                    <a:pt x="1111" y="347"/>
                  </a:lnTo>
                  <a:lnTo>
                    <a:pt x="1098" y="387"/>
                  </a:lnTo>
                  <a:lnTo>
                    <a:pt x="1044" y="401"/>
                  </a:lnTo>
                  <a:lnTo>
                    <a:pt x="1004" y="414"/>
                  </a:lnTo>
                  <a:lnTo>
                    <a:pt x="977" y="414"/>
                  </a:lnTo>
                  <a:lnTo>
                    <a:pt x="912" y="428"/>
                  </a:lnTo>
                  <a:lnTo>
                    <a:pt x="844" y="482"/>
                  </a:lnTo>
                  <a:lnTo>
                    <a:pt x="791" y="520"/>
                  </a:lnTo>
                  <a:lnTo>
                    <a:pt x="750" y="560"/>
                  </a:lnTo>
                  <a:lnTo>
                    <a:pt x="724" y="600"/>
                  </a:lnTo>
                  <a:lnTo>
                    <a:pt x="697" y="641"/>
                  </a:lnTo>
                  <a:lnTo>
                    <a:pt x="670" y="654"/>
                  </a:lnTo>
                  <a:lnTo>
                    <a:pt x="697" y="681"/>
                  </a:lnTo>
                  <a:lnTo>
                    <a:pt x="643" y="708"/>
                  </a:lnTo>
                  <a:lnTo>
                    <a:pt x="603" y="721"/>
                  </a:lnTo>
                  <a:lnTo>
                    <a:pt x="549" y="721"/>
                  </a:lnTo>
                  <a:lnTo>
                    <a:pt x="509" y="721"/>
                  </a:lnTo>
                  <a:lnTo>
                    <a:pt x="482" y="748"/>
                  </a:lnTo>
                  <a:lnTo>
                    <a:pt x="455" y="748"/>
                  </a:lnTo>
                  <a:lnTo>
                    <a:pt x="416" y="748"/>
                  </a:lnTo>
                  <a:lnTo>
                    <a:pt x="389" y="748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176"/>
            <p:cNvSpPr>
              <a:spLocks/>
            </p:cNvSpPr>
            <p:nvPr/>
          </p:nvSpPr>
          <p:spPr bwMode="gray">
            <a:xfrm>
              <a:off x="5174705" y="4811605"/>
              <a:ext cx="227589" cy="214579"/>
            </a:xfrm>
            <a:custGeom>
              <a:avLst/>
              <a:gdLst>
                <a:gd name="T0" fmla="*/ 57 w 347"/>
                <a:gd name="T1" fmla="*/ 0 h 318"/>
                <a:gd name="T2" fmla="*/ 57 w 347"/>
                <a:gd name="T3" fmla="*/ 0 h 318"/>
                <a:gd name="T4" fmla="*/ 50 w 347"/>
                <a:gd name="T5" fmla="*/ 3 h 318"/>
                <a:gd name="T6" fmla="*/ 40 w 347"/>
                <a:gd name="T7" fmla="*/ 3 h 318"/>
                <a:gd name="T8" fmla="*/ 40 w 347"/>
                <a:gd name="T9" fmla="*/ 6 h 318"/>
                <a:gd name="T10" fmla="*/ 37 w 347"/>
                <a:gd name="T11" fmla="*/ 6 h 318"/>
                <a:gd name="T12" fmla="*/ 27 w 347"/>
                <a:gd name="T13" fmla="*/ 10 h 318"/>
                <a:gd name="T14" fmla="*/ 23 w 347"/>
                <a:gd name="T15" fmla="*/ 17 h 318"/>
                <a:gd name="T16" fmla="*/ 20 w 347"/>
                <a:gd name="T17" fmla="*/ 17 h 318"/>
                <a:gd name="T18" fmla="*/ 17 w 347"/>
                <a:gd name="T19" fmla="*/ 13 h 318"/>
                <a:gd name="T20" fmla="*/ 10 w 347"/>
                <a:gd name="T21" fmla="*/ 17 h 318"/>
                <a:gd name="T22" fmla="*/ 4 w 347"/>
                <a:gd name="T23" fmla="*/ 20 h 318"/>
                <a:gd name="T24" fmla="*/ 4 w 347"/>
                <a:gd name="T25" fmla="*/ 23 h 318"/>
                <a:gd name="T26" fmla="*/ 7 w 347"/>
                <a:gd name="T27" fmla="*/ 29 h 318"/>
                <a:gd name="T28" fmla="*/ 0 w 347"/>
                <a:gd name="T29" fmla="*/ 33 h 318"/>
                <a:gd name="T30" fmla="*/ 0 w 347"/>
                <a:gd name="T31" fmla="*/ 43 h 318"/>
                <a:gd name="T32" fmla="*/ 0 w 347"/>
                <a:gd name="T33" fmla="*/ 53 h 318"/>
                <a:gd name="T34" fmla="*/ 0 w 347"/>
                <a:gd name="T35" fmla="*/ 60 h 318"/>
                <a:gd name="T36" fmla="*/ 10 w 347"/>
                <a:gd name="T37" fmla="*/ 70 h 318"/>
                <a:gd name="T38" fmla="*/ 14 w 347"/>
                <a:gd name="T39" fmla="*/ 77 h 318"/>
                <a:gd name="T40" fmla="*/ 17 w 347"/>
                <a:gd name="T41" fmla="*/ 74 h 318"/>
                <a:gd name="T42" fmla="*/ 20 w 347"/>
                <a:gd name="T43" fmla="*/ 80 h 318"/>
                <a:gd name="T44" fmla="*/ 30 w 347"/>
                <a:gd name="T45" fmla="*/ 74 h 318"/>
                <a:gd name="T46" fmla="*/ 37 w 347"/>
                <a:gd name="T47" fmla="*/ 70 h 318"/>
                <a:gd name="T48" fmla="*/ 37 w 347"/>
                <a:gd name="T49" fmla="*/ 70 h 318"/>
                <a:gd name="T50" fmla="*/ 37 w 347"/>
                <a:gd name="T51" fmla="*/ 70 h 318"/>
                <a:gd name="T52" fmla="*/ 38 w 347"/>
                <a:gd name="T53" fmla="*/ 70 h 318"/>
                <a:gd name="T54" fmla="*/ 39 w 347"/>
                <a:gd name="T55" fmla="*/ 70 h 318"/>
                <a:gd name="T56" fmla="*/ 40 w 347"/>
                <a:gd name="T57" fmla="*/ 70 h 318"/>
                <a:gd name="T58" fmla="*/ 41 w 347"/>
                <a:gd name="T59" fmla="*/ 70 h 318"/>
                <a:gd name="T60" fmla="*/ 44 w 347"/>
                <a:gd name="T61" fmla="*/ 70 h 318"/>
                <a:gd name="T62" fmla="*/ 45 w 347"/>
                <a:gd name="T63" fmla="*/ 70 h 318"/>
                <a:gd name="T64" fmla="*/ 45 w 347"/>
                <a:gd name="T65" fmla="*/ 69 h 318"/>
                <a:gd name="T66" fmla="*/ 46 w 347"/>
                <a:gd name="T67" fmla="*/ 69 h 318"/>
                <a:gd name="T68" fmla="*/ 46 w 347"/>
                <a:gd name="T69" fmla="*/ 68 h 318"/>
                <a:gd name="T70" fmla="*/ 47 w 347"/>
                <a:gd name="T71" fmla="*/ 68 h 318"/>
                <a:gd name="T72" fmla="*/ 47 w 347"/>
                <a:gd name="T73" fmla="*/ 67 h 318"/>
                <a:gd name="T74" fmla="*/ 47 w 347"/>
                <a:gd name="T75" fmla="*/ 67 h 318"/>
                <a:gd name="T76" fmla="*/ 47 w 347"/>
                <a:gd name="T77" fmla="*/ 67 h 318"/>
                <a:gd name="T78" fmla="*/ 54 w 347"/>
                <a:gd name="T79" fmla="*/ 56 h 318"/>
                <a:gd name="T80" fmla="*/ 64 w 347"/>
                <a:gd name="T81" fmla="*/ 53 h 318"/>
                <a:gd name="T82" fmla="*/ 70 w 347"/>
                <a:gd name="T83" fmla="*/ 56 h 318"/>
                <a:gd name="T84" fmla="*/ 74 w 347"/>
                <a:gd name="T85" fmla="*/ 49 h 318"/>
                <a:gd name="T86" fmla="*/ 81 w 347"/>
                <a:gd name="T87" fmla="*/ 53 h 318"/>
                <a:gd name="T88" fmla="*/ 81 w 347"/>
                <a:gd name="T89" fmla="*/ 43 h 318"/>
                <a:gd name="T90" fmla="*/ 84 w 347"/>
                <a:gd name="T91" fmla="*/ 40 h 318"/>
                <a:gd name="T92" fmla="*/ 87 w 347"/>
                <a:gd name="T93" fmla="*/ 40 h 318"/>
                <a:gd name="T94" fmla="*/ 87 w 347"/>
                <a:gd name="T95" fmla="*/ 37 h 318"/>
                <a:gd name="T96" fmla="*/ 87 w 347"/>
                <a:gd name="T97" fmla="*/ 23 h 318"/>
                <a:gd name="T98" fmla="*/ 81 w 347"/>
                <a:gd name="T99" fmla="*/ 23 h 318"/>
                <a:gd name="T100" fmla="*/ 81 w 347"/>
                <a:gd name="T101" fmla="*/ 17 h 318"/>
                <a:gd name="T102" fmla="*/ 74 w 347"/>
                <a:gd name="T103" fmla="*/ 10 h 318"/>
                <a:gd name="T104" fmla="*/ 67 w 347"/>
                <a:gd name="T105" fmla="*/ 10 h 318"/>
                <a:gd name="T106" fmla="*/ 57 w 347"/>
                <a:gd name="T107" fmla="*/ 0 h 3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7"/>
                <a:gd name="T163" fmla="*/ 0 h 318"/>
                <a:gd name="T164" fmla="*/ 347 w 347"/>
                <a:gd name="T165" fmla="*/ 318 h 3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7" h="318">
                  <a:moveTo>
                    <a:pt x="227" y="0"/>
                  </a:moveTo>
                  <a:lnTo>
                    <a:pt x="227" y="0"/>
                  </a:lnTo>
                  <a:lnTo>
                    <a:pt x="200" y="13"/>
                  </a:lnTo>
                  <a:lnTo>
                    <a:pt x="159" y="13"/>
                  </a:lnTo>
                  <a:lnTo>
                    <a:pt x="159" y="27"/>
                  </a:lnTo>
                  <a:lnTo>
                    <a:pt x="146" y="27"/>
                  </a:lnTo>
                  <a:lnTo>
                    <a:pt x="106" y="40"/>
                  </a:lnTo>
                  <a:lnTo>
                    <a:pt x="92" y="67"/>
                  </a:lnTo>
                  <a:lnTo>
                    <a:pt x="79" y="67"/>
                  </a:lnTo>
                  <a:lnTo>
                    <a:pt x="67" y="53"/>
                  </a:lnTo>
                  <a:lnTo>
                    <a:pt x="40" y="67"/>
                  </a:lnTo>
                  <a:lnTo>
                    <a:pt x="13" y="78"/>
                  </a:lnTo>
                  <a:lnTo>
                    <a:pt x="13" y="92"/>
                  </a:lnTo>
                  <a:lnTo>
                    <a:pt x="27" y="119"/>
                  </a:lnTo>
                  <a:lnTo>
                    <a:pt x="0" y="132"/>
                  </a:lnTo>
                  <a:lnTo>
                    <a:pt x="0" y="172"/>
                  </a:lnTo>
                  <a:lnTo>
                    <a:pt x="0" y="213"/>
                  </a:lnTo>
                  <a:lnTo>
                    <a:pt x="0" y="240"/>
                  </a:lnTo>
                  <a:lnTo>
                    <a:pt x="40" y="280"/>
                  </a:lnTo>
                  <a:lnTo>
                    <a:pt x="54" y="307"/>
                  </a:lnTo>
                  <a:lnTo>
                    <a:pt x="67" y="293"/>
                  </a:lnTo>
                  <a:lnTo>
                    <a:pt x="79" y="318"/>
                  </a:lnTo>
                  <a:lnTo>
                    <a:pt x="119" y="293"/>
                  </a:lnTo>
                  <a:lnTo>
                    <a:pt x="146" y="280"/>
                  </a:lnTo>
                  <a:lnTo>
                    <a:pt x="148" y="280"/>
                  </a:lnTo>
                  <a:lnTo>
                    <a:pt x="152" y="280"/>
                  </a:lnTo>
                  <a:lnTo>
                    <a:pt x="155" y="280"/>
                  </a:lnTo>
                  <a:lnTo>
                    <a:pt x="159" y="280"/>
                  </a:lnTo>
                  <a:lnTo>
                    <a:pt x="163" y="280"/>
                  </a:lnTo>
                  <a:lnTo>
                    <a:pt x="173" y="280"/>
                  </a:lnTo>
                  <a:lnTo>
                    <a:pt x="179" y="278"/>
                  </a:lnTo>
                  <a:lnTo>
                    <a:pt x="180" y="276"/>
                  </a:lnTo>
                  <a:lnTo>
                    <a:pt x="184" y="274"/>
                  </a:lnTo>
                  <a:lnTo>
                    <a:pt x="184" y="272"/>
                  </a:lnTo>
                  <a:lnTo>
                    <a:pt x="186" y="270"/>
                  </a:lnTo>
                  <a:lnTo>
                    <a:pt x="186" y="268"/>
                  </a:lnTo>
                  <a:lnTo>
                    <a:pt x="186" y="266"/>
                  </a:lnTo>
                  <a:lnTo>
                    <a:pt x="213" y="226"/>
                  </a:lnTo>
                  <a:lnTo>
                    <a:pt x="253" y="213"/>
                  </a:lnTo>
                  <a:lnTo>
                    <a:pt x="280" y="226"/>
                  </a:lnTo>
                  <a:lnTo>
                    <a:pt x="294" y="199"/>
                  </a:lnTo>
                  <a:lnTo>
                    <a:pt x="321" y="213"/>
                  </a:lnTo>
                  <a:lnTo>
                    <a:pt x="321" y="172"/>
                  </a:lnTo>
                  <a:lnTo>
                    <a:pt x="334" y="159"/>
                  </a:lnTo>
                  <a:lnTo>
                    <a:pt x="347" y="159"/>
                  </a:lnTo>
                  <a:lnTo>
                    <a:pt x="347" y="146"/>
                  </a:lnTo>
                  <a:lnTo>
                    <a:pt x="347" y="92"/>
                  </a:lnTo>
                  <a:lnTo>
                    <a:pt x="321" y="92"/>
                  </a:lnTo>
                  <a:lnTo>
                    <a:pt x="321" y="67"/>
                  </a:lnTo>
                  <a:lnTo>
                    <a:pt x="294" y="40"/>
                  </a:lnTo>
                  <a:lnTo>
                    <a:pt x="267" y="40"/>
                  </a:lnTo>
                  <a:lnTo>
                    <a:pt x="227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177"/>
            <p:cNvSpPr>
              <a:spLocks/>
            </p:cNvSpPr>
            <p:nvPr/>
          </p:nvSpPr>
          <p:spPr bwMode="gray">
            <a:xfrm>
              <a:off x="5594570" y="5622684"/>
              <a:ext cx="287758" cy="90420"/>
            </a:xfrm>
            <a:custGeom>
              <a:avLst/>
              <a:gdLst>
                <a:gd name="T0" fmla="*/ 7 w 440"/>
                <a:gd name="T1" fmla="*/ 6 h 134"/>
                <a:gd name="T2" fmla="*/ 0 w 440"/>
                <a:gd name="T3" fmla="*/ 13 h 134"/>
                <a:gd name="T4" fmla="*/ 7 w 440"/>
                <a:gd name="T5" fmla="*/ 27 h 134"/>
                <a:gd name="T6" fmla="*/ 24 w 440"/>
                <a:gd name="T7" fmla="*/ 23 h 134"/>
                <a:gd name="T8" fmla="*/ 37 w 440"/>
                <a:gd name="T9" fmla="*/ 20 h 134"/>
                <a:gd name="T10" fmla="*/ 50 w 440"/>
                <a:gd name="T11" fmla="*/ 23 h 134"/>
                <a:gd name="T12" fmla="*/ 54 w 440"/>
                <a:gd name="T13" fmla="*/ 34 h 134"/>
                <a:gd name="T14" fmla="*/ 63 w 440"/>
                <a:gd name="T15" fmla="*/ 30 h 134"/>
                <a:gd name="T16" fmla="*/ 70 w 440"/>
                <a:gd name="T17" fmla="*/ 27 h 134"/>
                <a:gd name="T18" fmla="*/ 84 w 440"/>
                <a:gd name="T19" fmla="*/ 20 h 134"/>
                <a:gd name="T20" fmla="*/ 91 w 440"/>
                <a:gd name="T21" fmla="*/ 20 h 134"/>
                <a:gd name="T22" fmla="*/ 97 w 440"/>
                <a:gd name="T23" fmla="*/ 17 h 134"/>
                <a:gd name="T24" fmla="*/ 107 w 440"/>
                <a:gd name="T25" fmla="*/ 17 h 134"/>
                <a:gd name="T26" fmla="*/ 110 w 440"/>
                <a:gd name="T27" fmla="*/ 6 h 134"/>
                <a:gd name="T28" fmla="*/ 110 w 440"/>
                <a:gd name="T29" fmla="*/ 0 h 134"/>
                <a:gd name="T30" fmla="*/ 104 w 440"/>
                <a:gd name="T31" fmla="*/ 6 h 134"/>
                <a:gd name="T32" fmla="*/ 97 w 440"/>
                <a:gd name="T33" fmla="*/ 6 h 134"/>
                <a:gd name="T34" fmla="*/ 94 w 440"/>
                <a:gd name="T35" fmla="*/ 10 h 134"/>
                <a:gd name="T36" fmla="*/ 87 w 440"/>
                <a:gd name="T37" fmla="*/ 13 h 134"/>
                <a:gd name="T38" fmla="*/ 84 w 440"/>
                <a:gd name="T39" fmla="*/ 3 h 134"/>
                <a:gd name="T40" fmla="*/ 77 w 440"/>
                <a:gd name="T41" fmla="*/ 6 h 134"/>
                <a:gd name="T42" fmla="*/ 63 w 440"/>
                <a:gd name="T43" fmla="*/ 6 h 134"/>
                <a:gd name="T44" fmla="*/ 60 w 440"/>
                <a:gd name="T45" fmla="*/ 10 h 134"/>
                <a:gd name="T46" fmla="*/ 56 w 440"/>
                <a:gd name="T47" fmla="*/ 6 h 134"/>
                <a:gd name="T48" fmla="*/ 44 w 440"/>
                <a:gd name="T49" fmla="*/ 6 h 134"/>
                <a:gd name="T50" fmla="*/ 40 w 440"/>
                <a:gd name="T51" fmla="*/ 10 h 134"/>
                <a:gd name="T52" fmla="*/ 34 w 440"/>
                <a:gd name="T53" fmla="*/ 13 h 134"/>
                <a:gd name="T54" fmla="*/ 30 w 440"/>
                <a:gd name="T55" fmla="*/ 17 h 134"/>
                <a:gd name="T56" fmla="*/ 30 w 440"/>
                <a:gd name="T57" fmla="*/ 10 h 134"/>
                <a:gd name="T58" fmla="*/ 24 w 440"/>
                <a:gd name="T59" fmla="*/ 10 h 134"/>
                <a:gd name="T60" fmla="*/ 24 w 440"/>
                <a:gd name="T61" fmla="*/ 3 h 134"/>
                <a:gd name="T62" fmla="*/ 21 w 440"/>
                <a:gd name="T63" fmla="*/ 6 h 134"/>
                <a:gd name="T64" fmla="*/ 14 w 440"/>
                <a:gd name="T65" fmla="*/ 13 h 134"/>
                <a:gd name="T66" fmla="*/ 7 w 440"/>
                <a:gd name="T67" fmla="*/ 10 h 134"/>
                <a:gd name="T68" fmla="*/ 7 w 440"/>
                <a:gd name="T69" fmla="*/ 6 h 1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34"/>
                <a:gd name="T107" fmla="*/ 440 w 440"/>
                <a:gd name="T108" fmla="*/ 134 h 1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34">
                  <a:moveTo>
                    <a:pt x="27" y="27"/>
                  </a:moveTo>
                  <a:lnTo>
                    <a:pt x="0" y="54"/>
                  </a:lnTo>
                  <a:lnTo>
                    <a:pt x="27" y="108"/>
                  </a:lnTo>
                  <a:lnTo>
                    <a:pt x="94" y="94"/>
                  </a:lnTo>
                  <a:lnTo>
                    <a:pt x="148" y="81"/>
                  </a:lnTo>
                  <a:lnTo>
                    <a:pt x="200" y="94"/>
                  </a:lnTo>
                  <a:lnTo>
                    <a:pt x="213" y="134"/>
                  </a:lnTo>
                  <a:lnTo>
                    <a:pt x="254" y="121"/>
                  </a:lnTo>
                  <a:lnTo>
                    <a:pt x="280" y="108"/>
                  </a:lnTo>
                  <a:lnTo>
                    <a:pt x="334" y="81"/>
                  </a:lnTo>
                  <a:lnTo>
                    <a:pt x="361" y="81"/>
                  </a:lnTo>
                  <a:lnTo>
                    <a:pt x="388" y="67"/>
                  </a:lnTo>
                  <a:lnTo>
                    <a:pt x="426" y="67"/>
                  </a:lnTo>
                  <a:lnTo>
                    <a:pt x="440" y="27"/>
                  </a:lnTo>
                  <a:lnTo>
                    <a:pt x="440" y="0"/>
                  </a:lnTo>
                  <a:lnTo>
                    <a:pt x="413" y="27"/>
                  </a:lnTo>
                  <a:lnTo>
                    <a:pt x="388" y="27"/>
                  </a:lnTo>
                  <a:lnTo>
                    <a:pt x="374" y="40"/>
                  </a:lnTo>
                  <a:lnTo>
                    <a:pt x="348" y="54"/>
                  </a:lnTo>
                  <a:lnTo>
                    <a:pt x="334" y="13"/>
                  </a:lnTo>
                  <a:lnTo>
                    <a:pt x="307" y="27"/>
                  </a:lnTo>
                  <a:lnTo>
                    <a:pt x="254" y="27"/>
                  </a:lnTo>
                  <a:lnTo>
                    <a:pt x="240" y="40"/>
                  </a:lnTo>
                  <a:lnTo>
                    <a:pt x="227" y="27"/>
                  </a:lnTo>
                  <a:lnTo>
                    <a:pt x="173" y="27"/>
                  </a:lnTo>
                  <a:lnTo>
                    <a:pt x="159" y="40"/>
                  </a:lnTo>
                  <a:lnTo>
                    <a:pt x="135" y="54"/>
                  </a:lnTo>
                  <a:lnTo>
                    <a:pt x="121" y="67"/>
                  </a:lnTo>
                  <a:lnTo>
                    <a:pt x="121" y="40"/>
                  </a:lnTo>
                  <a:lnTo>
                    <a:pt x="94" y="40"/>
                  </a:lnTo>
                  <a:lnTo>
                    <a:pt x="94" y="13"/>
                  </a:lnTo>
                  <a:lnTo>
                    <a:pt x="81" y="27"/>
                  </a:lnTo>
                  <a:lnTo>
                    <a:pt x="54" y="54"/>
                  </a:lnTo>
                  <a:lnTo>
                    <a:pt x="27" y="40"/>
                  </a:lnTo>
                  <a:lnTo>
                    <a:pt x="27" y="27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178"/>
            <p:cNvSpPr>
              <a:spLocks/>
            </p:cNvSpPr>
            <p:nvPr/>
          </p:nvSpPr>
          <p:spPr bwMode="gray">
            <a:xfrm>
              <a:off x="5996121" y="5432397"/>
              <a:ext cx="35316" cy="71527"/>
            </a:xfrm>
            <a:custGeom>
              <a:avLst/>
              <a:gdLst>
                <a:gd name="T0" fmla="*/ 14 w 54"/>
                <a:gd name="T1" fmla="*/ 0 h 105"/>
                <a:gd name="T2" fmla="*/ 3 w 54"/>
                <a:gd name="T3" fmla="*/ 7 h 105"/>
                <a:gd name="T4" fmla="*/ 0 w 54"/>
                <a:gd name="T5" fmla="*/ 17 h 105"/>
                <a:gd name="T6" fmla="*/ 7 w 54"/>
                <a:gd name="T7" fmla="*/ 27 h 105"/>
                <a:gd name="T8" fmla="*/ 11 w 54"/>
                <a:gd name="T9" fmla="*/ 20 h 105"/>
                <a:gd name="T10" fmla="*/ 14 w 54"/>
                <a:gd name="T11" fmla="*/ 7 h 105"/>
                <a:gd name="T12" fmla="*/ 14 w 54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105"/>
                <a:gd name="T23" fmla="*/ 54 w 54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105">
                  <a:moveTo>
                    <a:pt x="54" y="0"/>
                  </a:moveTo>
                  <a:lnTo>
                    <a:pt x="14" y="27"/>
                  </a:lnTo>
                  <a:lnTo>
                    <a:pt x="0" y="67"/>
                  </a:lnTo>
                  <a:lnTo>
                    <a:pt x="27" y="105"/>
                  </a:lnTo>
                  <a:lnTo>
                    <a:pt x="41" y="80"/>
                  </a:lnTo>
                  <a:lnTo>
                    <a:pt x="54" y="27"/>
                  </a:lnTo>
                  <a:lnTo>
                    <a:pt x="54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179"/>
            <p:cNvSpPr>
              <a:spLocks/>
            </p:cNvSpPr>
            <p:nvPr/>
          </p:nvSpPr>
          <p:spPr bwMode="gray">
            <a:xfrm>
              <a:off x="6487924" y="5333881"/>
              <a:ext cx="201430" cy="180839"/>
            </a:xfrm>
            <a:custGeom>
              <a:avLst/>
              <a:gdLst>
                <a:gd name="T0" fmla="*/ 77 w 307"/>
                <a:gd name="T1" fmla="*/ 0 h 269"/>
                <a:gd name="T2" fmla="*/ 70 w 307"/>
                <a:gd name="T3" fmla="*/ 0 h 269"/>
                <a:gd name="T4" fmla="*/ 64 w 307"/>
                <a:gd name="T5" fmla="*/ 13 h 269"/>
                <a:gd name="T6" fmla="*/ 64 w 307"/>
                <a:gd name="T7" fmla="*/ 13 h 269"/>
                <a:gd name="T8" fmla="*/ 63 w 307"/>
                <a:gd name="T9" fmla="*/ 13 h 269"/>
                <a:gd name="T10" fmla="*/ 63 w 307"/>
                <a:gd name="T11" fmla="*/ 14 h 269"/>
                <a:gd name="T12" fmla="*/ 62 w 307"/>
                <a:gd name="T13" fmla="*/ 14 h 269"/>
                <a:gd name="T14" fmla="*/ 60 w 307"/>
                <a:gd name="T15" fmla="*/ 15 h 269"/>
                <a:gd name="T16" fmla="*/ 59 w 307"/>
                <a:gd name="T17" fmla="*/ 16 h 269"/>
                <a:gd name="T18" fmla="*/ 58 w 307"/>
                <a:gd name="T19" fmla="*/ 17 h 269"/>
                <a:gd name="T20" fmla="*/ 57 w 307"/>
                <a:gd name="T21" fmla="*/ 18 h 269"/>
                <a:gd name="T22" fmla="*/ 57 w 307"/>
                <a:gd name="T23" fmla="*/ 19 h 269"/>
                <a:gd name="T24" fmla="*/ 57 w 307"/>
                <a:gd name="T25" fmla="*/ 20 h 269"/>
                <a:gd name="T26" fmla="*/ 57 w 307"/>
                <a:gd name="T27" fmla="*/ 20 h 269"/>
                <a:gd name="T28" fmla="*/ 57 w 307"/>
                <a:gd name="T29" fmla="*/ 20 h 269"/>
                <a:gd name="T30" fmla="*/ 56 w 307"/>
                <a:gd name="T31" fmla="*/ 21 h 269"/>
                <a:gd name="T32" fmla="*/ 56 w 307"/>
                <a:gd name="T33" fmla="*/ 21 h 269"/>
                <a:gd name="T34" fmla="*/ 55 w 307"/>
                <a:gd name="T35" fmla="*/ 22 h 269"/>
                <a:gd name="T36" fmla="*/ 54 w 307"/>
                <a:gd name="T37" fmla="*/ 23 h 269"/>
                <a:gd name="T38" fmla="*/ 54 w 307"/>
                <a:gd name="T39" fmla="*/ 23 h 269"/>
                <a:gd name="T40" fmla="*/ 54 w 307"/>
                <a:gd name="T41" fmla="*/ 23 h 269"/>
                <a:gd name="T42" fmla="*/ 44 w 307"/>
                <a:gd name="T43" fmla="*/ 27 h 269"/>
                <a:gd name="T44" fmla="*/ 30 w 307"/>
                <a:gd name="T45" fmla="*/ 30 h 269"/>
                <a:gd name="T46" fmla="*/ 20 w 307"/>
                <a:gd name="T47" fmla="*/ 33 h 269"/>
                <a:gd name="T48" fmla="*/ 20 w 307"/>
                <a:gd name="T49" fmla="*/ 37 h 269"/>
                <a:gd name="T50" fmla="*/ 20 w 307"/>
                <a:gd name="T51" fmla="*/ 43 h 269"/>
                <a:gd name="T52" fmla="*/ 17 w 307"/>
                <a:gd name="T53" fmla="*/ 47 h 269"/>
                <a:gd name="T54" fmla="*/ 14 w 307"/>
                <a:gd name="T55" fmla="*/ 47 h 269"/>
                <a:gd name="T56" fmla="*/ 7 w 307"/>
                <a:gd name="T57" fmla="*/ 47 h 269"/>
                <a:gd name="T58" fmla="*/ 7 w 307"/>
                <a:gd name="T59" fmla="*/ 53 h 269"/>
                <a:gd name="T60" fmla="*/ 0 w 307"/>
                <a:gd name="T61" fmla="*/ 53 h 269"/>
                <a:gd name="T62" fmla="*/ 0 w 307"/>
                <a:gd name="T63" fmla="*/ 60 h 269"/>
                <a:gd name="T64" fmla="*/ 7 w 307"/>
                <a:gd name="T65" fmla="*/ 63 h 269"/>
                <a:gd name="T66" fmla="*/ 14 w 307"/>
                <a:gd name="T67" fmla="*/ 67 h 269"/>
                <a:gd name="T68" fmla="*/ 23 w 307"/>
                <a:gd name="T69" fmla="*/ 67 h 269"/>
                <a:gd name="T70" fmla="*/ 27 w 307"/>
                <a:gd name="T71" fmla="*/ 67 h 269"/>
                <a:gd name="T72" fmla="*/ 30 w 307"/>
                <a:gd name="T73" fmla="*/ 67 h 269"/>
                <a:gd name="T74" fmla="*/ 33 w 307"/>
                <a:gd name="T75" fmla="*/ 67 h 269"/>
                <a:gd name="T76" fmla="*/ 37 w 307"/>
                <a:gd name="T77" fmla="*/ 67 h 269"/>
                <a:gd name="T78" fmla="*/ 37 w 307"/>
                <a:gd name="T79" fmla="*/ 63 h 269"/>
                <a:gd name="T80" fmla="*/ 37 w 307"/>
                <a:gd name="T81" fmla="*/ 60 h 269"/>
                <a:gd name="T82" fmla="*/ 44 w 307"/>
                <a:gd name="T83" fmla="*/ 60 h 269"/>
                <a:gd name="T84" fmla="*/ 44 w 307"/>
                <a:gd name="T85" fmla="*/ 57 h 269"/>
                <a:gd name="T86" fmla="*/ 47 w 307"/>
                <a:gd name="T87" fmla="*/ 57 h 269"/>
                <a:gd name="T88" fmla="*/ 50 w 307"/>
                <a:gd name="T89" fmla="*/ 53 h 269"/>
                <a:gd name="T90" fmla="*/ 50 w 307"/>
                <a:gd name="T91" fmla="*/ 50 h 269"/>
                <a:gd name="T92" fmla="*/ 54 w 307"/>
                <a:gd name="T93" fmla="*/ 50 h 269"/>
                <a:gd name="T94" fmla="*/ 57 w 307"/>
                <a:gd name="T95" fmla="*/ 40 h 269"/>
                <a:gd name="T96" fmla="*/ 64 w 307"/>
                <a:gd name="T97" fmla="*/ 40 h 269"/>
                <a:gd name="T98" fmla="*/ 64 w 307"/>
                <a:gd name="T99" fmla="*/ 37 h 269"/>
                <a:gd name="T100" fmla="*/ 70 w 307"/>
                <a:gd name="T101" fmla="*/ 37 h 269"/>
                <a:gd name="T102" fmla="*/ 64 w 307"/>
                <a:gd name="T103" fmla="*/ 30 h 269"/>
                <a:gd name="T104" fmla="*/ 60 w 307"/>
                <a:gd name="T105" fmla="*/ 30 h 269"/>
                <a:gd name="T106" fmla="*/ 57 w 307"/>
                <a:gd name="T107" fmla="*/ 27 h 269"/>
                <a:gd name="T108" fmla="*/ 57 w 307"/>
                <a:gd name="T109" fmla="*/ 23 h 269"/>
                <a:gd name="T110" fmla="*/ 60 w 307"/>
                <a:gd name="T111" fmla="*/ 20 h 269"/>
                <a:gd name="T112" fmla="*/ 64 w 307"/>
                <a:gd name="T113" fmla="*/ 16 h 269"/>
                <a:gd name="T114" fmla="*/ 67 w 307"/>
                <a:gd name="T115" fmla="*/ 13 h 269"/>
                <a:gd name="T116" fmla="*/ 70 w 307"/>
                <a:gd name="T117" fmla="*/ 6 h 269"/>
                <a:gd name="T118" fmla="*/ 70 w 307"/>
                <a:gd name="T119" fmla="*/ 3 h 269"/>
                <a:gd name="T120" fmla="*/ 77 w 307"/>
                <a:gd name="T121" fmla="*/ 0 h 2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"/>
                <a:gd name="T184" fmla="*/ 0 h 269"/>
                <a:gd name="T185" fmla="*/ 307 w 307"/>
                <a:gd name="T186" fmla="*/ 269 h 2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" h="269">
                  <a:moveTo>
                    <a:pt x="307" y="0"/>
                  </a:moveTo>
                  <a:lnTo>
                    <a:pt x="280" y="0"/>
                  </a:lnTo>
                  <a:lnTo>
                    <a:pt x="253" y="54"/>
                  </a:lnTo>
                  <a:lnTo>
                    <a:pt x="251" y="54"/>
                  </a:lnTo>
                  <a:lnTo>
                    <a:pt x="250" y="56"/>
                  </a:lnTo>
                  <a:lnTo>
                    <a:pt x="246" y="58"/>
                  </a:lnTo>
                  <a:lnTo>
                    <a:pt x="240" y="61"/>
                  </a:lnTo>
                  <a:lnTo>
                    <a:pt x="234" y="65"/>
                  </a:lnTo>
                  <a:lnTo>
                    <a:pt x="230" y="71"/>
                  </a:lnTo>
                  <a:lnTo>
                    <a:pt x="228" y="75"/>
                  </a:lnTo>
                  <a:lnTo>
                    <a:pt x="226" y="77"/>
                  </a:lnTo>
                  <a:lnTo>
                    <a:pt x="226" y="81"/>
                  </a:lnTo>
                  <a:lnTo>
                    <a:pt x="225" y="83"/>
                  </a:lnTo>
                  <a:lnTo>
                    <a:pt x="223" y="85"/>
                  </a:lnTo>
                  <a:lnTo>
                    <a:pt x="221" y="86"/>
                  </a:lnTo>
                  <a:lnTo>
                    <a:pt x="217" y="90"/>
                  </a:lnTo>
                  <a:lnTo>
                    <a:pt x="215" y="92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173" y="108"/>
                  </a:lnTo>
                  <a:lnTo>
                    <a:pt x="119" y="121"/>
                  </a:lnTo>
                  <a:lnTo>
                    <a:pt x="79" y="134"/>
                  </a:lnTo>
                  <a:lnTo>
                    <a:pt x="79" y="148"/>
                  </a:lnTo>
                  <a:lnTo>
                    <a:pt x="79" y="175"/>
                  </a:lnTo>
                  <a:lnTo>
                    <a:pt x="65" y="188"/>
                  </a:lnTo>
                  <a:lnTo>
                    <a:pt x="54" y="188"/>
                  </a:lnTo>
                  <a:lnTo>
                    <a:pt x="27" y="188"/>
                  </a:lnTo>
                  <a:lnTo>
                    <a:pt x="27" y="215"/>
                  </a:lnTo>
                  <a:lnTo>
                    <a:pt x="0" y="215"/>
                  </a:lnTo>
                  <a:lnTo>
                    <a:pt x="0" y="242"/>
                  </a:lnTo>
                  <a:lnTo>
                    <a:pt x="27" y="255"/>
                  </a:lnTo>
                  <a:lnTo>
                    <a:pt x="54" y="269"/>
                  </a:lnTo>
                  <a:lnTo>
                    <a:pt x="92" y="269"/>
                  </a:lnTo>
                  <a:lnTo>
                    <a:pt x="106" y="269"/>
                  </a:lnTo>
                  <a:lnTo>
                    <a:pt x="119" y="269"/>
                  </a:lnTo>
                  <a:lnTo>
                    <a:pt x="132" y="269"/>
                  </a:lnTo>
                  <a:lnTo>
                    <a:pt x="146" y="269"/>
                  </a:lnTo>
                  <a:lnTo>
                    <a:pt x="146" y="255"/>
                  </a:lnTo>
                  <a:lnTo>
                    <a:pt x="146" y="242"/>
                  </a:lnTo>
                  <a:lnTo>
                    <a:pt x="173" y="242"/>
                  </a:lnTo>
                  <a:lnTo>
                    <a:pt x="173" y="228"/>
                  </a:lnTo>
                  <a:lnTo>
                    <a:pt x="186" y="228"/>
                  </a:lnTo>
                  <a:lnTo>
                    <a:pt x="200" y="215"/>
                  </a:lnTo>
                  <a:lnTo>
                    <a:pt x="200" y="202"/>
                  </a:lnTo>
                  <a:lnTo>
                    <a:pt x="213" y="202"/>
                  </a:lnTo>
                  <a:lnTo>
                    <a:pt x="226" y="161"/>
                  </a:lnTo>
                  <a:lnTo>
                    <a:pt x="253" y="161"/>
                  </a:lnTo>
                  <a:lnTo>
                    <a:pt x="253" y="148"/>
                  </a:lnTo>
                  <a:lnTo>
                    <a:pt x="280" y="148"/>
                  </a:lnTo>
                  <a:lnTo>
                    <a:pt x="253" y="121"/>
                  </a:lnTo>
                  <a:lnTo>
                    <a:pt x="240" y="121"/>
                  </a:lnTo>
                  <a:lnTo>
                    <a:pt x="226" y="108"/>
                  </a:lnTo>
                  <a:lnTo>
                    <a:pt x="226" y="94"/>
                  </a:lnTo>
                  <a:lnTo>
                    <a:pt x="240" y="81"/>
                  </a:lnTo>
                  <a:lnTo>
                    <a:pt x="253" y="67"/>
                  </a:lnTo>
                  <a:lnTo>
                    <a:pt x="267" y="54"/>
                  </a:lnTo>
                  <a:lnTo>
                    <a:pt x="280" y="27"/>
                  </a:lnTo>
                  <a:lnTo>
                    <a:pt x="280" y="14"/>
                  </a:lnTo>
                  <a:lnTo>
                    <a:pt x="307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180"/>
            <p:cNvSpPr>
              <a:spLocks/>
            </p:cNvSpPr>
            <p:nvPr/>
          </p:nvSpPr>
          <p:spPr bwMode="gray">
            <a:xfrm>
              <a:off x="5070065" y="3989729"/>
              <a:ext cx="821417" cy="623492"/>
            </a:xfrm>
            <a:custGeom>
              <a:avLst/>
              <a:gdLst>
                <a:gd name="T0" fmla="*/ 7 w 1255"/>
                <a:gd name="T1" fmla="*/ 148 h 923"/>
                <a:gd name="T2" fmla="*/ 20 w 1255"/>
                <a:gd name="T3" fmla="*/ 151 h 923"/>
                <a:gd name="T4" fmla="*/ 24 w 1255"/>
                <a:gd name="T5" fmla="*/ 161 h 923"/>
                <a:gd name="T6" fmla="*/ 34 w 1255"/>
                <a:gd name="T7" fmla="*/ 171 h 923"/>
                <a:gd name="T8" fmla="*/ 44 w 1255"/>
                <a:gd name="T9" fmla="*/ 184 h 923"/>
                <a:gd name="T10" fmla="*/ 44 w 1255"/>
                <a:gd name="T11" fmla="*/ 191 h 923"/>
                <a:gd name="T12" fmla="*/ 54 w 1255"/>
                <a:gd name="T13" fmla="*/ 194 h 923"/>
                <a:gd name="T14" fmla="*/ 67 w 1255"/>
                <a:gd name="T15" fmla="*/ 201 h 923"/>
                <a:gd name="T16" fmla="*/ 77 w 1255"/>
                <a:gd name="T17" fmla="*/ 198 h 923"/>
                <a:gd name="T18" fmla="*/ 80 w 1255"/>
                <a:gd name="T19" fmla="*/ 194 h 923"/>
                <a:gd name="T20" fmla="*/ 94 w 1255"/>
                <a:gd name="T21" fmla="*/ 198 h 923"/>
                <a:gd name="T22" fmla="*/ 84 w 1255"/>
                <a:gd name="T23" fmla="*/ 208 h 923"/>
                <a:gd name="T24" fmla="*/ 94 w 1255"/>
                <a:gd name="T25" fmla="*/ 211 h 923"/>
                <a:gd name="T26" fmla="*/ 94 w 1255"/>
                <a:gd name="T27" fmla="*/ 218 h 923"/>
                <a:gd name="T28" fmla="*/ 107 w 1255"/>
                <a:gd name="T29" fmla="*/ 224 h 923"/>
                <a:gd name="T30" fmla="*/ 111 w 1255"/>
                <a:gd name="T31" fmla="*/ 231 h 923"/>
                <a:gd name="T32" fmla="*/ 141 w 1255"/>
                <a:gd name="T33" fmla="*/ 228 h 923"/>
                <a:gd name="T34" fmla="*/ 161 w 1255"/>
                <a:gd name="T35" fmla="*/ 224 h 923"/>
                <a:gd name="T36" fmla="*/ 174 w 1255"/>
                <a:gd name="T37" fmla="*/ 221 h 923"/>
                <a:gd name="T38" fmla="*/ 198 w 1255"/>
                <a:gd name="T39" fmla="*/ 221 h 923"/>
                <a:gd name="T40" fmla="*/ 208 w 1255"/>
                <a:gd name="T41" fmla="*/ 204 h 923"/>
                <a:gd name="T42" fmla="*/ 231 w 1255"/>
                <a:gd name="T43" fmla="*/ 191 h 923"/>
                <a:gd name="T44" fmla="*/ 254 w 1255"/>
                <a:gd name="T45" fmla="*/ 191 h 923"/>
                <a:gd name="T46" fmla="*/ 264 w 1255"/>
                <a:gd name="T47" fmla="*/ 191 h 923"/>
                <a:gd name="T48" fmla="*/ 271 w 1255"/>
                <a:gd name="T49" fmla="*/ 194 h 923"/>
                <a:gd name="T50" fmla="*/ 291 w 1255"/>
                <a:gd name="T51" fmla="*/ 184 h 923"/>
                <a:gd name="T52" fmla="*/ 288 w 1255"/>
                <a:gd name="T53" fmla="*/ 161 h 923"/>
                <a:gd name="T54" fmla="*/ 288 w 1255"/>
                <a:gd name="T55" fmla="*/ 131 h 923"/>
                <a:gd name="T56" fmla="*/ 298 w 1255"/>
                <a:gd name="T57" fmla="*/ 138 h 923"/>
                <a:gd name="T58" fmla="*/ 311 w 1255"/>
                <a:gd name="T59" fmla="*/ 114 h 923"/>
                <a:gd name="T60" fmla="*/ 308 w 1255"/>
                <a:gd name="T61" fmla="*/ 107 h 923"/>
                <a:gd name="T62" fmla="*/ 291 w 1255"/>
                <a:gd name="T63" fmla="*/ 117 h 923"/>
                <a:gd name="T64" fmla="*/ 284 w 1255"/>
                <a:gd name="T65" fmla="*/ 124 h 923"/>
                <a:gd name="T66" fmla="*/ 261 w 1255"/>
                <a:gd name="T67" fmla="*/ 117 h 923"/>
                <a:gd name="T68" fmla="*/ 258 w 1255"/>
                <a:gd name="T69" fmla="*/ 104 h 923"/>
                <a:gd name="T70" fmla="*/ 247 w 1255"/>
                <a:gd name="T71" fmla="*/ 74 h 923"/>
                <a:gd name="T72" fmla="*/ 244 w 1255"/>
                <a:gd name="T73" fmla="*/ 61 h 923"/>
                <a:gd name="T74" fmla="*/ 231 w 1255"/>
                <a:gd name="T75" fmla="*/ 47 h 923"/>
                <a:gd name="T76" fmla="*/ 208 w 1255"/>
                <a:gd name="T77" fmla="*/ 24 h 923"/>
                <a:gd name="T78" fmla="*/ 191 w 1255"/>
                <a:gd name="T79" fmla="*/ 0 h 923"/>
                <a:gd name="T80" fmla="*/ 171 w 1255"/>
                <a:gd name="T81" fmla="*/ 10 h 923"/>
                <a:gd name="T82" fmla="*/ 154 w 1255"/>
                <a:gd name="T83" fmla="*/ 24 h 923"/>
                <a:gd name="T84" fmla="*/ 134 w 1255"/>
                <a:gd name="T85" fmla="*/ 37 h 923"/>
                <a:gd name="T86" fmla="*/ 124 w 1255"/>
                <a:gd name="T87" fmla="*/ 34 h 923"/>
                <a:gd name="T88" fmla="*/ 107 w 1255"/>
                <a:gd name="T89" fmla="*/ 34 h 923"/>
                <a:gd name="T90" fmla="*/ 77 w 1255"/>
                <a:gd name="T91" fmla="*/ 34 h 923"/>
                <a:gd name="T92" fmla="*/ 70 w 1255"/>
                <a:gd name="T93" fmla="*/ 37 h 923"/>
                <a:gd name="T94" fmla="*/ 57 w 1255"/>
                <a:gd name="T95" fmla="*/ 51 h 923"/>
                <a:gd name="T96" fmla="*/ 44 w 1255"/>
                <a:gd name="T97" fmla="*/ 74 h 923"/>
                <a:gd name="T98" fmla="*/ 34 w 1255"/>
                <a:gd name="T99" fmla="*/ 104 h 923"/>
                <a:gd name="T100" fmla="*/ 31 w 1255"/>
                <a:gd name="T101" fmla="*/ 121 h 923"/>
                <a:gd name="T102" fmla="*/ 17 w 1255"/>
                <a:gd name="T103" fmla="*/ 131 h 923"/>
                <a:gd name="T104" fmla="*/ 4 w 1255"/>
                <a:gd name="T105" fmla="*/ 134 h 9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5"/>
                <a:gd name="T160" fmla="*/ 0 h 923"/>
                <a:gd name="T161" fmla="*/ 1255 w 1255"/>
                <a:gd name="T162" fmla="*/ 923 h 9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5" h="923">
                  <a:moveTo>
                    <a:pt x="0" y="562"/>
                  </a:moveTo>
                  <a:lnTo>
                    <a:pt x="27" y="589"/>
                  </a:lnTo>
                  <a:lnTo>
                    <a:pt x="53" y="603"/>
                  </a:lnTo>
                  <a:lnTo>
                    <a:pt x="80" y="603"/>
                  </a:lnTo>
                  <a:lnTo>
                    <a:pt x="80" y="616"/>
                  </a:lnTo>
                  <a:lnTo>
                    <a:pt x="94" y="643"/>
                  </a:lnTo>
                  <a:lnTo>
                    <a:pt x="80" y="668"/>
                  </a:lnTo>
                  <a:lnTo>
                    <a:pt x="134" y="681"/>
                  </a:lnTo>
                  <a:lnTo>
                    <a:pt x="188" y="708"/>
                  </a:lnTo>
                  <a:lnTo>
                    <a:pt x="174" y="735"/>
                  </a:lnTo>
                  <a:lnTo>
                    <a:pt x="201" y="748"/>
                  </a:lnTo>
                  <a:lnTo>
                    <a:pt x="174" y="762"/>
                  </a:lnTo>
                  <a:lnTo>
                    <a:pt x="188" y="775"/>
                  </a:lnTo>
                  <a:lnTo>
                    <a:pt x="215" y="775"/>
                  </a:lnTo>
                  <a:lnTo>
                    <a:pt x="228" y="802"/>
                  </a:lnTo>
                  <a:lnTo>
                    <a:pt x="268" y="802"/>
                  </a:lnTo>
                  <a:lnTo>
                    <a:pt x="293" y="816"/>
                  </a:lnTo>
                  <a:lnTo>
                    <a:pt x="307" y="789"/>
                  </a:lnTo>
                  <a:lnTo>
                    <a:pt x="307" y="775"/>
                  </a:lnTo>
                  <a:lnTo>
                    <a:pt x="320" y="775"/>
                  </a:lnTo>
                  <a:lnTo>
                    <a:pt x="334" y="789"/>
                  </a:lnTo>
                  <a:lnTo>
                    <a:pt x="374" y="789"/>
                  </a:lnTo>
                  <a:lnTo>
                    <a:pt x="347" y="802"/>
                  </a:lnTo>
                  <a:lnTo>
                    <a:pt x="334" y="829"/>
                  </a:lnTo>
                  <a:lnTo>
                    <a:pt x="361" y="842"/>
                  </a:lnTo>
                  <a:lnTo>
                    <a:pt x="374" y="842"/>
                  </a:lnTo>
                  <a:lnTo>
                    <a:pt x="374" y="856"/>
                  </a:lnTo>
                  <a:lnTo>
                    <a:pt x="374" y="869"/>
                  </a:lnTo>
                  <a:lnTo>
                    <a:pt x="414" y="869"/>
                  </a:lnTo>
                  <a:lnTo>
                    <a:pt x="428" y="896"/>
                  </a:lnTo>
                  <a:lnTo>
                    <a:pt x="401" y="910"/>
                  </a:lnTo>
                  <a:lnTo>
                    <a:pt x="441" y="923"/>
                  </a:lnTo>
                  <a:lnTo>
                    <a:pt x="468" y="910"/>
                  </a:lnTo>
                  <a:lnTo>
                    <a:pt x="562" y="910"/>
                  </a:lnTo>
                  <a:lnTo>
                    <a:pt x="589" y="923"/>
                  </a:lnTo>
                  <a:lnTo>
                    <a:pt x="641" y="896"/>
                  </a:lnTo>
                  <a:lnTo>
                    <a:pt x="681" y="896"/>
                  </a:lnTo>
                  <a:lnTo>
                    <a:pt x="695" y="883"/>
                  </a:lnTo>
                  <a:lnTo>
                    <a:pt x="748" y="896"/>
                  </a:lnTo>
                  <a:lnTo>
                    <a:pt x="789" y="883"/>
                  </a:lnTo>
                  <a:lnTo>
                    <a:pt x="816" y="842"/>
                  </a:lnTo>
                  <a:lnTo>
                    <a:pt x="829" y="816"/>
                  </a:lnTo>
                  <a:lnTo>
                    <a:pt x="869" y="789"/>
                  </a:lnTo>
                  <a:lnTo>
                    <a:pt x="923" y="762"/>
                  </a:lnTo>
                  <a:lnTo>
                    <a:pt x="961" y="748"/>
                  </a:lnTo>
                  <a:lnTo>
                    <a:pt x="1015" y="762"/>
                  </a:lnTo>
                  <a:lnTo>
                    <a:pt x="1042" y="735"/>
                  </a:lnTo>
                  <a:lnTo>
                    <a:pt x="1056" y="762"/>
                  </a:lnTo>
                  <a:lnTo>
                    <a:pt x="1069" y="748"/>
                  </a:lnTo>
                  <a:lnTo>
                    <a:pt x="1082" y="775"/>
                  </a:lnTo>
                  <a:lnTo>
                    <a:pt x="1176" y="775"/>
                  </a:lnTo>
                  <a:lnTo>
                    <a:pt x="1163" y="735"/>
                  </a:lnTo>
                  <a:lnTo>
                    <a:pt x="1176" y="722"/>
                  </a:lnTo>
                  <a:lnTo>
                    <a:pt x="1150" y="643"/>
                  </a:lnTo>
                  <a:lnTo>
                    <a:pt x="1163" y="616"/>
                  </a:lnTo>
                  <a:lnTo>
                    <a:pt x="1150" y="522"/>
                  </a:lnTo>
                  <a:lnTo>
                    <a:pt x="1176" y="522"/>
                  </a:lnTo>
                  <a:lnTo>
                    <a:pt x="1190" y="549"/>
                  </a:lnTo>
                  <a:lnTo>
                    <a:pt x="1255" y="535"/>
                  </a:lnTo>
                  <a:lnTo>
                    <a:pt x="1244" y="455"/>
                  </a:lnTo>
                  <a:lnTo>
                    <a:pt x="1244" y="441"/>
                  </a:lnTo>
                  <a:lnTo>
                    <a:pt x="1230" y="428"/>
                  </a:lnTo>
                  <a:lnTo>
                    <a:pt x="1176" y="428"/>
                  </a:lnTo>
                  <a:lnTo>
                    <a:pt x="1163" y="468"/>
                  </a:lnTo>
                  <a:lnTo>
                    <a:pt x="1123" y="468"/>
                  </a:lnTo>
                  <a:lnTo>
                    <a:pt x="1136" y="495"/>
                  </a:lnTo>
                  <a:lnTo>
                    <a:pt x="1082" y="495"/>
                  </a:lnTo>
                  <a:lnTo>
                    <a:pt x="1042" y="468"/>
                  </a:lnTo>
                  <a:lnTo>
                    <a:pt x="1029" y="441"/>
                  </a:lnTo>
                  <a:lnTo>
                    <a:pt x="1029" y="415"/>
                  </a:lnTo>
                  <a:lnTo>
                    <a:pt x="1002" y="361"/>
                  </a:lnTo>
                  <a:lnTo>
                    <a:pt x="988" y="296"/>
                  </a:lnTo>
                  <a:lnTo>
                    <a:pt x="988" y="255"/>
                  </a:lnTo>
                  <a:lnTo>
                    <a:pt x="975" y="242"/>
                  </a:lnTo>
                  <a:lnTo>
                    <a:pt x="961" y="188"/>
                  </a:lnTo>
                  <a:lnTo>
                    <a:pt x="923" y="188"/>
                  </a:lnTo>
                  <a:lnTo>
                    <a:pt x="883" y="134"/>
                  </a:lnTo>
                  <a:lnTo>
                    <a:pt x="829" y="94"/>
                  </a:lnTo>
                  <a:lnTo>
                    <a:pt x="802" y="54"/>
                  </a:lnTo>
                  <a:lnTo>
                    <a:pt x="762" y="0"/>
                  </a:lnTo>
                  <a:lnTo>
                    <a:pt x="722" y="13"/>
                  </a:lnTo>
                  <a:lnTo>
                    <a:pt x="681" y="40"/>
                  </a:lnTo>
                  <a:lnTo>
                    <a:pt x="681" y="67"/>
                  </a:lnTo>
                  <a:lnTo>
                    <a:pt x="614" y="94"/>
                  </a:lnTo>
                  <a:lnTo>
                    <a:pt x="576" y="107"/>
                  </a:lnTo>
                  <a:lnTo>
                    <a:pt x="535" y="148"/>
                  </a:lnTo>
                  <a:lnTo>
                    <a:pt x="522" y="148"/>
                  </a:lnTo>
                  <a:lnTo>
                    <a:pt x="495" y="134"/>
                  </a:lnTo>
                  <a:lnTo>
                    <a:pt x="468" y="107"/>
                  </a:lnTo>
                  <a:lnTo>
                    <a:pt x="428" y="134"/>
                  </a:lnTo>
                  <a:lnTo>
                    <a:pt x="374" y="134"/>
                  </a:lnTo>
                  <a:lnTo>
                    <a:pt x="307" y="134"/>
                  </a:lnTo>
                  <a:lnTo>
                    <a:pt x="293" y="148"/>
                  </a:lnTo>
                  <a:lnTo>
                    <a:pt x="280" y="148"/>
                  </a:lnTo>
                  <a:lnTo>
                    <a:pt x="268" y="188"/>
                  </a:lnTo>
                  <a:lnTo>
                    <a:pt x="228" y="201"/>
                  </a:lnTo>
                  <a:lnTo>
                    <a:pt x="188" y="242"/>
                  </a:lnTo>
                  <a:lnTo>
                    <a:pt x="174" y="296"/>
                  </a:lnTo>
                  <a:lnTo>
                    <a:pt x="161" y="361"/>
                  </a:lnTo>
                  <a:lnTo>
                    <a:pt x="134" y="415"/>
                  </a:lnTo>
                  <a:lnTo>
                    <a:pt x="121" y="428"/>
                  </a:lnTo>
                  <a:lnTo>
                    <a:pt x="121" y="482"/>
                  </a:lnTo>
                  <a:lnTo>
                    <a:pt x="107" y="522"/>
                  </a:lnTo>
                  <a:lnTo>
                    <a:pt x="67" y="522"/>
                  </a:lnTo>
                  <a:lnTo>
                    <a:pt x="40" y="549"/>
                  </a:lnTo>
                  <a:lnTo>
                    <a:pt x="13" y="535"/>
                  </a:lnTo>
                  <a:lnTo>
                    <a:pt x="0" y="562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181"/>
            <p:cNvSpPr>
              <a:spLocks/>
            </p:cNvSpPr>
            <p:nvPr/>
          </p:nvSpPr>
          <p:spPr bwMode="gray">
            <a:xfrm>
              <a:off x="5183860" y="3340596"/>
              <a:ext cx="1400855" cy="983821"/>
            </a:xfrm>
            <a:custGeom>
              <a:avLst/>
              <a:gdLst>
                <a:gd name="T0" fmla="*/ 482 w 2143"/>
                <a:gd name="T1" fmla="*/ 200 h 1458"/>
                <a:gd name="T2" fmla="*/ 441 w 2143"/>
                <a:gd name="T3" fmla="*/ 227 h 1458"/>
                <a:gd name="T4" fmla="*/ 411 w 2143"/>
                <a:gd name="T5" fmla="*/ 275 h 1458"/>
                <a:gd name="T6" fmla="*/ 461 w 2143"/>
                <a:gd name="T7" fmla="*/ 285 h 1458"/>
                <a:gd name="T8" fmla="*/ 468 w 2143"/>
                <a:gd name="T9" fmla="*/ 301 h 1458"/>
                <a:gd name="T10" fmla="*/ 441 w 2143"/>
                <a:gd name="T11" fmla="*/ 318 h 1458"/>
                <a:gd name="T12" fmla="*/ 398 w 2143"/>
                <a:gd name="T13" fmla="*/ 345 h 1458"/>
                <a:gd name="T14" fmla="*/ 378 w 2143"/>
                <a:gd name="T15" fmla="*/ 308 h 1458"/>
                <a:gd name="T16" fmla="*/ 375 w 2143"/>
                <a:gd name="T17" fmla="*/ 298 h 1458"/>
                <a:gd name="T18" fmla="*/ 317 w 2143"/>
                <a:gd name="T19" fmla="*/ 291 h 1458"/>
                <a:gd name="T20" fmla="*/ 328 w 2143"/>
                <a:gd name="T21" fmla="*/ 271 h 1458"/>
                <a:gd name="T22" fmla="*/ 268 w 2143"/>
                <a:gd name="T23" fmla="*/ 331 h 1458"/>
                <a:gd name="T24" fmla="*/ 251 w 2143"/>
                <a:gd name="T25" fmla="*/ 348 h 1458"/>
                <a:gd name="T26" fmla="*/ 217 w 2143"/>
                <a:gd name="T27" fmla="*/ 358 h 1458"/>
                <a:gd name="T28" fmla="*/ 237 w 2143"/>
                <a:gd name="T29" fmla="*/ 328 h 1458"/>
                <a:gd name="T30" fmla="*/ 244 w 2143"/>
                <a:gd name="T31" fmla="*/ 304 h 1458"/>
                <a:gd name="T32" fmla="*/ 257 w 2143"/>
                <a:gd name="T33" fmla="*/ 281 h 1458"/>
                <a:gd name="T34" fmla="*/ 220 w 2143"/>
                <a:gd name="T35" fmla="*/ 254 h 1458"/>
                <a:gd name="T36" fmla="*/ 197 w 2143"/>
                <a:gd name="T37" fmla="*/ 230 h 1458"/>
                <a:gd name="T38" fmla="*/ 140 w 2143"/>
                <a:gd name="T39" fmla="*/ 237 h 1458"/>
                <a:gd name="T40" fmla="*/ 110 w 2143"/>
                <a:gd name="T41" fmla="*/ 265 h 1458"/>
                <a:gd name="T42" fmla="*/ 73 w 2143"/>
                <a:gd name="T43" fmla="*/ 268 h 1458"/>
                <a:gd name="T44" fmla="*/ 27 w 2143"/>
                <a:gd name="T45" fmla="*/ 278 h 1458"/>
                <a:gd name="T46" fmla="*/ 0 w 2143"/>
                <a:gd name="T47" fmla="*/ 265 h 1458"/>
                <a:gd name="T48" fmla="*/ 10 w 2143"/>
                <a:gd name="T49" fmla="*/ 224 h 1458"/>
                <a:gd name="T50" fmla="*/ 23 w 2143"/>
                <a:gd name="T51" fmla="*/ 178 h 1458"/>
                <a:gd name="T52" fmla="*/ 33 w 2143"/>
                <a:gd name="T53" fmla="*/ 141 h 1458"/>
                <a:gd name="T54" fmla="*/ 17 w 2143"/>
                <a:gd name="T55" fmla="*/ 110 h 1458"/>
                <a:gd name="T56" fmla="*/ 47 w 2143"/>
                <a:gd name="T57" fmla="*/ 88 h 1458"/>
                <a:gd name="T58" fmla="*/ 77 w 2143"/>
                <a:gd name="T59" fmla="*/ 81 h 1458"/>
                <a:gd name="T60" fmla="*/ 127 w 2143"/>
                <a:gd name="T61" fmla="*/ 81 h 1458"/>
                <a:gd name="T62" fmla="*/ 154 w 2143"/>
                <a:gd name="T63" fmla="*/ 78 h 1458"/>
                <a:gd name="T64" fmla="*/ 181 w 2143"/>
                <a:gd name="T65" fmla="*/ 81 h 1458"/>
                <a:gd name="T66" fmla="*/ 204 w 2143"/>
                <a:gd name="T67" fmla="*/ 71 h 1458"/>
                <a:gd name="T68" fmla="*/ 210 w 2143"/>
                <a:gd name="T69" fmla="*/ 50 h 1458"/>
                <a:gd name="T70" fmla="*/ 237 w 2143"/>
                <a:gd name="T71" fmla="*/ 30 h 1458"/>
                <a:gd name="T72" fmla="*/ 264 w 2143"/>
                <a:gd name="T73" fmla="*/ 13 h 1458"/>
                <a:gd name="T74" fmla="*/ 315 w 2143"/>
                <a:gd name="T75" fmla="*/ 17 h 1458"/>
                <a:gd name="T76" fmla="*/ 331 w 2143"/>
                <a:gd name="T77" fmla="*/ 41 h 1458"/>
                <a:gd name="T78" fmla="*/ 371 w 2143"/>
                <a:gd name="T79" fmla="*/ 71 h 1458"/>
                <a:gd name="T80" fmla="*/ 418 w 2143"/>
                <a:gd name="T81" fmla="*/ 53 h 1458"/>
                <a:gd name="T82" fmla="*/ 448 w 2143"/>
                <a:gd name="T83" fmla="*/ 63 h 1458"/>
                <a:gd name="T84" fmla="*/ 448 w 2143"/>
                <a:gd name="T85" fmla="*/ 58 h 1458"/>
                <a:gd name="T86" fmla="*/ 451 w 2143"/>
                <a:gd name="T87" fmla="*/ 53 h 1458"/>
                <a:gd name="T88" fmla="*/ 456 w 2143"/>
                <a:gd name="T89" fmla="*/ 54 h 1458"/>
                <a:gd name="T90" fmla="*/ 466 w 2143"/>
                <a:gd name="T91" fmla="*/ 56 h 1458"/>
                <a:gd name="T92" fmla="*/ 478 w 2143"/>
                <a:gd name="T93" fmla="*/ 53 h 1458"/>
                <a:gd name="T94" fmla="*/ 512 w 2143"/>
                <a:gd name="T95" fmla="*/ 60 h 1458"/>
                <a:gd name="T96" fmla="*/ 519 w 2143"/>
                <a:gd name="T97" fmla="*/ 97 h 1458"/>
                <a:gd name="T98" fmla="*/ 525 w 2143"/>
                <a:gd name="T99" fmla="*/ 137 h 1458"/>
                <a:gd name="T100" fmla="*/ 502 w 2143"/>
                <a:gd name="T101" fmla="*/ 174 h 14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43"/>
                <a:gd name="T154" fmla="*/ 0 h 1458"/>
                <a:gd name="T155" fmla="*/ 2143 w 2143"/>
                <a:gd name="T156" fmla="*/ 1458 h 14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43" h="1458">
                  <a:moveTo>
                    <a:pt x="2008" y="723"/>
                  </a:moveTo>
                  <a:lnTo>
                    <a:pt x="2008" y="737"/>
                  </a:lnTo>
                  <a:lnTo>
                    <a:pt x="1968" y="750"/>
                  </a:lnTo>
                  <a:lnTo>
                    <a:pt x="1941" y="763"/>
                  </a:lnTo>
                  <a:lnTo>
                    <a:pt x="1928" y="802"/>
                  </a:lnTo>
                  <a:lnTo>
                    <a:pt x="1901" y="802"/>
                  </a:lnTo>
                  <a:lnTo>
                    <a:pt x="1874" y="856"/>
                  </a:lnTo>
                  <a:lnTo>
                    <a:pt x="1861" y="856"/>
                  </a:lnTo>
                  <a:lnTo>
                    <a:pt x="1807" y="909"/>
                  </a:lnTo>
                  <a:lnTo>
                    <a:pt x="1767" y="909"/>
                  </a:lnTo>
                  <a:lnTo>
                    <a:pt x="1742" y="950"/>
                  </a:lnTo>
                  <a:lnTo>
                    <a:pt x="1715" y="990"/>
                  </a:lnTo>
                  <a:lnTo>
                    <a:pt x="1674" y="1017"/>
                  </a:lnTo>
                  <a:lnTo>
                    <a:pt x="1647" y="1057"/>
                  </a:lnTo>
                  <a:lnTo>
                    <a:pt x="1647" y="1097"/>
                  </a:lnTo>
                  <a:lnTo>
                    <a:pt x="1674" y="1111"/>
                  </a:lnTo>
                  <a:lnTo>
                    <a:pt x="1742" y="1138"/>
                  </a:lnTo>
                  <a:lnTo>
                    <a:pt x="1753" y="1178"/>
                  </a:lnTo>
                  <a:lnTo>
                    <a:pt x="1807" y="1178"/>
                  </a:lnTo>
                  <a:lnTo>
                    <a:pt x="1847" y="1138"/>
                  </a:lnTo>
                  <a:lnTo>
                    <a:pt x="1874" y="1111"/>
                  </a:lnTo>
                  <a:lnTo>
                    <a:pt x="1928" y="1097"/>
                  </a:lnTo>
                  <a:lnTo>
                    <a:pt x="1914" y="1124"/>
                  </a:lnTo>
                  <a:lnTo>
                    <a:pt x="1928" y="1164"/>
                  </a:lnTo>
                  <a:lnTo>
                    <a:pt x="1874" y="1203"/>
                  </a:lnTo>
                  <a:lnTo>
                    <a:pt x="1847" y="1203"/>
                  </a:lnTo>
                  <a:lnTo>
                    <a:pt x="1807" y="1203"/>
                  </a:lnTo>
                  <a:lnTo>
                    <a:pt x="1793" y="1243"/>
                  </a:lnTo>
                  <a:lnTo>
                    <a:pt x="1793" y="1283"/>
                  </a:lnTo>
                  <a:lnTo>
                    <a:pt x="1767" y="1270"/>
                  </a:lnTo>
                  <a:lnTo>
                    <a:pt x="1715" y="1310"/>
                  </a:lnTo>
                  <a:lnTo>
                    <a:pt x="1715" y="1364"/>
                  </a:lnTo>
                  <a:lnTo>
                    <a:pt x="1647" y="1404"/>
                  </a:lnTo>
                  <a:lnTo>
                    <a:pt x="1594" y="1404"/>
                  </a:lnTo>
                  <a:lnTo>
                    <a:pt x="1594" y="1378"/>
                  </a:lnTo>
                  <a:lnTo>
                    <a:pt x="1580" y="1310"/>
                  </a:lnTo>
                  <a:lnTo>
                    <a:pt x="1540" y="1283"/>
                  </a:lnTo>
                  <a:lnTo>
                    <a:pt x="1527" y="1297"/>
                  </a:lnTo>
                  <a:lnTo>
                    <a:pt x="1500" y="1283"/>
                  </a:lnTo>
                  <a:lnTo>
                    <a:pt x="1513" y="1230"/>
                  </a:lnTo>
                  <a:lnTo>
                    <a:pt x="1486" y="1270"/>
                  </a:lnTo>
                  <a:lnTo>
                    <a:pt x="1432" y="1297"/>
                  </a:lnTo>
                  <a:lnTo>
                    <a:pt x="1419" y="1270"/>
                  </a:lnTo>
                  <a:lnTo>
                    <a:pt x="1459" y="1203"/>
                  </a:lnTo>
                  <a:lnTo>
                    <a:pt x="1500" y="1191"/>
                  </a:lnTo>
                  <a:lnTo>
                    <a:pt x="1540" y="1151"/>
                  </a:lnTo>
                  <a:lnTo>
                    <a:pt x="1513" y="1124"/>
                  </a:lnTo>
                  <a:lnTo>
                    <a:pt x="1473" y="1124"/>
                  </a:lnTo>
                  <a:lnTo>
                    <a:pt x="1352" y="1164"/>
                  </a:lnTo>
                  <a:lnTo>
                    <a:pt x="1271" y="1164"/>
                  </a:lnTo>
                  <a:lnTo>
                    <a:pt x="1298" y="1138"/>
                  </a:lnTo>
                  <a:lnTo>
                    <a:pt x="1260" y="1111"/>
                  </a:lnTo>
                  <a:lnTo>
                    <a:pt x="1352" y="1111"/>
                  </a:lnTo>
                  <a:lnTo>
                    <a:pt x="1365" y="1057"/>
                  </a:lnTo>
                  <a:lnTo>
                    <a:pt x="1312" y="1084"/>
                  </a:lnTo>
                  <a:lnTo>
                    <a:pt x="1271" y="1070"/>
                  </a:lnTo>
                  <a:lnTo>
                    <a:pt x="1219" y="1111"/>
                  </a:lnTo>
                  <a:lnTo>
                    <a:pt x="1152" y="1151"/>
                  </a:lnTo>
                  <a:lnTo>
                    <a:pt x="1125" y="1243"/>
                  </a:lnTo>
                  <a:lnTo>
                    <a:pt x="1072" y="1324"/>
                  </a:lnTo>
                  <a:lnTo>
                    <a:pt x="1045" y="1351"/>
                  </a:lnTo>
                  <a:lnTo>
                    <a:pt x="1072" y="1378"/>
                  </a:lnTo>
                  <a:lnTo>
                    <a:pt x="1072" y="1404"/>
                  </a:lnTo>
                  <a:lnTo>
                    <a:pt x="1058" y="1391"/>
                  </a:lnTo>
                  <a:lnTo>
                    <a:pt x="1004" y="1391"/>
                  </a:lnTo>
                  <a:lnTo>
                    <a:pt x="991" y="1431"/>
                  </a:lnTo>
                  <a:lnTo>
                    <a:pt x="951" y="1431"/>
                  </a:lnTo>
                  <a:lnTo>
                    <a:pt x="964" y="1458"/>
                  </a:lnTo>
                  <a:lnTo>
                    <a:pt x="910" y="1458"/>
                  </a:lnTo>
                  <a:lnTo>
                    <a:pt x="870" y="1431"/>
                  </a:lnTo>
                  <a:lnTo>
                    <a:pt x="897" y="1418"/>
                  </a:lnTo>
                  <a:lnTo>
                    <a:pt x="897" y="1391"/>
                  </a:lnTo>
                  <a:lnTo>
                    <a:pt x="910" y="1351"/>
                  </a:lnTo>
                  <a:lnTo>
                    <a:pt x="924" y="1324"/>
                  </a:lnTo>
                  <a:lnTo>
                    <a:pt x="951" y="1310"/>
                  </a:lnTo>
                  <a:lnTo>
                    <a:pt x="964" y="1270"/>
                  </a:lnTo>
                  <a:lnTo>
                    <a:pt x="924" y="1257"/>
                  </a:lnTo>
                  <a:lnTo>
                    <a:pt x="924" y="1230"/>
                  </a:lnTo>
                  <a:lnTo>
                    <a:pt x="951" y="1191"/>
                  </a:lnTo>
                  <a:lnTo>
                    <a:pt x="978" y="1216"/>
                  </a:lnTo>
                  <a:lnTo>
                    <a:pt x="1004" y="1203"/>
                  </a:lnTo>
                  <a:lnTo>
                    <a:pt x="1031" y="1216"/>
                  </a:lnTo>
                  <a:lnTo>
                    <a:pt x="1058" y="1191"/>
                  </a:lnTo>
                  <a:lnTo>
                    <a:pt x="1031" y="1178"/>
                  </a:lnTo>
                  <a:lnTo>
                    <a:pt x="1031" y="1124"/>
                  </a:lnTo>
                  <a:lnTo>
                    <a:pt x="991" y="1124"/>
                  </a:lnTo>
                  <a:lnTo>
                    <a:pt x="964" y="1084"/>
                  </a:lnTo>
                  <a:lnTo>
                    <a:pt x="951" y="1044"/>
                  </a:lnTo>
                  <a:lnTo>
                    <a:pt x="937" y="1057"/>
                  </a:lnTo>
                  <a:lnTo>
                    <a:pt x="883" y="1017"/>
                  </a:lnTo>
                  <a:lnTo>
                    <a:pt x="897" y="950"/>
                  </a:lnTo>
                  <a:lnTo>
                    <a:pt x="870" y="936"/>
                  </a:lnTo>
                  <a:lnTo>
                    <a:pt x="843" y="950"/>
                  </a:lnTo>
                  <a:lnTo>
                    <a:pt x="816" y="923"/>
                  </a:lnTo>
                  <a:lnTo>
                    <a:pt x="789" y="923"/>
                  </a:lnTo>
                  <a:lnTo>
                    <a:pt x="776" y="950"/>
                  </a:lnTo>
                  <a:lnTo>
                    <a:pt x="724" y="909"/>
                  </a:lnTo>
                  <a:lnTo>
                    <a:pt x="670" y="896"/>
                  </a:lnTo>
                  <a:lnTo>
                    <a:pt x="630" y="909"/>
                  </a:lnTo>
                  <a:lnTo>
                    <a:pt x="563" y="950"/>
                  </a:lnTo>
                  <a:lnTo>
                    <a:pt x="563" y="976"/>
                  </a:lnTo>
                  <a:lnTo>
                    <a:pt x="549" y="976"/>
                  </a:lnTo>
                  <a:lnTo>
                    <a:pt x="509" y="1003"/>
                  </a:lnTo>
                  <a:lnTo>
                    <a:pt x="509" y="1030"/>
                  </a:lnTo>
                  <a:lnTo>
                    <a:pt x="442" y="1057"/>
                  </a:lnTo>
                  <a:lnTo>
                    <a:pt x="402" y="1070"/>
                  </a:lnTo>
                  <a:lnTo>
                    <a:pt x="361" y="1111"/>
                  </a:lnTo>
                  <a:lnTo>
                    <a:pt x="348" y="1111"/>
                  </a:lnTo>
                  <a:lnTo>
                    <a:pt x="321" y="1097"/>
                  </a:lnTo>
                  <a:lnTo>
                    <a:pt x="294" y="1070"/>
                  </a:lnTo>
                  <a:lnTo>
                    <a:pt x="256" y="1097"/>
                  </a:lnTo>
                  <a:lnTo>
                    <a:pt x="202" y="1097"/>
                  </a:lnTo>
                  <a:lnTo>
                    <a:pt x="135" y="1097"/>
                  </a:lnTo>
                  <a:lnTo>
                    <a:pt x="121" y="1111"/>
                  </a:lnTo>
                  <a:lnTo>
                    <a:pt x="108" y="1111"/>
                  </a:lnTo>
                  <a:lnTo>
                    <a:pt x="81" y="1097"/>
                  </a:lnTo>
                  <a:lnTo>
                    <a:pt x="54" y="1111"/>
                  </a:lnTo>
                  <a:lnTo>
                    <a:pt x="41" y="1070"/>
                  </a:lnTo>
                  <a:lnTo>
                    <a:pt x="27" y="1070"/>
                  </a:lnTo>
                  <a:lnTo>
                    <a:pt x="0" y="1057"/>
                  </a:lnTo>
                  <a:lnTo>
                    <a:pt x="0" y="1003"/>
                  </a:lnTo>
                  <a:lnTo>
                    <a:pt x="14" y="950"/>
                  </a:lnTo>
                  <a:lnTo>
                    <a:pt x="14" y="936"/>
                  </a:lnTo>
                  <a:lnTo>
                    <a:pt x="68" y="923"/>
                  </a:lnTo>
                  <a:lnTo>
                    <a:pt x="41" y="896"/>
                  </a:lnTo>
                  <a:lnTo>
                    <a:pt x="41" y="869"/>
                  </a:lnTo>
                  <a:lnTo>
                    <a:pt x="14" y="815"/>
                  </a:lnTo>
                  <a:lnTo>
                    <a:pt x="41" y="790"/>
                  </a:lnTo>
                  <a:lnTo>
                    <a:pt x="68" y="750"/>
                  </a:lnTo>
                  <a:lnTo>
                    <a:pt x="94" y="710"/>
                  </a:lnTo>
                  <a:lnTo>
                    <a:pt x="94" y="669"/>
                  </a:lnTo>
                  <a:lnTo>
                    <a:pt x="135" y="656"/>
                  </a:lnTo>
                  <a:lnTo>
                    <a:pt x="162" y="643"/>
                  </a:lnTo>
                  <a:lnTo>
                    <a:pt x="162" y="589"/>
                  </a:lnTo>
                  <a:lnTo>
                    <a:pt x="135" y="562"/>
                  </a:lnTo>
                  <a:lnTo>
                    <a:pt x="162" y="548"/>
                  </a:lnTo>
                  <a:lnTo>
                    <a:pt x="135" y="548"/>
                  </a:lnTo>
                  <a:lnTo>
                    <a:pt x="108" y="522"/>
                  </a:lnTo>
                  <a:lnTo>
                    <a:pt x="68" y="454"/>
                  </a:lnTo>
                  <a:lnTo>
                    <a:pt x="68" y="441"/>
                  </a:lnTo>
                  <a:lnTo>
                    <a:pt x="108" y="428"/>
                  </a:lnTo>
                  <a:lnTo>
                    <a:pt x="148" y="389"/>
                  </a:lnTo>
                  <a:lnTo>
                    <a:pt x="135" y="362"/>
                  </a:lnTo>
                  <a:lnTo>
                    <a:pt x="162" y="362"/>
                  </a:lnTo>
                  <a:lnTo>
                    <a:pt x="189" y="349"/>
                  </a:lnTo>
                  <a:lnTo>
                    <a:pt x="215" y="335"/>
                  </a:lnTo>
                  <a:lnTo>
                    <a:pt x="229" y="335"/>
                  </a:lnTo>
                  <a:lnTo>
                    <a:pt x="256" y="335"/>
                  </a:lnTo>
                  <a:lnTo>
                    <a:pt x="269" y="322"/>
                  </a:lnTo>
                  <a:lnTo>
                    <a:pt x="308" y="322"/>
                  </a:lnTo>
                  <a:lnTo>
                    <a:pt x="348" y="322"/>
                  </a:lnTo>
                  <a:lnTo>
                    <a:pt x="442" y="322"/>
                  </a:lnTo>
                  <a:lnTo>
                    <a:pt x="469" y="309"/>
                  </a:lnTo>
                  <a:lnTo>
                    <a:pt x="482" y="349"/>
                  </a:lnTo>
                  <a:lnTo>
                    <a:pt x="509" y="322"/>
                  </a:lnTo>
                  <a:lnTo>
                    <a:pt x="536" y="349"/>
                  </a:lnTo>
                  <a:lnTo>
                    <a:pt x="536" y="322"/>
                  </a:lnTo>
                  <a:lnTo>
                    <a:pt x="563" y="322"/>
                  </a:lnTo>
                  <a:lnTo>
                    <a:pt x="590" y="309"/>
                  </a:lnTo>
                  <a:lnTo>
                    <a:pt x="617" y="309"/>
                  </a:lnTo>
                  <a:lnTo>
                    <a:pt x="657" y="335"/>
                  </a:lnTo>
                  <a:lnTo>
                    <a:pt x="670" y="309"/>
                  </a:lnTo>
                  <a:lnTo>
                    <a:pt x="684" y="282"/>
                  </a:lnTo>
                  <a:lnTo>
                    <a:pt x="697" y="282"/>
                  </a:lnTo>
                  <a:lnTo>
                    <a:pt x="724" y="322"/>
                  </a:lnTo>
                  <a:lnTo>
                    <a:pt x="738" y="309"/>
                  </a:lnTo>
                  <a:lnTo>
                    <a:pt x="751" y="295"/>
                  </a:lnTo>
                  <a:lnTo>
                    <a:pt x="776" y="309"/>
                  </a:lnTo>
                  <a:lnTo>
                    <a:pt x="776" y="282"/>
                  </a:lnTo>
                  <a:lnTo>
                    <a:pt x="816" y="282"/>
                  </a:lnTo>
                  <a:lnTo>
                    <a:pt x="830" y="309"/>
                  </a:lnTo>
                  <a:lnTo>
                    <a:pt x="857" y="309"/>
                  </a:lnTo>
                  <a:lnTo>
                    <a:pt x="870" y="295"/>
                  </a:lnTo>
                  <a:lnTo>
                    <a:pt x="843" y="255"/>
                  </a:lnTo>
                  <a:lnTo>
                    <a:pt x="843" y="201"/>
                  </a:lnTo>
                  <a:lnTo>
                    <a:pt x="857" y="174"/>
                  </a:lnTo>
                  <a:lnTo>
                    <a:pt x="857" y="134"/>
                  </a:lnTo>
                  <a:lnTo>
                    <a:pt x="897" y="147"/>
                  </a:lnTo>
                  <a:lnTo>
                    <a:pt x="937" y="134"/>
                  </a:lnTo>
                  <a:lnTo>
                    <a:pt x="951" y="121"/>
                  </a:lnTo>
                  <a:lnTo>
                    <a:pt x="951" y="107"/>
                  </a:lnTo>
                  <a:lnTo>
                    <a:pt x="978" y="121"/>
                  </a:lnTo>
                  <a:lnTo>
                    <a:pt x="1018" y="107"/>
                  </a:lnTo>
                  <a:lnTo>
                    <a:pt x="1018" y="53"/>
                  </a:lnTo>
                  <a:lnTo>
                    <a:pt x="1058" y="53"/>
                  </a:lnTo>
                  <a:lnTo>
                    <a:pt x="1098" y="13"/>
                  </a:lnTo>
                  <a:lnTo>
                    <a:pt x="1152" y="0"/>
                  </a:lnTo>
                  <a:lnTo>
                    <a:pt x="1193" y="26"/>
                  </a:lnTo>
                  <a:lnTo>
                    <a:pt x="1219" y="53"/>
                  </a:lnTo>
                  <a:lnTo>
                    <a:pt x="1260" y="67"/>
                  </a:lnTo>
                  <a:lnTo>
                    <a:pt x="1246" y="107"/>
                  </a:lnTo>
                  <a:lnTo>
                    <a:pt x="1246" y="121"/>
                  </a:lnTo>
                  <a:lnTo>
                    <a:pt x="1271" y="161"/>
                  </a:lnTo>
                  <a:lnTo>
                    <a:pt x="1285" y="174"/>
                  </a:lnTo>
                  <a:lnTo>
                    <a:pt x="1325" y="161"/>
                  </a:lnTo>
                  <a:lnTo>
                    <a:pt x="1379" y="134"/>
                  </a:lnTo>
                  <a:lnTo>
                    <a:pt x="1419" y="174"/>
                  </a:lnTo>
                  <a:lnTo>
                    <a:pt x="1446" y="228"/>
                  </a:lnTo>
                  <a:lnTo>
                    <a:pt x="1459" y="255"/>
                  </a:lnTo>
                  <a:lnTo>
                    <a:pt x="1486" y="282"/>
                  </a:lnTo>
                  <a:lnTo>
                    <a:pt x="1513" y="255"/>
                  </a:lnTo>
                  <a:lnTo>
                    <a:pt x="1580" y="255"/>
                  </a:lnTo>
                  <a:lnTo>
                    <a:pt x="1621" y="241"/>
                  </a:lnTo>
                  <a:lnTo>
                    <a:pt x="1634" y="228"/>
                  </a:lnTo>
                  <a:lnTo>
                    <a:pt x="1674" y="215"/>
                  </a:lnTo>
                  <a:lnTo>
                    <a:pt x="1674" y="188"/>
                  </a:lnTo>
                  <a:lnTo>
                    <a:pt x="1715" y="201"/>
                  </a:lnTo>
                  <a:lnTo>
                    <a:pt x="1728" y="228"/>
                  </a:lnTo>
                  <a:lnTo>
                    <a:pt x="1793" y="255"/>
                  </a:lnTo>
                  <a:lnTo>
                    <a:pt x="1793" y="253"/>
                  </a:lnTo>
                  <a:lnTo>
                    <a:pt x="1793" y="251"/>
                  </a:lnTo>
                  <a:lnTo>
                    <a:pt x="1793" y="247"/>
                  </a:lnTo>
                  <a:lnTo>
                    <a:pt x="1795" y="241"/>
                  </a:lnTo>
                  <a:lnTo>
                    <a:pt x="1795" y="234"/>
                  </a:lnTo>
                  <a:lnTo>
                    <a:pt x="1797" y="226"/>
                  </a:lnTo>
                  <a:lnTo>
                    <a:pt x="1799" y="220"/>
                  </a:lnTo>
                  <a:lnTo>
                    <a:pt x="1801" y="218"/>
                  </a:lnTo>
                  <a:lnTo>
                    <a:pt x="1803" y="216"/>
                  </a:lnTo>
                  <a:lnTo>
                    <a:pt x="1805" y="215"/>
                  </a:lnTo>
                  <a:lnTo>
                    <a:pt x="1807" y="215"/>
                  </a:lnTo>
                  <a:lnTo>
                    <a:pt x="1811" y="215"/>
                  </a:lnTo>
                  <a:lnTo>
                    <a:pt x="1814" y="215"/>
                  </a:lnTo>
                  <a:lnTo>
                    <a:pt x="1818" y="215"/>
                  </a:lnTo>
                  <a:lnTo>
                    <a:pt x="1824" y="216"/>
                  </a:lnTo>
                  <a:lnTo>
                    <a:pt x="1834" y="218"/>
                  </a:lnTo>
                  <a:lnTo>
                    <a:pt x="1845" y="220"/>
                  </a:lnTo>
                  <a:lnTo>
                    <a:pt x="1857" y="224"/>
                  </a:lnTo>
                  <a:lnTo>
                    <a:pt x="1861" y="224"/>
                  </a:lnTo>
                  <a:lnTo>
                    <a:pt x="1866" y="226"/>
                  </a:lnTo>
                  <a:lnTo>
                    <a:pt x="1868" y="226"/>
                  </a:lnTo>
                  <a:lnTo>
                    <a:pt x="1872" y="226"/>
                  </a:lnTo>
                  <a:lnTo>
                    <a:pt x="1874" y="228"/>
                  </a:lnTo>
                  <a:lnTo>
                    <a:pt x="1914" y="215"/>
                  </a:lnTo>
                  <a:lnTo>
                    <a:pt x="1941" y="228"/>
                  </a:lnTo>
                  <a:lnTo>
                    <a:pt x="1968" y="215"/>
                  </a:lnTo>
                  <a:lnTo>
                    <a:pt x="2008" y="228"/>
                  </a:lnTo>
                  <a:lnTo>
                    <a:pt x="2062" y="201"/>
                  </a:lnTo>
                  <a:lnTo>
                    <a:pt x="2049" y="241"/>
                  </a:lnTo>
                  <a:lnTo>
                    <a:pt x="2076" y="255"/>
                  </a:lnTo>
                  <a:lnTo>
                    <a:pt x="2049" y="309"/>
                  </a:lnTo>
                  <a:lnTo>
                    <a:pt x="2035" y="322"/>
                  </a:lnTo>
                  <a:lnTo>
                    <a:pt x="2076" y="362"/>
                  </a:lnTo>
                  <a:lnTo>
                    <a:pt x="2076" y="389"/>
                  </a:lnTo>
                  <a:lnTo>
                    <a:pt x="2116" y="428"/>
                  </a:lnTo>
                  <a:lnTo>
                    <a:pt x="2129" y="454"/>
                  </a:lnTo>
                  <a:lnTo>
                    <a:pt x="2129" y="481"/>
                  </a:lnTo>
                  <a:lnTo>
                    <a:pt x="2143" y="522"/>
                  </a:lnTo>
                  <a:lnTo>
                    <a:pt x="2102" y="548"/>
                  </a:lnTo>
                  <a:lnTo>
                    <a:pt x="2049" y="562"/>
                  </a:lnTo>
                  <a:lnTo>
                    <a:pt x="2022" y="589"/>
                  </a:lnTo>
                  <a:lnTo>
                    <a:pt x="1995" y="629"/>
                  </a:lnTo>
                  <a:lnTo>
                    <a:pt x="1995" y="669"/>
                  </a:lnTo>
                  <a:lnTo>
                    <a:pt x="2008" y="696"/>
                  </a:lnTo>
                  <a:lnTo>
                    <a:pt x="2008" y="723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182"/>
            <p:cNvSpPr>
              <a:spLocks/>
            </p:cNvSpPr>
            <p:nvPr/>
          </p:nvSpPr>
          <p:spPr bwMode="gray">
            <a:xfrm>
              <a:off x="5716212" y="5100408"/>
              <a:ext cx="87635" cy="52633"/>
            </a:xfrm>
            <a:custGeom>
              <a:avLst/>
              <a:gdLst>
                <a:gd name="T0" fmla="*/ 17 w 135"/>
                <a:gd name="T1" fmla="*/ 0 h 78"/>
                <a:gd name="T2" fmla="*/ 27 w 135"/>
                <a:gd name="T3" fmla="*/ 10 h 78"/>
                <a:gd name="T4" fmla="*/ 33 w 135"/>
                <a:gd name="T5" fmla="*/ 17 h 78"/>
                <a:gd name="T6" fmla="*/ 30 w 135"/>
                <a:gd name="T7" fmla="*/ 20 h 78"/>
                <a:gd name="T8" fmla="*/ 13 w 135"/>
                <a:gd name="T9" fmla="*/ 20 h 78"/>
                <a:gd name="T10" fmla="*/ 20 w 135"/>
                <a:gd name="T11" fmla="*/ 12 h 78"/>
                <a:gd name="T12" fmla="*/ 13 w 135"/>
                <a:gd name="T13" fmla="*/ 12 h 78"/>
                <a:gd name="T14" fmla="*/ 13 w 135"/>
                <a:gd name="T15" fmla="*/ 17 h 78"/>
                <a:gd name="T16" fmla="*/ 6 w 135"/>
                <a:gd name="T17" fmla="*/ 17 h 78"/>
                <a:gd name="T18" fmla="*/ 0 w 135"/>
                <a:gd name="T19" fmla="*/ 10 h 78"/>
                <a:gd name="T20" fmla="*/ 10 w 135"/>
                <a:gd name="T21" fmla="*/ 6 h 78"/>
                <a:gd name="T22" fmla="*/ 17 w 135"/>
                <a:gd name="T23" fmla="*/ 0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78"/>
                <a:gd name="T38" fmla="*/ 135 w 135"/>
                <a:gd name="T39" fmla="*/ 78 h 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78">
                  <a:moveTo>
                    <a:pt x="68" y="0"/>
                  </a:moveTo>
                  <a:lnTo>
                    <a:pt x="108" y="40"/>
                  </a:lnTo>
                  <a:lnTo>
                    <a:pt x="135" y="65"/>
                  </a:lnTo>
                  <a:lnTo>
                    <a:pt x="121" y="78"/>
                  </a:lnTo>
                  <a:lnTo>
                    <a:pt x="54" y="78"/>
                  </a:lnTo>
                  <a:lnTo>
                    <a:pt x="81" y="51"/>
                  </a:lnTo>
                  <a:lnTo>
                    <a:pt x="54" y="51"/>
                  </a:lnTo>
                  <a:lnTo>
                    <a:pt x="54" y="65"/>
                  </a:lnTo>
                  <a:lnTo>
                    <a:pt x="27" y="65"/>
                  </a:lnTo>
                  <a:lnTo>
                    <a:pt x="0" y="40"/>
                  </a:lnTo>
                  <a:lnTo>
                    <a:pt x="41" y="27"/>
                  </a:lnTo>
                  <a:lnTo>
                    <a:pt x="68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183"/>
            <p:cNvSpPr>
              <a:spLocks/>
            </p:cNvSpPr>
            <p:nvPr/>
          </p:nvSpPr>
          <p:spPr bwMode="gray">
            <a:xfrm>
              <a:off x="5742372" y="5207023"/>
              <a:ext cx="35316" cy="63429"/>
            </a:xfrm>
            <a:custGeom>
              <a:avLst/>
              <a:gdLst>
                <a:gd name="T0" fmla="*/ 4 w 53"/>
                <a:gd name="T1" fmla="*/ 0 h 94"/>
                <a:gd name="T2" fmla="*/ 0 w 53"/>
                <a:gd name="T3" fmla="*/ 6 h 94"/>
                <a:gd name="T4" fmla="*/ 7 w 53"/>
                <a:gd name="T5" fmla="*/ 10 h 94"/>
                <a:gd name="T6" fmla="*/ 4 w 53"/>
                <a:gd name="T7" fmla="*/ 21 h 94"/>
                <a:gd name="T8" fmla="*/ 7 w 53"/>
                <a:gd name="T9" fmla="*/ 24 h 94"/>
                <a:gd name="T10" fmla="*/ 14 w 53"/>
                <a:gd name="T11" fmla="*/ 13 h 94"/>
                <a:gd name="T12" fmla="*/ 14 w 53"/>
                <a:gd name="T13" fmla="*/ 3 h 94"/>
                <a:gd name="T14" fmla="*/ 4 w 53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94"/>
                <a:gd name="T26" fmla="*/ 53 w 53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94">
                  <a:moveTo>
                    <a:pt x="13" y="0"/>
                  </a:moveTo>
                  <a:lnTo>
                    <a:pt x="0" y="27"/>
                  </a:lnTo>
                  <a:lnTo>
                    <a:pt x="27" y="40"/>
                  </a:lnTo>
                  <a:lnTo>
                    <a:pt x="13" y="81"/>
                  </a:lnTo>
                  <a:lnTo>
                    <a:pt x="27" y="94"/>
                  </a:lnTo>
                  <a:lnTo>
                    <a:pt x="53" y="54"/>
                  </a:lnTo>
                  <a:lnTo>
                    <a:pt x="53" y="13"/>
                  </a:lnTo>
                  <a:lnTo>
                    <a:pt x="13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184"/>
            <p:cNvSpPr>
              <a:spLocks/>
            </p:cNvSpPr>
            <p:nvPr/>
          </p:nvSpPr>
          <p:spPr bwMode="gray">
            <a:xfrm>
              <a:off x="4937958" y="2818321"/>
              <a:ext cx="481340" cy="307697"/>
            </a:xfrm>
            <a:custGeom>
              <a:avLst/>
              <a:gdLst>
                <a:gd name="T0" fmla="*/ 4 w 735"/>
                <a:gd name="T1" fmla="*/ 114 h 455"/>
                <a:gd name="T2" fmla="*/ 4 w 735"/>
                <a:gd name="T3" fmla="*/ 107 h 455"/>
                <a:gd name="T4" fmla="*/ 0 w 735"/>
                <a:gd name="T5" fmla="*/ 91 h 455"/>
                <a:gd name="T6" fmla="*/ 0 w 735"/>
                <a:gd name="T7" fmla="*/ 74 h 455"/>
                <a:gd name="T8" fmla="*/ 4 w 735"/>
                <a:gd name="T9" fmla="*/ 67 h 455"/>
                <a:gd name="T10" fmla="*/ 4 w 735"/>
                <a:gd name="T11" fmla="*/ 54 h 455"/>
                <a:gd name="T12" fmla="*/ 7 w 735"/>
                <a:gd name="T13" fmla="*/ 37 h 455"/>
                <a:gd name="T14" fmla="*/ 21 w 735"/>
                <a:gd name="T15" fmla="*/ 31 h 455"/>
                <a:gd name="T16" fmla="*/ 31 w 735"/>
                <a:gd name="T17" fmla="*/ 27 h 455"/>
                <a:gd name="T18" fmla="*/ 37 w 735"/>
                <a:gd name="T19" fmla="*/ 34 h 455"/>
                <a:gd name="T20" fmla="*/ 47 w 735"/>
                <a:gd name="T21" fmla="*/ 44 h 455"/>
                <a:gd name="T22" fmla="*/ 51 w 735"/>
                <a:gd name="T23" fmla="*/ 54 h 455"/>
                <a:gd name="T24" fmla="*/ 68 w 735"/>
                <a:gd name="T25" fmla="*/ 57 h 455"/>
                <a:gd name="T26" fmla="*/ 74 w 735"/>
                <a:gd name="T27" fmla="*/ 47 h 455"/>
                <a:gd name="T28" fmla="*/ 81 w 735"/>
                <a:gd name="T29" fmla="*/ 34 h 455"/>
                <a:gd name="T30" fmla="*/ 77 w 735"/>
                <a:gd name="T31" fmla="*/ 34 h 455"/>
                <a:gd name="T32" fmla="*/ 74 w 735"/>
                <a:gd name="T33" fmla="*/ 21 h 455"/>
                <a:gd name="T34" fmla="*/ 74 w 735"/>
                <a:gd name="T35" fmla="*/ 11 h 455"/>
                <a:gd name="T36" fmla="*/ 91 w 735"/>
                <a:gd name="T37" fmla="*/ 0 h 455"/>
                <a:gd name="T38" fmla="*/ 104 w 735"/>
                <a:gd name="T39" fmla="*/ 0 h 455"/>
                <a:gd name="T40" fmla="*/ 118 w 735"/>
                <a:gd name="T41" fmla="*/ 11 h 455"/>
                <a:gd name="T42" fmla="*/ 131 w 735"/>
                <a:gd name="T43" fmla="*/ 17 h 455"/>
                <a:gd name="T44" fmla="*/ 138 w 735"/>
                <a:gd name="T45" fmla="*/ 11 h 455"/>
                <a:gd name="T46" fmla="*/ 151 w 735"/>
                <a:gd name="T47" fmla="*/ 11 h 455"/>
                <a:gd name="T48" fmla="*/ 161 w 735"/>
                <a:gd name="T49" fmla="*/ 14 h 455"/>
                <a:gd name="T50" fmla="*/ 165 w 735"/>
                <a:gd name="T51" fmla="*/ 27 h 455"/>
                <a:gd name="T52" fmla="*/ 165 w 735"/>
                <a:gd name="T53" fmla="*/ 41 h 455"/>
                <a:gd name="T54" fmla="*/ 171 w 735"/>
                <a:gd name="T55" fmla="*/ 41 h 455"/>
                <a:gd name="T56" fmla="*/ 178 w 735"/>
                <a:gd name="T57" fmla="*/ 51 h 455"/>
                <a:gd name="T58" fmla="*/ 184 w 735"/>
                <a:gd name="T59" fmla="*/ 60 h 455"/>
                <a:gd name="T60" fmla="*/ 184 w 735"/>
                <a:gd name="T61" fmla="*/ 70 h 455"/>
                <a:gd name="T62" fmla="*/ 178 w 735"/>
                <a:gd name="T63" fmla="*/ 84 h 455"/>
                <a:gd name="T64" fmla="*/ 178 w 735"/>
                <a:gd name="T65" fmla="*/ 91 h 455"/>
                <a:gd name="T66" fmla="*/ 168 w 735"/>
                <a:gd name="T67" fmla="*/ 91 h 455"/>
                <a:gd name="T68" fmla="*/ 158 w 735"/>
                <a:gd name="T69" fmla="*/ 87 h 455"/>
                <a:gd name="T70" fmla="*/ 158 w 735"/>
                <a:gd name="T71" fmla="*/ 101 h 455"/>
                <a:gd name="T72" fmla="*/ 154 w 735"/>
                <a:gd name="T73" fmla="*/ 97 h 455"/>
                <a:gd name="T74" fmla="*/ 151 w 735"/>
                <a:gd name="T75" fmla="*/ 101 h 455"/>
                <a:gd name="T76" fmla="*/ 148 w 735"/>
                <a:gd name="T77" fmla="*/ 101 h 455"/>
                <a:gd name="T78" fmla="*/ 134 w 735"/>
                <a:gd name="T79" fmla="*/ 91 h 455"/>
                <a:gd name="T80" fmla="*/ 124 w 735"/>
                <a:gd name="T81" fmla="*/ 87 h 455"/>
                <a:gd name="T82" fmla="*/ 118 w 735"/>
                <a:gd name="T83" fmla="*/ 84 h 455"/>
                <a:gd name="T84" fmla="*/ 107 w 735"/>
                <a:gd name="T85" fmla="*/ 84 h 455"/>
                <a:gd name="T86" fmla="*/ 97 w 735"/>
                <a:gd name="T87" fmla="*/ 74 h 455"/>
                <a:gd name="T88" fmla="*/ 94 w 735"/>
                <a:gd name="T89" fmla="*/ 84 h 455"/>
                <a:gd name="T90" fmla="*/ 84 w 735"/>
                <a:gd name="T91" fmla="*/ 84 h 455"/>
                <a:gd name="T92" fmla="*/ 74 w 735"/>
                <a:gd name="T93" fmla="*/ 81 h 455"/>
                <a:gd name="T94" fmla="*/ 64 w 735"/>
                <a:gd name="T95" fmla="*/ 84 h 455"/>
                <a:gd name="T96" fmla="*/ 51 w 735"/>
                <a:gd name="T97" fmla="*/ 84 h 455"/>
                <a:gd name="T98" fmla="*/ 37 w 735"/>
                <a:gd name="T99" fmla="*/ 87 h 455"/>
                <a:gd name="T100" fmla="*/ 24 w 735"/>
                <a:gd name="T101" fmla="*/ 91 h 455"/>
                <a:gd name="T102" fmla="*/ 10 w 735"/>
                <a:gd name="T103" fmla="*/ 101 h 455"/>
                <a:gd name="T104" fmla="*/ 10 w 735"/>
                <a:gd name="T105" fmla="*/ 101 h 455"/>
                <a:gd name="T106" fmla="*/ 10 w 735"/>
                <a:gd name="T107" fmla="*/ 101 h 455"/>
                <a:gd name="T108" fmla="*/ 10 w 735"/>
                <a:gd name="T109" fmla="*/ 101 h 455"/>
                <a:gd name="T110" fmla="*/ 10 w 735"/>
                <a:gd name="T111" fmla="*/ 102 h 455"/>
                <a:gd name="T112" fmla="*/ 9 w 735"/>
                <a:gd name="T113" fmla="*/ 103 h 455"/>
                <a:gd name="T114" fmla="*/ 9 w 735"/>
                <a:gd name="T115" fmla="*/ 105 h 455"/>
                <a:gd name="T116" fmla="*/ 8 w 735"/>
                <a:gd name="T117" fmla="*/ 107 h 455"/>
                <a:gd name="T118" fmla="*/ 6 w 735"/>
                <a:gd name="T119" fmla="*/ 109 h 455"/>
                <a:gd name="T120" fmla="*/ 5 w 735"/>
                <a:gd name="T121" fmla="*/ 111 h 455"/>
                <a:gd name="T122" fmla="*/ 4 w 735"/>
                <a:gd name="T123" fmla="*/ 114 h 4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5"/>
                <a:gd name="T187" fmla="*/ 0 h 455"/>
                <a:gd name="T188" fmla="*/ 735 w 735"/>
                <a:gd name="T189" fmla="*/ 455 h 4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5" h="455">
                  <a:moveTo>
                    <a:pt x="14" y="455"/>
                  </a:moveTo>
                  <a:lnTo>
                    <a:pt x="14" y="428"/>
                  </a:lnTo>
                  <a:lnTo>
                    <a:pt x="0" y="361"/>
                  </a:lnTo>
                  <a:lnTo>
                    <a:pt x="0" y="294"/>
                  </a:lnTo>
                  <a:lnTo>
                    <a:pt x="14" y="267"/>
                  </a:lnTo>
                  <a:lnTo>
                    <a:pt x="14" y="215"/>
                  </a:lnTo>
                  <a:lnTo>
                    <a:pt x="27" y="148"/>
                  </a:lnTo>
                  <a:lnTo>
                    <a:pt x="81" y="121"/>
                  </a:lnTo>
                  <a:lnTo>
                    <a:pt x="121" y="108"/>
                  </a:lnTo>
                  <a:lnTo>
                    <a:pt x="148" y="135"/>
                  </a:lnTo>
                  <a:lnTo>
                    <a:pt x="188" y="175"/>
                  </a:lnTo>
                  <a:lnTo>
                    <a:pt x="202" y="215"/>
                  </a:lnTo>
                  <a:lnTo>
                    <a:pt x="269" y="227"/>
                  </a:lnTo>
                  <a:lnTo>
                    <a:pt x="294" y="188"/>
                  </a:lnTo>
                  <a:lnTo>
                    <a:pt x="321" y="135"/>
                  </a:lnTo>
                  <a:lnTo>
                    <a:pt x="307" y="135"/>
                  </a:lnTo>
                  <a:lnTo>
                    <a:pt x="294" y="81"/>
                  </a:lnTo>
                  <a:lnTo>
                    <a:pt x="294" y="41"/>
                  </a:lnTo>
                  <a:lnTo>
                    <a:pt x="361" y="0"/>
                  </a:lnTo>
                  <a:lnTo>
                    <a:pt x="415" y="0"/>
                  </a:lnTo>
                  <a:lnTo>
                    <a:pt x="469" y="41"/>
                  </a:lnTo>
                  <a:lnTo>
                    <a:pt x="522" y="67"/>
                  </a:lnTo>
                  <a:lnTo>
                    <a:pt x="549" y="41"/>
                  </a:lnTo>
                  <a:lnTo>
                    <a:pt x="603" y="41"/>
                  </a:lnTo>
                  <a:lnTo>
                    <a:pt x="643" y="54"/>
                  </a:lnTo>
                  <a:lnTo>
                    <a:pt x="657" y="108"/>
                  </a:lnTo>
                  <a:lnTo>
                    <a:pt x="657" y="161"/>
                  </a:lnTo>
                  <a:lnTo>
                    <a:pt x="684" y="161"/>
                  </a:lnTo>
                  <a:lnTo>
                    <a:pt x="710" y="202"/>
                  </a:lnTo>
                  <a:lnTo>
                    <a:pt x="735" y="240"/>
                  </a:lnTo>
                  <a:lnTo>
                    <a:pt x="735" y="280"/>
                  </a:lnTo>
                  <a:lnTo>
                    <a:pt x="710" y="334"/>
                  </a:lnTo>
                  <a:lnTo>
                    <a:pt x="710" y="361"/>
                  </a:lnTo>
                  <a:lnTo>
                    <a:pt x="670" y="361"/>
                  </a:lnTo>
                  <a:lnTo>
                    <a:pt x="630" y="348"/>
                  </a:lnTo>
                  <a:lnTo>
                    <a:pt x="630" y="401"/>
                  </a:lnTo>
                  <a:lnTo>
                    <a:pt x="616" y="388"/>
                  </a:lnTo>
                  <a:lnTo>
                    <a:pt x="603" y="401"/>
                  </a:lnTo>
                  <a:lnTo>
                    <a:pt x="590" y="401"/>
                  </a:lnTo>
                  <a:lnTo>
                    <a:pt x="536" y="361"/>
                  </a:lnTo>
                  <a:lnTo>
                    <a:pt x="495" y="348"/>
                  </a:lnTo>
                  <a:lnTo>
                    <a:pt x="469" y="334"/>
                  </a:lnTo>
                  <a:lnTo>
                    <a:pt x="428" y="334"/>
                  </a:lnTo>
                  <a:lnTo>
                    <a:pt x="388" y="294"/>
                  </a:lnTo>
                  <a:lnTo>
                    <a:pt x="374" y="334"/>
                  </a:lnTo>
                  <a:lnTo>
                    <a:pt x="334" y="334"/>
                  </a:lnTo>
                  <a:lnTo>
                    <a:pt x="294" y="321"/>
                  </a:lnTo>
                  <a:lnTo>
                    <a:pt x="255" y="334"/>
                  </a:lnTo>
                  <a:lnTo>
                    <a:pt x="202" y="334"/>
                  </a:lnTo>
                  <a:lnTo>
                    <a:pt x="148" y="348"/>
                  </a:lnTo>
                  <a:lnTo>
                    <a:pt x="94" y="361"/>
                  </a:lnTo>
                  <a:lnTo>
                    <a:pt x="40" y="401"/>
                  </a:lnTo>
                  <a:lnTo>
                    <a:pt x="40" y="403"/>
                  </a:lnTo>
                  <a:lnTo>
                    <a:pt x="39" y="403"/>
                  </a:lnTo>
                  <a:lnTo>
                    <a:pt x="39" y="405"/>
                  </a:lnTo>
                  <a:lnTo>
                    <a:pt x="35" y="411"/>
                  </a:lnTo>
                  <a:lnTo>
                    <a:pt x="33" y="419"/>
                  </a:lnTo>
                  <a:lnTo>
                    <a:pt x="29" y="426"/>
                  </a:lnTo>
                  <a:lnTo>
                    <a:pt x="23" y="434"/>
                  </a:lnTo>
                  <a:lnTo>
                    <a:pt x="19" y="444"/>
                  </a:lnTo>
                  <a:lnTo>
                    <a:pt x="14" y="455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185"/>
            <p:cNvSpPr>
              <a:spLocks/>
            </p:cNvSpPr>
            <p:nvPr/>
          </p:nvSpPr>
          <p:spPr bwMode="gray">
            <a:xfrm>
              <a:off x="5550097" y="3945194"/>
              <a:ext cx="324381" cy="360330"/>
            </a:xfrm>
            <a:custGeom>
              <a:avLst/>
              <a:gdLst>
                <a:gd name="T0" fmla="*/ 0 w 495"/>
                <a:gd name="T1" fmla="*/ 20 h 533"/>
                <a:gd name="T2" fmla="*/ 7 w 495"/>
                <a:gd name="T3" fmla="*/ 17 h 533"/>
                <a:gd name="T4" fmla="*/ 17 w 495"/>
                <a:gd name="T5" fmla="*/ 31 h 533"/>
                <a:gd name="T6" fmla="*/ 23 w 495"/>
                <a:gd name="T7" fmla="*/ 40 h 533"/>
                <a:gd name="T8" fmla="*/ 37 w 495"/>
                <a:gd name="T9" fmla="*/ 50 h 533"/>
                <a:gd name="T10" fmla="*/ 47 w 495"/>
                <a:gd name="T11" fmla="*/ 64 h 533"/>
                <a:gd name="T12" fmla="*/ 57 w 495"/>
                <a:gd name="T13" fmla="*/ 64 h 533"/>
                <a:gd name="T14" fmla="*/ 60 w 495"/>
                <a:gd name="T15" fmla="*/ 77 h 533"/>
                <a:gd name="T16" fmla="*/ 64 w 495"/>
                <a:gd name="T17" fmla="*/ 80 h 533"/>
                <a:gd name="T18" fmla="*/ 64 w 495"/>
                <a:gd name="T19" fmla="*/ 91 h 533"/>
                <a:gd name="T20" fmla="*/ 67 w 495"/>
                <a:gd name="T21" fmla="*/ 107 h 533"/>
                <a:gd name="T22" fmla="*/ 74 w 495"/>
                <a:gd name="T23" fmla="*/ 120 h 533"/>
                <a:gd name="T24" fmla="*/ 74 w 495"/>
                <a:gd name="T25" fmla="*/ 127 h 533"/>
                <a:gd name="T26" fmla="*/ 77 w 495"/>
                <a:gd name="T27" fmla="*/ 134 h 533"/>
                <a:gd name="T28" fmla="*/ 84 w 495"/>
                <a:gd name="T29" fmla="*/ 130 h 533"/>
                <a:gd name="T30" fmla="*/ 84 w 495"/>
                <a:gd name="T31" fmla="*/ 124 h 533"/>
                <a:gd name="T32" fmla="*/ 87 w 495"/>
                <a:gd name="T33" fmla="*/ 114 h 533"/>
                <a:gd name="T34" fmla="*/ 91 w 495"/>
                <a:gd name="T35" fmla="*/ 107 h 533"/>
                <a:gd name="T36" fmla="*/ 97 w 495"/>
                <a:gd name="T37" fmla="*/ 104 h 533"/>
                <a:gd name="T38" fmla="*/ 101 w 495"/>
                <a:gd name="T39" fmla="*/ 94 h 533"/>
                <a:gd name="T40" fmla="*/ 91 w 495"/>
                <a:gd name="T41" fmla="*/ 91 h 533"/>
                <a:gd name="T42" fmla="*/ 91 w 495"/>
                <a:gd name="T43" fmla="*/ 84 h 533"/>
                <a:gd name="T44" fmla="*/ 97 w 495"/>
                <a:gd name="T45" fmla="*/ 74 h 533"/>
                <a:gd name="T46" fmla="*/ 104 w 495"/>
                <a:gd name="T47" fmla="*/ 80 h 533"/>
                <a:gd name="T48" fmla="*/ 111 w 495"/>
                <a:gd name="T49" fmla="*/ 77 h 533"/>
                <a:gd name="T50" fmla="*/ 117 w 495"/>
                <a:gd name="T51" fmla="*/ 80 h 533"/>
                <a:gd name="T52" fmla="*/ 124 w 495"/>
                <a:gd name="T53" fmla="*/ 74 h 533"/>
                <a:gd name="T54" fmla="*/ 117 w 495"/>
                <a:gd name="T55" fmla="*/ 70 h 533"/>
                <a:gd name="T56" fmla="*/ 117 w 495"/>
                <a:gd name="T57" fmla="*/ 57 h 533"/>
                <a:gd name="T58" fmla="*/ 107 w 495"/>
                <a:gd name="T59" fmla="*/ 57 h 533"/>
                <a:gd name="T60" fmla="*/ 101 w 495"/>
                <a:gd name="T61" fmla="*/ 47 h 533"/>
                <a:gd name="T62" fmla="*/ 97 w 495"/>
                <a:gd name="T63" fmla="*/ 37 h 533"/>
                <a:gd name="T64" fmla="*/ 94 w 495"/>
                <a:gd name="T65" fmla="*/ 40 h 533"/>
                <a:gd name="T66" fmla="*/ 81 w 495"/>
                <a:gd name="T67" fmla="*/ 31 h 533"/>
                <a:gd name="T68" fmla="*/ 84 w 495"/>
                <a:gd name="T69" fmla="*/ 14 h 533"/>
                <a:gd name="T70" fmla="*/ 77 w 495"/>
                <a:gd name="T71" fmla="*/ 10 h 533"/>
                <a:gd name="T72" fmla="*/ 70 w 495"/>
                <a:gd name="T73" fmla="*/ 14 h 533"/>
                <a:gd name="T74" fmla="*/ 64 w 495"/>
                <a:gd name="T75" fmla="*/ 7 h 533"/>
                <a:gd name="T76" fmla="*/ 57 w 495"/>
                <a:gd name="T77" fmla="*/ 7 h 533"/>
                <a:gd name="T78" fmla="*/ 54 w 495"/>
                <a:gd name="T79" fmla="*/ 14 h 533"/>
                <a:gd name="T80" fmla="*/ 40 w 495"/>
                <a:gd name="T81" fmla="*/ 4 h 533"/>
                <a:gd name="T82" fmla="*/ 27 w 495"/>
                <a:gd name="T83" fmla="*/ 0 h 533"/>
                <a:gd name="T84" fmla="*/ 17 w 495"/>
                <a:gd name="T85" fmla="*/ 4 h 533"/>
                <a:gd name="T86" fmla="*/ 0 w 495"/>
                <a:gd name="T87" fmla="*/ 14 h 533"/>
                <a:gd name="T88" fmla="*/ 0 w 495"/>
                <a:gd name="T89" fmla="*/ 20 h 5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5"/>
                <a:gd name="T136" fmla="*/ 0 h 533"/>
                <a:gd name="T137" fmla="*/ 495 w 495"/>
                <a:gd name="T138" fmla="*/ 533 h 5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5" h="533">
                  <a:moveTo>
                    <a:pt x="0" y="80"/>
                  </a:moveTo>
                  <a:lnTo>
                    <a:pt x="27" y="67"/>
                  </a:lnTo>
                  <a:lnTo>
                    <a:pt x="67" y="121"/>
                  </a:lnTo>
                  <a:lnTo>
                    <a:pt x="92" y="159"/>
                  </a:lnTo>
                  <a:lnTo>
                    <a:pt x="146" y="199"/>
                  </a:lnTo>
                  <a:lnTo>
                    <a:pt x="186" y="253"/>
                  </a:lnTo>
                  <a:lnTo>
                    <a:pt x="226" y="253"/>
                  </a:lnTo>
                  <a:lnTo>
                    <a:pt x="240" y="307"/>
                  </a:lnTo>
                  <a:lnTo>
                    <a:pt x="253" y="320"/>
                  </a:lnTo>
                  <a:lnTo>
                    <a:pt x="253" y="361"/>
                  </a:lnTo>
                  <a:lnTo>
                    <a:pt x="267" y="428"/>
                  </a:lnTo>
                  <a:lnTo>
                    <a:pt x="294" y="480"/>
                  </a:lnTo>
                  <a:lnTo>
                    <a:pt x="294" y="506"/>
                  </a:lnTo>
                  <a:lnTo>
                    <a:pt x="307" y="533"/>
                  </a:lnTo>
                  <a:lnTo>
                    <a:pt x="334" y="520"/>
                  </a:lnTo>
                  <a:lnTo>
                    <a:pt x="334" y="493"/>
                  </a:lnTo>
                  <a:lnTo>
                    <a:pt x="347" y="453"/>
                  </a:lnTo>
                  <a:lnTo>
                    <a:pt x="361" y="428"/>
                  </a:lnTo>
                  <a:lnTo>
                    <a:pt x="388" y="414"/>
                  </a:lnTo>
                  <a:lnTo>
                    <a:pt x="401" y="374"/>
                  </a:lnTo>
                  <a:lnTo>
                    <a:pt x="361" y="361"/>
                  </a:lnTo>
                  <a:lnTo>
                    <a:pt x="361" y="334"/>
                  </a:lnTo>
                  <a:lnTo>
                    <a:pt x="388" y="293"/>
                  </a:lnTo>
                  <a:lnTo>
                    <a:pt x="415" y="320"/>
                  </a:lnTo>
                  <a:lnTo>
                    <a:pt x="441" y="307"/>
                  </a:lnTo>
                  <a:lnTo>
                    <a:pt x="468" y="320"/>
                  </a:lnTo>
                  <a:lnTo>
                    <a:pt x="495" y="293"/>
                  </a:lnTo>
                  <a:lnTo>
                    <a:pt x="468" y="280"/>
                  </a:lnTo>
                  <a:lnTo>
                    <a:pt x="468" y="226"/>
                  </a:lnTo>
                  <a:lnTo>
                    <a:pt x="428" y="226"/>
                  </a:lnTo>
                  <a:lnTo>
                    <a:pt x="401" y="186"/>
                  </a:lnTo>
                  <a:lnTo>
                    <a:pt x="388" y="148"/>
                  </a:lnTo>
                  <a:lnTo>
                    <a:pt x="374" y="159"/>
                  </a:lnTo>
                  <a:lnTo>
                    <a:pt x="321" y="121"/>
                  </a:lnTo>
                  <a:lnTo>
                    <a:pt x="334" y="54"/>
                  </a:lnTo>
                  <a:lnTo>
                    <a:pt x="307" y="40"/>
                  </a:lnTo>
                  <a:lnTo>
                    <a:pt x="280" y="54"/>
                  </a:lnTo>
                  <a:lnTo>
                    <a:pt x="253" y="27"/>
                  </a:lnTo>
                  <a:lnTo>
                    <a:pt x="226" y="27"/>
                  </a:lnTo>
                  <a:lnTo>
                    <a:pt x="213" y="54"/>
                  </a:lnTo>
                  <a:lnTo>
                    <a:pt x="159" y="13"/>
                  </a:lnTo>
                  <a:lnTo>
                    <a:pt x="106" y="0"/>
                  </a:lnTo>
                  <a:lnTo>
                    <a:pt x="67" y="13"/>
                  </a:lnTo>
                  <a:lnTo>
                    <a:pt x="0" y="54"/>
                  </a:lnTo>
                  <a:lnTo>
                    <a:pt x="0" y="8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186"/>
            <p:cNvSpPr>
              <a:spLocks/>
            </p:cNvSpPr>
            <p:nvPr/>
          </p:nvSpPr>
          <p:spPr bwMode="gray">
            <a:xfrm>
              <a:off x="4501090" y="3286614"/>
              <a:ext cx="787409" cy="695019"/>
            </a:xfrm>
            <a:custGeom>
              <a:avLst/>
              <a:gdLst>
                <a:gd name="T0" fmla="*/ 151 w 1204"/>
                <a:gd name="T1" fmla="*/ 241 h 1029"/>
                <a:gd name="T2" fmla="*/ 144 w 1204"/>
                <a:gd name="T3" fmla="*/ 231 h 1029"/>
                <a:gd name="T4" fmla="*/ 127 w 1204"/>
                <a:gd name="T5" fmla="*/ 224 h 1029"/>
                <a:gd name="T6" fmla="*/ 117 w 1204"/>
                <a:gd name="T7" fmla="*/ 224 h 1029"/>
                <a:gd name="T8" fmla="*/ 117 w 1204"/>
                <a:gd name="T9" fmla="*/ 218 h 1029"/>
                <a:gd name="T10" fmla="*/ 107 w 1204"/>
                <a:gd name="T11" fmla="*/ 218 h 1029"/>
                <a:gd name="T12" fmla="*/ 97 w 1204"/>
                <a:gd name="T13" fmla="*/ 214 h 1029"/>
                <a:gd name="T14" fmla="*/ 93 w 1204"/>
                <a:gd name="T15" fmla="*/ 221 h 1029"/>
                <a:gd name="T16" fmla="*/ 83 w 1204"/>
                <a:gd name="T17" fmla="*/ 231 h 1029"/>
                <a:gd name="T18" fmla="*/ 71 w 1204"/>
                <a:gd name="T19" fmla="*/ 214 h 1029"/>
                <a:gd name="T20" fmla="*/ 71 w 1204"/>
                <a:gd name="T21" fmla="*/ 204 h 1029"/>
                <a:gd name="T22" fmla="*/ 40 w 1204"/>
                <a:gd name="T23" fmla="*/ 198 h 1029"/>
                <a:gd name="T24" fmla="*/ 34 w 1204"/>
                <a:gd name="T25" fmla="*/ 187 h 1029"/>
                <a:gd name="T26" fmla="*/ 23 w 1204"/>
                <a:gd name="T27" fmla="*/ 194 h 1029"/>
                <a:gd name="T28" fmla="*/ 30 w 1204"/>
                <a:gd name="T29" fmla="*/ 187 h 1029"/>
                <a:gd name="T30" fmla="*/ 27 w 1204"/>
                <a:gd name="T31" fmla="*/ 167 h 1029"/>
                <a:gd name="T32" fmla="*/ 23 w 1204"/>
                <a:gd name="T33" fmla="*/ 161 h 1029"/>
                <a:gd name="T34" fmla="*/ 20 w 1204"/>
                <a:gd name="T35" fmla="*/ 144 h 1029"/>
                <a:gd name="T36" fmla="*/ 17 w 1204"/>
                <a:gd name="T37" fmla="*/ 137 h 1029"/>
                <a:gd name="T38" fmla="*/ 13 w 1204"/>
                <a:gd name="T39" fmla="*/ 117 h 1029"/>
                <a:gd name="T40" fmla="*/ 0 w 1204"/>
                <a:gd name="T41" fmla="*/ 104 h 1029"/>
                <a:gd name="T42" fmla="*/ 6 w 1204"/>
                <a:gd name="T43" fmla="*/ 87 h 1029"/>
                <a:gd name="T44" fmla="*/ 0 w 1204"/>
                <a:gd name="T45" fmla="*/ 67 h 1029"/>
                <a:gd name="T46" fmla="*/ 3 w 1204"/>
                <a:gd name="T47" fmla="*/ 64 h 1029"/>
                <a:gd name="T48" fmla="*/ 10 w 1204"/>
                <a:gd name="T49" fmla="*/ 57 h 1029"/>
                <a:gd name="T50" fmla="*/ 27 w 1204"/>
                <a:gd name="T51" fmla="*/ 44 h 1029"/>
                <a:gd name="T52" fmla="*/ 53 w 1204"/>
                <a:gd name="T53" fmla="*/ 33 h 1029"/>
                <a:gd name="T54" fmla="*/ 71 w 1204"/>
                <a:gd name="T55" fmla="*/ 17 h 1029"/>
                <a:gd name="T56" fmla="*/ 100 w 1204"/>
                <a:gd name="T57" fmla="*/ 0 h 1029"/>
                <a:gd name="T58" fmla="*/ 110 w 1204"/>
                <a:gd name="T59" fmla="*/ 10 h 1029"/>
                <a:gd name="T60" fmla="*/ 131 w 1204"/>
                <a:gd name="T61" fmla="*/ 23 h 1029"/>
                <a:gd name="T62" fmla="*/ 144 w 1204"/>
                <a:gd name="T63" fmla="*/ 23 h 1029"/>
                <a:gd name="T64" fmla="*/ 148 w 1204"/>
                <a:gd name="T65" fmla="*/ 17 h 1029"/>
                <a:gd name="T66" fmla="*/ 177 w 1204"/>
                <a:gd name="T67" fmla="*/ 17 h 1029"/>
                <a:gd name="T68" fmla="*/ 200 w 1204"/>
                <a:gd name="T69" fmla="*/ 14 h 1029"/>
                <a:gd name="T70" fmla="*/ 220 w 1204"/>
                <a:gd name="T71" fmla="*/ 10 h 1029"/>
                <a:gd name="T72" fmla="*/ 227 w 1204"/>
                <a:gd name="T73" fmla="*/ 7 h 1029"/>
                <a:gd name="T74" fmla="*/ 241 w 1204"/>
                <a:gd name="T75" fmla="*/ 7 h 1029"/>
                <a:gd name="T76" fmla="*/ 254 w 1204"/>
                <a:gd name="T77" fmla="*/ 21 h 1029"/>
                <a:gd name="T78" fmla="*/ 258 w 1204"/>
                <a:gd name="T79" fmla="*/ 33 h 1029"/>
                <a:gd name="T80" fmla="*/ 272 w 1204"/>
                <a:gd name="T81" fmla="*/ 60 h 1029"/>
                <a:gd name="T82" fmla="*/ 272 w 1204"/>
                <a:gd name="T83" fmla="*/ 84 h 1029"/>
                <a:gd name="T84" fmla="*/ 261 w 1204"/>
                <a:gd name="T85" fmla="*/ 97 h 1029"/>
                <a:gd name="T86" fmla="*/ 272 w 1204"/>
                <a:gd name="T87" fmla="*/ 104 h 1029"/>
                <a:gd name="T88" fmla="*/ 275 w 1204"/>
                <a:gd name="T89" fmla="*/ 124 h 1029"/>
                <a:gd name="T90" fmla="*/ 288 w 1204"/>
                <a:gd name="T91" fmla="*/ 151 h 1029"/>
                <a:gd name="T92" fmla="*/ 301 w 1204"/>
                <a:gd name="T93" fmla="*/ 157 h 1029"/>
                <a:gd name="T94" fmla="*/ 301 w 1204"/>
                <a:gd name="T95" fmla="*/ 167 h 1029"/>
                <a:gd name="T96" fmla="*/ 295 w 1204"/>
                <a:gd name="T97" fmla="*/ 184 h 1029"/>
                <a:gd name="T98" fmla="*/ 285 w 1204"/>
                <a:gd name="T99" fmla="*/ 198 h 1029"/>
                <a:gd name="T100" fmla="*/ 272 w 1204"/>
                <a:gd name="T101" fmla="*/ 218 h 1029"/>
                <a:gd name="T102" fmla="*/ 272 w 1204"/>
                <a:gd name="T103" fmla="*/ 237 h 1029"/>
                <a:gd name="T104" fmla="*/ 278 w 1204"/>
                <a:gd name="T105" fmla="*/ 251 h 1029"/>
                <a:gd name="T106" fmla="*/ 265 w 1204"/>
                <a:gd name="T107" fmla="*/ 251 h 1029"/>
                <a:gd name="T108" fmla="*/ 251 w 1204"/>
                <a:gd name="T109" fmla="*/ 244 h 1029"/>
                <a:gd name="T110" fmla="*/ 220 w 1204"/>
                <a:gd name="T111" fmla="*/ 241 h 1029"/>
                <a:gd name="T112" fmla="*/ 204 w 1204"/>
                <a:gd name="T113" fmla="*/ 244 h 1029"/>
                <a:gd name="T114" fmla="*/ 194 w 1204"/>
                <a:gd name="T115" fmla="*/ 258 h 1029"/>
                <a:gd name="T116" fmla="*/ 183 w 1204"/>
                <a:gd name="T117" fmla="*/ 247 h 1029"/>
                <a:gd name="T118" fmla="*/ 167 w 1204"/>
                <a:gd name="T119" fmla="*/ 241 h 1029"/>
                <a:gd name="T120" fmla="*/ 154 w 1204"/>
                <a:gd name="T121" fmla="*/ 251 h 1029"/>
                <a:gd name="T122" fmla="*/ 151 w 1204"/>
                <a:gd name="T123" fmla="*/ 244 h 10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4"/>
                <a:gd name="T187" fmla="*/ 0 h 1029"/>
                <a:gd name="T188" fmla="*/ 1204 w 1204"/>
                <a:gd name="T189" fmla="*/ 1029 h 10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4" h="1029">
                  <a:moveTo>
                    <a:pt x="603" y="975"/>
                  </a:moveTo>
                  <a:lnTo>
                    <a:pt x="603" y="961"/>
                  </a:lnTo>
                  <a:lnTo>
                    <a:pt x="576" y="948"/>
                  </a:lnTo>
                  <a:lnTo>
                    <a:pt x="576" y="921"/>
                  </a:lnTo>
                  <a:lnTo>
                    <a:pt x="536" y="908"/>
                  </a:lnTo>
                  <a:lnTo>
                    <a:pt x="509" y="894"/>
                  </a:lnTo>
                  <a:lnTo>
                    <a:pt x="469" y="921"/>
                  </a:lnTo>
                  <a:lnTo>
                    <a:pt x="469" y="894"/>
                  </a:lnTo>
                  <a:lnTo>
                    <a:pt x="442" y="883"/>
                  </a:lnTo>
                  <a:lnTo>
                    <a:pt x="469" y="869"/>
                  </a:lnTo>
                  <a:lnTo>
                    <a:pt x="455" y="856"/>
                  </a:lnTo>
                  <a:lnTo>
                    <a:pt x="428" y="869"/>
                  </a:lnTo>
                  <a:lnTo>
                    <a:pt x="415" y="856"/>
                  </a:lnTo>
                  <a:lnTo>
                    <a:pt x="388" y="856"/>
                  </a:lnTo>
                  <a:lnTo>
                    <a:pt x="348" y="842"/>
                  </a:lnTo>
                  <a:lnTo>
                    <a:pt x="374" y="883"/>
                  </a:lnTo>
                  <a:lnTo>
                    <a:pt x="348" y="883"/>
                  </a:lnTo>
                  <a:lnTo>
                    <a:pt x="334" y="921"/>
                  </a:lnTo>
                  <a:lnTo>
                    <a:pt x="307" y="883"/>
                  </a:lnTo>
                  <a:lnTo>
                    <a:pt x="282" y="856"/>
                  </a:lnTo>
                  <a:lnTo>
                    <a:pt x="294" y="829"/>
                  </a:lnTo>
                  <a:lnTo>
                    <a:pt x="282" y="816"/>
                  </a:lnTo>
                  <a:lnTo>
                    <a:pt x="215" y="802"/>
                  </a:lnTo>
                  <a:lnTo>
                    <a:pt x="161" y="789"/>
                  </a:lnTo>
                  <a:lnTo>
                    <a:pt x="161" y="748"/>
                  </a:lnTo>
                  <a:lnTo>
                    <a:pt x="134" y="748"/>
                  </a:lnTo>
                  <a:lnTo>
                    <a:pt x="121" y="789"/>
                  </a:lnTo>
                  <a:lnTo>
                    <a:pt x="94" y="775"/>
                  </a:lnTo>
                  <a:lnTo>
                    <a:pt x="108" y="762"/>
                  </a:lnTo>
                  <a:lnTo>
                    <a:pt x="121" y="748"/>
                  </a:lnTo>
                  <a:lnTo>
                    <a:pt x="121" y="708"/>
                  </a:lnTo>
                  <a:lnTo>
                    <a:pt x="108" y="668"/>
                  </a:lnTo>
                  <a:lnTo>
                    <a:pt x="81" y="668"/>
                  </a:lnTo>
                  <a:lnTo>
                    <a:pt x="94" y="641"/>
                  </a:lnTo>
                  <a:lnTo>
                    <a:pt x="67" y="614"/>
                  </a:lnTo>
                  <a:lnTo>
                    <a:pt x="81" y="574"/>
                  </a:lnTo>
                  <a:lnTo>
                    <a:pt x="81" y="547"/>
                  </a:lnTo>
                  <a:lnTo>
                    <a:pt x="67" y="547"/>
                  </a:lnTo>
                  <a:lnTo>
                    <a:pt x="40" y="493"/>
                  </a:lnTo>
                  <a:lnTo>
                    <a:pt x="54" y="468"/>
                  </a:lnTo>
                  <a:lnTo>
                    <a:pt x="14" y="428"/>
                  </a:lnTo>
                  <a:lnTo>
                    <a:pt x="0" y="414"/>
                  </a:lnTo>
                  <a:lnTo>
                    <a:pt x="0" y="374"/>
                  </a:lnTo>
                  <a:lnTo>
                    <a:pt x="27" y="347"/>
                  </a:lnTo>
                  <a:lnTo>
                    <a:pt x="27" y="307"/>
                  </a:lnTo>
                  <a:lnTo>
                    <a:pt x="0" y="267"/>
                  </a:lnTo>
                  <a:lnTo>
                    <a:pt x="0" y="253"/>
                  </a:lnTo>
                  <a:lnTo>
                    <a:pt x="14" y="253"/>
                  </a:lnTo>
                  <a:lnTo>
                    <a:pt x="27" y="253"/>
                  </a:lnTo>
                  <a:lnTo>
                    <a:pt x="40" y="226"/>
                  </a:lnTo>
                  <a:lnTo>
                    <a:pt x="67" y="186"/>
                  </a:lnTo>
                  <a:lnTo>
                    <a:pt x="108" y="173"/>
                  </a:lnTo>
                  <a:lnTo>
                    <a:pt x="161" y="159"/>
                  </a:lnTo>
                  <a:lnTo>
                    <a:pt x="215" y="132"/>
                  </a:lnTo>
                  <a:lnTo>
                    <a:pt x="242" y="81"/>
                  </a:lnTo>
                  <a:lnTo>
                    <a:pt x="282" y="67"/>
                  </a:lnTo>
                  <a:lnTo>
                    <a:pt x="348" y="27"/>
                  </a:lnTo>
                  <a:lnTo>
                    <a:pt x="401" y="0"/>
                  </a:lnTo>
                  <a:lnTo>
                    <a:pt x="442" y="27"/>
                  </a:lnTo>
                  <a:lnTo>
                    <a:pt x="442" y="40"/>
                  </a:lnTo>
                  <a:lnTo>
                    <a:pt x="469" y="92"/>
                  </a:lnTo>
                  <a:lnTo>
                    <a:pt x="522" y="92"/>
                  </a:lnTo>
                  <a:lnTo>
                    <a:pt x="549" y="105"/>
                  </a:lnTo>
                  <a:lnTo>
                    <a:pt x="576" y="92"/>
                  </a:lnTo>
                  <a:lnTo>
                    <a:pt x="576" y="81"/>
                  </a:lnTo>
                  <a:lnTo>
                    <a:pt x="589" y="67"/>
                  </a:lnTo>
                  <a:lnTo>
                    <a:pt x="603" y="54"/>
                  </a:lnTo>
                  <a:lnTo>
                    <a:pt x="708" y="67"/>
                  </a:lnTo>
                  <a:lnTo>
                    <a:pt x="722" y="54"/>
                  </a:lnTo>
                  <a:lnTo>
                    <a:pt x="803" y="54"/>
                  </a:lnTo>
                  <a:lnTo>
                    <a:pt x="843" y="40"/>
                  </a:lnTo>
                  <a:lnTo>
                    <a:pt x="883" y="40"/>
                  </a:lnTo>
                  <a:lnTo>
                    <a:pt x="897" y="27"/>
                  </a:lnTo>
                  <a:lnTo>
                    <a:pt x="910" y="27"/>
                  </a:lnTo>
                  <a:lnTo>
                    <a:pt x="937" y="0"/>
                  </a:lnTo>
                  <a:lnTo>
                    <a:pt x="964" y="27"/>
                  </a:lnTo>
                  <a:lnTo>
                    <a:pt x="991" y="40"/>
                  </a:lnTo>
                  <a:lnTo>
                    <a:pt x="1018" y="81"/>
                  </a:lnTo>
                  <a:lnTo>
                    <a:pt x="1018" y="105"/>
                  </a:lnTo>
                  <a:lnTo>
                    <a:pt x="1031" y="132"/>
                  </a:lnTo>
                  <a:lnTo>
                    <a:pt x="1058" y="186"/>
                  </a:lnTo>
                  <a:lnTo>
                    <a:pt x="1085" y="240"/>
                  </a:lnTo>
                  <a:lnTo>
                    <a:pt x="1098" y="307"/>
                  </a:lnTo>
                  <a:lnTo>
                    <a:pt x="1085" y="334"/>
                  </a:lnTo>
                  <a:lnTo>
                    <a:pt x="1058" y="334"/>
                  </a:lnTo>
                  <a:lnTo>
                    <a:pt x="1044" y="388"/>
                  </a:lnTo>
                  <a:lnTo>
                    <a:pt x="1031" y="401"/>
                  </a:lnTo>
                  <a:lnTo>
                    <a:pt x="1085" y="414"/>
                  </a:lnTo>
                  <a:lnTo>
                    <a:pt x="1098" y="468"/>
                  </a:lnTo>
                  <a:lnTo>
                    <a:pt x="1098" y="493"/>
                  </a:lnTo>
                  <a:lnTo>
                    <a:pt x="1112" y="533"/>
                  </a:lnTo>
                  <a:lnTo>
                    <a:pt x="1150" y="601"/>
                  </a:lnTo>
                  <a:lnTo>
                    <a:pt x="1177" y="627"/>
                  </a:lnTo>
                  <a:lnTo>
                    <a:pt x="1204" y="627"/>
                  </a:lnTo>
                  <a:lnTo>
                    <a:pt x="1177" y="641"/>
                  </a:lnTo>
                  <a:lnTo>
                    <a:pt x="1204" y="668"/>
                  </a:lnTo>
                  <a:lnTo>
                    <a:pt x="1204" y="722"/>
                  </a:lnTo>
                  <a:lnTo>
                    <a:pt x="1177" y="735"/>
                  </a:lnTo>
                  <a:lnTo>
                    <a:pt x="1137" y="748"/>
                  </a:lnTo>
                  <a:lnTo>
                    <a:pt x="1137" y="789"/>
                  </a:lnTo>
                  <a:lnTo>
                    <a:pt x="1112" y="829"/>
                  </a:lnTo>
                  <a:lnTo>
                    <a:pt x="1085" y="869"/>
                  </a:lnTo>
                  <a:lnTo>
                    <a:pt x="1058" y="894"/>
                  </a:lnTo>
                  <a:lnTo>
                    <a:pt x="1085" y="948"/>
                  </a:lnTo>
                  <a:lnTo>
                    <a:pt x="1085" y="975"/>
                  </a:lnTo>
                  <a:lnTo>
                    <a:pt x="1112" y="1002"/>
                  </a:lnTo>
                  <a:lnTo>
                    <a:pt x="1058" y="1015"/>
                  </a:lnTo>
                  <a:lnTo>
                    <a:pt x="1058" y="1002"/>
                  </a:lnTo>
                  <a:lnTo>
                    <a:pt x="1004" y="988"/>
                  </a:lnTo>
                  <a:lnTo>
                    <a:pt x="1004" y="975"/>
                  </a:lnTo>
                  <a:lnTo>
                    <a:pt x="977" y="961"/>
                  </a:lnTo>
                  <a:lnTo>
                    <a:pt x="883" y="961"/>
                  </a:lnTo>
                  <a:lnTo>
                    <a:pt x="870" y="988"/>
                  </a:lnTo>
                  <a:lnTo>
                    <a:pt x="816" y="975"/>
                  </a:lnTo>
                  <a:lnTo>
                    <a:pt x="776" y="988"/>
                  </a:lnTo>
                  <a:lnTo>
                    <a:pt x="776" y="1029"/>
                  </a:lnTo>
                  <a:lnTo>
                    <a:pt x="722" y="1029"/>
                  </a:lnTo>
                  <a:lnTo>
                    <a:pt x="735" y="988"/>
                  </a:lnTo>
                  <a:lnTo>
                    <a:pt x="697" y="975"/>
                  </a:lnTo>
                  <a:lnTo>
                    <a:pt x="670" y="961"/>
                  </a:lnTo>
                  <a:lnTo>
                    <a:pt x="643" y="988"/>
                  </a:lnTo>
                  <a:lnTo>
                    <a:pt x="616" y="1002"/>
                  </a:lnTo>
                  <a:lnTo>
                    <a:pt x="630" y="975"/>
                  </a:lnTo>
                  <a:lnTo>
                    <a:pt x="603" y="975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187"/>
            <p:cNvSpPr>
              <a:spLocks/>
            </p:cNvSpPr>
            <p:nvPr/>
          </p:nvSpPr>
          <p:spPr bwMode="gray">
            <a:xfrm>
              <a:off x="4719525" y="4045061"/>
              <a:ext cx="533659" cy="387320"/>
            </a:xfrm>
            <a:custGeom>
              <a:avLst/>
              <a:gdLst>
                <a:gd name="T0" fmla="*/ 3 w 816"/>
                <a:gd name="T1" fmla="*/ 101 h 573"/>
                <a:gd name="T2" fmla="*/ 10 w 816"/>
                <a:gd name="T3" fmla="*/ 111 h 573"/>
                <a:gd name="T4" fmla="*/ 17 w 816"/>
                <a:gd name="T5" fmla="*/ 120 h 573"/>
                <a:gd name="T6" fmla="*/ 30 w 816"/>
                <a:gd name="T7" fmla="*/ 127 h 573"/>
                <a:gd name="T8" fmla="*/ 51 w 816"/>
                <a:gd name="T9" fmla="*/ 137 h 573"/>
                <a:gd name="T10" fmla="*/ 77 w 816"/>
                <a:gd name="T11" fmla="*/ 144 h 573"/>
                <a:gd name="T12" fmla="*/ 91 w 816"/>
                <a:gd name="T13" fmla="*/ 140 h 573"/>
                <a:gd name="T14" fmla="*/ 97 w 816"/>
                <a:gd name="T15" fmla="*/ 127 h 573"/>
                <a:gd name="T16" fmla="*/ 98 w 816"/>
                <a:gd name="T17" fmla="*/ 127 h 573"/>
                <a:gd name="T18" fmla="*/ 98 w 816"/>
                <a:gd name="T19" fmla="*/ 127 h 573"/>
                <a:gd name="T20" fmla="*/ 101 w 816"/>
                <a:gd name="T21" fmla="*/ 129 h 573"/>
                <a:gd name="T22" fmla="*/ 104 w 816"/>
                <a:gd name="T23" fmla="*/ 130 h 573"/>
                <a:gd name="T24" fmla="*/ 107 w 816"/>
                <a:gd name="T25" fmla="*/ 130 h 573"/>
                <a:gd name="T26" fmla="*/ 107 w 816"/>
                <a:gd name="T27" fmla="*/ 129 h 573"/>
                <a:gd name="T28" fmla="*/ 109 w 816"/>
                <a:gd name="T29" fmla="*/ 125 h 573"/>
                <a:gd name="T30" fmla="*/ 111 w 816"/>
                <a:gd name="T31" fmla="*/ 120 h 573"/>
                <a:gd name="T32" fmla="*/ 112 w 816"/>
                <a:gd name="T33" fmla="*/ 119 h 573"/>
                <a:gd name="T34" fmla="*/ 113 w 816"/>
                <a:gd name="T35" fmla="*/ 117 h 573"/>
                <a:gd name="T36" fmla="*/ 113 w 816"/>
                <a:gd name="T37" fmla="*/ 117 h 573"/>
                <a:gd name="T38" fmla="*/ 131 w 816"/>
                <a:gd name="T39" fmla="*/ 117 h 573"/>
                <a:gd name="T40" fmla="*/ 138 w 816"/>
                <a:gd name="T41" fmla="*/ 114 h 573"/>
                <a:gd name="T42" fmla="*/ 151 w 816"/>
                <a:gd name="T43" fmla="*/ 111 h 573"/>
                <a:gd name="T44" fmla="*/ 165 w 816"/>
                <a:gd name="T45" fmla="*/ 101 h 573"/>
                <a:gd name="T46" fmla="*/ 168 w 816"/>
                <a:gd name="T47" fmla="*/ 84 h 573"/>
                <a:gd name="T48" fmla="*/ 177 w 816"/>
                <a:gd name="T49" fmla="*/ 54 h 573"/>
                <a:gd name="T50" fmla="*/ 188 w 816"/>
                <a:gd name="T51" fmla="*/ 37 h 573"/>
                <a:gd name="T52" fmla="*/ 201 w 816"/>
                <a:gd name="T53" fmla="*/ 27 h 573"/>
                <a:gd name="T54" fmla="*/ 198 w 816"/>
                <a:gd name="T55" fmla="*/ 14 h 573"/>
                <a:gd name="T56" fmla="*/ 188 w 816"/>
                <a:gd name="T57" fmla="*/ 7 h 573"/>
                <a:gd name="T58" fmla="*/ 177 w 816"/>
                <a:gd name="T59" fmla="*/ 4 h 573"/>
                <a:gd name="T60" fmla="*/ 158 w 816"/>
                <a:gd name="T61" fmla="*/ 4 h 573"/>
                <a:gd name="T62" fmla="*/ 144 w 816"/>
                <a:gd name="T63" fmla="*/ 4 h 573"/>
                <a:gd name="T64" fmla="*/ 123 w 816"/>
                <a:gd name="T65" fmla="*/ 4 h 573"/>
                <a:gd name="T66" fmla="*/ 120 w 816"/>
                <a:gd name="T67" fmla="*/ 17 h 573"/>
                <a:gd name="T68" fmla="*/ 110 w 816"/>
                <a:gd name="T69" fmla="*/ 27 h 573"/>
                <a:gd name="T70" fmla="*/ 97 w 816"/>
                <a:gd name="T71" fmla="*/ 30 h 573"/>
                <a:gd name="T72" fmla="*/ 81 w 816"/>
                <a:gd name="T73" fmla="*/ 34 h 573"/>
                <a:gd name="T74" fmla="*/ 77 w 816"/>
                <a:gd name="T75" fmla="*/ 47 h 573"/>
                <a:gd name="T76" fmla="*/ 53 w 816"/>
                <a:gd name="T77" fmla="*/ 54 h 573"/>
                <a:gd name="T78" fmla="*/ 37 w 816"/>
                <a:gd name="T79" fmla="*/ 47 h 573"/>
                <a:gd name="T80" fmla="*/ 24 w 816"/>
                <a:gd name="T81" fmla="*/ 44 h 573"/>
                <a:gd name="T82" fmla="*/ 13 w 816"/>
                <a:gd name="T83" fmla="*/ 57 h 573"/>
                <a:gd name="T84" fmla="*/ 6 w 816"/>
                <a:gd name="T85" fmla="*/ 57 h 573"/>
                <a:gd name="T86" fmla="*/ 13 w 816"/>
                <a:gd name="T87" fmla="*/ 67 h 573"/>
                <a:gd name="T88" fmla="*/ 3 w 816"/>
                <a:gd name="T89" fmla="*/ 74 h 573"/>
                <a:gd name="T90" fmla="*/ 6 w 816"/>
                <a:gd name="T91" fmla="*/ 87 h 573"/>
                <a:gd name="T92" fmla="*/ 0 w 816"/>
                <a:gd name="T93" fmla="*/ 94 h 5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16"/>
                <a:gd name="T142" fmla="*/ 0 h 573"/>
                <a:gd name="T143" fmla="*/ 816 w 816"/>
                <a:gd name="T144" fmla="*/ 573 h 5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16" h="573">
                  <a:moveTo>
                    <a:pt x="0" y="401"/>
                  </a:moveTo>
                  <a:lnTo>
                    <a:pt x="14" y="401"/>
                  </a:lnTo>
                  <a:lnTo>
                    <a:pt x="27" y="428"/>
                  </a:lnTo>
                  <a:lnTo>
                    <a:pt x="40" y="441"/>
                  </a:lnTo>
                  <a:lnTo>
                    <a:pt x="27" y="454"/>
                  </a:lnTo>
                  <a:lnTo>
                    <a:pt x="67" y="479"/>
                  </a:lnTo>
                  <a:lnTo>
                    <a:pt x="94" y="479"/>
                  </a:lnTo>
                  <a:lnTo>
                    <a:pt x="121" y="506"/>
                  </a:lnTo>
                  <a:lnTo>
                    <a:pt x="161" y="547"/>
                  </a:lnTo>
                  <a:lnTo>
                    <a:pt x="202" y="547"/>
                  </a:lnTo>
                  <a:lnTo>
                    <a:pt x="215" y="573"/>
                  </a:lnTo>
                  <a:lnTo>
                    <a:pt x="307" y="573"/>
                  </a:lnTo>
                  <a:lnTo>
                    <a:pt x="334" y="533"/>
                  </a:lnTo>
                  <a:lnTo>
                    <a:pt x="361" y="560"/>
                  </a:lnTo>
                  <a:lnTo>
                    <a:pt x="361" y="547"/>
                  </a:lnTo>
                  <a:lnTo>
                    <a:pt x="388" y="506"/>
                  </a:lnTo>
                  <a:lnTo>
                    <a:pt x="390" y="508"/>
                  </a:lnTo>
                  <a:lnTo>
                    <a:pt x="392" y="508"/>
                  </a:lnTo>
                  <a:lnTo>
                    <a:pt x="398" y="510"/>
                  </a:lnTo>
                  <a:lnTo>
                    <a:pt x="403" y="514"/>
                  </a:lnTo>
                  <a:lnTo>
                    <a:pt x="409" y="516"/>
                  </a:lnTo>
                  <a:lnTo>
                    <a:pt x="417" y="518"/>
                  </a:lnTo>
                  <a:lnTo>
                    <a:pt x="422" y="520"/>
                  </a:lnTo>
                  <a:lnTo>
                    <a:pt x="428" y="520"/>
                  </a:lnTo>
                  <a:lnTo>
                    <a:pt x="428" y="518"/>
                  </a:lnTo>
                  <a:lnTo>
                    <a:pt x="430" y="514"/>
                  </a:lnTo>
                  <a:lnTo>
                    <a:pt x="432" y="506"/>
                  </a:lnTo>
                  <a:lnTo>
                    <a:pt x="436" y="497"/>
                  </a:lnTo>
                  <a:lnTo>
                    <a:pt x="442" y="489"/>
                  </a:lnTo>
                  <a:lnTo>
                    <a:pt x="447" y="479"/>
                  </a:lnTo>
                  <a:lnTo>
                    <a:pt x="449" y="476"/>
                  </a:lnTo>
                  <a:lnTo>
                    <a:pt x="451" y="474"/>
                  </a:lnTo>
                  <a:lnTo>
                    <a:pt x="453" y="470"/>
                  </a:lnTo>
                  <a:lnTo>
                    <a:pt x="453" y="468"/>
                  </a:lnTo>
                  <a:lnTo>
                    <a:pt x="455" y="468"/>
                  </a:lnTo>
                  <a:lnTo>
                    <a:pt x="455" y="466"/>
                  </a:lnTo>
                  <a:lnTo>
                    <a:pt x="482" y="479"/>
                  </a:lnTo>
                  <a:lnTo>
                    <a:pt x="522" y="466"/>
                  </a:lnTo>
                  <a:lnTo>
                    <a:pt x="536" y="479"/>
                  </a:lnTo>
                  <a:lnTo>
                    <a:pt x="549" y="454"/>
                  </a:lnTo>
                  <a:lnTo>
                    <a:pt x="576" y="466"/>
                  </a:lnTo>
                  <a:lnTo>
                    <a:pt x="603" y="441"/>
                  </a:lnTo>
                  <a:lnTo>
                    <a:pt x="643" y="441"/>
                  </a:lnTo>
                  <a:lnTo>
                    <a:pt x="657" y="401"/>
                  </a:lnTo>
                  <a:lnTo>
                    <a:pt x="657" y="347"/>
                  </a:lnTo>
                  <a:lnTo>
                    <a:pt x="670" y="334"/>
                  </a:lnTo>
                  <a:lnTo>
                    <a:pt x="695" y="280"/>
                  </a:lnTo>
                  <a:lnTo>
                    <a:pt x="708" y="213"/>
                  </a:lnTo>
                  <a:lnTo>
                    <a:pt x="722" y="161"/>
                  </a:lnTo>
                  <a:lnTo>
                    <a:pt x="749" y="147"/>
                  </a:lnTo>
                  <a:lnTo>
                    <a:pt x="762" y="120"/>
                  </a:lnTo>
                  <a:lnTo>
                    <a:pt x="803" y="107"/>
                  </a:lnTo>
                  <a:lnTo>
                    <a:pt x="816" y="67"/>
                  </a:lnTo>
                  <a:lnTo>
                    <a:pt x="789" y="53"/>
                  </a:lnTo>
                  <a:lnTo>
                    <a:pt x="762" y="67"/>
                  </a:lnTo>
                  <a:lnTo>
                    <a:pt x="749" y="26"/>
                  </a:lnTo>
                  <a:lnTo>
                    <a:pt x="735" y="26"/>
                  </a:lnTo>
                  <a:lnTo>
                    <a:pt x="708" y="13"/>
                  </a:lnTo>
                  <a:lnTo>
                    <a:pt x="670" y="26"/>
                  </a:lnTo>
                  <a:lnTo>
                    <a:pt x="630" y="13"/>
                  </a:lnTo>
                  <a:lnTo>
                    <a:pt x="616" y="0"/>
                  </a:lnTo>
                  <a:lnTo>
                    <a:pt x="576" y="13"/>
                  </a:lnTo>
                  <a:lnTo>
                    <a:pt x="549" y="0"/>
                  </a:lnTo>
                  <a:lnTo>
                    <a:pt x="495" y="13"/>
                  </a:lnTo>
                  <a:lnTo>
                    <a:pt x="495" y="40"/>
                  </a:lnTo>
                  <a:lnTo>
                    <a:pt x="482" y="67"/>
                  </a:lnTo>
                  <a:lnTo>
                    <a:pt x="455" y="94"/>
                  </a:lnTo>
                  <a:lnTo>
                    <a:pt x="442" y="107"/>
                  </a:lnTo>
                  <a:lnTo>
                    <a:pt x="415" y="94"/>
                  </a:lnTo>
                  <a:lnTo>
                    <a:pt x="388" y="120"/>
                  </a:lnTo>
                  <a:lnTo>
                    <a:pt x="361" y="134"/>
                  </a:lnTo>
                  <a:lnTo>
                    <a:pt x="321" y="134"/>
                  </a:lnTo>
                  <a:lnTo>
                    <a:pt x="307" y="147"/>
                  </a:lnTo>
                  <a:lnTo>
                    <a:pt x="307" y="186"/>
                  </a:lnTo>
                  <a:lnTo>
                    <a:pt x="269" y="199"/>
                  </a:lnTo>
                  <a:lnTo>
                    <a:pt x="215" y="213"/>
                  </a:lnTo>
                  <a:lnTo>
                    <a:pt x="175" y="213"/>
                  </a:lnTo>
                  <a:lnTo>
                    <a:pt x="148" y="186"/>
                  </a:lnTo>
                  <a:lnTo>
                    <a:pt x="108" y="161"/>
                  </a:lnTo>
                  <a:lnTo>
                    <a:pt x="94" y="174"/>
                  </a:lnTo>
                  <a:lnTo>
                    <a:pt x="94" y="226"/>
                  </a:lnTo>
                  <a:lnTo>
                    <a:pt x="54" y="226"/>
                  </a:lnTo>
                  <a:lnTo>
                    <a:pt x="54" y="213"/>
                  </a:lnTo>
                  <a:lnTo>
                    <a:pt x="27" y="226"/>
                  </a:lnTo>
                  <a:lnTo>
                    <a:pt x="27" y="239"/>
                  </a:lnTo>
                  <a:lnTo>
                    <a:pt x="54" y="266"/>
                  </a:lnTo>
                  <a:lnTo>
                    <a:pt x="40" y="280"/>
                  </a:lnTo>
                  <a:lnTo>
                    <a:pt x="14" y="293"/>
                  </a:lnTo>
                  <a:lnTo>
                    <a:pt x="27" y="320"/>
                  </a:lnTo>
                  <a:lnTo>
                    <a:pt x="27" y="347"/>
                  </a:lnTo>
                  <a:lnTo>
                    <a:pt x="27" y="374"/>
                  </a:lnTo>
                  <a:lnTo>
                    <a:pt x="0" y="374"/>
                  </a:lnTo>
                  <a:lnTo>
                    <a:pt x="0" y="401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188"/>
            <p:cNvSpPr>
              <a:spLocks/>
            </p:cNvSpPr>
            <p:nvPr/>
          </p:nvSpPr>
          <p:spPr bwMode="gray">
            <a:xfrm>
              <a:off x="4754841" y="3935748"/>
              <a:ext cx="436868" cy="253715"/>
            </a:xfrm>
            <a:custGeom>
              <a:avLst/>
              <a:gdLst>
                <a:gd name="T0" fmla="*/ 10 w 668"/>
                <a:gd name="T1" fmla="*/ 84 h 377"/>
                <a:gd name="T2" fmla="*/ 13 w 668"/>
                <a:gd name="T3" fmla="*/ 80 h 377"/>
                <a:gd name="T4" fmla="*/ 23 w 668"/>
                <a:gd name="T5" fmla="*/ 87 h 377"/>
                <a:gd name="T6" fmla="*/ 30 w 668"/>
                <a:gd name="T7" fmla="*/ 94 h 377"/>
                <a:gd name="T8" fmla="*/ 41 w 668"/>
                <a:gd name="T9" fmla="*/ 94 h 377"/>
                <a:gd name="T10" fmla="*/ 53 w 668"/>
                <a:gd name="T11" fmla="*/ 90 h 377"/>
                <a:gd name="T12" fmla="*/ 63 w 668"/>
                <a:gd name="T13" fmla="*/ 87 h 377"/>
                <a:gd name="T14" fmla="*/ 63 w 668"/>
                <a:gd name="T15" fmla="*/ 84 h 377"/>
                <a:gd name="T16" fmla="*/ 63 w 668"/>
                <a:gd name="T17" fmla="*/ 77 h 377"/>
                <a:gd name="T18" fmla="*/ 67 w 668"/>
                <a:gd name="T19" fmla="*/ 74 h 377"/>
                <a:gd name="T20" fmla="*/ 77 w 668"/>
                <a:gd name="T21" fmla="*/ 74 h 377"/>
                <a:gd name="T22" fmla="*/ 84 w 668"/>
                <a:gd name="T23" fmla="*/ 70 h 377"/>
                <a:gd name="T24" fmla="*/ 90 w 668"/>
                <a:gd name="T25" fmla="*/ 64 h 377"/>
                <a:gd name="T26" fmla="*/ 97 w 668"/>
                <a:gd name="T27" fmla="*/ 67 h 377"/>
                <a:gd name="T28" fmla="*/ 100 w 668"/>
                <a:gd name="T29" fmla="*/ 64 h 377"/>
                <a:gd name="T30" fmla="*/ 107 w 668"/>
                <a:gd name="T31" fmla="*/ 57 h 377"/>
                <a:gd name="T32" fmla="*/ 110 w 668"/>
                <a:gd name="T33" fmla="*/ 50 h 377"/>
                <a:gd name="T34" fmla="*/ 110 w 668"/>
                <a:gd name="T35" fmla="*/ 43 h 377"/>
                <a:gd name="T36" fmla="*/ 123 w 668"/>
                <a:gd name="T37" fmla="*/ 40 h 377"/>
                <a:gd name="T38" fmla="*/ 131 w 668"/>
                <a:gd name="T39" fmla="*/ 43 h 377"/>
                <a:gd name="T40" fmla="*/ 141 w 668"/>
                <a:gd name="T41" fmla="*/ 40 h 377"/>
                <a:gd name="T42" fmla="*/ 144 w 668"/>
                <a:gd name="T43" fmla="*/ 43 h 377"/>
                <a:gd name="T44" fmla="*/ 154 w 668"/>
                <a:gd name="T45" fmla="*/ 47 h 377"/>
                <a:gd name="T46" fmla="*/ 164 w 668"/>
                <a:gd name="T47" fmla="*/ 43 h 377"/>
                <a:gd name="T48" fmla="*/ 164 w 668"/>
                <a:gd name="T49" fmla="*/ 30 h 377"/>
                <a:gd name="T50" fmla="*/ 167 w 668"/>
                <a:gd name="T51" fmla="*/ 17 h 377"/>
                <a:gd name="T52" fmla="*/ 167 w 668"/>
                <a:gd name="T53" fmla="*/ 10 h 377"/>
                <a:gd name="T54" fmla="*/ 154 w 668"/>
                <a:gd name="T55" fmla="*/ 6 h 377"/>
                <a:gd name="T56" fmla="*/ 147 w 668"/>
                <a:gd name="T57" fmla="*/ 0 h 377"/>
                <a:gd name="T58" fmla="*/ 123 w 668"/>
                <a:gd name="T59" fmla="*/ 0 h 377"/>
                <a:gd name="T60" fmla="*/ 120 w 668"/>
                <a:gd name="T61" fmla="*/ 6 h 377"/>
                <a:gd name="T62" fmla="*/ 107 w 668"/>
                <a:gd name="T63" fmla="*/ 3 h 377"/>
                <a:gd name="T64" fmla="*/ 97 w 668"/>
                <a:gd name="T65" fmla="*/ 6 h 377"/>
                <a:gd name="T66" fmla="*/ 97 w 668"/>
                <a:gd name="T67" fmla="*/ 17 h 377"/>
                <a:gd name="T68" fmla="*/ 84 w 668"/>
                <a:gd name="T69" fmla="*/ 17 h 377"/>
                <a:gd name="T70" fmla="*/ 86 w 668"/>
                <a:gd name="T71" fmla="*/ 6 h 377"/>
                <a:gd name="T72" fmla="*/ 77 w 668"/>
                <a:gd name="T73" fmla="*/ 3 h 377"/>
                <a:gd name="T74" fmla="*/ 70 w 668"/>
                <a:gd name="T75" fmla="*/ 0 h 377"/>
                <a:gd name="T76" fmla="*/ 63 w 668"/>
                <a:gd name="T77" fmla="*/ 6 h 377"/>
                <a:gd name="T78" fmla="*/ 57 w 668"/>
                <a:gd name="T79" fmla="*/ 10 h 377"/>
                <a:gd name="T80" fmla="*/ 60 w 668"/>
                <a:gd name="T81" fmla="*/ 3 h 377"/>
                <a:gd name="T82" fmla="*/ 53 w 668"/>
                <a:gd name="T83" fmla="*/ 3 h 377"/>
                <a:gd name="T84" fmla="*/ 43 w 668"/>
                <a:gd name="T85" fmla="*/ 6 h 377"/>
                <a:gd name="T86" fmla="*/ 41 w 668"/>
                <a:gd name="T87" fmla="*/ 17 h 377"/>
                <a:gd name="T88" fmla="*/ 34 w 668"/>
                <a:gd name="T89" fmla="*/ 27 h 377"/>
                <a:gd name="T90" fmla="*/ 37 w 668"/>
                <a:gd name="T91" fmla="*/ 30 h 377"/>
                <a:gd name="T92" fmla="*/ 30 w 668"/>
                <a:gd name="T93" fmla="*/ 33 h 377"/>
                <a:gd name="T94" fmla="*/ 23 w 668"/>
                <a:gd name="T95" fmla="*/ 40 h 377"/>
                <a:gd name="T96" fmla="*/ 13 w 668"/>
                <a:gd name="T97" fmla="*/ 43 h 377"/>
                <a:gd name="T98" fmla="*/ 6 w 668"/>
                <a:gd name="T99" fmla="*/ 40 h 377"/>
                <a:gd name="T100" fmla="*/ 3 w 668"/>
                <a:gd name="T101" fmla="*/ 53 h 377"/>
                <a:gd name="T102" fmla="*/ 0 w 668"/>
                <a:gd name="T103" fmla="*/ 64 h 377"/>
                <a:gd name="T104" fmla="*/ 3 w 668"/>
                <a:gd name="T105" fmla="*/ 70 h 377"/>
                <a:gd name="T106" fmla="*/ 10 w 668"/>
                <a:gd name="T107" fmla="*/ 77 h 377"/>
                <a:gd name="T108" fmla="*/ 10 w 668"/>
                <a:gd name="T109" fmla="*/ 84 h 3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68"/>
                <a:gd name="T166" fmla="*/ 0 h 377"/>
                <a:gd name="T167" fmla="*/ 668 w 668"/>
                <a:gd name="T168" fmla="*/ 377 h 3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68" h="377">
                  <a:moveTo>
                    <a:pt x="40" y="336"/>
                  </a:moveTo>
                  <a:lnTo>
                    <a:pt x="54" y="323"/>
                  </a:lnTo>
                  <a:lnTo>
                    <a:pt x="94" y="350"/>
                  </a:lnTo>
                  <a:lnTo>
                    <a:pt x="121" y="377"/>
                  </a:lnTo>
                  <a:lnTo>
                    <a:pt x="161" y="377"/>
                  </a:lnTo>
                  <a:lnTo>
                    <a:pt x="215" y="363"/>
                  </a:lnTo>
                  <a:lnTo>
                    <a:pt x="253" y="350"/>
                  </a:lnTo>
                  <a:lnTo>
                    <a:pt x="253" y="336"/>
                  </a:lnTo>
                  <a:lnTo>
                    <a:pt x="253" y="309"/>
                  </a:lnTo>
                  <a:lnTo>
                    <a:pt x="267" y="296"/>
                  </a:lnTo>
                  <a:lnTo>
                    <a:pt x="307" y="296"/>
                  </a:lnTo>
                  <a:lnTo>
                    <a:pt x="334" y="282"/>
                  </a:lnTo>
                  <a:lnTo>
                    <a:pt x="361" y="256"/>
                  </a:lnTo>
                  <a:lnTo>
                    <a:pt x="388" y="269"/>
                  </a:lnTo>
                  <a:lnTo>
                    <a:pt x="401" y="256"/>
                  </a:lnTo>
                  <a:lnTo>
                    <a:pt x="428" y="229"/>
                  </a:lnTo>
                  <a:lnTo>
                    <a:pt x="441" y="202"/>
                  </a:lnTo>
                  <a:lnTo>
                    <a:pt x="441" y="175"/>
                  </a:lnTo>
                  <a:lnTo>
                    <a:pt x="495" y="162"/>
                  </a:lnTo>
                  <a:lnTo>
                    <a:pt x="522" y="175"/>
                  </a:lnTo>
                  <a:lnTo>
                    <a:pt x="562" y="162"/>
                  </a:lnTo>
                  <a:lnTo>
                    <a:pt x="574" y="175"/>
                  </a:lnTo>
                  <a:lnTo>
                    <a:pt x="614" y="188"/>
                  </a:lnTo>
                  <a:lnTo>
                    <a:pt x="654" y="175"/>
                  </a:lnTo>
                  <a:lnTo>
                    <a:pt x="654" y="121"/>
                  </a:lnTo>
                  <a:lnTo>
                    <a:pt x="668" y="68"/>
                  </a:lnTo>
                  <a:lnTo>
                    <a:pt x="668" y="41"/>
                  </a:lnTo>
                  <a:lnTo>
                    <a:pt x="614" y="27"/>
                  </a:lnTo>
                  <a:lnTo>
                    <a:pt x="587" y="0"/>
                  </a:lnTo>
                  <a:lnTo>
                    <a:pt x="495" y="0"/>
                  </a:lnTo>
                  <a:lnTo>
                    <a:pt x="482" y="27"/>
                  </a:lnTo>
                  <a:lnTo>
                    <a:pt x="428" y="14"/>
                  </a:lnTo>
                  <a:lnTo>
                    <a:pt x="388" y="27"/>
                  </a:lnTo>
                  <a:lnTo>
                    <a:pt x="388" y="68"/>
                  </a:lnTo>
                  <a:lnTo>
                    <a:pt x="334" y="68"/>
                  </a:lnTo>
                  <a:lnTo>
                    <a:pt x="347" y="27"/>
                  </a:lnTo>
                  <a:lnTo>
                    <a:pt x="307" y="14"/>
                  </a:lnTo>
                  <a:lnTo>
                    <a:pt x="280" y="0"/>
                  </a:lnTo>
                  <a:lnTo>
                    <a:pt x="253" y="27"/>
                  </a:lnTo>
                  <a:lnTo>
                    <a:pt x="228" y="41"/>
                  </a:lnTo>
                  <a:lnTo>
                    <a:pt x="242" y="14"/>
                  </a:lnTo>
                  <a:lnTo>
                    <a:pt x="215" y="14"/>
                  </a:lnTo>
                  <a:lnTo>
                    <a:pt x="175" y="27"/>
                  </a:lnTo>
                  <a:lnTo>
                    <a:pt x="161" y="68"/>
                  </a:lnTo>
                  <a:lnTo>
                    <a:pt x="134" y="108"/>
                  </a:lnTo>
                  <a:lnTo>
                    <a:pt x="148" y="121"/>
                  </a:lnTo>
                  <a:lnTo>
                    <a:pt x="121" y="135"/>
                  </a:lnTo>
                  <a:lnTo>
                    <a:pt x="94" y="162"/>
                  </a:lnTo>
                  <a:lnTo>
                    <a:pt x="54" y="175"/>
                  </a:lnTo>
                  <a:lnTo>
                    <a:pt x="27" y="162"/>
                  </a:lnTo>
                  <a:lnTo>
                    <a:pt x="13" y="215"/>
                  </a:lnTo>
                  <a:lnTo>
                    <a:pt x="0" y="256"/>
                  </a:lnTo>
                  <a:lnTo>
                    <a:pt x="13" y="282"/>
                  </a:lnTo>
                  <a:lnTo>
                    <a:pt x="40" y="309"/>
                  </a:lnTo>
                  <a:lnTo>
                    <a:pt x="40" y="336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189"/>
            <p:cNvSpPr>
              <a:spLocks/>
            </p:cNvSpPr>
            <p:nvPr/>
          </p:nvSpPr>
          <p:spPr bwMode="gray">
            <a:xfrm>
              <a:off x="5034750" y="1105743"/>
              <a:ext cx="2572813" cy="3101264"/>
            </a:xfrm>
            <a:custGeom>
              <a:avLst/>
              <a:gdLst>
                <a:gd name="T0" fmla="*/ 134 w 3933"/>
                <a:gd name="T1" fmla="*/ 511 h 4596"/>
                <a:gd name="T2" fmla="*/ 96 w 3933"/>
                <a:gd name="T3" fmla="*/ 491 h 4596"/>
                <a:gd name="T4" fmla="*/ 138 w 3933"/>
                <a:gd name="T5" fmla="*/ 394 h 4596"/>
                <a:gd name="T6" fmla="*/ 91 w 3933"/>
                <a:gd name="T7" fmla="*/ 317 h 4596"/>
                <a:gd name="T8" fmla="*/ 54 w 3933"/>
                <a:gd name="T9" fmla="*/ 227 h 4596"/>
                <a:gd name="T10" fmla="*/ 0 w 3933"/>
                <a:gd name="T11" fmla="*/ 113 h 4596"/>
                <a:gd name="T12" fmla="*/ 27 w 3933"/>
                <a:gd name="T13" fmla="*/ 74 h 4596"/>
                <a:gd name="T14" fmla="*/ 34 w 3933"/>
                <a:gd name="T15" fmla="*/ 60 h 4596"/>
                <a:gd name="T16" fmla="*/ 97 w 3933"/>
                <a:gd name="T17" fmla="*/ 68 h 4596"/>
                <a:gd name="T18" fmla="*/ 145 w 3933"/>
                <a:gd name="T19" fmla="*/ 66 h 4596"/>
                <a:gd name="T20" fmla="*/ 159 w 3933"/>
                <a:gd name="T21" fmla="*/ 72 h 4596"/>
                <a:gd name="T22" fmla="*/ 174 w 3933"/>
                <a:gd name="T23" fmla="*/ 76 h 4596"/>
                <a:gd name="T24" fmla="*/ 251 w 3933"/>
                <a:gd name="T25" fmla="*/ 154 h 4596"/>
                <a:gd name="T26" fmla="*/ 128 w 3933"/>
                <a:gd name="T27" fmla="*/ 183 h 4596"/>
                <a:gd name="T28" fmla="*/ 161 w 3933"/>
                <a:gd name="T29" fmla="*/ 221 h 4596"/>
                <a:gd name="T30" fmla="*/ 161 w 3933"/>
                <a:gd name="T31" fmla="*/ 241 h 4596"/>
                <a:gd name="T32" fmla="*/ 204 w 3933"/>
                <a:gd name="T33" fmla="*/ 278 h 4596"/>
                <a:gd name="T34" fmla="*/ 228 w 3933"/>
                <a:gd name="T35" fmla="*/ 268 h 4596"/>
                <a:gd name="T36" fmla="*/ 285 w 3933"/>
                <a:gd name="T37" fmla="*/ 224 h 4596"/>
                <a:gd name="T38" fmla="*/ 302 w 3933"/>
                <a:gd name="T39" fmla="*/ 131 h 4596"/>
                <a:gd name="T40" fmla="*/ 285 w 3933"/>
                <a:gd name="T41" fmla="*/ 71 h 4596"/>
                <a:gd name="T42" fmla="*/ 308 w 3933"/>
                <a:gd name="T43" fmla="*/ 50 h 4596"/>
                <a:gd name="T44" fmla="*/ 344 w 3933"/>
                <a:gd name="T45" fmla="*/ 82 h 4596"/>
                <a:gd name="T46" fmla="*/ 357 w 3933"/>
                <a:gd name="T47" fmla="*/ 75 h 4596"/>
                <a:gd name="T48" fmla="*/ 352 w 3933"/>
                <a:gd name="T49" fmla="*/ 34 h 4596"/>
                <a:gd name="T50" fmla="*/ 462 w 3933"/>
                <a:gd name="T51" fmla="*/ 141 h 4596"/>
                <a:gd name="T52" fmla="*/ 435 w 3933"/>
                <a:gd name="T53" fmla="*/ 224 h 4596"/>
                <a:gd name="T54" fmla="*/ 499 w 3933"/>
                <a:gd name="T55" fmla="*/ 217 h 4596"/>
                <a:gd name="T56" fmla="*/ 496 w 3933"/>
                <a:gd name="T57" fmla="*/ 317 h 4596"/>
                <a:gd name="T58" fmla="*/ 539 w 3933"/>
                <a:gd name="T59" fmla="*/ 434 h 4596"/>
                <a:gd name="T60" fmla="*/ 599 w 3933"/>
                <a:gd name="T61" fmla="*/ 488 h 4596"/>
                <a:gd name="T62" fmla="*/ 649 w 3933"/>
                <a:gd name="T63" fmla="*/ 474 h 4596"/>
                <a:gd name="T64" fmla="*/ 656 w 3933"/>
                <a:gd name="T65" fmla="*/ 572 h 4596"/>
                <a:gd name="T66" fmla="*/ 726 w 3933"/>
                <a:gd name="T67" fmla="*/ 568 h 4596"/>
                <a:gd name="T68" fmla="*/ 720 w 3933"/>
                <a:gd name="T69" fmla="*/ 641 h 4596"/>
                <a:gd name="T70" fmla="*/ 783 w 3933"/>
                <a:gd name="T71" fmla="*/ 688 h 4596"/>
                <a:gd name="T72" fmla="*/ 743 w 3933"/>
                <a:gd name="T73" fmla="*/ 755 h 4596"/>
                <a:gd name="T74" fmla="*/ 793 w 3933"/>
                <a:gd name="T75" fmla="*/ 852 h 4596"/>
                <a:gd name="T76" fmla="*/ 890 w 3933"/>
                <a:gd name="T77" fmla="*/ 878 h 4596"/>
                <a:gd name="T78" fmla="*/ 900 w 3933"/>
                <a:gd name="T79" fmla="*/ 1005 h 4596"/>
                <a:gd name="T80" fmla="*/ 974 w 3933"/>
                <a:gd name="T81" fmla="*/ 1103 h 4596"/>
                <a:gd name="T82" fmla="*/ 883 w 3933"/>
                <a:gd name="T83" fmla="*/ 1100 h 4596"/>
                <a:gd name="T84" fmla="*/ 776 w 3933"/>
                <a:gd name="T85" fmla="*/ 1116 h 4596"/>
                <a:gd name="T86" fmla="*/ 596 w 3933"/>
                <a:gd name="T87" fmla="*/ 1120 h 4596"/>
                <a:gd name="T88" fmla="*/ 572 w 3933"/>
                <a:gd name="T89" fmla="*/ 1076 h 4596"/>
                <a:gd name="T90" fmla="*/ 569 w 3933"/>
                <a:gd name="T91" fmla="*/ 1019 h 4596"/>
                <a:gd name="T92" fmla="*/ 562 w 3933"/>
                <a:gd name="T93" fmla="*/ 975 h 4596"/>
                <a:gd name="T94" fmla="*/ 569 w 3933"/>
                <a:gd name="T95" fmla="*/ 905 h 4596"/>
                <a:gd name="T96" fmla="*/ 525 w 3933"/>
                <a:gd name="T97" fmla="*/ 885 h 4596"/>
                <a:gd name="T98" fmla="*/ 510 w 3933"/>
                <a:gd name="T99" fmla="*/ 882 h 4596"/>
                <a:gd name="T100" fmla="*/ 506 w 3933"/>
                <a:gd name="T101" fmla="*/ 891 h 4596"/>
                <a:gd name="T102" fmla="*/ 452 w 3933"/>
                <a:gd name="T103" fmla="*/ 892 h 4596"/>
                <a:gd name="T104" fmla="*/ 368 w 3933"/>
                <a:gd name="T105" fmla="*/ 858 h 4596"/>
                <a:gd name="T106" fmla="*/ 302 w 3933"/>
                <a:gd name="T107" fmla="*/ 858 h 4596"/>
                <a:gd name="T108" fmla="*/ 282 w 3933"/>
                <a:gd name="T109" fmla="*/ 811 h 4596"/>
                <a:gd name="T110" fmla="*/ 268 w 3933"/>
                <a:gd name="T111" fmla="*/ 768 h 4596"/>
                <a:gd name="T112" fmla="*/ 228 w 3933"/>
                <a:gd name="T113" fmla="*/ 721 h 4596"/>
                <a:gd name="T114" fmla="*/ 154 w 3933"/>
                <a:gd name="T115" fmla="*/ 704 h 4596"/>
                <a:gd name="T116" fmla="*/ 114 w 3933"/>
                <a:gd name="T117" fmla="*/ 638 h 4596"/>
                <a:gd name="T118" fmla="*/ 111 w 3933"/>
                <a:gd name="T119" fmla="*/ 555 h 45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33"/>
                <a:gd name="T181" fmla="*/ 0 h 4596"/>
                <a:gd name="T182" fmla="*/ 3933 w 3933"/>
                <a:gd name="T183" fmla="*/ 4596 h 45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33" h="4596">
                  <a:moveTo>
                    <a:pt x="428" y="2205"/>
                  </a:moveTo>
                  <a:lnTo>
                    <a:pt x="428" y="2165"/>
                  </a:lnTo>
                  <a:lnTo>
                    <a:pt x="442" y="2138"/>
                  </a:lnTo>
                  <a:lnTo>
                    <a:pt x="482" y="2138"/>
                  </a:lnTo>
                  <a:lnTo>
                    <a:pt x="495" y="2111"/>
                  </a:lnTo>
                  <a:lnTo>
                    <a:pt x="536" y="2084"/>
                  </a:lnTo>
                  <a:lnTo>
                    <a:pt x="589" y="2098"/>
                  </a:lnTo>
                  <a:lnTo>
                    <a:pt x="603" y="2084"/>
                  </a:lnTo>
                  <a:lnTo>
                    <a:pt x="576" y="2046"/>
                  </a:lnTo>
                  <a:lnTo>
                    <a:pt x="536" y="2046"/>
                  </a:lnTo>
                  <a:lnTo>
                    <a:pt x="482" y="2046"/>
                  </a:lnTo>
                  <a:lnTo>
                    <a:pt x="442" y="2033"/>
                  </a:lnTo>
                  <a:lnTo>
                    <a:pt x="428" y="1992"/>
                  </a:lnTo>
                  <a:lnTo>
                    <a:pt x="388" y="2006"/>
                  </a:lnTo>
                  <a:lnTo>
                    <a:pt x="361" y="2019"/>
                  </a:lnTo>
                  <a:lnTo>
                    <a:pt x="367" y="2008"/>
                  </a:lnTo>
                  <a:lnTo>
                    <a:pt x="370" y="1996"/>
                  </a:lnTo>
                  <a:lnTo>
                    <a:pt x="376" y="1985"/>
                  </a:lnTo>
                  <a:lnTo>
                    <a:pt x="380" y="1975"/>
                  </a:lnTo>
                  <a:lnTo>
                    <a:pt x="384" y="1965"/>
                  </a:lnTo>
                  <a:lnTo>
                    <a:pt x="384" y="1962"/>
                  </a:lnTo>
                  <a:lnTo>
                    <a:pt x="386" y="1958"/>
                  </a:lnTo>
                  <a:lnTo>
                    <a:pt x="388" y="1956"/>
                  </a:lnTo>
                  <a:lnTo>
                    <a:pt x="388" y="1954"/>
                  </a:lnTo>
                  <a:lnTo>
                    <a:pt x="388" y="1952"/>
                  </a:lnTo>
                  <a:lnTo>
                    <a:pt x="455" y="1845"/>
                  </a:lnTo>
                  <a:lnTo>
                    <a:pt x="495" y="1737"/>
                  </a:lnTo>
                  <a:lnTo>
                    <a:pt x="536" y="1631"/>
                  </a:lnTo>
                  <a:lnTo>
                    <a:pt x="549" y="1578"/>
                  </a:lnTo>
                  <a:lnTo>
                    <a:pt x="562" y="1497"/>
                  </a:lnTo>
                  <a:lnTo>
                    <a:pt x="536" y="1470"/>
                  </a:lnTo>
                  <a:lnTo>
                    <a:pt x="509" y="1443"/>
                  </a:lnTo>
                  <a:lnTo>
                    <a:pt x="482" y="1430"/>
                  </a:lnTo>
                  <a:lnTo>
                    <a:pt x="455" y="1417"/>
                  </a:lnTo>
                  <a:lnTo>
                    <a:pt x="415" y="1390"/>
                  </a:lnTo>
                  <a:lnTo>
                    <a:pt x="374" y="1376"/>
                  </a:lnTo>
                  <a:lnTo>
                    <a:pt x="401" y="1365"/>
                  </a:lnTo>
                  <a:lnTo>
                    <a:pt x="401" y="1284"/>
                  </a:lnTo>
                  <a:lnTo>
                    <a:pt x="361" y="1271"/>
                  </a:lnTo>
                  <a:lnTo>
                    <a:pt x="349" y="1230"/>
                  </a:lnTo>
                  <a:lnTo>
                    <a:pt x="336" y="1190"/>
                  </a:lnTo>
                  <a:lnTo>
                    <a:pt x="296" y="1204"/>
                  </a:lnTo>
                  <a:lnTo>
                    <a:pt x="296" y="1150"/>
                  </a:lnTo>
                  <a:lnTo>
                    <a:pt x="309" y="1136"/>
                  </a:lnTo>
                  <a:lnTo>
                    <a:pt x="269" y="1096"/>
                  </a:lnTo>
                  <a:lnTo>
                    <a:pt x="269" y="1029"/>
                  </a:lnTo>
                  <a:lnTo>
                    <a:pt x="296" y="1017"/>
                  </a:lnTo>
                  <a:lnTo>
                    <a:pt x="255" y="950"/>
                  </a:lnTo>
                  <a:lnTo>
                    <a:pt x="215" y="910"/>
                  </a:lnTo>
                  <a:lnTo>
                    <a:pt x="148" y="816"/>
                  </a:lnTo>
                  <a:lnTo>
                    <a:pt x="148" y="776"/>
                  </a:lnTo>
                  <a:lnTo>
                    <a:pt x="161" y="735"/>
                  </a:lnTo>
                  <a:lnTo>
                    <a:pt x="188" y="682"/>
                  </a:lnTo>
                  <a:lnTo>
                    <a:pt x="175" y="643"/>
                  </a:lnTo>
                  <a:lnTo>
                    <a:pt x="134" y="616"/>
                  </a:lnTo>
                  <a:lnTo>
                    <a:pt x="81" y="589"/>
                  </a:lnTo>
                  <a:lnTo>
                    <a:pt x="27" y="522"/>
                  </a:lnTo>
                  <a:lnTo>
                    <a:pt x="27" y="455"/>
                  </a:lnTo>
                  <a:lnTo>
                    <a:pt x="0" y="455"/>
                  </a:lnTo>
                  <a:lnTo>
                    <a:pt x="27" y="415"/>
                  </a:lnTo>
                  <a:lnTo>
                    <a:pt x="40" y="415"/>
                  </a:lnTo>
                  <a:lnTo>
                    <a:pt x="40" y="361"/>
                  </a:lnTo>
                  <a:lnTo>
                    <a:pt x="54" y="348"/>
                  </a:lnTo>
                  <a:lnTo>
                    <a:pt x="67" y="348"/>
                  </a:lnTo>
                  <a:lnTo>
                    <a:pt x="67" y="334"/>
                  </a:lnTo>
                  <a:lnTo>
                    <a:pt x="94" y="334"/>
                  </a:lnTo>
                  <a:lnTo>
                    <a:pt x="94" y="309"/>
                  </a:lnTo>
                  <a:lnTo>
                    <a:pt x="81" y="282"/>
                  </a:lnTo>
                  <a:lnTo>
                    <a:pt x="107" y="296"/>
                  </a:lnTo>
                  <a:lnTo>
                    <a:pt x="134" y="296"/>
                  </a:lnTo>
                  <a:lnTo>
                    <a:pt x="134" y="269"/>
                  </a:lnTo>
                  <a:lnTo>
                    <a:pt x="121" y="256"/>
                  </a:lnTo>
                  <a:lnTo>
                    <a:pt x="121" y="242"/>
                  </a:lnTo>
                  <a:lnTo>
                    <a:pt x="125" y="242"/>
                  </a:lnTo>
                  <a:lnTo>
                    <a:pt x="129" y="242"/>
                  </a:lnTo>
                  <a:lnTo>
                    <a:pt x="131" y="242"/>
                  </a:lnTo>
                  <a:lnTo>
                    <a:pt x="132" y="242"/>
                  </a:lnTo>
                  <a:lnTo>
                    <a:pt x="134" y="242"/>
                  </a:lnTo>
                  <a:lnTo>
                    <a:pt x="175" y="215"/>
                  </a:lnTo>
                  <a:lnTo>
                    <a:pt x="202" y="188"/>
                  </a:lnTo>
                  <a:lnTo>
                    <a:pt x="269" y="202"/>
                  </a:lnTo>
                  <a:lnTo>
                    <a:pt x="269" y="229"/>
                  </a:lnTo>
                  <a:lnTo>
                    <a:pt x="242" y="242"/>
                  </a:lnTo>
                  <a:lnTo>
                    <a:pt x="269" y="269"/>
                  </a:lnTo>
                  <a:lnTo>
                    <a:pt x="296" y="269"/>
                  </a:lnTo>
                  <a:lnTo>
                    <a:pt x="336" y="256"/>
                  </a:lnTo>
                  <a:lnTo>
                    <a:pt x="388" y="269"/>
                  </a:lnTo>
                  <a:lnTo>
                    <a:pt x="442" y="256"/>
                  </a:lnTo>
                  <a:lnTo>
                    <a:pt x="468" y="242"/>
                  </a:lnTo>
                  <a:lnTo>
                    <a:pt x="549" y="256"/>
                  </a:lnTo>
                  <a:lnTo>
                    <a:pt x="551" y="256"/>
                  </a:lnTo>
                  <a:lnTo>
                    <a:pt x="555" y="256"/>
                  </a:lnTo>
                  <a:lnTo>
                    <a:pt x="557" y="257"/>
                  </a:lnTo>
                  <a:lnTo>
                    <a:pt x="562" y="257"/>
                  </a:lnTo>
                  <a:lnTo>
                    <a:pt x="566" y="259"/>
                  </a:lnTo>
                  <a:lnTo>
                    <a:pt x="578" y="263"/>
                  </a:lnTo>
                  <a:lnTo>
                    <a:pt x="589" y="267"/>
                  </a:lnTo>
                  <a:lnTo>
                    <a:pt x="599" y="271"/>
                  </a:lnTo>
                  <a:lnTo>
                    <a:pt x="605" y="275"/>
                  </a:lnTo>
                  <a:lnTo>
                    <a:pt x="609" y="277"/>
                  </a:lnTo>
                  <a:lnTo>
                    <a:pt x="612" y="279"/>
                  </a:lnTo>
                  <a:lnTo>
                    <a:pt x="616" y="282"/>
                  </a:lnTo>
                  <a:lnTo>
                    <a:pt x="618" y="282"/>
                  </a:lnTo>
                  <a:lnTo>
                    <a:pt x="624" y="282"/>
                  </a:lnTo>
                  <a:lnTo>
                    <a:pt x="628" y="284"/>
                  </a:lnTo>
                  <a:lnTo>
                    <a:pt x="633" y="286"/>
                  </a:lnTo>
                  <a:lnTo>
                    <a:pt x="641" y="288"/>
                  </a:lnTo>
                  <a:lnTo>
                    <a:pt x="647" y="290"/>
                  </a:lnTo>
                  <a:lnTo>
                    <a:pt x="660" y="296"/>
                  </a:lnTo>
                  <a:lnTo>
                    <a:pt x="668" y="298"/>
                  </a:lnTo>
                  <a:lnTo>
                    <a:pt x="674" y="300"/>
                  </a:lnTo>
                  <a:lnTo>
                    <a:pt x="680" y="302"/>
                  </a:lnTo>
                  <a:lnTo>
                    <a:pt x="685" y="303"/>
                  </a:lnTo>
                  <a:lnTo>
                    <a:pt x="689" y="305"/>
                  </a:lnTo>
                  <a:lnTo>
                    <a:pt x="693" y="307"/>
                  </a:lnTo>
                  <a:lnTo>
                    <a:pt x="695" y="307"/>
                  </a:lnTo>
                  <a:lnTo>
                    <a:pt x="697" y="309"/>
                  </a:lnTo>
                  <a:lnTo>
                    <a:pt x="737" y="334"/>
                  </a:lnTo>
                  <a:lnTo>
                    <a:pt x="802" y="348"/>
                  </a:lnTo>
                  <a:lnTo>
                    <a:pt x="843" y="348"/>
                  </a:lnTo>
                  <a:lnTo>
                    <a:pt x="896" y="361"/>
                  </a:lnTo>
                  <a:lnTo>
                    <a:pt x="950" y="388"/>
                  </a:lnTo>
                  <a:lnTo>
                    <a:pt x="977" y="415"/>
                  </a:lnTo>
                  <a:lnTo>
                    <a:pt x="1004" y="442"/>
                  </a:lnTo>
                  <a:lnTo>
                    <a:pt x="1017" y="522"/>
                  </a:lnTo>
                  <a:lnTo>
                    <a:pt x="1004" y="616"/>
                  </a:lnTo>
                  <a:lnTo>
                    <a:pt x="977" y="643"/>
                  </a:lnTo>
                  <a:lnTo>
                    <a:pt x="950" y="695"/>
                  </a:lnTo>
                  <a:lnTo>
                    <a:pt x="896" y="735"/>
                  </a:lnTo>
                  <a:lnTo>
                    <a:pt x="829" y="749"/>
                  </a:lnTo>
                  <a:lnTo>
                    <a:pt x="764" y="749"/>
                  </a:lnTo>
                  <a:lnTo>
                    <a:pt x="724" y="749"/>
                  </a:lnTo>
                  <a:lnTo>
                    <a:pt x="670" y="776"/>
                  </a:lnTo>
                  <a:lnTo>
                    <a:pt x="630" y="749"/>
                  </a:lnTo>
                  <a:lnTo>
                    <a:pt x="562" y="749"/>
                  </a:lnTo>
                  <a:lnTo>
                    <a:pt x="509" y="735"/>
                  </a:lnTo>
                  <a:lnTo>
                    <a:pt x="455" y="735"/>
                  </a:lnTo>
                  <a:lnTo>
                    <a:pt x="415" y="708"/>
                  </a:lnTo>
                  <a:lnTo>
                    <a:pt x="374" y="708"/>
                  </a:lnTo>
                  <a:lnTo>
                    <a:pt x="415" y="749"/>
                  </a:lnTo>
                  <a:lnTo>
                    <a:pt x="455" y="762"/>
                  </a:lnTo>
                  <a:lnTo>
                    <a:pt x="549" y="816"/>
                  </a:lnTo>
                  <a:lnTo>
                    <a:pt x="643" y="883"/>
                  </a:lnTo>
                  <a:lnTo>
                    <a:pt x="643" y="885"/>
                  </a:lnTo>
                  <a:lnTo>
                    <a:pt x="643" y="887"/>
                  </a:lnTo>
                  <a:lnTo>
                    <a:pt x="643" y="889"/>
                  </a:lnTo>
                  <a:lnTo>
                    <a:pt x="643" y="893"/>
                  </a:lnTo>
                  <a:lnTo>
                    <a:pt x="643" y="896"/>
                  </a:lnTo>
                  <a:lnTo>
                    <a:pt x="643" y="906"/>
                  </a:lnTo>
                  <a:lnTo>
                    <a:pt x="643" y="916"/>
                  </a:lnTo>
                  <a:lnTo>
                    <a:pt x="643" y="927"/>
                  </a:lnTo>
                  <a:lnTo>
                    <a:pt x="643" y="939"/>
                  </a:lnTo>
                  <a:lnTo>
                    <a:pt x="643" y="950"/>
                  </a:lnTo>
                  <a:lnTo>
                    <a:pt x="643" y="960"/>
                  </a:lnTo>
                  <a:lnTo>
                    <a:pt x="643" y="964"/>
                  </a:lnTo>
                  <a:lnTo>
                    <a:pt x="643" y="967"/>
                  </a:lnTo>
                  <a:lnTo>
                    <a:pt x="643" y="971"/>
                  </a:lnTo>
                  <a:lnTo>
                    <a:pt x="643" y="973"/>
                  </a:lnTo>
                  <a:lnTo>
                    <a:pt x="643" y="975"/>
                  </a:lnTo>
                  <a:lnTo>
                    <a:pt x="643" y="977"/>
                  </a:lnTo>
                  <a:lnTo>
                    <a:pt x="683" y="1029"/>
                  </a:lnTo>
                  <a:lnTo>
                    <a:pt x="710" y="1083"/>
                  </a:lnTo>
                  <a:lnTo>
                    <a:pt x="764" y="1136"/>
                  </a:lnTo>
                  <a:lnTo>
                    <a:pt x="791" y="1123"/>
                  </a:lnTo>
                  <a:lnTo>
                    <a:pt x="816" y="1110"/>
                  </a:lnTo>
                  <a:lnTo>
                    <a:pt x="843" y="1136"/>
                  </a:lnTo>
                  <a:lnTo>
                    <a:pt x="883" y="1163"/>
                  </a:lnTo>
                  <a:lnTo>
                    <a:pt x="950" y="1163"/>
                  </a:lnTo>
                  <a:lnTo>
                    <a:pt x="977" y="1163"/>
                  </a:lnTo>
                  <a:lnTo>
                    <a:pt x="977" y="1150"/>
                  </a:lnTo>
                  <a:lnTo>
                    <a:pt x="1004" y="1136"/>
                  </a:lnTo>
                  <a:lnTo>
                    <a:pt x="1004" y="1123"/>
                  </a:lnTo>
                  <a:lnTo>
                    <a:pt x="977" y="1083"/>
                  </a:lnTo>
                  <a:lnTo>
                    <a:pt x="950" y="1056"/>
                  </a:lnTo>
                  <a:lnTo>
                    <a:pt x="910" y="1069"/>
                  </a:lnTo>
                  <a:lnTo>
                    <a:pt x="856" y="1042"/>
                  </a:lnTo>
                  <a:lnTo>
                    <a:pt x="829" y="1004"/>
                  </a:lnTo>
                  <a:lnTo>
                    <a:pt x="829" y="937"/>
                  </a:lnTo>
                  <a:lnTo>
                    <a:pt x="870" y="937"/>
                  </a:lnTo>
                  <a:lnTo>
                    <a:pt x="910" y="964"/>
                  </a:lnTo>
                  <a:lnTo>
                    <a:pt x="977" y="964"/>
                  </a:lnTo>
                  <a:lnTo>
                    <a:pt x="1044" y="964"/>
                  </a:lnTo>
                  <a:lnTo>
                    <a:pt x="1098" y="977"/>
                  </a:lnTo>
                  <a:lnTo>
                    <a:pt x="1098" y="910"/>
                  </a:lnTo>
                  <a:lnTo>
                    <a:pt x="1138" y="896"/>
                  </a:lnTo>
                  <a:lnTo>
                    <a:pt x="1085" y="856"/>
                  </a:lnTo>
                  <a:lnTo>
                    <a:pt x="1017" y="776"/>
                  </a:lnTo>
                  <a:lnTo>
                    <a:pt x="1044" y="735"/>
                  </a:lnTo>
                  <a:lnTo>
                    <a:pt x="1071" y="670"/>
                  </a:lnTo>
                  <a:lnTo>
                    <a:pt x="1111" y="630"/>
                  </a:lnTo>
                  <a:lnTo>
                    <a:pt x="1111" y="589"/>
                  </a:lnTo>
                  <a:lnTo>
                    <a:pt x="1111" y="549"/>
                  </a:lnTo>
                  <a:lnTo>
                    <a:pt x="1125" y="536"/>
                  </a:lnTo>
                  <a:lnTo>
                    <a:pt x="1179" y="549"/>
                  </a:lnTo>
                  <a:lnTo>
                    <a:pt x="1206" y="522"/>
                  </a:lnTo>
                  <a:lnTo>
                    <a:pt x="1271" y="549"/>
                  </a:lnTo>
                  <a:lnTo>
                    <a:pt x="1298" y="549"/>
                  </a:lnTo>
                  <a:lnTo>
                    <a:pt x="1271" y="509"/>
                  </a:lnTo>
                  <a:lnTo>
                    <a:pt x="1271" y="442"/>
                  </a:lnTo>
                  <a:lnTo>
                    <a:pt x="1244" y="415"/>
                  </a:lnTo>
                  <a:lnTo>
                    <a:pt x="1230" y="388"/>
                  </a:lnTo>
                  <a:lnTo>
                    <a:pt x="1206" y="374"/>
                  </a:lnTo>
                  <a:lnTo>
                    <a:pt x="1179" y="374"/>
                  </a:lnTo>
                  <a:lnTo>
                    <a:pt x="1165" y="334"/>
                  </a:lnTo>
                  <a:lnTo>
                    <a:pt x="1138" y="282"/>
                  </a:lnTo>
                  <a:lnTo>
                    <a:pt x="1125" y="242"/>
                  </a:lnTo>
                  <a:lnTo>
                    <a:pt x="1098" y="161"/>
                  </a:lnTo>
                  <a:lnTo>
                    <a:pt x="1004" y="121"/>
                  </a:lnTo>
                  <a:lnTo>
                    <a:pt x="1071" y="108"/>
                  </a:lnTo>
                  <a:lnTo>
                    <a:pt x="1125" y="94"/>
                  </a:lnTo>
                  <a:lnTo>
                    <a:pt x="1192" y="81"/>
                  </a:lnTo>
                  <a:lnTo>
                    <a:pt x="1257" y="108"/>
                  </a:lnTo>
                  <a:lnTo>
                    <a:pt x="1298" y="148"/>
                  </a:lnTo>
                  <a:lnTo>
                    <a:pt x="1284" y="175"/>
                  </a:lnTo>
                  <a:lnTo>
                    <a:pt x="1230" y="202"/>
                  </a:lnTo>
                  <a:lnTo>
                    <a:pt x="1219" y="242"/>
                  </a:lnTo>
                  <a:lnTo>
                    <a:pt x="1230" y="309"/>
                  </a:lnTo>
                  <a:lnTo>
                    <a:pt x="1298" y="323"/>
                  </a:lnTo>
                  <a:lnTo>
                    <a:pt x="1351" y="348"/>
                  </a:lnTo>
                  <a:lnTo>
                    <a:pt x="1365" y="334"/>
                  </a:lnTo>
                  <a:lnTo>
                    <a:pt x="1367" y="334"/>
                  </a:lnTo>
                  <a:lnTo>
                    <a:pt x="1369" y="334"/>
                  </a:lnTo>
                  <a:lnTo>
                    <a:pt x="1371" y="332"/>
                  </a:lnTo>
                  <a:lnTo>
                    <a:pt x="1374" y="330"/>
                  </a:lnTo>
                  <a:lnTo>
                    <a:pt x="1378" y="330"/>
                  </a:lnTo>
                  <a:lnTo>
                    <a:pt x="1386" y="327"/>
                  </a:lnTo>
                  <a:lnTo>
                    <a:pt x="1396" y="323"/>
                  </a:lnTo>
                  <a:lnTo>
                    <a:pt x="1405" y="319"/>
                  </a:lnTo>
                  <a:lnTo>
                    <a:pt x="1413" y="313"/>
                  </a:lnTo>
                  <a:lnTo>
                    <a:pt x="1417" y="311"/>
                  </a:lnTo>
                  <a:lnTo>
                    <a:pt x="1419" y="309"/>
                  </a:lnTo>
                  <a:lnTo>
                    <a:pt x="1421" y="307"/>
                  </a:lnTo>
                  <a:lnTo>
                    <a:pt x="1424" y="307"/>
                  </a:lnTo>
                  <a:lnTo>
                    <a:pt x="1428" y="303"/>
                  </a:lnTo>
                  <a:lnTo>
                    <a:pt x="1434" y="300"/>
                  </a:lnTo>
                  <a:lnTo>
                    <a:pt x="1438" y="296"/>
                  </a:lnTo>
                  <a:lnTo>
                    <a:pt x="1440" y="290"/>
                  </a:lnTo>
                  <a:lnTo>
                    <a:pt x="1444" y="286"/>
                  </a:lnTo>
                  <a:lnTo>
                    <a:pt x="1445" y="282"/>
                  </a:lnTo>
                  <a:lnTo>
                    <a:pt x="1419" y="229"/>
                  </a:lnTo>
                  <a:lnTo>
                    <a:pt x="1405" y="175"/>
                  </a:lnTo>
                  <a:lnTo>
                    <a:pt x="1405" y="135"/>
                  </a:lnTo>
                  <a:lnTo>
                    <a:pt x="1432" y="121"/>
                  </a:lnTo>
                  <a:lnTo>
                    <a:pt x="1432" y="67"/>
                  </a:lnTo>
                  <a:lnTo>
                    <a:pt x="1486" y="0"/>
                  </a:lnTo>
                  <a:lnTo>
                    <a:pt x="1660" y="269"/>
                  </a:lnTo>
                  <a:lnTo>
                    <a:pt x="1607" y="361"/>
                  </a:lnTo>
                  <a:lnTo>
                    <a:pt x="1699" y="509"/>
                  </a:lnTo>
                  <a:lnTo>
                    <a:pt x="1739" y="482"/>
                  </a:lnTo>
                  <a:lnTo>
                    <a:pt x="1820" y="509"/>
                  </a:lnTo>
                  <a:lnTo>
                    <a:pt x="1847" y="509"/>
                  </a:lnTo>
                  <a:lnTo>
                    <a:pt x="1847" y="563"/>
                  </a:lnTo>
                  <a:lnTo>
                    <a:pt x="1806" y="589"/>
                  </a:lnTo>
                  <a:lnTo>
                    <a:pt x="1793" y="630"/>
                  </a:lnTo>
                  <a:lnTo>
                    <a:pt x="1766" y="657"/>
                  </a:lnTo>
                  <a:lnTo>
                    <a:pt x="1766" y="695"/>
                  </a:lnTo>
                  <a:lnTo>
                    <a:pt x="1726" y="695"/>
                  </a:lnTo>
                  <a:lnTo>
                    <a:pt x="1553" y="816"/>
                  </a:lnTo>
                  <a:lnTo>
                    <a:pt x="1593" y="829"/>
                  </a:lnTo>
                  <a:lnTo>
                    <a:pt x="1685" y="829"/>
                  </a:lnTo>
                  <a:lnTo>
                    <a:pt x="1712" y="856"/>
                  </a:lnTo>
                  <a:lnTo>
                    <a:pt x="1739" y="896"/>
                  </a:lnTo>
                  <a:lnTo>
                    <a:pt x="1793" y="910"/>
                  </a:lnTo>
                  <a:lnTo>
                    <a:pt x="1806" y="964"/>
                  </a:lnTo>
                  <a:lnTo>
                    <a:pt x="1847" y="1029"/>
                  </a:lnTo>
                  <a:lnTo>
                    <a:pt x="1900" y="1056"/>
                  </a:lnTo>
                  <a:lnTo>
                    <a:pt x="1900" y="1029"/>
                  </a:lnTo>
                  <a:lnTo>
                    <a:pt x="1954" y="1004"/>
                  </a:lnTo>
                  <a:lnTo>
                    <a:pt x="1927" y="977"/>
                  </a:lnTo>
                  <a:lnTo>
                    <a:pt x="1900" y="937"/>
                  </a:lnTo>
                  <a:lnTo>
                    <a:pt x="1914" y="896"/>
                  </a:lnTo>
                  <a:lnTo>
                    <a:pt x="1995" y="870"/>
                  </a:lnTo>
                  <a:lnTo>
                    <a:pt x="2035" y="991"/>
                  </a:lnTo>
                  <a:lnTo>
                    <a:pt x="2021" y="1004"/>
                  </a:lnTo>
                  <a:lnTo>
                    <a:pt x="2062" y="1083"/>
                  </a:lnTo>
                  <a:lnTo>
                    <a:pt x="2114" y="1069"/>
                  </a:lnTo>
                  <a:lnTo>
                    <a:pt x="2114" y="1150"/>
                  </a:lnTo>
                  <a:lnTo>
                    <a:pt x="2089" y="1190"/>
                  </a:lnTo>
                  <a:lnTo>
                    <a:pt x="2089" y="1244"/>
                  </a:lnTo>
                  <a:lnTo>
                    <a:pt x="2048" y="1244"/>
                  </a:lnTo>
                  <a:lnTo>
                    <a:pt x="2021" y="1244"/>
                  </a:lnTo>
                  <a:lnTo>
                    <a:pt x="1981" y="1271"/>
                  </a:lnTo>
                  <a:lnTo>
                    <a:pt x="2008" y="1417"/>
                  </a:lnTo>
                  <a:lnTo>
                    <a:pt x="1981" y="1443"/>
                  </a:lnTo>
                  <a:lnTo>
                    <a:pt x="2021" y="1443"/>
                  </a:lnTo>
                  <a:lnTo>
                    <a:pt x="2048" y="1430"/>
                  </a:lnTo>
                  <a:lnTo>
                    <a:pt x="2075" y="1484"/>
                  </a:lnTo>
                  <a:lnTo>
                    <a:pt x="2100" y="1484"/>
                  </a:lnTo>
                  <a:lnTo>
                    <a:pt x="2181" y="1564"/>
                  </a:lnTo>
                  <a:lnTo>
                    <a:pt x="2194" y="1605"/>
                  </a:lnTo>
                  <a:lnTo>
                    <a:pt x="2181" y="1645"/>
                  </a:lnTo>
                  <a:lnTo>
                    <a:pt x="2154" y="1737"/>
                  </a:lnTo>
                  <a:lnTo>
                    <a:pt x="2167" y="1791"/>
                  </a:lnTo>
                  <a:lnTo>
                    <a:pt x="2208" y="1791"/>
                  </a:lnTo>
                  <a:lnTo>
                    <a:pt x="2288" y="1750"/>
                  </a:lnTo>
                  <a:lnTo>
                    <a:pt x="2315" y="1750"/>
                  </a:lnTo>
                  <a:lnTo>
                    <a:pt x="2315" y="1818"/>
                  </a:lnTo>
                  <a:lnTo>
                    <a:pt x="2261" y="1871"/>
                  </a:lnTo>
                  <a:lnTo>
                    <a:pt x="2302" y="1912"/>
                  </a:lnTo>
                  <a:lnTo>
                    <a:pt x="2329" y="1965"/>
                  </a:lnTo>
                  <a:lnTo>
                    <a:pt x="2355" y="1952"/>
                  </a:lnTo>
                  <a:lnTo>
                    <a:pt x="2396" y="1952"/>
                  </a:lnTo>
                  <a:lnTo>
                    <a:pt x="2396" y="1912"/>
                  </a:lnTo>
                  <a:lnTo>
                    <a:pt x="2423" y="1885"/>
                  </a:lnTo>
                  <a:lnTo>
                    <a:pt x="2449" y="1831"/>
                  </a:lnTo>
                  <a:lnTo>
                    <a:pt x="2476" y="1804"/>
                  </a:lnTo>
                  <a:lnTo>
                    <a:pt x="2490" y="1777"/>
                  </a:lnTo>
                  <a:lnTo>
                    <a:pt x="2517" y="1804"/>
                  </a:lnTo>
                  <a:lnTo>
                    <a:pt x="2542" y="1804"/>
                  </a:lnTo>
                  <a:lnTo>
                    <a:pt x="2609" y="1804"/>
                  </a:lnTo>
                  <a:lnTo>
                    <a:pt x="2649" y="1845"/>
                  </a:lnTo>
                  <a:lnTo>
                    <a:pt x="2595" y="1898"/>
                  </a:lnTo>
                  <a:lnTo>
                    <a:pt x="2582" y="2006"/>
                  </a:lnTo>
                  <a:lnTo>
                    <a:pt x="2555" y="2098"/>
                  </a:lnTo>
                  <a:lnTo>
                    <a:pt x="2542" y="2138"/>
                  </a:lnTo>
                  <a:lnTo>
                    <a:pt x="2555" y="2178"/>
                  </a:lnTo>
                  <a:lnTo>
                    <a:pt x="2582" y="2165"/>
                  </a:lnTo>
                  <a:lnTo>
                    <a:pt x="2609" y="2205"/>
                  </a:lnTo>
                  <a:lnTo>
                    <a:pt x="2609" y="2259"/>
                  </a:lnTo>
                  <a:lnTo>
                    <a:pt x="2568" y="2259"/>
                  </a:lnTo>
                  <a:lnTo>
                    <a:pt x="2595" y="2340"/>
                  </a:lnTo>
                  <a:lnTo>
                    <a:pt x="2622" y="2286"/>
                  </a:lnTo>
                  <a:lnTo>
                    <a:pt x="2649" y="2259"/>
                  </a:lnTo>
                  <a:lnTo>
                    <a:pt x="2689" y="2259"/>
                  </a:lnTo>
                  <a:lnTo>
                    <a:pt x="2716" y="2246"/>
                  </a:lnTo>
                  <a:lnTo>
                    <a:pt x="2716" y="2205"/>
                  </a:lnTo>
                  <a:lnTo>
                    <a:pt x="2730" y="2178"/>
                  </a:lnTo>
                  <a:lnTo>
                    <a:pt x="2757" y="2178"/>
                  </a:lnTo>
                  <a:lnTo>
                    <a:pt x="2810" y="2192"/>
                  </a:lnTo>
                  <a:lnTo>
                    <a:pt x="2837" y="2178"/>
                  </a:lnTo>
                  <a:lnTo>
                    <a:pt x="2891" y="2178"/>
                  </a:lnTo>
                  <a:lnTo>
                    <a:pt x="2904" y="2272"/>
                  </a:lnTo>
                  <a:lnTo>
                    <a:pt x="2904" y="2299"/>
                  </a:lnTo>
                  <a:lnTo>
                    <a:pt x="2837" y="2326"/>
                  </a:lnTo>
                  <a:lnTo>
                    <a:pt x="2837" y="2367"/>
                  </a:lnTo>
                  <a:lnTo>
                    <a:pt x="2797" y="2393"/>
                  </a:lnTo>
                  <a:lnTo>
                    <a:pt x="2810" y="2432"/>
                  </a:lnTo>
                  <a:lnTo>
                    <a:pt x="2757" y="2472"/>
                  </a:lnTo>
                  <a:lnTo>
                    <a:pt x="2797" y="2485"/>
                  </a:lnTo>
                  <a:lnTo>
                    <a:pt x="2851" y="2512"/>
                  </a:lnTo>
                  <a:lnTo>
                    <a:pt x="2878" y="2526"/>
                  </a:lnTo>
                  <a:lnTo>
                    <a:pt x="2878" y="2566"/>
                  </a:lnTo>
                  <a:lnTo>
                    <a:pt x="2945" y="2566"/>
                  </a:lnTo>
                  <a:lnTo>
                    <a:pt x="2997" y="2553"/>
                  </a:lnTo>
                  <a:lnTo>
                    <a:pt x="3104" y="2553"/>
                  </a:lnTo>
                  <a:lnTo>
                    <a:pt x="3171" y="2539"/>
                  </a:lnTo>
                  <a:lnTo>
                    <a:pt x="3198" y="2566"/>
                  </a:lnTo>
                  <a:lnTo>
                    <a:pt x="3185" y="2606"/>
                  </a:lnTo>
                  <a:lnTo>
                    <a:pt x="3185" y="2660"/>
                  </a:lnTo>
                  <a:lnTo>
                    <a:pt x="3171" y="2687"/>
                  </a:lnTo>
                  <a:lnTo>
                    <a:pt x="3144" y="2727"/>
                  </a:lnTo>
                  <a:lnTo>
                    <a:pt x="3131" y="2754"/>
                  </a:lnTo>
                  <a:lnTo>
                    <a:pt x="3144" y="2793"/>
                  </a:lnTo>
                  <a:lnTo>
                    <a:pt x="3131" y="2819"/>
                  </a:lnTo>
                  <a:lnTo>
                    <a:pt x="3118" y="2860"/>
                  </a:lnTo>
                  <a:lnTo>
                    <a:pt x="3091" y="2873"/>
                  </a:lnTo>
                  <a:lnTo>
                    <a:pt x="3171" y="2967"/>
                  </a:lnTo>
                  <a:lnTo>
                    <a:pt x="3144" y="3034"/>
                  </a:lnTo>
                  <a:lnTo>
                    <a:pt x="3118" y="3034"/>
                  </a:lnTo>
                  <a:lnTo>
                    <a:pt x="3064" y="2994"/>
                  </a:lnTo>
                  <a:lnTo>
                    <a:pt x="2997" y="2981"/>
                  </a:lnTo>
                  <a:lnTo>
                    <a:pt x="2970" y="3021"/>
                  </a:lnTo>
                  <a:lnTo>
                    <a:pt x="2997" y="3034"/>
                  </a:lnTo>
                  <a:lnTo>
                    <a:pt x="2997" y="3075"/>
                  </a:lnTo>
                  <a:lnTo>
                    <a:pt x="2970" y="3102"/>
                  </a:lnTo>
                  <a:lnTo>
                    <a:pt x="3010" y="3194"/>
                  </a:lnTo>
                  <a:lnTo>
                    <a:pt x="3064" y="3220"/>
                  </a:lnTo>
                  <a:lnTo>
                    <a:pt x="3050" y="3247"/>
                  </a:lnTo>
                  <a:lnTo>
                    <a:pt x="3064" y="3368"/>
                  </a:lnTo>
                  <a:lnTo>
                    <a:pt x="3131" y="3355"/>
                  </a:lnTo>
                  <a:lnTo>
                    <a:pt x="3185" y="3368"/>
                  </a:lnTo>
                  <a:lnTo>
                    <a:pt x="3171" y="3409"/>
                  </a:lnTo>
                  <a:lnTo>
                    <a:pt x="3225" y="3435"/>
                  </a:lnTo>
                  <a:lnTo>
                    <a:pt x="3238" y="3422"/>
                  </a:lnTo>
                  <a:lnTo>
                    <a:pt x="3279" y="3395"/>
                  </a:lnTo>
                  <a:lnTo>
                    <a:pt x="3319" y="3382"/>
                  </a:lnTo>
                  <a:lnTo>
                    <a:pt x="3386" y="3395"/>
                  </a:lnTo>
                  <a:lnTo>
                    <a:pt x="3452" y="3449"/>
                  </a:lnTo>
                  <a:lnTo>
                    <a:pt x="3492" y="3487"/>
                  </a:lnTo>
                  <a:lnTo>
                    <a:pt x="3452" y="3514"/>
                  </a:lnTo>
                  <a:lnTo>
                    <a:pt x="3492" y="3514"/>
                  </a:lnTo>
                  <a:lnTo>
                    <a:pt x="3559" y="3514"/>
                  </a:lnTo>
                  <a:lnTo>
                    <a:pt x="3546" y="3635"/>
                  </a:lnTo>
                  <a:lnTo>
                    <a:pt x="3519" y="3702"/>
                  </a:lnTo>
                  <a:lnTo>
                    <a:pt x="3465" y="3756"/>
                  </a:lnTo>
                  <a:lnTo>
                    <a:pt x="3465" y="3821"/>
                  </a:lnTo>
                  <a:lnTo>
                    <a:pt x="3492" y="3915"/>
                  </a:lnTo>
                  <a:lnTo>
                    <a:pt x="3452" y="3929"/>
                  </a:lnTo>
                  <a:lnTo>
                    <a:pt x="3452" y="3996"/>
                  </a:lnTo>
                  <a:lnTo>
                    <a:pt x="3519" y="4009"/>
                  </a:lnTo>
                  <a:lnTo>
                    <a:pt x="3599" y="4050"/>
                  </a:lnTo>
                  <a:lnTo>
                    <a:pt x="3599" y="4023"/>
                  </a:lnTo>
                  <a:lnTo>
                    <a:pt x="3640" y="3996"/>
                  </a:lnTo>
                  <a:lnTo>
                    <a:pt x="3626" y="4050"/>
                  </a:lnTo>
                  <a:lnTo>
                    <a:pt x="3653" y="4117"/>
                  </a:lnTo>
                  <a:lnTo>
                    <a:pt x="3680" y="4195"/>
                  </a:lnTo>
                  <a:lnTo>
                    <a:pt x="3707" y="4195"/>
                  </a:lnTo>
                  <a:lnTo>
                    <a:pt x="3747" y="4236"/>
                  </a:lnTo>
                  <a:lnTo>
                    <a:pt x="3893" y="4303"/>
                  </a:lnTo>
                  <a:lnTo>
                    <a:pt x="3906" y="4289"/>
                  </a:lnTo>
                  <a:lnTo>
                    <a:pt x="3933" y="4357"/>
                  </a:lnTo>
                  <a:lnTo>
                    <a:pt x="3893" y="4410"/>
                  </a:lnTo>
                  <a:lnTo>
                    <a:pt x="3906" y="4437"/>
                  </a:lnTo>
                  <a:lnTo>
                    <a:pt x="3880" y="4464"/>
                  </a:lnTo>
                  <a:lnTo>
                    <a:pt x="3828" y="4491"/>
                  </a:lnTo>
                  <a:lnTo>
                    <a:pt x="3801" y="4464"/>
                  </a:lnTo>
                  <a:lnTo>
                    <a:pt x="3734" y="4451"/>
                  </a:lnTo>
                  <a:lnTo>
                    <a:pt x="3707" y="4437"/>
                  </a:lnTo>
                  <a:lnTo>
                    <a:pt x="3653" y="4451"/>
                  </a:lnTo>
                  <a:lnTo>
                    <a:pt x="3599" y="4451"/>
                  </a:lnTo>
                  <a:lnTo>
                    <a:pt x="3519" y="4437"/>
                  </a:lnTo>
                  <a:lnTo>
                    <a:pt x="3532" y="4397"/>
                  </a:lnTo>
                  <a:lnTo>
                    <a:pt x="3492" y="4397"/>
                  </a:lnTo>
                  <a:lnTo>
                    <a:pt x="3465" y="4410"/>
                  </a:lnTo>
                  <a:lnTo>
                    <a:pt x="3452" y="4397"/>
                  </a:lnTo>
                  <a:lnTo>
                    <a:pt x="3400" y="4410"/>
                  </a:lnTo>
                  <a:lnTo>
                    <a:pt x="3386" y="4437"/>
                  </a:lnTo>
                  <a:lnTo>
                    <a:pt x="3359" y="4424"/>
                  </a:lnTo>
                  <a:lnTo>
                    <a:pt x="3265" y="4516"/>
                  </a:lnTo>
                  <a:lnTo>
                    <a:pt x="3238" y="4477"/>
                  </a:lnTo>
                  <a:lnTo>
                    <a:pt x="3185" y="4491"/>
                  </a:lnTo>
                  <a:lnTo>
                    <a:pt x="3104" y="4464"/>
                  </a:lnTo>
                  <a:lnTo>
                    <a:pt x="2931" y="4529"/>
                  </a:lnTo>
                  <a:lnTo>
                    <a:pt x="2851" y="4529"/>
                  </a:lnTo>
                  <a:lnTo>
                    <a:pt x="2757" y="4543"/>
                  </a:lnTo>
                  <a:lnTo>
                    <a:pt x="2743" y="4556"/>
                  </a:lnTo>
                  <a:lnTo>
                    <a:pt x="2730" y="4596"/>
                  </a:lnTo>
                  <a:lnTo>
                    <a:pt x="2703" y="4583"/>
                  </a:lnTo>
                  <a:lnTo>
                    <a:pt x="2609" y="4529"/>
                  </a:lnTo>
                  <a:lnTo>
                    <a:pt x="2503" y="4504"/>
                  </a:lnTo>
                  <a:lnTo>
                    <a:pt x="2409" y="4504"/>
                  </a:lnTo>
                  <a:lnTo>
                    <a:pt x="2382" y="4477"/>
                  </a:lnTo>
                  <a:lnTo>
                    <a:pt x="2355" y="4491"/>
                  </a:lnTo>
                  <a:lnTo>
                    <a:pt x="2288" y="4491"/>
                  </a:lnTo>
                  <a:lnTo>
                    <a:pt x="2261" y="4464"/>
                  </a:lnTo>
                  <a:lnTo>
                    <a:pt x="2194" y="4464"/>
                  </a:lnTo>
                  <a:lnTo>
                    <a:pt x="2194" y="4437"/>
                  </a:lnTo>
                  <a:lnTo>
                    <a:pt x="2194" y="4397"/>
                  </a:lnTo>
                  <a:lnTo>
                    <a:pt x="2248" y="4410"/>
                  </a:lnTo>
                  <a:lnTo>
                    <a:pt x="2275" y="4370"/>
                  </a:lnTo>
                  <a:lnTo>
                    <a:pt x="2261" y="4330"/>
                  </a:lnTo>
                  <a:lnTo>
                    <a:pt x="2288" y="4303"/>
                  </a:lnTo>
                  <a:lnTo>
                    <a:pt x="2275" y="4249"/>
                  </a:lnTo>
                  <a:lnTo>
                    <a:pt x="2315" y="4222"/>
                  </a:lnTo>
                  <a:lnTo>
                    <a:pt x="2302" y="4182"/>
                  </a:lnTo>
                  <a:lnTo>
                    <a:pt x="2248" y="4182"/>
                  </a:lnTo>
                  <a:lnTo>
                    <a:pt x="2208" y="4144"/>
                  </a:lnTo>
                  <a:lnTo>
                    <a:pt x="2248" y="4130"/>
                  </a:lnTo>
                  <a:lnTo>
                    <a:pt x="2275" y="4117"/>
                  </a:lnTo>
                  <a:lnTo>
                    <a:pt x="2288" y="4117"/>
                  </a:lnTo>
                  <a:lnTo>
                    <a:pt x="2302" y="4103"/>
                  </a:lnTo>
                  <a:lnTo>
                    <a:pt x="2275" y="4076"/>
                  </a:lnTo>
                  <a:lnTo>
                    <a:pt x="2329" y="4036"/>
                  </a:lnTo>
                  <a:lnTo>
                    <a:pt x="2369" y="4023"/>
                  </a:lnTo>
                  <a:lnTo>
                    <a:pt x="2355" y="3996"/>
                  </a:lnTo>
                  <a:lnTo>
                    <a:pt x="2329" y="3969"/>
                  </a:lnTo>
                  <a:lnTo>
                    <a:pt x="2275" y="4023"/>
                  </a:lnTo>
                  <a:lnTo>
                    <a:pt x="2234" y="4036"/>
                  </a:lnTo>
                  <a:lnTo>
                    <a:pt x="2234" y="4009"/>
                  </a:lnTo>
                  <a:lnTo>
                    <a:pt x="2221" y="3982"/>
                  </a:lnTo>
                  <a:lnTo>
                    <a:pt x="2221" y="3942"/>
                  </a:lnTo>
                  <a:lnTo>
                    <a:pt x="2248" y="3902"/>
                  </a:lnTo>
                  <a:lnTo>
                    <a:pt x="2275" y="3875"/>
                  </a:lnTo>
                  <a:lnTo>
                    <a:pt x="2329" y="3861"/>
                  </a:lnTo>
                  <a:lnTo>
                    <a:pt x="2369" y="3835"/>
                  </a:lnTo>
                  <a:lnTo>
                    <a:pt x="2355" y="3796"/>
                  </a:lnTo>
                  <a:lnTo>
                    <a:pt x="2355" y="3769"/>
                  </a:lnTo>
                  <a:lnTo>
                    <a:pt x="2342" y="3742"/>
                  </a:lnTo>
                  <a:lnTo>
                    <a:pt x="2302" y="3702"/>
                  </a:lnTo>
                  <a:lnTo>
                    <a:pt x="2302" y="3675"/>
                  </a:lnTo>
                  <a:lnTo>
                    <a:pt x="2261" y="3635"/>
                  </a:lnTo>
                  <a:lnTo>
                    <a:pt x="2275" y="3622"/>
                  </a:lnTo>
                  <a:lnTo>
                    <a:pt x="2302" y="3568"/>
                  </a:lnTo>
                  <a:lnTo>
                    <a:pt x="2275" y="3554"/>
                  </a:lnTo>
                  <a:lnTo>
                    <a:pt x="2288" y="3514"/>
                  </a:lnTo>
                  <a:lnTo>
                    <a:pt x="2234" y="3541"/>
                  </a:lnTo>
                  <a:lnTo>
                    <a:pt x="2194" y="3528"/>
                  </a:lnTo>
                  <a:lnTo>
                    <a:pt x="2167" y="3541"/>
                  </a:lnTo>
                  <a:lnTo>
                    <a:pt x="2140" y="3528"/>
                  </a:lnTo>
                  <a:lnTo>
                    <a:pt x="2100" y="3541"/>
                  </a:lnTo>
                  <a:lnTo>
                    <a:pt x="2098" y="3541"/>
                  </a:lnTo>
                  <a:lnTo>
                    <a:pt x="2096" y="3541"/>
                  </a:lnTo>
                  <a:lnTo>
                    <a:pt x="2092" y="3539"/>
                  </a:lnTo>
                  <a:lnTo>
                    <a:pt x="2089" y="3539"/>
                  </a:lnTo>
                  <a:lnTo>
                    <a:pt x="2083" y="3537"/>
                  </a:lnTo>
                  <a:lnTo>
                    <a:pt x="2073" y="3535"/>
                  </a:lnTo>
                  <a:lnTo>
                    <a:pt x="2062" y="3531"/>
                  </a:lnTo>
                  <a:lnTo>
                    <a:pt x="2050" y="3529"/>
                  </a:lnTo>
                  <a:lnTo>
                    <a:pt x="2044" y="3529"/>
                  </a:lnTo>
                  <a:lnTo>
                    <a:pt x="2041" y="3529"/>
                  </a:lnTo>
                  <a:lnTo>
                    <a:pt x="2037" y="3528"/>
                  </a:lnTo>
                  <a:lnTo>
                    <a:pt x="2035" y="3528"/>
                  </a:lnTo>
                  <a:lnTo>
                    <a:pt x="2031" y="3529"/>
                  </a:lnTo>
                  <a:lnTo>
                    <a:pt x="2029" y="3529"/>
                  </a:lnTo>
                  <a:lnTo>
                    <a:pt x="2027" y="3531"/>
                  </a:lnTo>
                  <a:lnTo>
                    <a:pt x="2025" y="3535"/>
                  </a:lnTo>
                  <a:lnTo>
                    <a:pt x="2023" y="3541"/>
                  </a:lnTo>
                  <a:lnTo>
                    <a:pt x="2021" y="3549"/>
                  </a:lnTo>
                  <a:lnTo>
                    <a:pt x="2021" y="3554"/>
                  </a:lnTo>
                  <a:lnTo>
                    <a:pt x="2021" y="3562"/>
                  </a:lnTo>
                  <a:lnTo>
                    <a:pt x="2021" y="3564"/>
                  </a:lnTo>
                  <a:lnTo>
                    <a:pt x="2021" y="3566"/>
                  </a:lnTo>
                  <a:lnTo>
                    <a:pt x="2021" y="3568"/>
                  </a:lnTo>
                  <a:lnTo>
                    <a:pt x="1954" y="3541"/>
                  </a:lnTo>
                  <a:lnTo>
                    <a:pt x="1941" y="3514"/>
                  </a:lnTo>
                  <a:lnTo>
                    <a:pt x="1900" y="3501"/>
                  </a:lnTo>
                  <a:lnTo>
                    <a:pt x="1900" y="3528"/>
                  </a:lnTo>
                  <a:lnTo>
                    <a:pt x="1860" y="3541"/>
                  </a:lnTo>
                  <a:lnTo>
                    <a:pt x="1847" y="3554"/>
                  </a:lnTo>
                  <a:lnTo>
                    <a:pt x="1806" y="3568"/>
                  </a:lnTo>
                  <a:lnTo>
                    <a:pt x="1739" y="3568"/>
                  </a:lnTo>
                  <a:lnTo>
                    <a:pt x="1712" y="3595"/>
                  </a:lnTo>
                  <a:lnTo>
                    <a:pt x="1685" y="3568"/>
                  </a:lnTo>
                  <a:lnTo>
                    <a:pt x="1672" y="3541"/>
                  </a:lnTo>
                  <a:lnTo>
                    <a:pt x="1647" y="3487"/>
                  </a:lnTo>
                  <a:lnTo>
                    <a:pt x="1607" y="3449"/>
                  </a:lnTo>
                  <a:lnTo>
                    <a:pt x="1553" y="3474"/>
                  </a:lnTo>
                  <a:lnTo>
                    <a:pt x="1513" y="3487"/>
                  </a:lnTo>
                  <a:lnTo>
                    <a:pt x="1499" y="3474"/>
                  </a:lnTo>
                  <a:lnTo>
                    <a:pt x="1472" y="3435"/>
                  </a:lnTo>
                  <a:lnTo>
                    <a:pt x="1472" y="3422"/>
                  </a:lnTo>
                  <a:lnTo>
                    <a:pt x="1486" y="3382"/>
                  </a:lnTo>
                  <a:lnTo>
                    <a:pt x="1445" y="3368"/>
                  </a:lnTo>
                  <a:lnTo>
                    <a:pt x="1419" y="3341"/>
                  </a:lnTo>
                  <a:lnTo>
                    <a:pt x="1378" y="3315"/>
                  </a:lnTo>
                  <a:lnTo>
                    <a:pt x="1325" y="3328"/>
                  </a:lnTo>
                  <a:lnTo>
                    <a:pt x="1284" y="3368"/>
                  </a:lnTo>
                  <a:lnTo>
                    <a:pt x="1244" y="3368"/>
                  </a:lnTo>
                  <a:lnTo>
                    <a:pt x="1244" y="3422"/>
                  </a:lnTo>
                  <a:lnTo>
                    <a:pt x="1206" y="3435"/>
                  </a:lnTo>
                  <a:lnTo>
                    <a:pt x="1179" y="3422"/>
                  </a:lnTo>
                  <a:lnTo>
                    <a:pt x="1192" y="3422"/>
                  </a:lnTo>
                  <a:lnTo>
                    <a:pt x="1152" y="3395"/>
                  </a:lnTo>
                  <a:lnTo>
                    <a:pt x="1152" y="3368"/>
                  </a:lnTo>
                  <a:lnTo>
                    <a:pt x="1125" y="3341"/>
                  </a:lnTo>
                  <a:lnTo>
                    <a:pt x="1125" y="3315"/>
                  </a:lnTo>
                  <a:lnTo>
                    <a:pt x="1085" y="3288"/>
                  </a:lnTo>
                  <a:lnTo>
                    <a:pt x="1085" y="3261"/>
                  </a:lnTo>
                  <a:lnTo>
                    <a:pt x="1098" y="3234"/>
                  </a:lnTo>
                  <a:lnTo>
                    <a:pt x="1125" y="3247"/>
                  </a:lnTo>
                  <a:lnTo>
                    <a:pt x="1165" y="3247"/>
                  </a:lnTo>
                  <a:lnTo>
                    <a:pt x="1179" y="3234"/>
                  </a:lnTo>
                  <a:lnTo>
                    <a:pt x="1219" y="3180"/>
                  </a:lnTo>
                  <a:lnTo>
                    <a:pt x="1206" y="3140"/>
                  </a:lnTo>
                  <a:lnTo>
                    <a:pt x="1179" y="3140"/>
                  </a:lnTo>
                  <a:lnTo>
                    <a:pt x="1165" y="3115"/>
                  </a:lnTo>
                  <a:lnTo>
                    <a:pt x="1125" y="3115"/>
                  </a:lnTo>
                  <a:lnTo>
                    <a:pt x="1098" y="3126"/>
                  </a:lnTo>
                  <a:lnTo>
                    <a:pt x="1085" y="3102"/>
                  </a:lnTo>
                  <a:lnTo>
                    <a:pt x="1071" y="3075"/>
                  </a:lnTo>
                  <a:lnTo>
                    <a:pt x="1031" y="3075"/>
                  </a:lnTo>
                  <a:lnTo>
                    <a:pt x="1004" y="3034"/>
                  </a:lnTo>
                  <a:lnTo>
                    <a:pt x="977" y="3021"/>
                  </a:lnTo>
                  <a:lnTo>
                    <a:pt x="991" y="3021"/>
                  </a:lnTo>
                  <a:lnTo>
                    <a:pt x="991" y="2994"/>
                  </a:lnTo>
                  <a:lnTo>
                    <a:pt x="923" y="2981"/>
                  </a:lnTo>
                  <a:lnTo>
                    <a:pt x="923" y="2967"/>
                  </a:lnTo>
                  <a:lnTo>
                    <a:pt x="937" y="2954"/>
                  </a:lnTo>
                  <a:lnTo>
                    <a:pt x="937" y="2913"/>
                  </a:lnTo>
                  <a:lnTo>
                    <a:pt x="910" y="2887"/>
                  </a:lnTo>
                  <a:lnTo>
                    <a:pt x="910" y="2833"/>
                  </a:lnTo>
                  <a:lnTo>
                    <a:pt x="883" y="2819"/>
                  </a:lnTo>
                  <a:lnTo>
                    <a:pt x="843" y="2806"/>
                  </a:lnTo>
                  <a:lnTo>
                    <a:pt x="791" y="2806"/>
                  </a:lnTo>
                  <a:lnTo>
                    <a:pt x="751" y="2860"/>
                  </a:lnTo>
                  <a:lnTo>
                    <a:pt x="724" y="2819"/>
                  </a:lnTo>
                  <a:lnTo>
                    <a:pt x="697" y="2806"/>
                  </a:lnTo>
                  <a:lnTo>
                    <a:pt x="670" y="2819"/>
                  </a:lnTo>
                  <a:lnTo>
                    <a:pt x="643" y="2806"/>
                  </a:lnTo>
                  <a:lnTo>
                    <a:pt x="616" y="2819"/>
                  </a:lnTo>
                  <a:lnTo>
                    <a:pt x="589" y="2806"/>
                  </a:lnTo>
                  <a:lnTo>
                    <a:pt x="589" y="2779"/>
                  </a:lnTo>
                  <a:lnTo>
                    <a:pt x="562" y="2741"/>
                  </a:lnTo>
                  <a:lnTo>
                    <a:pt x="536" y="2700"/>
                  </a:lnTo>
                  <a:lnTo>
                    <a:pt x="509" y="2700"/>
                  </a:lnTo>
                  <a:lnTo>
                    <a:pt x="509" y="2647"/>
                  </a:lnTo>
                  <a:lnTo>
                    <a:pt x="495" y="2593"/>
                  </a:lnTo>
                  <a:lnTo>
                    <a:pt x="455" y="2580"/>
                  </a:lnTo>
                  <a:lnTo>
                    <a:pt x="442" y="2580"/>
                  </a:lnTo>
                  <a:lnTo>
                    <a:pt x="455" y="2553"/>
                  </a:lnTo>
                  <a:lnTo>
                    <a:pt x="455" y="2512"/>
                  </a:lnTo>
                  <a:lnTo>
                    <a:pt x="468" y="2512"/>
                  </a:lnTo>
                  <a:lnTo>
                    <a:pt x="468" y="2499"/>
                  </a:lnTo>
                  <a:lnTo>
                    <a:pt x="428" y="2459"/>
                  </a:lnTo>
                  <a:lnTo>
                    <a:pt x="428" y="2407"/>
                  </a:lnTo>
                  <a:lnTo>
                    <a:pt x="388" y="2340"/>
                  </a:lnTo>
                  <a:lnTo>
                    <a:pt x="415" y="2326"/>
                  </a:lnTo>
                  <a:lnTo>
                    <a:pt x="415" y="2272"/>
                  </a:lnTo>
                  <a:lnTo>
                    <a:pt x="428" y="2259"/>
                  </a:lnTo>
                  <a:lnTo>
                    <a:pt x="442" y="2219"/>
                  </a:lnTo>
                  <a:lnTo>
                    <a:pt x="428" y="2205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190"/>
            <p:cNvSpPr>
              <a:spLocks/>
            </p:cNvSpPr>
            <p:nvPr/>
          </p:nvSpPr>
          <p:spPr bwMode="gray">
            <a:xfrm>
              <a:off x="4894795" y="3196195"/>
              <a:ext cx="209279" cy="136305"/>
            </a:xfrm>
            <a:custGeom>
              <a:avLst/>
              <a:gdLst>
                <a:gd name="T0" fmla="*/ 0 w 319"/>
                <a:gd name="T1" fmla="*/ 47 h 201"/>
                <a:gd name="T2" fmla="*/ 4 w 319"/>
                <a:gd name="T3" fmla="*/ 44 h 201"/>
                <a:gd name="T4" fmla="*/ 14 w 319"/>
                <a:gd name="T5" fmla="*/ 37 h 201"/>
                <a:gd name="T6" fmla="*/ 0 w 319"/>
                <a:gd name="T7" fmla="*/ 41 h 201"/>
                <a:gd name="T8" fmla="*/ 0 w 319"/>
                <a:gd name="T9" fmla="*/ 34 h 201"/>
                <a:gd name="T10" fmla="*/ 4 w 319"/>
                <a:gd name="T11" fmla="*/ 24 h 201"/>
                <a:gd name="T12" fmla="*/ 14 w 319"/>
                <a:gd name="T13" fmla="*/ 17 h 201"/>
                <a:gd name="T14" fmla="*/ 27 w 319"/>
                <a:gd name="T15" fmla="*/ 24 h 201"/>
                <a:gd name="T16" fmla="*/ 33 w 319"/>
                <a:gd name="T17" fmla="*/ 17 h 201"/>
                <a:gd name="T18" fmla="*/ 30 w 319"/>
                <a:gd name="T19" fmla="*/ 10 h 201"/>
                <a:gd name="T20" fmla="*/ 30 w 319"/>
                <a:gd name="T21" fmla="*/ 7 h 201"/>
                <a:gd name="T22" fmla="*/ 33 w 319"/>
                <a:gd name="T23" fmla="*/ 4 h 201"/>
                <a:gd name="T24" fmla="*/ 30 w 319"/>
                <a:gd name="T25" fmla="*/ 0 h 201"/>
                <a:gd name="T26" fmla="*/ 40 w 319"/>
                <a:gd name="T27" fmla="*/ 0 h 201"/>
                <a:gd name="T28" fmla="*/ 37 w 319"/>
                <a:gd name="T29" fmla="*/ 7 h 201"/>
                <a:gd name="T30" fmla="*/ 50 w 319"/>
                <a:gd name="T31" fmla="*/ 10 h 201"/>
                <a:gd name="T32" fmla="*/ 60 w 319"/>
                <a:gd name="T33" fmla="*/ 10 h 201"/>
                <a:gd name="T34" fmla="*/ 74 w 319"/>
                <a:gd name="T35" fmla="*/ 10 h 201"/>
                <a:gd name="T36" fmla="*/ 80 w 319"/>
                <a:gd name="T37" fmla="*/ 20 h 201"/>
                <a:gd name="T38" fmla="*/ 77 w 319"/>
                <a:gd name="T39" fmla="*/ 30 h 201"/>
                <a:gd name="T40" fmla="*/ 80 w 319"/>
                <a:gd name="T41" fmla="*/ 37 h 201"/>
                <a:gd name="T42" fmla="*/ 77 w 319"/>
                <a:gd name="T43" fmla="*/ 41 h 201"/>
                <a:gd name="T44" fmla="*/ 74 w 319"/>
                <a:gd name="T45" fmla="*/ 41 h 201"/>
                <a:gd name="T46" fmla="*/ 70 w 319"/>
                <a:gd name="T47" fmla="*/ 44 h 201"/>
                <a:gd name="T48" fmla="*/ 60 w 319"/>
                <a:gd name="T49" fmla="*/ 44 h 201"/>
                <a:gd name="T50" fmla="*/ 50 w 319"/>
                <a:gd name="T51" fmla="*/ 47 h 201"/>
                <a:gd name="T52" fmla="*/ 30 w 319"/>
                <a:gd name="T53" fmla="*/ 47 h 201"/>
                <a:gd name="T54" fmla="*/ 27 w 319"/>
                <a:gd name="T55" fmla="*/ 51 h 201"/>
                <a:gd name="T56" fmla="*/ 0 w 319"/>
                <a:gd name="T57" fmla="*/ 47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9"/>
                <a:gd name="T88" fmla="*/ 0 h 201"/>
                <a:gd name="T89" fmla="*/ 319 w 319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9" h="201">
                  <a:moveTo>
                    <a:pt x="0" y="188"/>
                  </a:moveTo>
                  <a:lnTo>
                    <a:pt x="13" y="174"/>
                  </a:lnTo>
                  <a:lnTo>
                    <a:pt x="54" y="147"/>
                  </a:lnTo>
                  <a:lnTo>
                    <a:pt x="0" y="161"/>
                  </a:lnTo>
                  <a:lnTo>
                    <a:pt x="0" y="134"/>
                  </a:lnTo>
                  <a:lnTo>
                    <a:pt x="13" y="94"/>
                  </a:lnTo>
                  <a:lnTo>
                    <a:pt x="54" y="67"/>
                  </a:lnTo>
                  <a:lnTo>
                    <a:pt x="105" y="94"/>
                  </a:lnTo>
                  <a:lnTo>
                    <a:pt x="132" y="67"/>
                  </a:lnTo>
                  <a:lnTo>
                    <a:pt x="119" y="40"/>
                  </a:lnTo>
                  <a:lnTo>
                    <a:pt x="119" y="26"/>
                  </a:lnTo>
                  <a:lnTo>
                    <a:pt x="132" y="13"/>
                  </a:lnTo>
                  <a:lnTo>
                    <a:pt x="119" y="0"/>
                  </a:lnTo>
                  <a:lnTo>
                    <a:pt x="159" y="0"/>
                  </a:lnTo>
                  <a:lnTo>
                    <a:pt x="146" y="26"/>
                  </a:lnTo>
                  <a:lnTo>
                    <a:pt x="200" y="40"/>
                  </a:lnTo>
                  <a:lnTo>
                    <a:pt x="240" y="40"/>
                  </a:lnTo>
                  <a:lnTo>
                    <a:pt x="294" y="40"/>
                  </a:lnTo>
                  <a:lnTo>
                    <a:pt x="319" y="80"/>
                  </a:lnTo>
                  <a:lnTo>
                    <a:pt x="305" y="120"/>
                  </a:lnTo>
                  <a:lnTo>
                    <a:pt x="319" y="147"/>
                  </a:lnTo>
                  <a:lnTo>
                    <a:pt x="305" y="161"/>
                  </a:lnTo>
                  <a:lnTo>
                    <a:pt x="294" y="161"/>
                  </a:lnTo>
                  <a:lnTo>
                    <a:pt x="280" y="174"/>
                  </a:lnTo>
                  <a:lnTo>
                    <a:pt x="240" y="174"/>
                  </a:lnTo>
                  <a:lnTo>
                    <a:pt x="200" y="188"/>
                  </a:lnTo>
                  <a:lnTo>
                    <a:pt x="119" y="188"/>
                  </a:lnTo>
                  <a:lnTo>
                    <a:pt x="105" y="201"/>
                  </a:lnTo>
                  <a:lnTo>
                    <a:pt x="0" y="188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191"/>
            <p:cNvSpPr>
              <a:spLocks/>
            </p:cNvSpPr>
            <p:nvPr/>
          </p:nvSpPr>
          <p:spPr bwMode="gray">
            <a:xfrm>
              <a:off x="4947115" y="3016705"/>
              <a:ext cx="410708" cy="333339"/>
            </a:xfrm>
            <a:custGeom>
              <a:avLst/>
              <a:gdLst>
                <a:gd name="T0" fmla="*/ 7 w 627"/>
                <a:gd name="T1" fmla="*/ 57 h 495"/>
                <a:gd name="T2" fmla="*/ 4 w 627"/>
                <a:gd name="T3" fmla="*/ 47 h 495"/>
                <a:gd name="T4" fmla="*/ 2 w 627"/>
                <a:gd name="T5" fmla="*/ 37 h 495"/>
                <a:gd name="T6" fmla="*/ 4 w 627"/>
                <a:gd name="T7" fmla="*/ 33 h 495"/>
                <a:gd name="T8" fmla="*/ 6 w 627"/>
                <a:gd name="T9" fmla="*/ 29 h 495"/>
                <a:gd name="T10" fmla="*/ 7 w 627"/>
                <a:gd name="T11" fmla="*/ 27 h 495"/>
                <a:gd name="T12" fmla="*/ 7 w 627"/>
                <a:gd name="T13" fmla="*/ 26 h 495"/>
                <a:gd name="T14" fmla="*/ 20 w 627"/>
                <a:gd name="T15" fmla="*/ 16 h 495"/>
                <a:gd name="T16" fmla="*/ 47 w 627"/>
                <a:gd name="T17" fmla="*/ 10 h 495"/>
                <a:gd name="T18" fmla="*/ 71 w 627"/>
                <a:gd name="T19" fmla="*/ 6 h 495"/>
                <a:gd name="T20" fmla="*/ 90 w 627"/>
                <a:gd name="T21" fmla="*/ 10 h 495"/>
                <a:gd name="T22" fmla="*/ 104 w 627"/>
                <a:gd name="T23" fmla="*/ 10 h 495"/>
                <a:gd name="T24" fmla="*/ 131 w 627"/>
                <a:gd name="T25" fmla="*/ 16 h 495"/>
                <a:gd name="T26" fmla="*/ 151 w 627"/>
                <a:gd name="T27" fmla="*/ 26 h 495"/>
                <a:gd name="T28" fmla="*/ 151 w 627"/>
                <a:gd name="T29" fmla="*/ 40 h 495"/>
                <a:gd name="T30" fmla="*/ 154 w 627"/>
                <a:gd name="T31" fmla="*/ 50 h 495"/>
                <a:gd name="T32" fmla="*/ 141 w 627"/>
                <a:gd name="T33" fmla="*/ 60 h 495"/>
                <a:gd name="T34" fmla="*/ 134 w 627"/>
                <a:gd name="T35" fmla="*/ 70 h 495"/>
                <a:gd name="T36" fmla="*/ 134 w 627"/>
                <a:gd name="T37" fmla="*/ 86 h 495"/>
                <a:gd name="T38" fmla="*/ 138 w 627"/>
                <a:gd name="T39" fmla="*/ 96 h 495"/>
                <a:gd name="T40" fmla="*/ 124 w 627"/>
                <a:gd name="T41" fmla="*/ 96 h 495"/>
                <a:gd name="T42" fmla="*/ 117 w 627"/>
                <a:gd name="T43" fmla="*/ 103 h 495"/>
                <a:gd name="T44" fmla="*/ 111 w 627"/>
                <a:gd name="T45" fmla="*/ 113 h 495"/>
                <a:gd name="T46" fmla="*/ 101 w 627"/>
                <a:gd name="T47" fmla="*/ 117 h 495"/>
                <a:gd name="T48" fmla="*/ 90 w 627"/>
                <a:gd name="T49" fmla="*/ 123 h 495"/>
                <a:gd name="T50" fmla="*/ 84 w 627"/>
                <a:gd name="T51" fmla="*/ 120 h 495"/>
                <a:gd name="T52" fmla="*/ 71 w 627"/>
                <a:gd name="T53" fmla="*/ 107 h 495"/>
                <a:gd name="T54" fmla="*/ 61 w 627"/>
                <a:gd name="T55" fmla="*/ 103 h 495"/>
                <a:gd name="T56" fmla="*/ 61 w 627"/>
                <a:gd name="T57" fmla="*/ 86 h 495"/>
                <a:gd name="T58" fmla="*/ 41 w 627"/>
                <a:gd name="T59" fmla="*/ 76 h 495"/>
                <a:gd name="T60" fmla="*/ 27 w 627"/>
                <a:gd name="T61" fmla="*/ 76 h 495"/>
                <a:gd name="T62" fmla="*/ 20 w 627"/>
                <a:gd name="T63" fmla="*/ 66 h 495"/>
                <a:gd name="T64" fmla="*/ 10 w 627"/>
                <a:gd name="T65" fmla="*/ 66 h 4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7"/>
                <a:gd name="T100" fmla="*/ 0 h 495"/>
                <a:gd name="T101" fmla="*/ 627 w 627"/>
                <a:gd name="T102" fmla="*/ 495 h 4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7" h="495">
                  <a:moveTo>
                    <a:pt x="40" y="267"/>
                  </a:moveTo>
                  <a:lnTo>
                    <a:pt x="26" y="228"/>
                  </a:lnTo>
                  <a:lnTo>
                    <a:pt x="26" y="215"/>
                  </a:lnTo>
                  <a:lnTo>
                    <a:pt x="13" y="188"/>
                  </a:lnTo>
                  <a:lnTo>
                    <a:pt x="0" y="161"/>
                  </a:lnTo>
                  <a:lnTo>
                    <a:pt x="5" y="151"/>
                  </a:lnTo>
                  <a:lnTo>
                    <a:pt x="9" y="142"/>
                  </a:lnTo>
                  <a:lnTo>
                    <a:pt x="15" y="132"/>
                  </a:lnTo>
                  <a:lnTo>
                    <a:pt x="19" y="125"/>
                  </a:lnTo>
                  <a:lnTo>
                    <a:pt x="23" y="117"/>
                  </a:lnTo>
                  <a:lnTo>
                    <a:pt x="25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80" y="67"/>
                  </a:lnTo>
                  <a:lnTo>
                    <a:pt x="134" y="54"/>
                  </a:lnTo>
                  <a:lnTo>
                    <a:pt x="188" y="40"/>
                  </a:lnTo>
                  <a:lnTo>
                    <a:pt x="241" y="40"/>
                  </a:lnTo>
                  <a:lnTo>
                    <a:pt x="282" y="27"/>
                  </a:lnTo>
                  <a:lnTo>
                    <a:pt x="320" y="40"/>
                  </a:lnTo>
                  <a:lnTo>
                    <a:pt x="360" y="40"/>
                  </a:lnTo>
                  <a:lnTo>
                    <a:pt x="374" y="0"/>
                  </a:lnTo>
                  <a:lnTo>
                    <a:pt x="414" y="40"/>
                  </a:lnTo>
                  <a:lnTo>
                    <a:pt x="455" y="40"/>
                  </a:lnTo>
                  <a:lnTo>
                    <a:pt x="522" y="67"/>
                  </a:lnTo>
                  <a:lnTo>
                    <a:pt x="576" y="107"/>
                  </a:lnTo>
                  <a:lnTo>
                    <a:pt x="602" y="107"/>
                  </a:lnTo>
                  <a:lnTo>
                    <a:pt x="589" y="134"/>
                  </a:lnTo>
                  <a:lnTo>
                    <a:pt x="602" y="161"/>
                  </a:lnTo>
                  <a:lnTo>
                    <a:pt x="627" y="161"/>
                  </a:lnTo>
                  <a:lnTo>
                    <a:pt x="616" y="201"/>
                  </a:lnTo>
                  <a:lnTo>
                    <a:pt x="576" y="201"/>
                  </a:lnTo>
                  <a:lnTo>
                    <a:pt x="562" y="242"/>
                  </a:lnTo>
                  <a:lnTo>
                    <a:pt x="549" y="267"/>
                  </a:lnTo>
                  <a:lnTo>
                    <a:pt x="535" y="280"/>
                  </a:lnTo>
                  <a:lnTo>
                    <a:pt x="549" y="320"/>
                  </a:lnTo>
                  <a:lnTo>
                    <a:pt x="535" y="347"/>
                  </a:lnTo>
                  <a:lnTo>
                    <a:pt x="535" y="374"/>
                  </a:lnTo>
                  <a:lnTo>
                    <a:pt x="549" y="387"/>
                  </a:lnTo>
                  <a:lnTo>
                    <a:pt x="522" y="387"/>
                  </a:lnTo>
                  <a:lnTo>
                    <a:pt x="495" y="387"/>
                  </a:lnTo>
                  <a:lnTo>
                    <a:pt x="495" y="414"/>
                  </a:lnTo>
                  <a:lnTo>
                    <a:pt x="468" y="414"/>
                  </a:lnTo>
                  <a:lnTo>
                    <a:pt x="468" y="455"/>
                  </a:lnTo>
                  <a:lnTo>
                    <a:pt x="441" y="455"/>
                  </a:lnTo>
                  <a:lnTo>
                    <a:pt x="428" y="482"/>
                  </a:lnTo>
                  <a:lnTo>
                    <a:pt x="401" y="468"/>
                  </a:lnTo>
                  <a:lnTo>
                    <a:pt x="374" y="482"/>
                  </a:lnTo>
                  <a:lnTo>
                    <a:pt x="360" y="495"/>
                  </a:lnTo>
                  <a:lnTo>
                    <a:pt x="334" y="495"/>
                  </a:lnTo>
                  <a:lnTo>
                    <a:pt x="334" y="482"/>
                  </a:lnTo>
                  <a:lnTo>
                    <a:pt x="307" y="441"/>
                  </a:lnTo>
                  <a:lnTo>
                    <a:pt x="282" y="428"/>
                  </a:lnTo>
                  <a:lnTo>
                    <a:pt x="255" y="401"/>
                  </a:lnTo>
                  <a:lnTo>
                    <a:pt x="241" y="414"/>
                  </a:lnTo>
                  <a:lnTo>
                    <a:pt x="228" y="387"/>
                  </a:lnTo>
                  <a:lnTo>
                    <a:pt x="241" y="347"/>
                  </a:lnTo>
                  <a:lnTo>
                    <a:pt x="215" y="307"/>
                  </a:lnTo>
                  <a:lnTo>
                    <a:pt x="161" y="307"/>
                  </a:lnTo>
                  <a:lnTo>
                    <a:pt x="121" y="307"/>
                  </a:lnTo>
                  <a:lnTo>
                    <a:pt x="107" y="307"/>
                  </a:lnTo>
                  <a:lnTo>
                    <a:pt x="67" y="293"/>
                  </a:lnTo>
                  <a:lnTo>
                    <a:pt x="80" y="267"/>
                  </a:lnTo>
                  <a:lnTo>
                    <a:pt x="67" y="267"/>
                  </a:lnTo>
                  <a:lnTo>
                    <a:pt x="40" y="267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192"/>
            <p:cNvSpPr>
              <a:spLocks/>
            </p:cNvSpPr>
            <p:nvPr/>
          </p:nvSpPr>
          <p:spPr bwMode="gray">
            <a:xfrm>
              <a:off x="5165548" y="2997811"/>
              <a:ext cx="665765" cy="641037"/>
            </a:xfrm>
            <a:custGeom>
              <a:avLst/>
              <a:gdLst>
                <a:gd name="T0" fmla="*/ 20 w 1017"/>
                <a:gd name="T1" fmla="*/ 231 h 950"/>
                <a:gd name="T2" fmla="*/ 17 w 1017"/>
                <a:gd name="T3" fmla="*/ 214 h 950"/>
                <a:gd name="T4" fmla="*/ 4 w 1017"/>
                <a:gd name="T5" fmla="*/ 208 h 950"/>
                <a:gd name="T6" fmla="*/ 10 w 1017"/>
                <a:gd name="T7" fmla="*/ 191 h 950"/>
                <a:gd name="T8" fmla="*/ 20 w 1017"/>
                <a:gd name="T9" fmla="*/ 184 h 950"/>
                <a:gd name="T10" fmla="*/ 10 w 1017"/>
                <a:gd name="T11" fmla="*/ 154 h 950"/>
                <a:gd name="T12" fmla="*/ 0 w 1017"/>
                <a:gd name="T13" fmla="*/ 134 h 950"/>
                <a:gd name="T14" fmla="*/ 7 w 1017"/>
                <a:gd name="T15" fmla="*/ 131 h 950"/>
                <a:gd name="T16" fmla="*/ 17 w 1017"/>
                <a:gd name="T17" fmla="*/ 123 h 950"/>
                <a:gd name="T18" fmla="*/ 27 w 1017"/>
                <a:gd name="T19" fmla="*/ 120 h 950"/>
                <a:gd name="T20" fmla="*/ 34 w 1017"/>
                <a:gd name="T21" fmla="*/ 111 h 950"/>
                <a:gd name="T22" fmla="*/ 41 w 1017"/>
                <a:gd name="T23" fmla="*/ 104 h 950"/>
                <a:gd name="T24" fmla="*/ 54 w 1017"/>
                <a:gd name="T25" fmla="*/ 104 h 950"/>
                <a:gd name="T26" fmla="*/ 51 w 1017"/>
                <a:gd name="T27" fmla="*/ 94 h 950"/>
                <a:gd name="T28" fmla="*/ 51 w 1017"/>
                <a:gd name="T29" fmla="*/ 77 h 950"/>
                <a:gd name="T30" fmla="*/ 57 w 1017"/>
                <a:gd name="T31" fmla="*/ 67 h 950"/>
                <a:gd name="T32" fmla="*/ 71 w 1017"/>
                <a:gd name="T33" fmla="*/ 57 h 950"/>
                <a:gd name="T34" fmla="*/ 67 w 1017"/>
                <a:gd name="T35" fmla="*/ 47 h 950"/>
                <a:gd name="T36" fmla="*/ 67 w 1017"/>
                <a:gd name="T37" fmla="*/ 33 h 950"/>
                <a:gd name="T38" fmla="*/ 67 w 1017"/>
                <a:gd name="T39" fmla="*/ 30 h 950"/>
                <a:gd name="T40" fmla="*/ 71 w 1017"/>
                <a:gd name="T41" fmla="*/ 21 h 950"/>
                <a:gd name="T42" fmla="*/ 84 w 1017"/>
                <a:gd name="T43" fmla="*/ 24 h 950"/>
                <a:gd name="T44" fmla="*/ 91 w 1017"/>
                <a:gd name="T45" fmla="*/ 17 h 950"/>
                <a:gd name="T46" fmla="*/ 97 w 1017"/>
                <a:gd name="T47" fmla="*/ 0 h 950"/>
                <a:gd name="T48" fmla="*/ 111 w 1017"/>
                <a:gd name="T49" fmla="*/ 0 h 950"/>
                <a:gd name="T50" fmla="*/ 124 w 1017"/>
                <a:gd name="T51" fmla="*/ 0 h 950"/>
                <a:gd name="T52" fmla="*/ 138 w 1017"/>
                <a:gd name="T53" fmla="*/ 14 h 950"/>
                <a:gd name="T54" fmla="*/ 161 w 1017"/>
                <a:gd name="T55" fmla="*/ 0 h 950"/>
                <a:gd name="T56" fmla="*/ 177 w 1017"/>
                <a:gd name="T57" fmla="*/ 7 h 950"/>
                <a:gd name="T58" fmla="*/ 184 w 1017"/>
                <a:gd name="T59" fmla="*/ 27 h 950"/>
                <a:gd name="T60" fmla="*/ 181 w 1017"/>
                <a:gd name="T61" fmla="*/ 40 h 950"/>
                <a:gd name="T62" fmla="*/ 198 w 1017"/>
                <a:gd name="T63" fmla="*/ 47 h 950"/>
                <a:gd name="T64" fmla="*/ 194 w 1017"/>
                <a:gd name="T65" fmla="*/ 54 h 950"/>
                <a:gd name="T66" fmla="*/ 208 w 1017"/>
                <a:gd name="T67" fmla="*/ 67 h 950"/>
                <a:gd name="T68" fmla="*/ 221 w 1017"/>
                <a:gd name="T69" fmla="*/ 74 h 950"/>
                <a:gd name="T70" fmla="*/ 231 w 1017"/>
                <a:gd name="T71" fmla="*/ 77 h 950"/>
                <a:gd name="T72" fmla="*/ 245 w 1017"/>
                <a:gd name="T73" fmla="*/ 84 h 950"/>
                <a:gd name="T74" fmla="*/ 255 w 1017"/>
                <a:gd name="T75" fmla="*/ 94 h 950"/>
                <a:gd name="T76" fmla="*/ 241 w 1017"/>
                <a:gd name="T77" fmla="*/ 111 h 950"/>
                <a:gd name="T78" fmla="*/ 224 w 1017"/>
                <a:gd name="T79" fmla="*/ 107 h 950"/>
                <a:gd name="T80" fmla="*/ 221 w 1017"/>
                <a:gd name="T81" fmla="*/ 120 h 950"/>
                <a:gd name="T82" fmla="*/ 231 w 1017"/>
                <a:gd name="T83" fmla="*/ 134 h 950"/>
                <a:gd name="T84" fmla="*/ 238 w 1017"/>
                <a:gd name="T85" fmla="*/ 147 h 950"/>
                <a:gd name="T86" fmla="*/ 241 w 1017"/>
                <a:gd name="T87" fmla="*/ 161 h 950"/>
                <a:gd name="T88" fmla="*/ 221 w 1017"/>
                <a:gd name="T89" fmla="*/ 161 h 950"/>
                <a:gd name="T90" fmla="*/ 218 w 1017"/>
                <a:gd name="T91" fmla="*/ 177 h 950"/>
                <a:gd name="T92" fmla="*/ 224 w 1017"/>
                <a:gd name="T93" fmla="*/ 201 h 950"/>
                <a:gd name="T94" fmla="*/ 214 w 1017"/>
                <a:gd name="T95" fmla="*/ 204 h 950"/>
                <a:gd name="T96" fmla="*/ 201 w 1017"/>
                <a:gd name="T97" fmla="*/ 198 h 950"/>
                <a:gd name="T98" fmla="*/ 194 w 1017"/>
                <a:gd name="T99" fmla="*/ 201 h 950"/>
                <a:gd name="T100" fmla="*/ 187 w 1017"/>
                <a:gd name="T101" fmla="*/ 208 h 950"/>
                <a:gd name="T102" fmla="*/ 177 w 1017"/>
                <a:gd name="T103" fmla="*/ 198 h 950"/>
                <a:gd name="T104" fmla="*/ 171 w 1017"/>
                <a:gd name="T105" fmla="*/ 211 h 950"/>
                <a:gd name="T106" fmla="*/ 154 w 1017"/>
                <a:gd name="T107" fmla="*/ 204 h 950"/>
                <a:gd name="T108" fmla="*/ 141 w 1017"/>
                <a:gd name="T109" fmla="*/ 208 h 950"/>
                <a:gd name="T110" fmla="*/ 134 w 1017"/>
                <a:gd name="T111" fmla="*/ 208 h 950"/>
                <a:gd name="T112" fmla="*/ 124 w 1017"/>
                <a:gd name="T113" fmla="*/ 204 h 950"/>
                <a:gd name="T114" fmla="*/ 94 w 1017"/>
                <a:gd name="T115" fmla="*/ 208 h 950"/>
                <a:gd name="T116" fmla="*/ 74 w 1017"/>
                <a:gd name="T117" fmla="*/ 208 h 950"/>
                <a:gd name="T118" fmla="*/ 64 w 1017"/>
                <a:gd name="T119" fmla="*/ 211 h 950"/>
                <a:gd name="T120" fmla="*/ 54 w 1017"/>
                <a:gd name="T121" fmla="*/ 214 h 950"/>
                <a:gd name="T122" fmla="*/ 41 w 1017"/>
                <a:gd name="T123" fmla="*/ 218 h 950"/>
                <a:gd name="T124" fmla="*/ 34 w 1017"/>
                <a:gd name="T125" fmla="*/ 234 h 9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17"/>
                <a:gd name="T190" fmla="*/ 0 h 950"/>
                <a:gd name="T191" fmla="*/ 1017 w 1017"/>
                <a:gd name="T192" fmla="*/ 950 h 9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17" h="950">
                  <a:moveTo>
                    <a:pt x="94" y="950"/>
                  </a:moveTo>
                  <a:lnTo>
                    <a:pt x="80" y="923"/>
                  </a:lnTo>
                  <a:lnTo>
                    <a:pt x="80" y="896"/>
                  </a:lnTo>
                  <a:lnTo>
                    <a:pt x="67" y="856"/>
                  </a:lnTo>
                  <a:lnTo>
                    <a:pt x="67" y="842"/>
                  </a:lnTo>
                  <a:lnTo>
                    <a:pt x="13" y="829"/>
                  </a:lnTo>
                  <a:lnTo>
                    <a:pt x="26" y="816"/>
                  </a:lnTo>
                  <a:lnTo>
                    <a:pt x="40" y="762"/>
                  </a:lnTo>
                  <a:lnTo>
                    <a:pt x="67" y="762"/>
                  </a:lnTo>
                  <a:lnTo>
                    <a:pt x="80" y="735"/>
                  </a:lnTo>
                  <a:lnTo>
                    <a:pt x="67" y="668"/>
                  </a:lnTo>
                  <a:lnTo>
                    <a:pt x="40" y="614"/>
                  </a:lnTo>
                  <a:lnTo>
                    <a:pt x="13" y="560"/>
                  </a:lnTo>
                  <a:lnTo>
                    <a:pt x="0" y="535"/>
                  </a:lnTo>
                  <a:lnTo>
                    <a:pt x="0" y="522"/>
                  </a:lnTo>
                  <a:lnTo>
                    <a:pt x="26" y="522"/>
                  </a:lnTo>
                  <a:lnTo>
                    <a:pt x="40" y="509"/>
                  </a:lnTo>
                  <a:lnTo>
                    <a:pt x="67" y="495"/>
                  </a:lnTo>
                  <a:lnTo>
                    <a:pt x="94" y="509"/>
                  </a:lnTo>
                  <a:lnTo>
                    <a:pt x="107" y="482"/>
                  </a:lnTo>
                  <a:lnTo>
                    <a:pt x="134" y="482"/>
                  </a:lnTo>
                  <a:lnTo>
                    <a:pt x="134" y="441"/>
                  </a:lnTo>
                  <a:lnTo>
                    <a:pt x="161" y="441"/>
                  </a:lnTo>
                  <a:lnTo>
                    <a:pt x="161" y="414"/>
                  </a:lnTo>
                  <a:lnTo>
                    <a:pt x="188" y="414"/>
                  </a:lnTo>
                  <a:lnTo>
                    <a:pt x="215" y="414"/>
                  </a:lnTo>
                  <a:lnTo>
                    <a:pt x="201" y="401"/>
                  </a:lnTo>
                  <a:lnTo>
                    <a:pt x="201" y="374"/>
                  </a:lnTo>
                  <a:lnTo>
                    <a:pt x="215" y="347"/>
                  </a:lnTo>
                  <a:lnTo>
                    <a:pt x="201" y="307"/>
                  </a:lnTo>
                  <a:lnTo>
                    <a:pt x="215" y="294"/>
                  </a:lnTo>
                  <a:lnTo>
                    <a:pt x="228" y="267"/>
                  </a:lnTo>
                  <a:lnTo>
                    <a:pt x="242" y="226"/>
                  </a:lnTo>
                  <a:lnTo>
                    <a:pt x="282" y="226"/>
                  </a:lnTo>
                  <a:lnTo>
                    <a:pt x="295" y="186"/>
                  </a:lnTo>
                  <a:lnTo>
                    <a:pt x="268" y="186"/>
                  </a:lnTo>
                  <a:lnTo>
                    <a:pt x="255" y="159"/>
                  </a:lnTo>
                  <a:lnTo>
                    <a:pt x="268" y="132"/>
                  </a:lnTo>
                  <a:lnTo>
                    <a:pt x="255" y="132"/>
                  </a:lnTo>
                  <a:lnTo>
                    <a:pt x="268" y="121"/>
                  </a:lnTo>
                  <a:lnTo>
                    <a:pt x="282" y="132"/>
                  </a:lnTo>
                  <a:lnTo>
                    <a:pt x="282" y="81"/>
                  </a:lnTo>
                  <a:lnTo>
                    <a:pt x="320" y="94"/>
                  </a:lnTo>
                  <a:lnTo>
                    <a:pt x="334" y="94"/>
                  </a:lnTo>
                  <a:lnTo>
                    <a:pt x="361" y="94"/>
                  </a:lnTo>
                  <a:lnTo>
                    <a:pt x="361" y="67"/>
                  </a:lnTo>
                  <a:lnTo>
                    <a:pt x="387" y="13"/>
                  </a:lnTo>
                  <a:lnTo>
                    <a:pt x="387" y="0"/>
                  </a:lnTo>
                  <a:lnTo>
                    <a:pt x="414" y="13"/>
                  </a:lnTo>
                  <a:lnTo>
                    <a:pt x="441" y="0"/>
                  </a:lnTo>
                  <a:lnTo>
                    <a:pt x="468" y="13"/>
                  </a:lnTo>
                  <a:lnTo>
                    <a:pt x="495" y="0"/>
                  </a:lnTo>
                  <a:lnTo>
                    <a:pt x="522" y="13"/>
                  </a:lnTo>
                  <a:lnTo>
                    <a:pt x="549" y="54"/>
                  </a:lnTo>
                  <a:lnTo>
                    <a:pt x="589" y="0"/>
                  </a:lnTo>
                  <a:lnTo>
                    <a:pt x="643" y="0"/>
                  </a:lnTo>
                  <a:lnTo>
                    <a:pt x="681" y="13"/>
                  </a:lnTo>
                  <a:lnTo>
                    <a:pt x="708" y="27"/>
                  </a:lnTo>
                  <a:lnTo>
                    <a:pt x="708" y="81"/>
                  </a:lnTo>
                  <a:lnTo>
                    <a:pt x="735" y="107"/>
                  </a:lnTo>
                  <a:lnTo>
                    <a:pt x="735" y="146"/>
                  </a:lnTo>
                  <a:lnTo>
                    <a:pt x="721" y="159"/>
                  </a:lnTo>
                  <a:lnTo>
                    <a:pt x="721" y="173"/>
                  </a:lnTo>
                  <a:lnTo>
                    <a:pt x="789" y="186"/>
                  </a:lnTo>
                  <a:lnTo>
                    <a:pt x="789" y="213"/>
                  </a:lnTo>
                  <a:lnTo>
                    <a:pt x="775" y="213"/>
                  </a:lnTo>
                  <a:lnTo>
                    <a:pt x="802" y="226"/>
                  </a:lnTo>
                  <a:lnTo>
                    <a:pt x="829" y="267"/>
                  </a:lnTo>
                  <a:lnTo>
                    <a:pt x="869" y="267"/>
                  </a:lnTo>
                  <a:lnTo>
                    <a:pt x="883" y="294"/>
                  </a:lnTo>
                  <a:lnTo>
                    <a:pt x="896" y="320"/>
                  </a:lnTo>
                  <a:lnTo>
                    <a:pt x="923" y="307"/>
                  </a:lnTo>
                  <a:lnTo>
                    <a:pt x="963" y="307"/>
                  </a:lnTo>
                  <a:lnTo>
                    <a:pt x="977" y="334"/>
                  </a:lnTo>
                  <a:lnTo>
                    <a:pt x="1004" y="334"/>
                  </a:lnTo>
                  <a:lnTo>
                    <a:pt x="1017" y="374"/>
                  </a:lnTo>
                  <a:lnTo>
                    <a:pt x="977" y="428"/>
                  </a:lnTo>
                  <a:lnTo>
                    <a:pt x="963" y="441"/>
                  </a:lnTo>
                  <a:lnTo>
                    <a:pt x="923" y="441"/>
                  </a:lnTo>
                  <a:lnTo>
                    <a:pt x="896" y="428"/>
                  </a:lnTo>
                  <a:lnTo>
                    <a:pt x="883" y="455"/>
                  </a:lnTo>
                  <a:lnTo>
                    <a:pt x="883" y="482"/>
                  </a:lnTo>
                  <a:lnTo>
                    <a:pt x="923" y="509"/>
                  </a:lnTo>
                  <a:lnTo>
                    <a:pt x="923" y="535"/>
                  </a:lnTo>
                  <a:lnTo>
                    <a:pt x="950" y="560"/>
                  </a:lnTo>
                  <a:lnTo>
                    <a:pt x="950" y="587"/>
                  </a:lnTo>
                  <a:lnTo>
                    <a:pt x="990" y="614"/>
                  </a:lnTo>
                  <a:lnTo>
                    <a:pt x="963" y="641"/>
                  </a:lnTo>
                  <a:lnTo>
                    <a:pt x="923" y="654"/>
                  </a:lnTo>
                  <a:lnTo>
                    <a:pt x="883" y="641"/>
                  </a:lnTo>
                  <a:lnTo>
                    <a:pt x="883" y="681"/>
                  </a:lnTo>
                  <a:lnTo>
                    <a:pt x="869" y="708"/>
                  </a:lnTo>
                  <a:lnTo>
                    <a:pt x="869" y="762"/>
                  </a:lnTo>
                  <a:lnTo>
                    <a:pt x="896" y="802"/>
                  </a:lnTo>
                  <a:lnTo>
                    <a:pt x="883" y="816"/>
                  </a:lnTo>
                  <a:lnTo>
                    <a:pt x="856" y="816"/>
                  </a:lnTo>
                  <a:lnTo>
                    <a:pt x="842" y="789"/>
                  </a:lnTo>
                  <a:lnTo>
                    <a:pt x="802" y="789"/>
                  </a:lnTo>
                  <a:lnTo>
                    <a:pt x="802" y="816"/>
                  </a:lnTo>
                  <a:lnTo>
                    <a:pt x="775" y="802"/>
                  </a:lnTo>
                  <a:lnTo>
                    <a:pt x="762" y="816"/>
                  </a:lnTo>
                  <a:lnTo>
                    <a:pt x="748" y="829"/>
                  </a:lnTo>
                  <a:lnTo>
                    <a:pt x="721" y="789"/>
                  </a:lnTo>
                  <a:lnTo>
                    <a:pt x="708" y="789"/>
                  </a:lnTo>
                  <a:lnTo>
                    <a:pt x="695" y="816"/>
                  </a:lnTo>
                  <a:lnTo>
                    <a:pt x="681" y="842"/>
                  </a:lnTo>
                  <a:lnTo>
                    <a:pt x="643" y="816"/>
                  </a:lnTo>
                  <a:lnTo>
                    <a:pt x="616" y="816"/>
                  </a:lnTo>
                  <a:lnTo>
                    <a:pt x="589" y="829"/>
                  </a:lnTo>
                  <a:lnTo>
                    <a:pt x="562" y="829"/>
                  </a:lnTo>
                  <a:lnTo>
                    <a:pt x="562" y="856"/>
                  </a:lnTo>
                  <a:lnTo>
                    <a:pt x="535" y="829"/>
                  </a:lnTo>
                  <a:lnTo>
                    <a:pt x="508" y="856"/>
                  </a:lnTo>
                  <a:lnTo>
                    <a:pt x="495" y="816"/>
                  </a:lnTo>
                  <a:lnTo>
                    <a:pt x="468" y="829"/>
                  </a:lnTo>
                  <a:lnTo>
                    <a:pt x="374" y="829"/>
                  </a:lnTo>
                  <a:lnTo>
                    <a:pt x="334" y="829"/>
                  </a:lnTo>
                  <a:lnTo>
                    <a:pt x="295" y="829"/>
                  </a:lnTo>
                  <a:lnTo>
                    <a:pt x="282" y="842"/>
                  </a:lnTo>
                  <a:lnTo>
                    <a:pt x="255" y="842"/>
                  </a:lnTo>
                  <a:lnTo>
                    <a:pt x="242" y="842"/>
                  </a:lnTo>
                  <a:lnTo>
                    <a:pt x="215" y="856"/>
                  </a:lnTo>
                  <a:lnTo>
                    <a:pt x="188" y="869"/>
                  </a:lnTo>
                  <a:lnTo>
                    <a:pt x="161" y="869"/>
                  </a:lnTo>
                  <a:lnTo>
                    <a:pt x="174" y="896"/>
                  </a:lnTo>
                  <a:lnTo>
                    <a:pt x="134" y="936"/>
                  </a:lnTo>
                  <a:lnTo>
                    <a:pt x="94" y="95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193"/>
            <p:cNvSpPr>
              <a:spLocks/>
            </p:cNvSpPr>
            <p:nvPr/>
          </p:nvSpPr>
          <p:spPr bwMode="gray">
            <a:xfrm>
              <a:off x="4676360" y="1267689"/>
              <a:ext cx="725933" cy="1334704"/>
            </a:xfrm>
            <a:custGeom>
              <a:avLst/>
              <a:gdLst>
                <a:gd name="T0" fmla="*/ 218 w 1109"/>
                <a:gd name="T1" fmla="*/ 447 h 1979"/>
                <a:gd name="T2" fmla="*/ 161 w 1109"/>
                <a:gd name="T3" fmla="*/ 481 h 1979"/>
                <a:gd name="T4" fmla="*/ 101 w 1109"/>
                <a:gd name="T5" fmla="*/ 488 h 1979"/>
                <a:gd name="T6" fmla="*/ 74 w 1109"/>
                <a:gd name="T7" fmla="*/ 434 h 1979"/>
                <a:gd name="T8" fmla="*/ 57 w 1109"/>
                <a:gd name="T9" fmla="*/ 371 h 1979"/>
                <a:gd name="T10" fmla="*/ 77 w 1109"/>
                <a:gd name="T11" fmla="*/ 330 h 1979"/>
                <a:gd name="T12" fmla="*/ 107 w 1109"/>
                <a:gd name="T13" fmla="*/ 280 h 1979"/>
                <a:gd name="T14" fmla="*/ 124 w 1109"/>
                <a:gd name="T15" fmla="*/ 250 h 1979"/>
                <a:gd name="T16" fmla="*/ 124 w 1109"/>
                <a:gd name="T17" fmla="*/ 249 h 1979"/>
                <a:gd name="T18" fmla="*/ 123 w 1109"/>
                <a:gd name="T19" fmla="*/ 246 h 1979"/>
                <a:gd name="T20" fmla="*/ 121 w 1109"/>
                <a:gd name="T21" fmla="*/ 238 h 1979"/>
                <a:gd name="T22" fmla="*/ 121 w 1109"/>
                <a:gd name="T23" fmla="*/ 234 h 1979"/>
                <a:gd name="T24" fmla="*/ 120 w 1109"/>
                <a:gd name="T25" fmla="*/ 231 h 1979"/>
                <a:gd name="T26" fmla="*/ 117 w 1109"/>
                <a:gd name="T27" fmla="*/ 226 h 1979"/>
                <a:gd name="T28" fmla="*/ 114 w 1109"/>
                <a:gd name="T29" fmla="*/ 224 h 1979"/>
                <a:gd name="T30" fmla="*/ 97 w 1109"/>
                <a:gd name="T31" fmla="*/ 217 h 1979"/>
                <a:gd name="T32" fmla="*/ 84 w 1109"/>
                <a:gd name="T33" fmla="*/ 200 h 1979"/>
                <a:gd name="T34" fmla="*/ 80 w 1109"/>
                <a:gd name="T35" fmla="*/ 173 h 1979"/>
                <a:gd name="T36" fmla="*/ 74 w 1109"/>
                <a:gd name="T37" fmla="*/ 147 h 1979"/>
                <a:gd name="T38" fmla="*/ 67 w 1109"/>
                <a:gd name="T39" fmla="*/ 127 h 1979"/>
                <a:gd name="T40" fmla="*/ 54 w 1109"/>
                <a:gd name="T41" fmla="*/ 103 h 1979"/>
                <a:gd name="T42" fmla="*/ 21 w 1109"/>
                <a:gd name="T43" fmla="*/ 90 h 1979"/>
                <a:gd name="T44" fmla="*/ 4 w 1109"/>
                <a:gd name="T45" fmla="*/ 70 h 1979"/>
                <a:gd name="T46" fmla="*/ 10 w 1109"/>
                <a:gd name="T47" fmla="*/ 67 h 1979"/>
                <a:gd name="T48" fmla="*/ 33 w 1109"/>
                <a:gd name="T49" fmla="*/ 76 h 1979"/>
                <a:gd name="T50" fmla="*/ 54 w 1109"/>
                <a:gd name="T51" fmla="*/ 87 h 1979"/>
                <a:gd name="T52" fmla="*/ 57 w 1109"/>
                <a:gd name="T53" fmla="*/ 80 h 1979"/>
                <a:gd name="T54" fmla="*/ 59 w 1109"/>
                <a:gd name="T55" fmla="*/ 77 h 1979"/>
                <a:gd name="T56" fmla="*/ 63 w 1109"/>
                <a:gd name="T57" fmla="*/ 76 h 1979"/>
                <a:gd name="T58" fmla="*/ 66 w 1109"/>
                <a:gd name="T59" fmla="*/ 76 h 1979"/>
                <a:gd name="T60" fmla="*/ 87 w 1109"/>
                <a:gd name="T61" fmla="*/ 76 h 1979"/>
                <a:gd name="T62" fmla="*/ 91 w 1109"/>
                <a:gd name="T63" fmla="*/ 67 h 1979"/>
                <a:gd name="T64" fmla="*/ 87 w 1109"/>
                <a:gd name="T65" fmla="*/ 27 h 1979"/>
                <a:gd name="T66" fmla="*/ 104 w 1109"/>
                <a:gd name="T67" fmla="*/ 10 h 1979"/>
                <a:gd name="T68" fmla="*/ 124 w 1109"/>
                <a:gd name="T69" fmla="*/ 6 h 1979"/>
                <a:gd name="T70" fmla="*/ 140 w 1109"/>
                <a:gd name="T71" fmla="*/ 30 h 1979"/>
                <a:gd name="T72" fmla="*/ 144 w 1109"/>
                <a:gd name="T73" fmla="*/ 53 h 1979"/>
                <a:gd name="T74" fmla="*/ 171 w 1109"/>
                <a:gd name="T75" fmla="*/ 93 h 1979"/>
                <a:gd name="T76" fmla="*/ 177 w 1109"/>
                <a:gd name="T77" fmla="*/ 123 h 1979"/>
                <a:gd name="T78" fmla="*/ 191 w 1109"/>
                <a:gd name="T79" fmla="*/ 167 h 1979"/>
                <a:gd name="T80" fmla="*/ 204 w 1109"/>
                <a:gd name="T81" fmla="*/ 197 h 1979"/>
                <a:gd name="T82" fmla="*/ 211 w 1109"/>
                <a:gd name="T83" fmla="*/ 227 h 1979"/>
                <a:gd name="T84" fmla="*/ 224 w 1109"/>
                <a:gd name="T85" fmla="*/ 247 h 1979"/>
                <a:gd name="T86" fmla="*/ 237 w 1109"/>
                <a:gd name="T87" fmla="*/ 280 h 1979"/>
                <a:gd name="T88" fmla="*/ 251 w 1109"/>
                <a:gd name="T89" fmla="*/ 294 h 1979"/>
                <a:gd name="T90" fmla="*/ 271 w 1109"/>
                <a:gd name="T91" fmla="*/ 307 h 1979"/>
                <a:gd name="T92" fmla="*/ 271 w 1109"/>
                <a:gd name="T93" fmla="*/ 347 h 1979"/>
                <a:gd name="T94" fmla="*/ 234 w 1109"/>
                <a:gd name="T95" fmla="*/ 427 h 1979"/>
                <a:gd name="T96" fmla="*/ 234 w 1109"/>
                <a:gd name="T97" fmla="*/ 428 h 1979"/>
                <a:gd name="T98" fmla="*/ 233 w 1109"/>
                <a:gd name="T99" fmla="*/ 431 h 1979"/>
                <a:gd name="T100" fmla="*/ 230 w 1109"/>
                <a:gd name="T101" fmla="*/ 439 h 19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09"/>
                <a:gd name="T154" fmla="*/ 0 h 1979"/>
                <a:gd name="T155" fmla="*/ 1109 w 1109"/>
                <a:gd name="T156" fmla="*/ 1979 h 19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09" h="1979">
                  <a:moveTo>
                    <a:pt x="908" y="1777"/>
                  </a:moveTo>
                  <a:lnTo>
                    <a:pt x="883" y="1791"/>
                  </a:lnTo>
                  <a:lnTo>
                    <a:pt x="869" y="1791"/>
                  </a:lnTo>
                  <a:lnTo>
                    <a:pt x="829" y="1804"/>
                  </a:lnTo>
                  <a:lnTo>
                    <a:pt x="708" y="1858"/>
                  </a:lnTo>
                  <a:lnTo>
                    <a:pt x="641" y="1925"/>
                  </a:lnTo>
                  <a:lnTo>
                    <a:pt x="547" y="1979"/>
                  </a:lnTo>
                  <a:lnTo>
                    <a:pt x="455" y="1979"/>
                  </a:lnTo>
                  <a:lnTo>
                    <a:pt x="401" y="1952"/>
                  </a:lnTo>
                  <a:lnTo>
                    <a:pt x="334" y="1912"/>
                  </a:lnTo>
                  <a:lnTo>
                    <a:pt x="307" y="1844"/>
                  </a:lnTo>
                  <a:lnTo>
                    <a:pt x="294" y="1737"/>
                  </a:lnTo>
                  <a:lnTo>
                    <a:pt x="294" y="1656"/>
                  </a:lnTo>
                  <a:lnTo>
                    <a:pt x="253" y="1578"/>
                  </a:lnTo>
                  <a:lnTo>
                    <a:pt x="226" y="1484"/>
                  </a:lnTo>
                  <a:lnTo>
                    <a:pt x="253" y="1430"/>
                  </a:lnTo>
                  <a:lnTo>
                    <a:pt x="294" y="1363"/>
                  </a:lnTo>
                  <a:lnTo>
                    <a:pt x="307" y="1322"/>
                  </a:lnTo>
                  <a:lnTo>
                    <a:pt x="334" y="1271"/>
                  </a:lnTo>
                  <a:lnTo>
                    <a:pt x="388" y="1217"/>
                  </a:lnTo>
                  <a:lnTo>
                    <a:pt x="428" y="1123"/>
                  </a:lnTo>
                  <a:lnTo>
                    <a:pt x="455" y="1056"/>
                  </a:lnTo>
                  <a:lnTo>
                    <a:pt x="482" y="1029"/>
                  </a:lnTo>
                  <a:lnTo>
                    <a:pt x="495" y="1002"/>
                  </a:lnTo>
                  <a:lnTo>
                    <a:pt x="493" y="1002"/>
                  </a:lnTo>
                  <a:lnTo>
                    <a:pt x="493" y="1000"/>
                  </a:lnTo>
                  <a:lnTo>
                    <a:pt x="493" y="998"/>
                  </a:lnTo>
                  <a:lnTo>
                    <a:pt x="491" y="994"/>
                  </a:lnTo>
                  <a:lnTo>
                    <a:pt x="491" y="990"/>
                  </a:lnTo>
                  <a:lnTo>
                    <a:pt x="489" y="985"/>
                  </a:lnTo>
                  <a:lnTo>
                    <a:pt x="487" y="975"/>
                  </a:lnTo>
                  <a:lnTo>
                    <a:pt x="486" y="964"/>
                  </a:lnTo>
                  <a:lnTo>
                    <a:pt x="484" y="952"/>
                  </a:lnTo>
                  <a:lnTo>
                    <a:pt x="482" y="946"/>
                  </a:lnTo>
                  <a:lnTo>
                    <a:pt x="482" y="942"/>
                  </a:lnTo>
                  <a:lnTo>
                    <a:pt x="482" y="939"/>
                  </a:lnTo>
                  <a:lnTo>
                    <a:pt x="482" y="937"/>
                  </a:lnTo>
                  <a:lnTo>
                    <a:pt x="480" y="931"/>
                  </a:lnTo>
                  <a:lnTo>
                    <a:pt x="480" y="927"/>
                  </a:lnTo>
                  <a:lnTo>
                    <a:pt x="476" y="917"/>
                  </a:lnTo>
                  <a:lnTo>
                    <a:pt x="472" y="912"/>
                  </a:lnTo>
                  <a:lnTo>
                    <a:pt x="468" y="906"/>
                  </a:lnTo>
                  <a:lnTo>
                    <a:pt x="463" y="902"/>
                  </a:lnTo>
                  <a:lnTo>
                    <a:pt x="459" y="898"/>
                  </a:lnTo>
                  <a:lnTo>
                    <a:pt x="455" y="896"/>
                  </a:lnTo>
                  <a:lnTo>
                    <a:pt x="388" y="870"/>
                  </a:lnTo>
                  <a:lnTo>
                    <a:pt x="374" y="870"/>
                  </a:lnTo>
                  <a:lnTo>
                    <a:pt x="361" y="843"/>
                  </a:lnTo>
                  <a:lnTo>
                    <a:pt x="334" y="802"/>
                  </a:lnTo>
                  <a:lnTo>
                    <a:pt x="307" y="762"/>
                  </a:lnTo>
                  <a:lnTo>
                    <a:pt x="320" y="749"/>
                  </a:lnTo>
                  <a:lnTo>
                    <a:pt x="320" y="695"/>
                  </a:lnTo>
                  <a:lnTo>
                    <a:pt x="307" y="668"/>
                  </a:lnTo>
                  <a:lnTo>
                    <a:pt x="280" y="616"/>
                  </a:lnTo>
                  <a:lnTo>
                    <a:pt x="294" y="589"/>
                  </a:lnTo>
                  <a:lnTo>
                    <a:pt x="294" y="576"/>
                  </a:lnTo>
                  <a:lnTo>
                    <a:pt x="267" y="549"/>
                  </a:lnTo>
                  <a:lnTo>
                    <a:pt x="267" y="509"/>
                  </a:lnTo>
                  <a:lnTo>
                    <a:pt x="267" y="482"/>
                  </a:lnTo>
                  <a:lnTo>
                    <a:pt x="240" y="455"/>
                  </a:lnTo>
                  <a:lnTo>
                    <a:pt x="213" y="415"/>
                  </a:lnTo>
                  <a:lnTo>
                    <a:pt x="173" y="388"/>
                  </a:lnTo>
                  <a:lnTo>
                    <a:pt x="119" y="388"/>
                  </a:lnTo>
                  <a:lnTo>
                    <a:pt x="81" y="361"/>
                  </a:lnTo>
                  <a:lnTo>
                    <a:pt x="40" y="321"/>
                  </a:lnTo>
                  <a:lnTo>
                    <a:pt x="0" y="294"/>
                  </a:lnTo>
                  <a:lnTo>
                    <a:pt x="13" y="282"/>
                  </a:lnTo>
                  <a:lnTo>
                    <a:pt x="27" y="294"/>
                  </a:lnTo>
                  <a:lnTo>
                    <a:pt x="54" y="282"/>
                  </a:lnTo>
                  <a:lnTo>
                    <a:pt x="40" y="269"/>
                  </a:lnTo>
                  <a:lnTo>
                    <a:pt x="54" y="229"/>
                  </a:lnTo>
                  <a:lnTo>
                    <a:pt x="81" y="242"/>
                  </a:lnTo>
                  <a:lnTo>
                    <a:pt x="132" y="307"/>
                  </a:lnTo>
                  <a:lnTo>
                    <a:pt x="132" y="334"/>
                  </a:lnTo>
                  <a:lnTo>
                    <a:pt x="173" y="334"/>
                  </a:lnTo>
                  <a:lnTo>
                    <a:pt x="213" y="348"/>
                  </a:lnTo>
                  <a:lnTo>
                    <a:pt x="226" y="321"/>
                  </a:lnTo>
                  <a:lnTo>
                    <a:pt x="228" y="317"/>
                  </a:lnTo>
                  <a:lnTo>
                    <a:pt x="232" y="313"/>
                  </a:lnTo>
                  <a:lnTo>
                    <a:pt x="236" y="309"/>
                  </a:lnTo>
                  <a:lnTo>
                    <a:pt x="242" y="307"/>
                  </a:lnTo>
                  <a:lnTo>
                    <a:pt x="246" y="305"/>
                  </a:lnTo>
                  <a:lnTo>
                    <a:pt x="249" y="305"/>
                  </a:lnTo>
                  <a:lnTo>
                    <a:pt x="253" y="303"/>
                  </a:lnTo>
                  <a:lnTo>
                    <a:pt x="257" y="305"/>
                  </a:lnTo>
                  <a:lnTo>
                    <a:pt x="261" y="305"/>
                  </a:lnTo>
                  <a:lnTo>
                    <a:pt x="267" y="307"/>
                  </a:lnTo>
                  <a:lnTo>
                    <a:pt x="320" y="334"/>
                  </a:lnTo>
                  <a:lnTo>
                    <a:pt x="347" y="307"/>
                  </a:lnTo>
                  <a:lnTo>
                    <a:pt x="334" y="294"/>
                  </a:lnTo>
                  <a:lnTo>
                    <a:pt x="334" y="282"/>
                  </a:lnTo>
                  <a:lnTo>
                    <a:pt x="361" y="269"/>
                  </a:lnTo>
                  <a:lnTo>
                    <a:pt x="361" y="215"/>
                  </a:lnTo>
                  <a:lnTo>
                    <a:pt x="361" y="161"/>
                  </a:lnTo>
                  <a:lnTo>
                    <a:pt x="347" y="108"/>
                  </a:lnTo>
                  <a:lnTo>
                    <a:pt x="361" y="81"/>
                  </a:lnTo>
                  <a:lnTo>
                    <a:pt x="388" y="40"/>
                  </a:lnTo>
                  <a:lnTo>
                    <a:pt x="415" y="40"/>
                  </a:lnTo>
                  <a:lnTo>
                    <a:pt x="428" y="27"/>
                  </a:lnTo>
                  <a:lnTo>
                    <a:pt x="468" y="0"/>
                  </a:lnTo>
                  <a:lnTo>
                    <a:pt x="495" y="27"/>
                  </a:lnTo>
                  <a:lnTo>
                    <a:pt x="547" y="54"/>
                  </a:lnTo>
                  <a:lnTo>
                    <a:pt x="574" y="81"/>
                  </a:lnTo>
                  <a:lnTo>
                    <a:pt x="560" y="121"/>
                  </a:lnTo>
                  <a:lnTo>
                    <a:pt x="574" y="175"/>
                  </a:lnTo>
                  <a:lnTo>
                    <a:pt x="547" y="215"/>
                  </a:lnTo>
                  <a:lnTo>
                    <a:pt x="574" y="215"/>
                  </a:lnTo>
                  <a:lnTo>
                    <a:pt x="574" y="282"/>
                  </a:lnTo>
                  <a:lnTo>
                    <a:pt x="628" y="348"/>
                  </a:lnTo>
                  <a:lnTo>
                    <a:pt x="681" y="374"/>
                  </a:lnTo>
                  <a:lnTo>
                    <a:pt x="722" y="401"/>
                  </a:lnTo>
                  <a:lnTo>
                    <a:pt x="735" y="442"/>
                  </a:lnTo>
                  <a:lnTo>
                    <a:pt x="708" y="495"/>
                  </a:lnTo>
                  <a:lnTo>
                    <a:pt x="695" y="536"/>
                  </a:lnTo>
                  <a:lnTo>
                    <a:pt x="695" y="576"/>
                  </a:lnTo>
                  <a:lnTo>
                    <a:pt x="762" y="668"/>
                  </a:lnTo>
                  <a:lnTo>
                    <a:pt x="802" y="708"/>
                  </a:lnTo>
                  <a:lnTo>
                    <a:pt x="843" y="775"/>
                  </a:lnTo>
                  <a:lnTo>
                    <a:pt x="816" y="789"/>
                  </a:lnTo>
                  <a:lnTo>
                    <a:pt x="816" y="856"/>
                  </a:lnTo>
                  <a:lnTo>
                    <a:pt x="856" y="896"/>
                  </a:lnTo>
                  <a:lnTo>
                    <a:pt x="843" y="910"/>
                  </a:lnTo>
                  <a:lnTo>
                    <a:pt x="843" y="964"/>
                  </a:lnTo>
                  <a:lnTo>
                    <a:pt x="883" y="950"/>
                  </a:lnTo>
                  <a:lnTo>
                    <a:pt x="894" y="988"/>
                  </a:lnTo>
                  <a:lnTo>
                    <a:pt x="908" y="1029"/>
                  </a:lnTo>
                  <a:lnTo>
                    <a:pt x="948" y="1042"/>
                  </a:lnTo>
                  <a:lnTo>
                    <a:pt x="948" y="1123"/>
                  </a:lnTo>
                  <a:lnTo>
                    <a:pt x="921" y="1136"/>
                  </a:lnTo>
                  <a:lnTo>
                    <a:pt x="962" y="1150"/>
                  </a:lnTo>
                  <a:lnTo>
                    <a:pt x="1002" y="1177"/>
                  </a:lnTo>
                  <a:lnTo>
                    <a:pt x="1029" y="1190"/>
                  </a:lnTo>
                  <a:lnTo>
                    <a:pt x="1056" y="1203"/>
                  </a:lnTo>
                  <a:lnTo>
                    <a:pt x="1083" y="1230"/>
                  </a:lnTo>
                  <a:lnTo>
                    <a:pt x="1109" y="1257"/>
                  </a:lnTo>
                  <a:lnTo>
                    <a:pt x="1096" y="1336"/>
                  </a:lnTo>
                  <a:lnTo>
                    <a:pt x="1083" y="1390"/>
                  </a:lnTo>
                  <a:lnTo>
                    <a:pt x="1042" y="1497"/>
                  </a:lnTo>
                  <a:lnTo>
                    <a:pt x="1002" y="1605"/>
                  </a:lnTo>
                  <a:lnTo>
                    <a:pt x="935" y="1710"/>
                  </a:lnTo>
                  <a:lnTo>
                    <a:pt x="935" y="1712"/>
                  </a:lnTo>
                  <a:lnTo>
                    <a:pt x="935" y="1714"/>
                  </a:lnTo>
                  <a:lnTo>
                    <a:pt x="933" y="1718"/>
                  </a:lnTo>
                  <a:lnTo>
                    <a:pt x="931" y="1722"/>
                  </a:lnTo>
                  <a:lnTo>
                    <a:pt x="931" y="1725"/>
                  </a:lnTo>
                  <a:lnTo>
                    <a:pt x="927" y="1733"/>
                  </a:lnTo>
                  <a:lnTo>
                    <a:pt x="923" y="1745"/>
                  </a:lnTo>
                  <a:lnTo>
                    <a:pt x="919" y="1756"/>
                  </a:lnTo>
                  <a:lnTo>
                    <a:pt x="914" y="1768"/>
                  </a:lnTo>
                  <a:lnTo>
                    <a:pt x="908" y="1777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194"/>
            <p:cNvSpPr>
              <a:spLocks/>
            </p:cNvSpPr>
            <p:nvPr/>
          </p:nvSpPr>
          <p:spPr bwMode="gray">
            <a:xfrm>
              <a:off x="3890257" y="1142181"/>
              <a:ext cx="1232124" cy="1774657"/>
            </a:xfrm>
            <a:custGeom>
              <a:avLst/>
              <a:gdLst>
                <a:gd name="T0" fmla="*/ 418 w 1885"/>
                <a:gd name="T1" fmla="*/ 47 h 2631"/>
                <a:gd name="T2" fmla="*/ 391 w 1885"/>
                <a:gd name="T3" fmla="*/ 113 h 2631"/>
                <a:gd name="T4" fmla="*/ 364 w 1885"/>
                <a:gd name="T5" fmla="*/ 122 h 2631"/>
                <a:gd name="T6" fmla="*/ 357 w 1885"/>
                <a:gd name="T7" fmla="*/ 127 h 2631"/>
                <a:gd name="T8" fmla="*/ 311 w 1885"/>
                <a:gd name="T9" fmla="*/ 113 h 2631"/>
                <a:gd name="T10" fmla="*/ 297 w 1885"/>
                <a:gd name="T11" fmla="*/ 147 h 2631"/>
                <a:gd name="T12" fmla="*/ 264 w 1885"/>
                <a:gd name="T13" fmla="*/ 177 h 2631"/>
                <a:gd name="T14" fmla="*/ 220 w 1885"/>
                <a:gd name="T15" fmla="*/ 264 h 2631"/>
                <a:gd name="T16" fmla="*/ 204 w 1885"/>
                <a:gd name="T17" fmla="*/ 354 h 2631"/>
                <a:gd name="T18" fmla="*/ 160 w 1885"/>
                <a:gd name="T19" fmla="*/ 414 h 2631"/>
                <a:gd name="T20" fmla="*/ 180 w 1885"/>
                <a:gd name="T21" fmla="*/ 511 h 2631"/>
                <a:gd name="T22" fmla="*/ 173 w 1885"/>
                <a:gd name="T23" fmla="*/ 554 h 2631"/>
                <a:gd name="T24" fmla="*/ 163 w 1885"/>
                <a:gd name="T25" fmla="*/ 581 h 2631"/>
                <a:gd name="T26" fmla="*/ 153 w 1885"/>
                <a:gd name="T27" fmla="*/ 607 h 2631"/>
                <a:gd name="T28" fmla="*/ 97 w 1885"/>
                <a:gd name="T29" fmla="*/ 624 h 2631"/>
                <a:gd name="T30" fmla="*/ 20 w 1885"/>
                <a:gd name="T31" fmla="*/ 587 h 2631"/>
                <a:gd name="T32" fmla="*/ 6 w 1885"/>
                <a:gd name="T33" fmla="*/ 511 h 2631"/>
                <a:gd name="T34" fmla="*/ 13 w 1885"/>
                <a:gd name="T35" fmla="*/ 511 h 2631"/>
                <a:gd name="T36" fmla="*/ 15 w 1885"/>
                <a:gd name="T37" fmla="*/ 510 h 2631"/>
                <a:gd name="T38" fmla="*/ 1 w 1885"/>
                <a:gd name="T39" fmla="*/ 504 h 2631"/>
                <a:gd name="T40" fmla="*/ 46 w 1885"/>
                <a:gd name="T41" fmla="*/ 437 h 2631"/>
                <a:gd name="T42" fmla="*/ 136 w 1885"/>
                <a:gd name="T43" fmla="*/ 404 h 2631"/>
                <a:gd name="T44" fmla="*/ 140 w 1885"/>
                <a:gd name="T45" fmla="*/ 337 h 2631"/>
                <a:gd name="T46" fmla="*/ 180 w 1885"/>
                <a:gd name="T47" fmla="*/ 256 h 2631"/>
                <a:gd name="T48" fmla="*/ 182 w 1885"/>
                <a:gd name="T49" fmla="*/ 243 h 2631"/>
                <a:gd name="T50" fmla="*/ 186 w 1885"/>
                <a:gd name="T51" fmla="*/ 235 h 2631"/>
                <a:gd name="T52" fmla="*/ 210 w 1885"/>
                <a:gd name="T53" fmla="*/ 200 h 2631"/>
                <a:gd name="T54" fmla="*/ 234 w 1885"/>
                <a:gd name="T55" fmla="*/ 169 h 2631"/>
                <a:gd name="T56" fmla="*/ 243 w 1885"/>
                <a:gd name="T57" fmla="*/ 166 h 2631"/>
                <a:gd name="T58" fmla="*/ 237 w 1885"/>
                <a:gd name="T59" fmla="*/ 160 h 2631"/>
                <a:gd name="T60" fmla="*/ 229 w 1885"/>
                <a:gd name="T61" fmla="*/ 160 h 2631"/>
                <a:gd name="T62" fmla="*/ 219 w 1885"/>
                <a:gd name="T63" fmla="*/ 165 h 2631"/>
                <a:gd name="T64" fmla="*/ 216 w 1885"/>
                <a:gd name="T65" fmla="*/ 166 h 2631"/>
                <a:gd name="T66" fmla="*/ 209 w 1885"/>
                <a:gd name="T67" fmla="*/ 165 h 2631"/>
                <a:gd name="T68" fmla="*/ 195 w 1885"/>
                <a:gd name="T69" fmla="*/ 170 h 2631"/>
                <a:gd name="T70" fmla="*/ 197 w 1885"/>
                <a:gd name="T71" fmla="*/ 167 h 2631"/>
                <a:gd name="T72" fmla="*/ 210 w 1885"/>
                <a:gd name="T73" fmla="*/ 140 h 2631"/>
                <a:gd name="T74" fmla="*/ 243 w 1885"/>
                <a:gd name="T75" fmla="*/ 133 h 2631"/>
                <a:gd name="T76" fmla="*/ 250 w 1885"/>
                <a:gd name="T77" fmla="*/ 100 h 2631"/>
                <a:gd name="T78" fmla="*/ 270 w 1885"/>
                <a:gd name="T79" fmla="*/ 90 h 2631"/>
                <a:gd name="T80" fmla="*/ 294 w 1885"/>
                <a:gd name="T81" fmla="*/ 90 h 2631"/>
                <a:gd name="T82" fmla="*/ 304 w 1885"/>
                <a:gd name="T83" fmla="*/ 86 h 2631"/>
                <a:gd name="T84" fmla="*/ 307 w 1885"/>
                <a:gd name="T85" fmla="*/ 77 h 2631"/>
                <a:gd name="T86" fmla="*/ 324 w 1885"/>
                <a:gd name="T87" fmla="*/ 83 h 2631"/>
                <a:gd name="T88" fmla="*/ 317 w 1885"/>
                <a:gd name="T89" fmla="*/ 59 h 2631"/>
                <a:gd name="T90" fmla="*/ 327 w 1885"/>
                <a:gd name="T91" fmla="*/ 53 h 2631"/>
                <a:gd name="T92" fmla="*/ 333 w 1885"/>
                <a:gd name="T93" fmla="*/ 58 h 2631"/>
                <a:gd name="T94" fmla="*/ 344 w 1885"/>
                <a:gd name="T95" fmla="*/ 66 h 2631"/>
                <a:gd name="T96" fmla="*/ 341 w 1885"/>
                <a:gd name="T97" fmla="*/ 58 h 2631"/>
                <a:gd name="T98" fmla="*/ 343 w 1885"/>
                <a:gd name="T99" fmla="*/ 50 h 2631"/>
                <a:gd name="T100" fmla="*/ 361 w 1885"/>
                <a:gd name="T101" fmla="*/ 16 h 2631"/>
                <a:gd name="T102" fmla="*/ 367 w 1885"/>
                <a:gd name="T103" fmla="*/ 41 h 2631"/>
                <a:gd name="T104" fmla="*/ 367 w 1885"/>
                <a:gd name="T105" fmla="*/ 57 h 2631"/>
                <a:gd name="T106" fmla="*/ 371 w 1885"/>
                <a:gd name="T107" fmla="*/ 57 h 2631"/>
                <a:gd name="T108" fmla="*/ 398 w 1885"/>
                <a:gd name="T109" fmla="*/ 30 h 2631"/>
                <a:gd name="T110" fmla="*/ 421 w 1885"/>
                <a:gd name="T111" fmla="*/ 3 h 2631"/>
                <a:gd name="T112" fmla="*/ 447 w 1885"/>
                <a:gd name="T113" fmla="*/ 47 h 2631"/>
                <a:gd name="T114" fmla="*/ 455 w 1885"/>
                <a:gd name="T115" fmla="*/ 47 h 2631"/>
                <a:gd name="T116" fmla="*/ 464 w 1885"/>
                <a:gd name="T117" fmla="*/ 47 h 2631"/>
                <a:gd name="T118" fmla="*/ 471 w 1885"/>
                <a:gd name="T119" fmla="*/ 60 h 2631"/>
                <a:gd name="T120" fmla="*/ 447 w 1885"/>
                <a:gd name="T121" fmla="*/ 77 h 26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85"/>
                <a:gd name="T184" fmla="*/ 0 h 2631"/>
                <a:gd name="T185" fmla="*/ 1885 w 1885"/>
                <a:gd name="T186" fmla="*/ 2631 h 26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85" h="2631">
                  <a:moveTo>
                    <a:pt x="1778" y="361"/>
                  </a:moveTo>
                  <a:lnTo>
                    <a:pt x="1778" y="361"/>
                  </a:lnTo>
                  <a:lnTo>
                    <a:pt x="1764" y="309"/>
                  </a:lnTo>
                  <a:lnTo>
                    <a:pt x="1778" y="296"/>
                  </a:lnTo>
                  <a:lnTo>
                    <a:pt x="1778" y="269"/>
                  </a:lnTo>
                  <a:lnTo>
                    <a:pt x="1751" y="242"/>
                  </a:lnTo>
                  <a:lnTo>
                    <a:pt x="1697" y="215"/>
                  </a:lnTo>
                  <a:lnTo>
                    <a:pt x="1672" y="188"/>
                  </a:lnTo>
                  <a:lnTo>
                    <a:pt x="1632" y="215"/>
                  </a:lnTo>
                  <a:lnTo>
                    <a:pt x="1619" y="228"/>
                  </a:lnTo>
                  <a:lnTo>
                    <a:pt x="1592" y="228"/>
                  </a:lnTo>
                  <a:lnTo>
                    <a:pt x="1565" y="269"/>
                  </a:lnTo>
                  <a:lnTo>
                    <a:pt x="1551" y="296"/>
                  </a:lnTo>
                  <a:lnTo>
                    <a:pt x="1565" y="347"/>
                  </a:lnTo>
                  <a:lnTo>
                    <a:pt x="1565" y="401"/>
                  </a:lnTo>
                  <a:lnTo>
                    <a:pt x="1565" y="455"/>
                  </a:lnTo>
                  <a:lnTo>
                    <a:pt x="1538" y="468"/>
                  </a:lnTo>
                  <a:lnTo>
                    <a:pt x="1538" y="482"/>
                  </a:lnTo>
                  <a:lnTo>
                    <a:pt x="1551" y="495"/>
                  </a:lnTo>
                  <a:lnTo>
                    <a:pt x="1524" y="522"/>
                  </a:lnTo>
                  <a:lnTo>
                    <a:pt x="1471" y="495"/>
                  </a:lnTo>
                  <a:lnTo>
                    <a:pt x="1465" y="493"/>
                  </a:lnTo>
                  <a:lnTo>
                    <a:pt x="1461" y="491"/>
                  </a:lnTo>
                  <a:lnTo>
                    <a:pt x="1457" y="491"/>
                  </a:lnTo>
                  <a:lnTo>
                    <a:pt x="1453" y="491"/>
                  </a:lnTo>
                  <a:lnTo>
                    <a:pt x="1450" y="491"/>
                  </a:lnTo>
                  <a:lnTo>
                    <a:pt x="1446" y="493"/>
                  </a:lnTo>
                  <a:lnTo>
                    <a:pt x="1440" y="497"/>
                  </a:lnTo>
                  <a:lnTo>
                    <a:pt x="1436" y="501"/>
                  </a:lnTo>
                  <a:lnTo>
                    <a:pt x="1432" y="505"/>
                  </a:lnTo>
                  <a:lnTo>
                    <a:pt x="1430" y="507"/>
                  </a:lnTo>
                  <a:lnTo>
                    <a:pt x="1430" y="509"/>
                  </a:lnTo>
                  <a:lnTo>
                    <a:pt x="1417" y="535"/>
                  </a:lnTo>
                  <a:lnTo>
                    <a:pt x="1377" y="522"/>
                  </a:lnTo>
                  <a:lnTo>
                    <a:pt x="1336" y="522"/>
                  </a:lnTo>
                  <a:lnTo>
                    <a:pt x="1336" y="495"/>
                  </a:lnTo>
                  <a:lnTo>
                    <a:pt x="1283" y="428"/>
                  </a:lnTo>
                  <a:lnTo>
                    <a:pt x="1258" y="415"/>
                  </a:lnTo>
                  <a:lnTo>
                    <a:pt x="1244" y="455"/>
                  </a:lnTo>
                  <a:lnTo>
                    <a:pt x="1258" y="468"/>
                  </a:lnTo>
                  <a:lnTo>
                    <a:pt x="1231" y="482"/>
                  </a:lnTo>
                  <a:lnTo>
                    <a:pt x="1217" y="468"/>
                  </a:lnTo>
                  <a:lnTo>
                    <a:pt x="1204" y="482"/>
                  </a:lnTo>
                  <a:lnTo>
                    <a:pt x="1177" y="468"/>
                  </a:lnTo>
                  <a:lnTo>
                    <a:pt x="1164" y="495"/>
                  </a:lnTo>
                  <a:lnTo>
                    <a:pt x="1204" y="549"/>
                  </a:lnTo>
                  <a:lnTo>
                    <a:pt x="1190" y="589"/>
                  </a:lnTo>
                  <a:lnTo>
                    <a:pt x="1204" y="616"/>
                  </a:lnTo>
                  <a:lnTo>
                    <a:pt x="1177" y="629"/>
                  </a:lnTo>
                  <a:lnTo>
                    <a:pt x="1123" y="589"/>
                  </a:lnTo>
                  <a:lnTo>
                    <a:pt x="1096" y="616"/>
                  </a:lnTo>
                  <a:lnTo>
                    <a:pt x="1069" y="589"/>
                  </a:lnTo>
                  <a:lnTo>
                    <a:pt x="1043" y="603"/>
                  </a:lnTo>
                  <a:lnTo>
                    <a:pt x="1056" y="654"/>
                  </a:lnTo>
                  <a:lnTo>
                    <a:pt x="1056" y="708"/>
                  </a:lnTo>
                  <a:lnTo>
                    <a:pt x="1002" y="695"/>
                  </a:lnTo>
                  <a:lnTo>
                    <a:pt x="962" y="748"/>
                  </a:lnTo>
                  <a:lnTo>
                    <a:pt x="962" y="816"/>
                  </a:lnTo>
                  <a:lnTo>
                    <a:pt x="922" y="829"/>
                  </a:lnTo>
                  <a:lnTo>
                    <a:pt x="949" y="883"/>
                  </a:lnTo>
                  <a:lnTo>
                    <a:pt x="949" y="923"/>
                  </a:lnTo>
                  <a:lnTo>
                    <a:pt x="883" y="1015"/>
                  </a:lnTo>
                  <a:lnTo>
                    <a:pt x="883" y="1056"/>
                  </a:lnTo>
                  <a:lnTo>
                    <a:pt x="856" y="1096"/>
                  </a:lnTo>
                  <a:lnTo>
                    <a:pt x="816" y="1096"/>
                  </a:lnTo>
                  <a:lnTo>
                    <a:pt x="830" y="1163"/>
                  </a:lnTo>
                  <a:lnTo>
                    <a:pt x="830" y="1244"/>
                  </a:lnTo>
                  <a:lnTo>
                    <a:pt x="816" y="1270"/>
                  </a:lnTo>
                  <a:lnTo>
                    <a:pt x="830" y="1295"/>
                  </a:lnTo>
                  <a:lnTo>
                    <a:pt x="762" y="1389"/>
                  </a:lnTo>
                  <a:lnTo>
                    <a:pt x="816" y="1416"/>
                  </a:lnTo>
                  <a:lnTo>
                    <a:pt x="816" y="1470"/>
                  </a:lnTo>
                  <a:lnTo>
                    <a:pt x="803" y="1510"/>
                  </a:lnTo>
                  <a:lnTo>
                    <a:pt x="749" y="1497"/>
                  </a:lnTo>
                  <a:lnTo>
                    <a:pt x="709" y="1497"/>
                  </a:lnTo>
                  <a:lnTo>
                    <a:pt x="682" y="1537"/>
                  </a:lnTo>
                  <a:lnTo>
                    <a:pt x="655" y="1577"/>
                  </a:lnTo>
                  <a:lnTo>
                    <a:pt x="668" y="1616"/>
                  </a:lnTo>
                  <a:lnTo>
                    <a:pt x="641" y="1656"/>
                  </a:lnTo>
                  <a:lnTo>
                    <a:pt x="668" y="1696"/>
                  </a:lnTo>
                  <a:lnTo>
                    <a:pt x="641" y="1723"/>
                  </a:lnTo>
                  <a:lnTo>
                    <a:pt x="655" y="1791"/>
                  </a:lnTo>
                  <a:lnTo>
                    <a:pt x="682" y="1844"/>
                  </a:lnTo>
                  <a:lnTo>
                    <a:pt x="668" y="1936"/>
                  </a:lnTo>
                  <a:lnTo>
                    <a:pt x="695" y="1963"/>
                  </a:lnTo>
                  <a:lnTo>
                    <a:pt x="735" y="2004"/>
                  </a:lnTo>
                  <a:lnTo>
                    <a:pt x="722" y="2044"/>
                  </a:lnTo>
                  <a:lnTo>
                    <a:pt x="709" y="2071"/>
                  </a:lnTo>
                  <a:lnTo>
                    <a:pt x="695" y="2071"/>
                  </a:lnTo>
                  <a:lnTo>
                    <a:pt x="682" y="2084"/>
                  </a:lnTo>
                  <a:lnTo>
                    <a:pt x="695" y="2111"/>
                  </a:lnTo>
                  <a:lnTo>
                    <a:pt x="682" y="2138"/>
                  </a:lnTo>
                  <a:lnTo>
                    <a:pt x="709" y="2165"/>
                  </a:lnTo>
                  <a:lnTo>
                    <a:pt x="709" y="2205"/>
                  </a:lnTo>
                  <a:lnTo>
                    <a:pt x="695" y="2218"/>
                  </a:lnTo>
                  <a:lnTo>
                    <a:pt x="709" y="2243"/>
                  </a:lnTo>
                  <a:lnTo>
                    <a:pt x="695" y="2257"/>
                  </a:lnTo>
                  <a:lnTo>
                    <a:pt x="695" y="2270"/>
                  </a:lnTo>
                  <a:lnTo>
                    <a:pt x="682" y="2284"/>
                  </a:lnTo>
                  <a:lnTo>
                    <a:pt x="641" y="2284"/>
                  </a:lnTo>
                  <a:lnTo>
                    <a:pt x="641" y="2297"/>
                  </a:lnTo>
                  <a:lnTo>
                    <a:pt x="655" y="2311"/>
                  </a:lnTo>
                  <a:lnTo>
                    <a:pt x="655" y="2324"/>
                  </a:lnTo>
                  <a:lnTo>
                    <a:pt x="628" y="2337"/>
                  </a:lnTo>
                  <a:lnTo>
                    <a:pt x="628" y="2351"/>
                  </a:lnTo>
                  <a:lnTo>
                    <a:pt x="641" y="2391"/>
                  </a:lnTo>
                  <a:lnTo>
                    <a:pt x="641" y="2431"/>
                  </a:lnTo>
                  <a:lnTo>
                    <a:pt x="628" y="2458"/>
                  </a:lnTo>
                  <a:lnTo>
                    <a:pt x="628" y="2472"/>
                  </a:lnTo>
                  <a:lnTo>
                    <a:pt x="615" y="2472"/>
                  </a:lnTo>
                  <a:lnTo>
                    <a:pt x="615" y="2431"/>
                  </a:lnTo>
                  <a:lnTo>
                    <a:pt x="588" y="2431"/>
                  </a:lnTo>
                  <a:lnTo>
                    <a:pt x="561" y="2418"/>
                  </a:lnTo>
                  <a:lnTo>
                    <a:pt x="534" y="2364"/>
                  </a:lnTo>
                  <a:lnTo>
                    <a:pt x="534" y="2311"/>
                  </a:lnTo>
                  <a:lnTo>
                    <a:pt x="507" y="2378"/>
                  </a:lnTo>
                  <a:lnTo>
                    <a:pt x="494" y="2431"/>
                  </a:lnTo>
                  <a:lnTo>
                    <a:pt x="442" y="2445"/>
                  </a:lnTo>
                  <a:lnTo>
                    <a:pt x="388" y="2499"/>
                  </a:lnTo>
                  <a:lnTo>
                    <a:pt x="334" y="2591"/>
                  </a:lnTo>
                  <a:lnTo>
                    <a:pt x="227" y="2631"/>
                  </a:lnTo>
                  <a:lnTo>
                    <a:pt x="160" y="2591"/>
                  </a:lnTo>
                  <a:lnTo>
                    <a:pt x="54" y="2526"/>
                  </a:lnTo>
                  <a:lnTo>
                    <a:pt x="41" y="2458"/>
                  </a:lnTo>
                  <a:lnTo>
                    <a:pt x="67" y="2431"/>
                  </a:lnTo>
                  <a:lnTo>
                    <a:pt x="92" y="2391"/>
                  </a:lnTo>
                  <a:lnTo>
                    <a:pt x="81" y="2351"/>
                  </a:lnTo>
                  <a:lnTo>
                    <a:pt x="27" y="2405"/>
                  </a:lnTo>
                  <a:lnTo>
                    <a:pt x="27" y="2378"/>
                  </a:lnTo>
                  <a:lnTo>
                    <a:pt x="27" y="2311"/>
                  </a:lnTo>
                  <a:lnTo>
                    <a:pt x="41" y="2257"/>
                  </a:lnTo>
                  <a:lnTo>
                    <a:pt x="92" y="2218"/>
                  </a:lnTo>
                  <a:lnTo>
                    <a:pt x="54" y="2205"/>
                  </a:lnTo>
                  <a:lnTo>
                    <a:pt x="27" y="2151"/>
                  </a:lnTo>
                  <a:lnTo>
                    <a:pt x="27" y="2044"/>
                  </a:lnTo>
                  <a:lnTo>
                    <a:pt x="29" y="2044"/>
                  </a:lnTo>
                  <a:lnTo>
                    <a:pt x="31" y="2044"/>
                  </a:lnTo>
                  <a:lnTo>
                    <a:pt x="35" y="2044"/>
                  </a:lnTo>
                  <a:lnTo>
                    <a:pt x="41" y="2044"/>
                  </a:lnTo>
                  <a:lnTo>
                    <a:pt x="48" y="2044"/>
                  </a:lnTo>
                  <a:lnTo>
                    <a:pt x="54" y="2044"/>
                  </a:lnTo>
                  <a:lnTo>
                    <a:pt x="62" y="2044"/>
                  </a:lnTo>
                  <a:lnTo>
                    <a:pt x="67" y="2044"/>
                  </a:lnTo>
                  <a:lnTo>
                    <a:pt x="67" y="2042"/>
                  </a:lnTo>
                  <a:lnTo>
                    <a:pt x="66" y="2042"/>
                  </a:lnTo>
                  <a:lnTo>
                    <a:pt x="62" y="2040"/>
                  </a:lnTo>
                  <a:lnTo>
                    <a:pt x="58" y="2038"/>
                  </a:lnTo>
                  <a:lnTo>
                    <a:pt x="52" y="2036"/>
                  </a:lnTo>
                  <a:lnTo>
                    <a:pt x="44" y="2032"/>
                  </a:lnTo>
                  <a:lnTo>
                    <a:pt x="39" y="2030"/>
                  </a:lnTo>
                  <a:lnTo>
                    <a:pt x="25" y="2027"/>
                  </a:lnTo>
                  <a:lnTo>
                    <a:pt x="18" y="2023"/>
                  </a:lnTo>
                  <a:lnTo>
                    <a:pt x="12" y="2021"/>
                  </a:lnTo>
                  <a:lnTo>
                    <a:pt x="6" y="2019"/>
                  </a:lnTo>
                  <a:lnTo>
                    <a:pt x="2" y="2019"/>
                  </a:lnTo>
                  <a:lnTo>
                    <a:pt x="0" y="2017"/>
                  </a:lnTo>
                  <a:lnTo>
                    <a:pt x="14" y="1977"/>
                  </a:lnTo>
                  <a:lnTo>
                    <a:pt x="14" y="1911"/>
                  </a:lnTo>
                  <a:lnTo>
                    <a:pt x="119" y="1817"/>
                  </a:lnTo>
                  <a:lnTo>
                    <a:pt x="133" y="1777"/>
                  </a:lnTo>
                  <a:lnTo>
                    <a:pt x="186" y="1750"/>
                  </a:lnTo>
                  <a:lnTo>
                    <a:pt x="227" y="1723"/>
                  </a:lnTo>
                  <a:lnTo>
                    <a:pt x="267" y="1696"/>
                  </a:lnTo>
                  <a:lnTo>
                    <a:pt x="334" y="1656"/>
                  </a:lnTo>
                  <a:lnTo>
                    <a:pt x="348" y="1616"/>
                  </a:lnTo>
                  <a:lnTo>
                    <a:pt x="361" y="1591"/>
                  </a:lnTo>
                  <a:lnTo>
                    <a:pt x="442" y="1591"/>
                  </a:lnTo>
                  <a:lnTo>
                    <a:pt x="469" y="1643"/>
                  </a:lnTo>
                  <a:lnTo>
                    <a:pt x="547" y="1616"/>
                  </a:lnTo>
                  <a:lnTo>
                    <a:pt x="574" y="1564"/>
                  </a:lnTo>
                  <a:lnTo>
                    <a:pt x="561" y="1524"/>
                  </a:lnTo>
                  <a:lnTo>
                    <a:pt x="520" y="1577"/>
                  </a:lnTo>
                  <a:lnTo>
                    <a:pt x="469" y="1602"/>
                  </a:lnTo>
                  <a:lnTo>
                    <a:pt x="469" y="1537"/>
                  </a:lnTo>
                  <a:lnTo>
                    <a:pt x="482" y="1457"/>
                  </a:lnTo>
                  <a:lnTo>
                    <a:pt x="534" y="1416"/>
                  </a:lnTo>
                  <a:lnTo>
                    <a:pt x="561" y="1349"/>
                  </a:lnTo>
                  <a:lnTo>
                    <a:pt x="641" y="1270"/>
                  </a:lnTo>
                  <a:lnTo>
                    <a:pt x="655" y="1244"/>
                  </a:lnTo>
                  <a:lnTo>
                    <a:pt x="655" y="1176"/>
                  </a:lnTo>
                  <a:lnTo>
                    <a:pt x="655" y="1123"/>
                  </a:lnTo>
                  <a:lnTo>
                    <a:pt x="668" y="1069"/>
                  </a:lnTo>
                  <a:lnTo>
                    <a:pt x="722" y="1029"/>
                  </a:lnTo>
                  <a:lnTo>
                    <a:pt x="722" y="1027"/>
                  </a:lnTo>
                  <a:lnTo>
                    <a:pt x="722" y="1025"/>
                  </a:lnTo>
                  <a:lnTo>
                    <a:pt x="722" y="1021"/>
                  </a:lnTo>
                  <a:lnTo>
                    <a:pt x="722" y="1017"/>
                  </a:lnTo>
                  <a:lnTo>
                    <a:pt x="722" y="1011"/>
                  </a:lnTo>
                  <a:lnTo>
                    <a:pt x="724" y="1000"/>
                  </a:lnTo>
                  <a:lnTo>
                    <a:pt x="726" y="990"/>
                  </a:lnTo>
                  <a:lnTo>
                    <a:pt x="728" y="979"/>
                  </a:lnTo>
                  <a:lnTo>
                    <a:pt x="730" y="973"/>
                  </a:lnTo>
                  <a:lnTo>
                    <a:pt x="732" y="969"/>
                  </a:lnTo>
                  <a:lnTo>
                    <a:pt x="734" y="965"/>
                  </a:lnTo>
                  <a:lnTo>
                    <a:pt x="735" y="961"/>
                  </a:lnTo>
                  <a:lnTo>
                    <a:pt x="735" y="958"/>
                  </a:lnTo>
                  <a:lnTo>
                    <a:pt x="737" y="952"/>
                  </a:lnTo>
                  <a:lnTo>
                    <a:pt x="739" y="948"/>
                  </a:lnTo>
                  <a:lnTo>
                    <a:pt x="741" y="944"/>
                  </a:lnTo>
                  <a:lnTo>
                    <a:pt x="745" y="940"/>
                  </a:lnTo>
                  <a:lnTo>
                    <a:pt x="747" y="938"/>
                  </a:lnTo>
                  <a:lnTo>
                    <a:pt x="747" y="937"/>
                  </a:lnTo>
                  <a:lnTo>
                    <a:pt x="749" y="937"/>
                  </a:lnTo>
                  <a:lnTo>
                    <a:pt x="816" y="896"/>
                  </a:lnTo>
                  <a:lnTo>
                    <a:pt x="883" y="869"/>
                  </a:lnTo>
                  <a:lnTo>
                    <a:pt x="830" y="883"/>
                  </a:lnTo>
                  <a:lnTo>
                    <a:pt x="816" y="842"/>
                  </a:lnTo>
                  <a:lnTo>
                    <a:pt x="843" y="802"/>
                  </a:lnTo>
                  <a:lnTo>
                    <a:pt x="883" y="789"/>
                  </a:lnTo>
                  <a:lnTo>
                    <a:pt x="843" y="735"/>
                  </a:lnTo>
                  <a:lnTo>
                    <a:pt x="895" y="708"/>
                  </a:lnTo>
                  <a:lnTo>
                    <a:pt x="908" y="681"/>
                  </a:lnTo>
                  <a:lnTo>
                    <a:pt x="935" y="681"/>
                  </a:lnTo>
                  <a:lnTo>
                    <a:pt x="935" y="679"/>
                  </a:lnTo>
                  <a:lnTo>
                    <a:pt x="937" y="677"/>
                  </a:lnTo>
                  <a:lnTo>
                    <a:pt x="937" y="676"/>
                  </a:lnTo>
                  <a:lnTo>
                    <a:pt x="939" y="674"/>
                  </a:lnTo>
                  <a:lnTo>
                    <a:pt x="941" y="670"/>
                  </a:lnTo>
                  <a:lnTo>
                    <a:pt x="945" y="670"/>
                  </a:lnTo>
                  <a:lnTo>
                    <a:pt x="949" y="668"/>
                  </a:lnTo>
                  <a:lnTo>
                    <a:pt x="958" y="668"/>
                  </a:lnTo>
                  <a:lnTo>
                    <a:pt x="966" y="666"/>
                  </a:lnTo>
                  <a:lnTo>
                    <a:pt x="974" y="664"/>
                  </a:lnTo>
                  <a:lnTo>
                    <a:pt x="979" y="662"/>
                  </a:lnTo>
                  <a:lnTo>
                    <a:pt x="983" y="660"/>
                  </a:lnTo>
                  <a:lnTo>
                    <a:pt x="987" y="656"/>
                  </a:lnTo>
                  <a:lnTo>
                    <a:pt x="989" y="656"/>
                  </a:lnTo>
                  <a:lnTo>
                    <a:pt x="989" y="654"/>
                  </a:lnTo>
                  <a:lnTo>
                    <a:pt x="1016" y="641"/>
                  </a:lnTo>
                  <a:lnTo>
                    <a:pt x="975" y="616"/>
                  </a:lnTo>
                  <a:lnTo>
                    <a:pt x="949" y="641"/>
                  </a:lnTo>
                  <a:lnTo>
                    <a:pt x="947" y="641"/>
                  </a:lnTo>
                  <a:lnTo>
                    <a:pt x="945" y="641"/>
                  </a:lnTo>
                  <a:lnTo>
                    <a:pt x="939" y="641"/>
                  </a:lnTo>
                  <a:lnTo>
                    <a:pt x="933" y="641"/>
                  </a:lnTo>
                  <a:lnTo>
                    <a:pt x="924" y="641"/>
                  </a:lnTo>
                  <a:lnTo>
                    <a:pt x="916" y="641"/>
                  </a:lnTo>
                  <a:lnTo>
                    <a:pt x="906" y="641"/>
                  </a:lnTo>
                  <a:lnTo>
                    <a:pt x="895" y="641"/>
                  </a:lnTo>
                  <a:lnTo>
                    <a:pt x="893" y="643"/>
                  </a:lnTo>
                  <a:lnTo>
                    <a:pt x="891" y="643"/>
                  </a:lnTo>
                  <a:lnTo>
                    <a:pt x="887" y="647"/>
                  </a:lnTo>
                  <a:lnTo>
                    <a:pt x="885" y="651"/>
                  </a:lnTo>
                  <a:lnTo>
                    <a:pt x="883" y="654"/>
                  </a:lnTo>
                  <a:lnTo>
                    <a:pt x="879" y="660"/>
                  </a:lnTo>
                  <a:lnTo>
                    <a:pt x="878" y="664"/>
                  </a:lnTo>
                  <a:lnTo>
                    <a:pt x="874" y="668"/>
                  </a:lnTo>
                  <a:lnTo>
                    <a:pt x="872" y="668"/>
                  </a:lnTo>
                  <a:lnTo>
                    <a:pt x="870" y="668"/>
                  </a:lnTo>
                  <a:lnTo>
                    <a:pt x="866" y="668"/>
                  </a:lnTo>
                  <a:lnTo>
                    <a:pt x="864" y="666"/>
                  </a:lnTo>
                  <a:lnTo>
                    <a:pt x="864" y="664"/>
                  </a:lnTo>
                  <a:lnTo>
                    <a:pt x="862" y="662"/>
                  </a:lnTo>
                  <a:lnTo>
                    <a:pt x="860" y="660"/>
                  </a:lnTo>
                  <a:lnTo>
                    <a:pt x="858" y="658"/>
                  </a:lnTo>
                  <a:lnTo>
                    <a:pt x="856" y="656"/>
                  </a:lnTo>
                  <a:lnTo>
                    <a:pt x="851" y="656"/>
                  </a:lnTo>
                  <a:lnTo>
                    <a:pt x="845" y="658"/>
                  </a:lnTo>
                  <a:lnTo>
                    <a:pt x="841" y="658"/>
                  </a:lnTo>
                  <a:lnTo>
                    <a:pt x="837" y="660"/>
                  </a:lnTo>
                  <a:lnTo>
                    <a:pt x="833" y="660"/>
                  </a:lnTo>
                  <a:lnTo>
                    <a:pt x="828" y="662"/>
                  </a:lnTo>
                  <a:lnTo>
                    <a:pt x="822" y="666"/>
                  </a:lnTo>
                  <a:lnTo>
                    <a:pt x="816" y="668"/>
                  </a:lnTo>
                  <a:lnTo>
                    <a:pt x="808" y="672"/>
                  </a:lnTo>
                  <a:lnTo>
                    <a:pt x="801" y="676"/>
                  </a:lnTo>
                  <a:lnTo>
                    <a:pt x="791" y="679"/>
                  </a:lnTo>
                  <a:lnTo>
                    <a:pt x="783" y="683"/>
                  </a:lnTo>
                  <a:lnTo>
                    <a:pt x="772" y="689"/>
                  </a:lnTo>
                  <a:lnTo>
                    <a:pt x="762" y="695"/>
                  </a:lnTo>
                  <a:lnTo>
                    <a:pt x="735" y="708"/>
                  </a:lnTo>
                  <a:lnTo>
                    <a:pt x="709" y="748"/>
                  </a:lnTo>
                  <a:lnTo>
                    <a:pt x="682" y="748"/>
                  </a:lnTo>
                  <a:lnTo>
                    <a:pt x="695" y="708"/>
                  </a:lnTo>
                  <a:lnTo>
                    <a:pt x="749" y="668"/>
                  </a:lnTo>
                  <a:lnTo>
                    <a:pt x="789" y="668"/>
                  </a:lnTo>
                  <a:lnTo>
                    <a:pt x="830" y="629"/>
                  </a:lnTo>
                  <a:lnTo>
                    <a:pt x="830" y="603"/>
                  </a:lnTo>
                  <a:lnTo>
                    <a:pt x="803" y="616"/>
                  </a:lnTo>
                  <a:lnTo>
                    <a:pt x="789" y="589"/>
                  </a:lnTo>
                  <a:lnTo>
                    <a:pt x="803" y="562"/>
                  </a:lnTo>
                  <a:lnTo>
                    <a:pt x="816" y="562"/>
                  </a:lnTo>
                  <a:lnTo>
                    <a:pt x="830" y="535"/>
                  </a:lnTo>
                  <a:lnTo>
                    <a:pt x="843" y="562"/>
                  </a:lnTo>
                  <a:lnTo>
                    <a:pt x="870" y="562"/>
                  </a:lnTo>
                  <a:lnTo>
                    <a:pt x="856" y="522"/>
                  </a:lnTo>
                  <a:lnTo>
                    <a:pt x="895" y="468"/>
                  </a:lnTo>
                  <a:lnTo>
                    <a:pt x="895" y="562"/>
                  </a:lnTo>
                  <a:lnTo>
                    <a:pt x="922" y="562"/>
                  </a:lnTo>
                  <a:lnTo>
                    <a:pt x="962" y="589"/>
                  </a:lnTo>
                  <a:lnTo>
                    <a:pt x="975" y="562"/>
                  </a:lnTo>
                  <a:lnTo>
                    <a:pt x="975" y="535"/>
                  </a:lnTo>
                  <a:lnTo>
                    <a:pt x="1002" y="522"/>
                  </a:lnTo>
                  <a:lnTo>
                    <a:pt x="1016" y="495"/>
                  </a:lnTo>
                  <a:lnTo>
                    <a:pt x="975" y="495"/>
                  </a:lnTo>
                  <a:lnTo>
                    <a:pt x="949" y="509"/>
                  </a:lnTo>
                  <a:lnTo>
                    <a:pt x="962" y="468"/>
                  </a:lnTo>
                  <a:lnTo>
                    <a:pt x="935" y="441"/>
                  </a:lnTo>
                  <a:lnTo>
                    <a:pt x="989" y="441"/>
                  </a:lnTo>
                  <a:lnTo>
                    <a:pt x="1002" y="401"/>
                  </a:lnTo>
                  <a:lnTo>
                    <a:pt x="1016" y="415"/>
                  </a:lnTo>
                  <a:lnTo>
                    <a:pt x="1029" y="441"/>
                  </a:lnTo>
                  <a:lnTo>
                    <a:pt x="1043" y="428"/>
                  </a:lnTo>
                  <a:lnTo>
                    <a:pt x="1069" y="455"/>
                  </a:lnTo>
                  <a:lnTo>
                    <a:pt x="1096" y="428"/>
                  </a:lnTo>
                  <a:lnTo>
                    <a:pt x="1069" y="428"/>
                  </a:lnTo>
                  <a:lnTo>
                    <a:pt x="1029" y="401"/>
                  </a:lnTo>
                  <a:lnTo>
                    <a:pt x="1083" y="361"/>
                  </a:lnTo>
                  <a:lnTo>
                    <a:pt x="1123" y="361"/>
                  </a:lnTo>
                  <a:lnTo>
                    <a:pt x="1164" y="309"/>
                  </a:lnTo>
                  <a:lnTo>
                    <a:pt x="1164" y="388"/>
                  </a:lnTo>
                  <a:lnTo>
                    <a:pt x="1177" y="415"/>
                  </a:lnTo>
                  <a:lnTo>
                    <a:pt x="1204" y="374"/>
                  </a:lnTo>
                  <a:lnTo>
                    <a:pt x="1177" y="361"/>
                  </a:lnTo>
                  <a:lnTo>
                    <a:pt x="1179" y="361"/>
                  </a:lnTo>
                  <a:lnTo>
                    <a:pt x="1181" y="359"/>
                  </a:lnTo>
                  <a:lnTo>
                    <a:pt x="1187" y="357"/>
                  </a:lnTo>
                  <a:lnTo>
                    <a:pt x="1192" y="355"/>
                  </a:lnTo>
                  <a:lnTo>
                    <a:pt x="1198" y="353"/>
                  </a:lnTo>
                  <a:lnTo>
                    <a:pt x="1204" y="349"/>
                  </a:lnTo>
                  <a:lnTo>
                    <a:pt x="1212" y="349"/>
                  </a:lnTo>
                  <a:lnTo>
                    <a:pt x="1217" y="347"/>
                  </a:lnTo>
                  <a:lnTo>
                    <a:pt x="1219" y="347"/>
                  </a:lnTo>
                  <a:lnTo>
                    <a:pt x="1221" y="345"/>
                  </a:lnTo>
                  <a:lnTo>
                    <a:pt x="1223" y="344"/>
                  </a:lnTo>
                  <a:lnTo>
                    <a:pt x="1225" y="340"/>
                  </a:lnTo>
                  <a:lnTo>
                    <a:pt x="1225" y="336"/>
                  </a:lnTo>
                  <a:lnTo>
                    <a:pt x="1227" y="332"/>
                  </a:lnTo>
                  <a:lnTo>
                    <a:pt x="1229" y="320"/>
                  </a:lnTo>
                  <a:lnTo>
                    <a:pt x="1229" y="311"/>
                  </a:lnTo>
                  <a:lnTo>
                    <a:pt x="1229" y="307"/>
                  </a:lnTo>
                  <a:lnTo>
                    <a:pt x="1231" y="303"/>
                  </a:lnTo>
                  <a:lnTo>
                    <a:pt x="1231" y="299"/>
                  </a:lnTo>
                  <a:lnTo>
                    <a:pt x="1231" y="297"/>
                  </a:lnTo>
                  <a:lnTo>
                    <a:pt x="1231" y="296"/>
                  </a:lnTo>
                  <a:lnTo>
                    <a:pt x="1271" y="309"/>
                  </a:lnTo>
                  <a:lnTo>
                    <a:pt x="1296" y="334"/>
                  </a:lnTo>
                  <a:lnTo>
                    <a:pt x="1283" y="282"/>
                  </a:lnTo>
                  <a:lnTo>
                    <a:pt x="1258" y="269"/>
                  </a:lnTo>
                  <a:lnTo>
                    <a:pt x="1258" y="242"/>
                  </a:lnTo>
                  <a:lnTo>
                    <a:pt x="1260" y="242"/>
                  </a:lnTo>
                  <a:lnTo>
                    <a:pt x="1261" y="240"/>
                  </a:lnTo>
                  <a:lnTo>
                    <a:pt x="1265" y="240"/>
                  </a:lnTo>
                  <a:lnTo>
                    <a:pt x="1269" y="238"/>
                  </a:lnTo>
                  <a:lnTo>
                    <a:pt x="1273" y="236"/>
                  </a:lnTo>
                  <a:lnTo>
                    <a:pt x="1279" y="232"/>
                  </a:lnTo>
                  <a:lnTo>
                    <a:pt x="1283" y="228"/>
                  </a:lnTo>
                  <a:lnTo>
                    <a:pt x="1288" y="223"/>
                  </a:lnTo>
                  <a:lnTo>
                    <a:pt x="1294" y="221"/>
                  </a:lnTo>
                  <a:lnTo>
                    <a:pt x="1298" y="217"/>
                  </a:lnTo>
                  <a:lnTo>
                    <a:pt x="1304" y="217"/>
                  </a:lnTo>
                  <a:lnTo>
                    <a:pt x="1309" y="215"/>
                  </a:lnTo>
                  <a:lnTo>
                    <a:pt x="1313" y="215"/>
                  </a:lnTo>
                  <a:lnTo>
                    <a:pt x="1323" y="215"/>
                  </a:lnTo>
                  <a:lnTo>
                    <a:pt x="1327" y="215"/>
                  </a:lnTo>
                  <a:lnTo>
                    <a:pt x="1329" y="217"/>
                  </a:lnTo>
                  <a:lnTo>
                    <a:pt x="1331" y="219"/>
                  </a:lnTo>
                  <a:lnTo>
                    <a:pt x="1331" y="221"/>
                  </a:lnTo>
                  <a:lnTo>
                    <a:pt x="1334" y="226"/>
                  </a:lnTo>
                  <a:lnTo>
                    <a:pt x="1334" y="234"/>
                  </a:lnTo>
                  <a:lnTo>
                    <a:pt x="1336" y="242"/>
                  </a:lnTo>
                  <a:lnTo>
                    <a:pt x="1336" y="248"/>
                  </a:lnTo>
                  <a:lnTo>
                    <a:pt x="1336" y="251"/>
                  </a:lnTo>
                  <a:lnTo>
                    <a:pt x="1336" y="253"/>
                  </a:lnTo>
                  <a:lnTo>
                    <a:pt x="1336" y="255"/>
                  </a:lnTo>
                  <a:lnTo>
                    <a:pt x="1377" y="269"/>
                  </a:lnTo>
                  <a:lnTo>
                    <a:pt x="1377" y="267"/>
                  </a:lnTo>
                  <a:lnTo>
                    <a:pt x="1377" y="265"/>
                  </a:lnTo>
                  <a:lnTo>
                    <a:pt x="1375" y="263"/>
                  </a:lnTo>
                  <a:lnTo>
                    <a:pt x="1373" y="259"/>
                  </a:lnTo>
                  <a:lnTo>
                    <a:pt x="1371" y="253"/>
                  </a:lnTo>
                  <a:lnTo>
                    <a:pt x="1367" y="246"/>
                  </a:lnTo>
                  <a:lnTo>
                    <a:pt x="1365" y="240"/>
                  </a:lnTo>
                  <a:lnTo>
                    <a:pt x="1365" y="234"/>
                  </a:lnTo>
                  <a:lnTo>
                    <a:pt x="1363" y="228"/>
                  </a:lnTo>
                  <a:lnTo>
                    <a:pt x="1363" y="223"/>
                  </a:lnTo>
                  <a:lnTo>
                    <a:pt x="1365" y="219"/>
                  </a:lnTo>
                  <a:lnTo>
                    <a:pt x="1365" y="215"/>
                  </a:lnTo>
                  <a:lnTo>
                    <a:pt x="1365" y="213"/>
                  </a:lnTo>
                  <a:lnTo>
                    <a:pt x="1367" y="207"/>
                  </a:lnTo>
                  <a:lnTo>
                    <a:pt x="1371" y="205"/>
                  </a:lnTo>
                  <a:lnTo>
                    <a:pt x="1373" y="203"/>
                  </a:lnTo>
                  <a:lnTo>
                    <a:pt x="1375" y="202"/>
                  </a:lnTo>
                  <a:lnTo>
                    <a:pt x="1377" y="202"/>
                  </a:lnTo>
                  <a:lnTo>
                    <a:pt x="1390" y="161"/>
                  </a:lnTo>
                  <a:lnTo>
                    <a:pt x="1404" y="134"/>
                  </a:lnTo>
                  <a:lnTo>
                    <a:pt x="1417" y="121"/>
                  </a:lnTo>
                  <a:lnTo>
                    <a:pt x="1417" y="67"/>
                  </a:lnTo>
                  <a:lnTo>
                    <a:pt x="1444" y="67"/>
                  </a:lnTo>
                  <a:lnTo>
                    <a:pt x="1484" y="27"/>
                  </a:lnTo>
                  <a:lnTo>
                    <a:pt x="1498" y="67"/>
                  </a:lnTo>
                  <a:lnTo>
                    <a:pt x="1484" y="121"/>
                  </a:lnTo>
                  <a:lnTo>
                    <a:pt x="1471" y="161"/>
                  </a:lnTo>
                  <a:lnTo>
                    <a:pt x="1471" y="163"/>
                  </a:lnTo>
                  <a:lnTo>
                    <a:pt x="1471" y="165"/>
                  </a:lnTo>
                  <a:lnTo>
                    <a:pt x="1471" y="167"/>
                  </a:lnTo>
                  <a:lnTo>
                    <a:pt x="1471" y="171"/>
                  </a:lnTo>
                  <a:lnTo>
                    <a:pt x="1471" y="175"/>
                  </a:lnTo>
                  <a:lnTo>
                    <a:pt x="1471" y="184"/>
                  </a:lnTo>
                  <a:lnTo>
                    <a:pt x="1471" y="196"/>
                  </a:lnTo>
                  <a:lnTo>
                    <a:pt x="1471" y="205"/>
                  </a:lnTo>
                  <a:lnTo>
                    <a:pt x="1471" y="217"/>
                  </a:lnTo>
                  <a:lnTo>
                    <a:pt x="1471" y="228"/>
                  </a:lnTo>
                  <a:lnTo>
                    <a:pt x="1471" y="230"/>
                  </a:lnTo>
                  <a:lnTo>
                    <a:pt x="1471" y="232"/>
                  </a:lnTo>
                  <a:lnTo>
                    <a:pt x="1473" y="232"/>
                  </a:lnTo>
                  <a:lnTo>
                    <a:pt x="1473" y="234"/>
                  </a:lnTo>
                  <a:lnTo>
                    <a:pt x="1475" y="234"/>
                  </a:lnTo>
                  <a:lnTo>
                    <a:pt x="1476" y="232"/>
                  </a:lnTo>
                  <a:lnTo>
                    <a:pt x="1480" y="230"/>
                  </a:lnTo>
                  <a:lnTo>
                    <a:pt x="1482" y="230"/>
                  </a:lnTo>
                  <a:lnTo>
                    <a:pt x="1484" y="228"/>
                  </a:lnTo>
                  <a:lnTo>
                    <a:pt x="1498" y="202"/>
                  </a:lnTo>
                  <a:lnTo>
                    <a:pt x="1511" y="134"/>
                  </a:lnTo>
                  <a:lnTo>
                    <a:pt x="1511" y="81"/>
                  </a:lnTo>
                  <a:lnTo>
                    <a:pt x="1538" y="27"/>
                  </a:lnTo>
                  <a:lnTo>
                    <a:pt x="1551" y="94"/>
                  </a:lnTo>
                  <a:lnTo>
                    <a:pt x="1565" y="148"/>
                  </a:lnTo>
                  <a:lnTo>
                    <a:pt x="1592" y="121"/>
                  </a:lnTo>
                  <a:lnTo>
                    <a:pt x="1578" y="67"/>
                  </a:lnTo>
                  <a:lnTo>
                    <a:pt x="1578" y="13"/>
                  </a:lnTo>
                  <a:lnTo>
                    <a:pt x="1632" y="0"/>
                  </a:lnTo>
                  <a:lnTo>
                    <a:pt x="1672" y="0"/>
                  </a:lnTo>
                  <a:lnTo>
                    <a:pt x="1645" y="54"/>
                  </a:lnTo>
                  <a:lnTo>
                    <a:pt x="1645" y="107"/>
                  </a:lnTo>
                  <a:lnTo>
                    <a:pt x="1659" y="94"/>
                  </a:lnTo>
                  <a:lnTo>
                    <a:pt x="1684" y="13"/>
                  </a:lnTo>
                  <a:lnTo>
                    <a:pt x="1724" y="27"/>
                  </a:lnTo>
                  <a:lnTo>
                    <a:pt x="1778" y="27"/>
                  </a:lnTo>
                  <a:lnTo>
                    <a:pt x="1832" y="54"/>
                  </a:lnTo>
                  <a:lnTo>
                    <a:pt x="1858" y="81"/>
                  </a:lnTo>
                  <a:lnTo>
                    <a:pt x="1818" y="134"/>
                  </a:lnTo>
                  <a:lnTo>
                    <a:pt x="1697" y="148"/>
                  </a:lnTo>
                  <a:lnTo>
                    <a:pt x="1711" y="175"/>
                  </a:lnTo>
                  <a:lnTo>
                    <a:pt x="1791" y="188"/>
                  </a:lnTo>
                  <a:lnTo>
                    <a:pt x="1793" y="188"/>
                  </a:lnTo>
                  <a:lnTo>
                    <a:pt x="1795" y="188"/>
                  </a:lnTo>
                  <a:lnTo>
                    <a:pt x="1799" y="188"/>
                  </a:lnTo>
                  <a:lnTo>
                    <a:pt x="1801" y="188"/>
                  </a:lnTo>
                  <a:lnTo>
                    <a:pt x="1805" y="188"/>
                  </a:lnTo>
                  <a:lnTo>
                    <a:pt x="1814" y="188"/>
                  </a:lnTo>
                  <a:lnTo>
                    <a:pt x="1822" y="188"/>
                  </a:lnTo>
                  <a:lnTo>
                    <a:pt x="1832" y="188"/>
                  </a:lnTo>
                  <a:lnTo>
                    <a:pt x="1839" y="188"/>
                  </a:lnTo>
                  <a:lnTo>
                    <a:pt x="1843" y="188"/>
                  </a:lnTo>
                  <a:lnTo>
                    <a:pt x="1845" y="188"/>
                  </a:lnTo>
                  <a:lnTo>
                    <a:pt x="1849" y="188"/>
                  </a:lnTo>
                  <a:lnTo>
                    <a:pt x="1853" y="188"/>
                  </a:lnTo>
                  <a:lnTo>
                    <a:pt x="1857" y="188"/>
                  </a:lnTo>
                  <a:lnTo>
                    <a:pt x="1858" y="188"/>
                  </a:lnTo>
                  <a:lnTo>
                    <a:pt x="1860" y="188"/>
                  </a:lnTo>
                  <a:lnTo>
                    <a:pt x="1864" y="188"/>
                  </a:lnTo>
                  <a:lnTo>
                    <a:pt x="1868" y="188"/>
                  </a:lnTo>
                  <a:lnTo>
                    <a:pt x="1872" y="188"/>
                  </a:lnTo>
                  <a:lnTo>
                    <a:pt x="1872" y="202"/>
                  </a:lnTo>
                  <a:lnTo>
                    <a:pt x="1885" y="215"/>
                  </a:lnTo>
                  <a:lnTo>
                    <a:pt x="1885" y="242"/>
                  </a:lnTo>
                  <a:lnTo>
                    <a:pt x="1858" y="242"/>
                  </a:lnTo>
                  <a:lnTo>
                    <a:pt x="1832" y="228"/>
                  </a:lnTo>
                  <a:lnTo>
                    <a:pt x="1845" y="255"/>
                  </a:lnTo>
                  <a:lnTo>
                    <a:pt x="1845" y="282"/>
                  </a:lnTo>
                  <a:lnTo>
                    <a:pt x="1818" y="282"/>
                  </a:lnTo>
                  <a:lnTo>
                    <a:pt x="1818" y="296"/>
                  </a:lnTo>
                  <a:lnTo>
                    <a:pt x="1805" y="296"/>
                  </a:lnTo>
                  <a:lnTo>
                    <a:pt x="1791" y="309"/>
                  </a:lnTo>
                  <a:lnTo>
                    <a:pt x="1791" y="361"/>
                  </a:lnTo>
                  <a:lnTo>
                    <a:pt x="1778" y="361"/>
                  </a:lnTo>
                </a:path>
              </a:pathLst>
            </a:custGeom>
            <a:solidFill>
              <a:srgbClr val="0082D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195"/>
            <p:cNvSpPr>
              <a:spLocks/>
            </p:cNvSpPr>
            <p:nvPr/>
          </p:nvSpPr>
          <p:spPr bwMode="gray">
            <a:xfrm>
              <a:off x="4064222" y="3051794"/>
              <a:ext cx="192274" cy="279357"/>
            </a:xfrm>
            <a:custGeom>
              <a:avLst/>
              <a:gdLst>
                <a:gd name="T0" fmla="*/ 43 w 294"/>
                <a:gd name="T1" fmla="*/ 104 h 414"/>
                <a:gd name="T2" fmla="*/ 43 w 294"/>
                <a:gd name="T3" fmla="*/ 101 h 414"/>
                <a:gd name="T4" fmla="*/ 40 w 294"/>
                <a:gd name="T5" fmla="*/ 97 h 414"/>
                <a:gd name="T6" fmla="*/ 47 w 294"/>
                <a:gd name="T7" fmla="*/ 94 h 414"/>
                <a:gd name="T8" fmla="*/ 37 w 294"/>
                <a:gd name="T9" fmla="*/ 90 h 414"/>
                <a:gd name="T10" fmla="*/ 43 w 294"/>
                <a:gd name="T11" fmla="*/ 77 h 414"/>
                <a:gd name="T12" fmla="*/ 43 w 294"/>
                <a:gd name="T13" fmla="*/ 67 h 414"/>
                <a:gd name="T14" fmla="*/ 50 w 294"/>
                <a:gd name="T15" fmla="*/ 57 h 414"/>
                <a:gd name="T16" fmla="*/ 57 w 294"/>
                <a:gd name="T17" fmla="*/ 47 h 414"/>
                <a:gd name="T18" fmla="*/ 60 w 294"/>
                <a:gd name="T19" fmla="*/ 34 h 414"/>
                <a:gd name="T20" fmla="*/ 63 w 294"/>
                <a:gd name="T21" fmla="*/ 41 h 414"/>
                <a:gd name="T22" fmla="*/ 74 w 294"/>
                <a:gd name="T23" fmla="*/ 26 h 414"/>
                <a:gd name="T24" fmla="*/ 70 w 294"/>
                <a:gd name="T25" fmla="*/ 20 h 414"/>
                <a:gd name="T26" fmla="*/ 60 w 294"/>
                <a:gd name="T27" fmla="*/ 24 h 414"/>
                <a:gd name="T28" fmla="*/ 60 w 294"/>
                <a:gd name="T29" fmla="*/ 10 h 414"/>
                <a:gd name="T30" fmla="*/ 53 w 294"/>
                <a:gd name="T31" fmla="*/ 3 h 414"/>
                <a:gd name="T32" fmla="*/ 47 w 294"/>
                <a:gd name="T33" fmla="*/ 0 h 414"/>
                <a:gd name="T34" fmla="*/ 37 w 294"/>
                <a:gd name="T35" fmla="*/ 3 h 414"/>
                <a:gd name="T36" fmla="*/ 27 w 294"/>
                <a:gd name="T37" fmla="*/ 3 h 414"/>
                <a:gd name="T38" fmla="*/ 20 w 294"/>
                <a:gd name="T39" fmla="*/ 6 h 414"/>
                <a:gd name="T40" fmla="*/ 17 w 294"/>
                <a:gd name="T41" fmla="*/ 17 h 414"/>
                <a:gd name="T42" fmla="*/ 13 w 294"/>
                <a:gd name="T43" fmla="*/ 24 h 414"/>
                <a:gd name="T44" fmla="*/ 3 w 294"/>
                <a:gd name="T45" fmla="*/ 17 h 414"/>
                <a:gd name="T46" fmla="*/ 0 w 294"/>
                <a:gd name="T47" fmla="*/ 26 h 414"/>
                <a:gd name="T48" fmla="*/ 0 w 294"/>
                <a:gd name="T49" fmla="*/ 37 h 414"/>
                <a:gd name="T50" fmla="*/ 6 w 294"/>
                <a:gd name="T51" fmla="*/ 44 h 414"/>
                <a:gd name="T52" fmla="*/ 10 w 294"/>
                <a:gd name="T53" fmla="*/ 53 h 414"/>
                <a:gd name="T54" fmla="*/ 3 w 294"/>
                <a:gd name="T55" fmla="*/ 60 h 414"/>
                <a:gd name="T56" fmla="*/ 3 w 294"/>
                <a:gd name="T57" fmla="*/ 67 h 414"/>
                <a:gd name="T58" fmla="*/ 10 w 294"/>
                <a:gd name="T59" fmla="*/ 74 h 414"/>
                <a:gd name="T60" fmla="*/ 17 w 294"/>
                <a:gd name="T61" fmla="*/ 77 h 414"/>
                <a:gd name="T62" fmla="*/ 17 w 294"/>
                <a:gd name="T63" fmla="*/ 94 h 414"/>
                <a:gd name="T64" fmla="*/ 17 w 294"/>
                <a:gd name="T65" fmla="*/ 97 h 414"/>
                <a:gd name="T66" fmla="*/ 27 w 294"/>
                <a:gd name="T67" fmla="*/ 101 h 414"/>
                <a:gd name="T68" fmla="*/ 37 w 294"/>
                <a:gd name="T69" fmla="*/ 104 h 414"/>
                <a:gd name="T70" fmla="*/ 43 w 294"/>
                <a:gd name="T71" fmla="*/ 104 h 4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4"/>
                <a:gd name="T109" fmla="*/ 0 h 414"/>
                <a:gd name="T110" fmla="*/ 294 w 294"/>
                <a:gd name="T111" fmla="*/ 414 h 4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4" h="414">
                  <a:moveTo>
                    <a:pt x="175" y="414"/>
                  </a:moveTo>
                  <a:lnTo>
                    <a:pt x="175" y="401"/>
                  </a:lnTo>
                  <a:lnTo>
                    <a:pt x="161" y="387"/>
                  </a:lnTo>
                  <a:lnTo>
                    <a:pt x="188" y="374"/>
                  </a:lnTo>
                  <a:lnTo>
                    <a:pt x="148" y="360"/>
                  </a:lnTo>
                  <a:lnTo>
                    <a:pt x="175" y="307"/>
                  </a:lnTo>
                  <a:lnTo>
                    <a:pt x="175" y="268"/>
                  </a:lnTo>
                  <a:lnTo>
                    <a:pt x="202" y="228"/>
                  </a:lnTo>
                  <a:lnTo>
                    <a:pt x="229" y="188"/>
                  </a:lnTo>
                  <a:lnTo>
                    <a:pt x="242" y="134"/>
                  </a:lnTo>
                  <a:lnTo>
                    <a:pt x="255" y="161"/>
                  </a:lnTo>
                  <a:lnTo>
                    <a:pt x="294" y="107"/>
                  </a:lnTo>
                  <a:lnTo>
                    <a:pt x="280" y="80"/>
                  </a:lnTo>
                  <a:lnTo>
                    <a:pt x="242" y="94"/>
                  </a:lnTo>
                  <a:lnTo>
                    <a:pt x="242" y="40"/>
                  </a:lnTo>
                  <a:lnTo>
                    <a:pt x="215" y="13"/>
                  </a:lnTo>
                  <a:lnTo>
                    <a:pt x="188" y="0"/>
                  </a:lnTo>
                  <a:lnTo>
                    <a:pt x="148" y="13"/>
                  </a:lnTo>
                  <a:lnTo>
                    <a:pt x="108" y="13"/>
                  </a:lnTo>
                  <a:lnTo>
                    <a:pt x="81" y="27"/>
                  </a:lnTo>
                  <a:lnTo>
                    <a:pt x="67" y="67"/>
                  </a:lnTo>
                  <a:lnTo>
                    <a:pt x="54" y="94"/>
                  </a:lnTo>
                  <a:lnTo>
                    <a:pt x="14" y="67"/>
                  </a:lnTo>
                  <a:lnTo>
                    <a:pt x="0" y="107"/>
                  </a:lnTo>
                  <a:lnTo>
                    <a:pt x="0" y="147"/>
                  </a:lnTo>
                  <a:lnTo>
                    <a:pt x="27" y="174"/>
                  </a:lnTo>
                  <a:lnTo>
                    <a:pt x="40" y="215"/>
                  </a:lnTo>
                  <a:lnTo>
                    <a:pt x="14" y="241"/>
                  </a:lnTo>
                  <a:lnTo>
                    <a:pt x="14" y="268"/>
                  </a:lnTo>
                  <a:lnTo>
                    <a:pt x="40" y="293"/>
                  </a:lnTo>
                  <a:lnTo>
                    <a:pt x="67" y="307"/>
                  </a:lnTo>
                  <a:lnTo>
                    <a:pt x="67" y="374"/>
                  </a:lnTo>
                  <a:lnTo>
                    <a:pt x="67" y="387"/>
                  </a:lnTo>
                  <a:lnTo>
                    <a:pt x="108" y="401"/>
                  </a:lnTo>
                  <a:lnTo>
                    <a:pt x="148" y="414"/>
                  </a:lnTo>
                  <a:lnTo>
                    <a:pt x="175" y="414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196"/>
            <p:cNvSpPr>
              <a:spLocks/>
            </p:cNvSpPr>
            <p:nvPr/>
          </p:nvSpPr>
          <p:spPr bwMode="gray">
            <a:xfrm>
              <a:off x="4074685" y="2953277"/>
              <a:ext cx="164806" cy="144402"/>
            </a:xfrm>
            <a:custGeom>
              <a:avLst/>
              <a:gdLst>
                <a:gd name="T0" fmla="*/ 0 w 254"/>
                <a:gd name="T1" fmla="*/ 50 h 215"/>
                <a:gd name="T2" fmla="*/ 6 w 254"/>
                <a:gd name="T3" fmla="*/ 53 h 215"/>
                <a:gd name="T4" fmla="*/ 9 w 254"/>
                <a:gd name="T5" fmla="*/ 47 h 215"/>
                <a:gd name="T6" fmla="*/ 9 w 254"/>
                <a:gd name="T7" fmla="*/ 40 h 215"/>
                <a:gd name="T8" fmla="*/ 19 w 254"/>
                <a:gd name="T9" fmla="*/ 37 h 215"/>
                <a:gd name="T10" fmla="*/ 23 w 254"/>
                <a:gd name="T11" fmla="*/ 33 h 215"/>
                <a:gd name="T12" fmla="*/ 26 w 254"/>
                <a:gd name="T13" fmla="*/ 37 h 215"/>
                <a:gd name="T14" fmla="*/ 33 w 254"/>
                <a:gd name="T15" fmla="*/ 33 h 215"/>
                <a:gd name="T16" fmla="*/ 43 w 254"/>
                <a:gd name="T17" fmla="*/ 33 h 215"/>
                <a:gd name="T18" fmla="*/ 49 w 254"/>
                <a:gd name="T19" fmla="*/ 33 h 215"/>
                <a:gd name="T20" fmla="*/ 56 w 254"/>
                <a:gd name="T21" fmla="*/ 37 h 215"/>
                <a:gd name="T22" fmla="*/ 56 w 254"/>
                <a:gd name="T23" fmla="*/ 30 h 215"/>
                <a:gd name="T24" fmla="*/ 63 w 254"/>
                <a:gd name="T25" fmla="*/ 23 h 215"/>
                <a:gd name="T26" fmla="*/ 59 w 254"/>
                <a:gd name="T27" fmla="*/ 20 h 215"/>
                <a:gd name="T28" fmla="*/ 59 w 254"/>
                <a:gd name="T29" fmla="*/ 16 h 215"/>
                <a:gd name="T30" fmla="*/ 59 w 254"/>
                <a:gd name="T31" fmla="*/ 13 h 215"/>
                <a:gd name="T32" fmla="*/ 56 w 254"/>
                <a:gd name="T33" fmla="*/ 10 h 215"/>
                <a:gd name="T34" fmla="*/ 63 w 254"/>
                <a:gd name="T35" fmla="*/ 3 h 215"/>
                <a:gd name="T36" fmla="*/ 59 w 254"/>
                <a:gd name="T37" fmla="*/ 0 h 215"/>
                <a:gd name="T38" fmla="*/ 53 w 254"/>
                <a:gd name="T39" fmla="*/ 10 h 215"/>
                <a:gd name="T40" fmla="*/ 43 w 254"/>
                <a:gd name="T41" fmla="*/ 10 h 215"/>
                <a:gd name="T42" fmla="*/ 43 w 254"/>
                <a:gd name="T43" fmla="*/ 13 h 215"/>
                <a:gd name="T44" fmla="*/ 43 w 254"/>
                <a:gd name="T45" fmla="*/ 16 h 215"/>
                <a:gd name="T46" fmla="*/ 36 w 254"/>
                <a:gd name="T47" fmla="*/ 16 h 215"/>
                <a:gd name="T48" fmla="*/ 39 w 254"/>
                <a:gd name="T49" fmla="*/ 20 h 215"/>
                <a:gd name="T50" fmla="*/ 29 w 254"/>
                <a:gd name="T51" fmla="*/ 26 h 215"/>
                <a:gd name="T52" fmla="*/ 19 w 254"/>
                <a:gd name="T53" fmla="*/ 30 h 215"/>
                <a:gd name="T54" fmla="*/ 19 w 254"/>
                <a:gd name="T55" fmla="*/ 33 h 215"/>
                <a:gd name="T56" fmla="*/ 9 w 254"/>
                <a:gd name="T57" fmla="*/ 33 h 215"/>
                <a:gd name="T58" fmla="*/ 6 w 254"/>
                <a:gd name="T59" fmla="*/ 37 h 215"/>
                <a:gd name="T60" fmla="*/ 3 w 254"/>
                <a:gd name="T61" fmla="*/ 40 h 215"/>
                <a:gd name="T62" fmla="*/ 0 w 254"/>
                <a:gd name="T63" fmla="*/ 5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4"/>
                <a:gd name="T97" fmla="*/ 0 h 215"/>
                <a:gd name="T98" fmla="*/ 254 w 254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4" h="215">
                  <a:moveTo>
                    <a:pt x="0" y="201"/>
                  </a:moveTo>
                  <a:lnTo>
                    <a:pt x="27" y="215"/>
                  </a:lnTo>
                  <a:lnTo>
                    <a:pt x="39" y="188"/>
                  </a:lnTo>
                  <a:lnTo>
                    <a:pt x="39" y="161"/>
                  </a:lnTo>
                  <a:lnTo>
                    <a:pt x="79" y="148"/>
                  </a:lnTo>
                  <a:lnTo>
                    <a:pt x="93" y="134"/>
                  </a:lnTo>
                  <a:lnTo>
                    <a:pt x="106" y="148"/>
                  </a:lnTo>
                  <a:lnTo>
                    <a:pt x="133" y="134"/>
                  </a:lnTo>
                  <a:lnTo>
                    <a:pt x="173" y="134"/>
                  </a:lnTo>
                  <a:lnTo>
                    <a:pt x="200" y="134"/>
                  </a:lnTo>
                  <a:lnTo>
                    <a:pt x="227" y="148"/>
                  </a:lnTo>
                  <a:lnTo>
                    <a:pt x="227" y="121"/>
                  </a:lnTo>
                  <a:lnTo>
                    <a:pt x="254" y="94"/>
                  </a:lnTo>
                  <a:lnTo>
                    <a:pt x="240" y="80"/>
                  </a:lnTo>
                  <a:lnTo>
                    <a:pt x="240" y="67"/>
                  </a:lnTo>
                  <a:lnTo>
                    <a:pt x="240" y="54"/>
                  </a:lnTo>
                  <a:lnTo>
                    <a:pt x="227" y="40"/>
                  </a:lnTo>
                  <a:lnTo>
                    <a:pt x="254" y="13"/>
                  </a:lnTo>
                  <a:lnTo>
                    <a:pt x="240" y="0"/>
                  </a:lnTo>
                  <a:lnTo>
                    <a:pt x="214" y="40"/>
                  </a:lnTo>
                  <a:lnTo>
                    <a:pt x="173" y="40"/>
                  </a:lnTo>
                  <a:lnTo>
                    <a:pt x="173" y="54"/>
                  </a:lnTo>
                  <a:lnTo>
                    <a:pt x="173" y="67"/>
                  </a:lnTo>
                  <a:lnTo>
                    <a:pt x="146" y="67"/>
                  </a:lnTo>
                  <a:lnTo>
                    <a:pt x="160" y="80"/>
                  </a:lnTo>
                  <a:lnTo>
                    <a:pt x="119" y="107"/>
                  </a:lnTo>
                  <a:lnTo>
                    <a:pt x="79" y="121"/>
                  </a:lnTo>
                  <a:lnTo>
                    <a:pt x="79" y="134"/>
                  </a:lnTo>
                  <a:lnTo>
                    <a:pt x="39" y="134"/>
                  </a:lnTo>
                  <a:lnTo>
                    <a:pt x="27" y="148"/>
                  </a:lnTo>
                  <a:lnTo>
                    <a:pt x="14" y="161"/>
                  </a:lnTo>
                  <a:lnTo>
                    <a:pt x="0" y="201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gray">
            <a:xfrm>
              <a:off x="4187172" y="3223187"/>
              <a:ext cx="60167" cy="91769"/>
            </a:xfrm>
            <a:custGeom>
              <a:avLst/>
              <a:gdLst>
                <a:gd name="T0" fmla="*/ 13 w 92"/>
                <a:gd name="T1" fmla="*/ 0 h 134"/>
                <a:gd name="T2" fmla="*/ 20 w 92"/>
                <a:gd name="T3" fmla="*/ 7 h 134"/>
                <a:gd name="T4" fmla="*/ 23 w 92"/>
                <a:gd name="T5" fmla="*/ 14 h 134"/>
                <a:gd name="T6" fmla="*/ 23 w 92"/>
                <a:gd name="T7" fmla="*/ 27 h 134"/>
                <a:gd name="T8" fmla="*/ 23 w 92"/>
                <a:gd name="T9" fmla="*/ 35 h 134"/>
                <a:gd name="T10" fmla="*/ 13 w 92"/>
                <a:gd name="T11" fmla="*/ 31 h 134"/>
                <a:gd name="T12" fmla="*/ 0 w 92"/>
                <a:gd name="T13" fmla="*/ 24 h 134"/>
                <a:gd name="T14" fmla="*/ 3 w 92"/>
                <a:gd name="T15" fmla="*/ 14 h 134"/>
                <a:gd name="T16" fmla="*/ 0 w 92"/>
                <a:gd name="T17" fmla="*/ 14 h 134"/>
                <a:gd name="T18" fmla="*/ 0 w 92"/>
                <a:gd name="T19" fmla="*/ 10 h 134"/>
                <a:gd name="T20" fmla="*/ 3 w 92"/>
                <a:gd name="T21" fmla="*/ 4 h 134"/>
                <a:gd name="T22" fmla="*/ 6 w 92"/>
                <a:gd name="T23" fmla="*/ 0 h 134"/>
                <a:gd name="T24" fmla="*/ 13 w 9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"/>
                <a:gd name="T40" fmla="*/ 0 h 134"/>
                <a:gd name="T41" fmla="*/ 92 w 92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" h="134">
                  <a:moveTo>
                    <a:pt x="54" y="0"/>
                  </a:moveTo>
                  <a:lnTo>
                    <a:pt x="79" y="27"/>
                  </a:lnTo>
                  <a:lnTo>
                    <a:pt x="92" y="54"/>
                  </a:lnTo>
                  <a:lnTo>
                    <a:pt x="92" y="107"/>
                  </a:lnTo>
                  <a:lnTo>
                    <a:pt x="92" y="134"/>
                  </a:lnTo>
                  <a:lnTo>
                    <a:pt x="54" y="121"/>
                  </a:lnTo>
                  <a:lnTo>
                    <a:pt x="0" y="94"/>
                  </a:lnTo>
                  <a:lnTo>
                    <a:pt x="14" y="54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14" y="13"/>
                  </a:lnTo>
                  <a:lnTo>
                    <a:pt x="27" y="0"/>
                  </a:lnTo>
                  <a:lnTo>
                    <a:pt x="54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198"/>
            <p:cNvSpPr>
              <a:spLocks/>
            </p:cNvSpPr>
            <p:nvPr/>
          </p:nvSpPr>
          <p:spPr bwMode="gray">
            <a:xfrm>
              <a:off x="4266960" y="3161107"/>
              <a:ext cx="111179" cy="153849"/>
            </a:xfrm>
            <a:custGeom>
              <a:avLst/>
              <a:gdLst>
                <a:gd name="T0" fmla="*/ 13 w 171"/>
                <a:gd name="T1" fmla="*/ 14 h 226"/>
                <a:gd name="T2" fmla="*/ 3 w 171"/>
                <a:gd name="T3" fmla="*/ 20 h 226"/>
                <a:gd name="T4" fmla="*/ 6 w 171"/>
                <a:gd name="T5" fmla="*/ 30 h 226"/>
                <a:gd name="T6" fmla="*/ 3 w 171"/>
                <a:gd name="T7" fmla="*/ 40 h 226"/>
                <a:gd name="T8" fmla="*/ 16 w 171"/>
                <a:gd name="T9" fmla="*/ 47 h 226"/>
                <a:gd name="T10" fmla="*/ 29 w 171"/>
                <a:gd name="T11" fmla="*/ 58 h 226"/>
                <a:gd name="T12" fmla="*/ 29 w 171"/>
                <a:gd name="T13" fmla="*/ 44 h 226"/>
                <a:gd name="T14" fmla="*/ 30 w 171"/>
                <a:gd name="T15" fmla="*/ 43 h 226"/>
                <a:gd name="T16" fmla="*/ 31 w 171"/>
                <a:gd name="T17" fmla="*/ 42 h 226"/>
                <a:gd name="T18" fmla="*/ 32 w 171"/>
                <a:gd name="T19" fmla="*/ 41 h 226"/>
                <a:gd name="T20" fmla="*/ 33 w 171"/>
                <a:gd name="T21" fmla="*/ 40 h 226"/>
                <a:gd name="T22" fmla="*/ 36 w 171"/>
                <a:gd name="T23" fmla="*/ 40 h 226"/>
                <a:gd name="T24" fmla="*/ 38 w 171"/>
                <a:gd name="T25" fmla="*/ 40 h 226"/>
                <a:gd name="T26" fmla="*/ 39 w 171"/>
                <a:gd name="T27" fmla="*/ 40 h 226"/>
                <a:gd name="T28" fmla="*/ 39 w 171"/>
                <a:gd name="T29" fmla="*/ 40 h 226"/>
                <a:gd name="T30" fmla="*/ 39 w 171"/>
                <a:gd name="T31" fmla="*/ 39 h 226"/>
                <a:gd name="T32" fmla="*/ 39 w 171"/>
                <a:gd name="T33" fmla="*/ 37 h 226"/>
                <a:gd name="T34" fmla="*/ 38 w 171"/>
                <a:gd name="T35" fmla="*/ 35 h 226"/>
                <a:gd name="T36" fmla="*/ 37 w 171"/>
                <a:gd name="T37" fmla="*/ 34 h 226"/>
                <a:gd name="T38" fmla="*/ 36 w 171"/>
                <a:gd name="T39" fmla="*/ 34 h 226"/>
                <a:gd name="T40" fmla="*/ 35 w 171"/>
                <a:gd name="T41" fmla="*/ 33 h 226"/>
                <a:gd name="T42" fmla="*/ 33 w 171"/>
                <a:gd name="T43" fmla="*/ 32 h 226"/>
                <a:gd name="T44" fmla="*/ 30 w 171"/>
                <a:gd name="T45" fmla="*/ 31 h 226"/>
                <a:gd name="T46" fmla="*/ 29 w 171"/>
                <a:gd name="T47" fmla="*/ 30 h 226"/>
                <a:gd name="T48" fmla="*/ 36 w 171"/>
                <a:gd name="T49" fmla="*/ 23 h 226"/>
                <a:gd name="T50" fmla="*/ 42 w 171"/>
                <a:gd name="T51" fmla="*/ 23 h 226"/>
                <a:gd name="T52" fmla="*/ 42 w 171"/>
                <a:gd name="T53" fmla="*/ 14 h 226"/>
                <a:gd name="T54" fmla="*/ 39 w 171"/>
                <a:gd name="T55" fmla="*/ 7 h 226"/>
                <a:gd name="T56" fmla="*/ 29 w 171"/>
                <a:gd name="T57" fmla="*/ 0 h 226"/>
                <a:gd name="T58" fmla="*/ 23 w 171"/>
                <a:gd name="T59" fmla="*/ 7 h 226"/>
                <a:gd name="T60" fmla="*/ 23 w 171"/>
                <a:gd name="T61" fmla="*/ 17 h 226"/>
                <a:gd name="T62" fmla="*/ 16 w 171"/>
                <a:gd name="T63" fmla="*/ 17 h 226"/>
                <a:gd name="T64" fmla="*/ 16 w 171"/>
                <a:gd name="T65" fmla="*/ 10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226"/>
                <a:gd name="T101" fmla="*/ 171 w 171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226">
                  <a:moveTo>
                    <a:pt x="52" y="40"/>
                  </a:moveTo>
                  <a:lnTo>
                    <a:pt x="52" y="54"/>
                  </a:lnTo>
                  <a:lnTo>
                    <a:pt x="25" y="78"/>
                  </a:lnTo>
                  <a:lnTo>
                    <a:pt x="14" y="78"/>
                  </a:lnTo>
                  <a:lnTo>
                    <a:pt x="0" y="78"/>
                  </a:lnTo>
                  <a:lnTo>
                    <a:pt x="25" y="119"/>
                  </a:lnTo>
                  <a:lnTo>
                    <a:pt x="25" y="132"/>
                  </a:lnTo>
                  <a:lnTo>
                    <a:pt x="14" y="159"/>
                  </a:lnTo>
                  <a:lnTo>
                    <a:pt x="25" y="172"/>
                  </a:lnTo>
                  <a:lnTo>
                    <a:pt x="65" y="186"/>
                  </a:lnTo>
                  <a:lnTo>
                    <a:pt x="92" y="213"/>
                  </a:lnTo>
                  <a:lnTo>
                    <a:pt x="119" y="226"/>
                  </a:lnTo>
                  <a:lnTo>
                    <a:pt x="119" y="186"/>
                  </a:lnTo>
                  <a:lnTo>
                    <a:pt x="119" y="172"/>
                  </a:lnTo>
                  <a:lnTo>
                    <a:pt x="119" y="171"/>
                  </a:lnTo>
                  <a:lnTo>
                    <a:pt x="121" y="171"/>
                  </a:lnTo>
                  <a:lnTo>
                    <a:pt x="123" y="169"/>
                  </a:lnTo>
                  <a:lnTo>
                    <a:pt x="125" y="165"/>
                  </a:lnTo>
                  <a:lnTo>
                    <a:pt x="127" y="163"/>
                  </a:lnTo>
                  <a:lnTo>
                    <a:pt x="129" y="161"/>
                  </a:lnTo>
                  <a:lnTo>
                    <a:pt x="131" y="159"/>
                  </a:lnTo>
                  <a:lnTo>
                    <a:pt x="133" y="159"/>
                  </a:lnTo>
                  <a:lnTo>
                    <a:pt x="142" y="159"/>
                  </a:lnTo>
                  <a:lnTo>
                    <a:pt x="146" y="159"/>
                  </a:lnTo>
                  <a:lnTo>
                    <a:pt x="150" y="159"/>
                  </a:lnTo>
                  <a:lnTo>
                    <a:pt x="154" y="159"/>
                  </a:lnTo>
                  <a:lnTo>
                    <a:pt x="156" y="159"/>
                  </a:lnTo>
                  <a:lnTo>
                    <a:pt x="158" y="159"/>
                  </a:lnTo>
                  <a:lnTo>
                    <a:pt x="158" y="157"/>
                  </a:lnTo>
                  <a:lnTo>
                    <a:pt x="158" y="155"/>
                  </a:lnTo>
                  <a:lnTo>
                    <a:pt x="158" y="151"/>
                  </a:lnTo>
                  <a:lnTo>
                    <a:pt x="158" y="146"/>
                  </a:lnTo>
                  <a:lnTo>
                    <a:pt x="156" y="140"/>
                  </a:lnTo>
                  <a:lnTo>
                    <a:pt x="152" y="136"/>
                  </a:lnTo>
                  <a:lnTo>
                    <a:pt x="150" y="134"/>
                  </a:lnTo>
                  <a:lnTo>
                    <a:pt x="148" y="132"/>
                  </a:lnTo>
                  <a:lnTo>
                    <a:pt x="146" y="132"/>
                  </a:lnTo>
                  <a:lnTo>
                    <a:pt x="144" y="132"/>
                  </a:lnTo>
                  <a:lnTo>
                    <a:pt x="140" y="130"/>
                  </a:lnTo>
                  <a:lnTo>
                    <a:pt x="136" y="128"/>
                  </a:lnTo>
                  <a:lnTo>
                    <a:pt x="133" y="126"/>
                  </a:lnTo>
                  <a:lnTo>
                    <a:pt x="127" y="123"/>
                  </a:lnTo>
                  <a:lnTo>
                    <a:pt x="123" y="121"/>
                  </a:lnTo>
                  <a:lnTo>
                    <a:pt x="119" y="119"/>
                  </a:lnTo>
                  <a:lnTo>
                    <a:pt x="146" y="92"/>
                  </a:lnTo>
                  <a:lnTo>
                    <a:pt x="171" y="105"/>
                  </a:lnTo>
                  <a:lnTo>
                    <a:pt x="171" y="92"/>
                  </a:lnTo>
                  <a:lnTo>
                    <a:pt x="171" y="78"/>
                  </a:lnTo>
                  <a:lnTo>
                    <a:pt x="171" y="54"/>
                  </a:lnTo>
                  <a:lnTo>
                    <a:pt x="158" y="54"/>
                  </a:lnTo>
                  <a:lnTo>
                    <a:pt x="158" y="27"/>
                  </a:lnTo>
                  <a:lnTo>
                    <a:pt x="158" y="0"/>
                  </a:lnTo>
                  <a:lnTo>
                    <a:pt x="119" y="0"/>
                  </a:lnTo>
                  <a:lnTo>
                    <a:pt x="92" y="13"/>
                  </a:lnTo>
                  <a:lnTo>
                    <a:pt x="92" y="27"/>
                  </a:lnTo>
                  <a:lnTo>
                    <a:pt x="106" y="54"/>
                  </a:lnTo>
                  <a:lnTo>
                    <a:pt x="92" y="65"/>
                  </a:lnTo>
                  <a:lnTo>
                    <a:pt x="79" y="92"/>
                  </a:lnTo>
                  <a:lnTo>
                    <a:pt x="65" y="65"/>
                  </a:lnTo>
                  <a:lnTo>
                    <a:pt x="79" y="54"/>
                  </a:lnTo>
                  <a:lnTo>
                    <a:pt x="65" y="40"/>
                  </a:lnTo>
                  <a:lnTo>
                    <a:pt x="52" y="4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199"/>
            <p:cNvSpPr>
              <a:spLocks/>
            </p:cNvSpPr>
            <p:nvPr/>
          </p:nvSpPr>
          <p:spPr bwMode="gray">
            <a:xfrm>
              <a:off x="4266960" y="3308207"/>
              <a:ext cx="77172" cy="44536"/>
            </a:xfrm>
            <a:custGeom>
              <a:avLst/>
              <a:gdLst>
                <a:gd name="T0" fmla="*/ 6 w 119"/>
                <a:gd name="T1" fmla="*/ 3 h 67"/>
                <a:gd name="T2" fmla="*/ 3 w 119"/>
                <a:gd name="T3" fmla="*/ 3 h 67"/>
                <a:gd name="T4" fmla="*/ 0 w 119"/>
                <a:gd name="T5" fmla="*/ 3 h 67"/>
                <a:gd name="T6" fmla="*/ 0 w 119"/>
                <a:gd name="T7" fmla="*/ 10 h 67"/>
                <a:gd name="T8" fmla="*/ 6 w 119"/>
                <a:gd name="T9" fmla="*/ 13 h 67"/>
                <a:gd name="T10" fmla="*/ 13 w 119"/>
                <a:gd name="T11" fmla="*/ 16 h 67"/>
                <a:gd name="T12" fmla="*/ 19 w 119"/>
                <a:gd name="T13" fmla="*/ 13 h 67"/>
                <a:gd name="T14" fmla="*/ 26 w 119"/>
                <a:gd name="T15" fmla="*/ 10 h 67"/>
                <a:gd name="T16" fmla="*/ 29 w 119"/>
                <a:gd name="T17" fmla="*/ 6 h 67"/>
                <a:gd name="T18" fmla="*/ 29 w 119"/>
                <a:gd name="T19" fmla="*/ 3 h 67"/>
                <a:gd name="T20" fmla="*/ 26 w 119"/>
                <a:gd name="T21" fmla="*/ 3 h 67"/>
                <a:gd name="T22" fmla="*/ 19 w 119"/>
                <a:gd name="T23" fmla="*/ 0 h 67"/>
                <a:gd name="T24" fmla="*/ 19 w 119"/>
                <a:gd name="T25" fmla="*/ 3 h 67"/>
                <a:gd name="T26" fmla="*/ 13 w 119"/>
                <a:gd name="T27" fmla="*/ 6 h 67"/>
                <a:gd name="T28" fmla="*/ 10 w 119"/>
                <a:gd name="T29" fmla="*/ 0 h 67"/>
                <a:gd name="T30" fmla="*/ 6 w 119"/>
                <a:gd name="T31" fmla="*/ 3 h 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67"/>
                <a:gd name="T50" fmla="*/ 119 w 119"/>
                <a:gd name="T51" fmla="*/ 67 h 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67">
                  <a:moveTo>
                    <a:pt x="27" y="13"/>
                  </a:moveTo>
                  <a:lnTo>
                    <a:pt x="14" y="13"/>
                  </a:lnTo>
                  <a:lnTo>
                    <a:pt x="0" y="13"/>
                  </a:lnTo>
                  <a:lnTo>
                    <a:pt x="0" y="40"/>
                  </a:lnTo>
                  <a:lnTo>
                    <a:pt x="27" y="53"/>
                  </a:lnTo>
                  <a:lnTo>
                    <a:pt x="52" y="67"/>
                  </a:lnTo>
                  <a:lnTo>
                    <a:pt x="79" y="53"/>
                  </a:lnTo>
                  <a:lnTo>
                    <a:pt x="106" y="40"/>
                  </a:lnTo>
                  <a:lnTo>
                    <a:pt x="119" y="27"/>
                  </a:lnTo>
                  <a:lnTo>
                    <a:pt x="119" y="13"/>
                  </a:lnTo>
                  <a:lnTo>
                    <a:pt x="106" y="13"/>
                  </a:lnTo>
                  <a:lnTo>
                    <a:pt x="79" y="0"/>
                  </a:lnTo>
                  <a:lnTo>
                    <a:pt x="79" y="13"/>
                  </a:lnTo>
                  <a:lnTo>
                    <a:pt x="52" y="27"/>
                  </a:lnTo>
                  <a:lnTo>
                    <a:pt x="40" y="0"/>
                  </a:lnTo>
                  <a:lnTo>
                    <a:pt x="27" y="13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200"/>
            <p:cNvSpPr>
              <a:spLocks/>
            </p:cNvSpPr>
            <p:nvPr/>
          </p:nvSpPr>
          <p:spPr bwMode="gray">
            <a:xfrm>
              <a:off x="4518093" y="3269072"/>
              <a:ext cx="35316" cy="35088"/>
            </a:xfrm>
            <a:custGeom>
              <a:avLst/>
              <a:gdLst>
                <a:gd name="T0" fmla="*/ 0 w 54"/>
                <a:gd name="T1" fmla="*/ 0 h 52"/>
                <a:gd name="T2" fmla="*/ 0 w 54"/>
                <a:gd name="T3" fmla="*/ 7 h 52"/>
                <a:gd name="T4" fmla="*/ 7 w 54"/>
                <a:gd name="T5" fmla="*/ 13 h 52"/>
                <a:gd name="T6" fmla="*/ 10 w 54"/>
                <a:gd name="T7" fmla="*/ 13 h 52"/>
                <a:gd name="T8" fmla="*/ 14 w 54"/>
                <a:gd name="T9" fmla="*/ 10 h 52"/>
                <a:gd name="T10" fmla="*/ 14 w 54"/>
                <a:gd name="T11" fmla="*/ 3 h 52"/>
                <a:gd name="T12" fmla="*/ 7 w 54"/>
                <a:gd name="T13" fmla="*/ 3 h 52"/>
                <a:gd name="T14" fmla="*/ 0 w 54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52"/>
                <a:gd name="T26" fmla="*/ 54 w 54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52">
                  <a:moveTo>
                    <a:pt x="0" y="0"/>
                  </a:moveTo>
                  <a:lnTo>
                    <a:pt x="0" y="27"/>
                  </a:lnTo>
                  <a:lnTo>
                    <a:pt x="27" y="52"/>
                  </a:lnTo>
                  <a:lnTo>
                    <a:pt x="40" y="52"/>
                  </a:lnTo>
                  <a:lnTo>
                    <a:pt x="54" y="38"/>
                  </a:lnTo>
                  <a:lnTo>
                    <a:pt x="54" y="13"/>
                  </a:lnTo>
                  <a:lnTo>
                    <a:pt x="27" y="13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201"/>
            <p:cNvSpPr>
              <a:spLocks/>
            </p:cNvSpPr>
            <p:nvPr/>
          </p:nvSpPr>
          <p:spPr bwMode="gray">
            <a:xfrm>
              <a:off x="4266959" y="1457976"/>
              <a:ext cx="655301" cy="1794899"/>
            </a:xfrm>
            <a:custGeom>
              <a:avLst/>
              <a:gdLst>
                <a:gd name="T0" fmla="*/ 147 w 1002"/>
                <a:gd name="T1" fmla="*/ 6 h 2660"/>
                <a:gd name="T2" fmla="*/ 157 w 1002"/>
                <a:gd name="T3" fmla="*/ 37 h 2660"/>
                <a:gd name="T4" fmla="*/ 130 w 1002"/>
                <a:gd name="T5" fmla="*/ 37 h 2660"/>
                <a:gd name="T6" fmla="*/ 120 w 1002"/>
                <a:gd name="T7" fmla="*/ 47 h 2660"/>
                <a:gd name="T8" fmla="*/ 97 w 1002"/>
                <a:gd name="T9" fmla="*/ 70 h 2660"/>
                <a:gd name="T10" fmla="*/ 94 w 1002"/>
                <a:gd name="T11" fmla="*/ 103 h 2660"/>
                <a:gd name="T12" fmla="*/ 77 w 1002"/>
                <a:gd name="T13" fmla="*/ 148 h 2660"/>
                <a:gd name="T14" fmla="*/ 63 w 1002"/>
                <a:gd name="T15" fmla="*/ 173 h 2660"/>
                <a:gd name="T16" fmla="*/ 63 w 1002"/>
                <a:gd name="T17" fmla="*/ 207 h 2660"/>
                <a:gd name="T18" fmla="*/ 60 w 1002"/>
                <a:gd name="T19" fmla="*/ 250 h 2660"/>
                <a:gd name="T20" fmla="*/ 34 w 1002"/>
                <a:gd name="T21" fmla="*/ 258 h 2660"/>
                <a:gd name="T22" fmla="*/ 23 w 1002"/>
                <a:gd name="T23" fmla="*/ 288 h 2660"/>
                <a:gd name="T24" fmla="*/ 17 w 1002"/>
                <a:gd name="T25" fmla="*/ 315 h 2660"/>
                <a:gd name="T26" fmla="*/ 23 w 1002"/>
                <a:gd name="T27" fmla="*/ 367 h 2660"/>
                <a:gd name="T28" fmla="*/ 37 w 1002"/>
                <a:gd name="T29" fmla="*/ 394 h 2660"/>
                <a:gd name="T30" fmla="*/ 27 w 1002"/>
                <a:gd name="T31" fmla="*/ 404 h 2660"/>
                <a:gd name="T32" fmla="*/ 34 w 1002"/>
                <a:gd name="T33" fmla="*/ 424 h 2660"/>
                <a:gd name="T34" fmla="*/ 34 w 1002"/>
                <a:gd name="T35" fmla="*/ 444 h 2660"/>
                <a:gd name="T36" fmla="*/ 27 w 1002"/>
                <a:gd name="T37" fmla="*/ 454 h 2660"/>
                <a:gd name="T38" fmla="*/ 20 w 1002"/>
                <a:gd name="T39" fmla="*/ 461 h 2660"/>
                <a:gd name="T40" fmla="*/ 14 w 1002"/>
                <a:gd name="T41" fmla="*/ 471 h 2660"/>
                <a:gd name="T42" fmla="*/ 14 w 1002"/>
                <a:gd name="T43" fmla="*/ 498 h 2660"/>
                <a:gd name="T44" fmla="*/ 10 w 1002"/>
                <a:gd name="T45" fmla="*/ 491 h 2660"/>
                <a:gd name="T46" fmla="*/ 0 w 1002"/>
                <a:gd name="T47" fmla="*/ 501 h 2660"/>
                <a:gd name="T48" fmla="*/ 17 w 1002"/>
                <a:gd name="T49" fmla="*/ 558 h 2660"/>
                <a:gd name="T50" fmla="*/ 50 w 1002"/>
                <a:gd name="T51" fmla="*/ 612 h 2660"/>
                <a:gd name="T52" fmla="*/ 40 w 1002"/>
                <a:gd name="T53" fmla="*/ 628 h 2660"/>
                <a:gd name="T54" fmla="*/ 74 w 1002"/>
                <a:gd name="T55" fmla="*/ 665 h 2660"/>
                <a:gd name="T56" fmla="*/ 84 w 1002"/>
                <a:gd name="T57" fmla="*/ 642 h 2660"/>
                <a:gd name="T58" fmla="*/ 120 w 1002"/>
                <a:gd name="T59" fmla="*/ 625 h 2660"/>
                <a:gd name="T60" fmla="*/ 141 w 1002"/>
                <a:gd name="T61" fmla="*/ 595 h 2660"/>
                <a:gd name="T62" fmla="*/ 144 w 1002"/>
                <a:gd name="T63" fmla="*/ 555 h 2660"/>
                <a:gd name="T64" fmla="*/ 143 w 1002"/>
                <a:gd name="T65" fmla="*/ 553 h 2660"/>
                <a:gd name="T66" fmla="*/ 142 w 1002"/>
                <a:gd name="T67" fmla="*/ 549 h 2660"/>
                <a:gd name="T68" fmla="*/ 140 w 1002"/>
                <a:gd name="T69" fmla="*/ 543 h 2660"/>
                <a:gd name="T70" fmla="*/ 140 w 1002"/>
                <a:gd name="T71" fmla="*/ 538 h 2660"/>
                <a:gd name="T72" fmla="*/ 141 w 1002"/>
                <a:gd name="T73" fmla="*/ 534 h 2660"/>
                <a:gd name="T74" fmla="*/ 141 w 1002"/>
                <a:gd name="T75" fmla="*/ 531 h 2660"/>
                <a:gd name="T76" fmla="*/ 143 w 1002"/>
                <a:gd name="T77" fmla="*/ 522 h 2660"/>
                <a:gd name="T78" fmla="*/ 143 w 1002"/>
                <a:gd name="T79" fmla="*/ 520 h 2660"/>
                <a:gd name="T80" fmla="*/ 144 w 1002"/>
                <a:gd name="T81" fmla="*/ 518 h 2660"/>
                <a:gd name="T82" fmla="*/ 154 w 1002"/>
                <a:gd name="T83" fmla="*/ 494 h 2660"/>
                <a:gd name="T84" fmla="*/ 171 w 1002"/>
                <a:gd name="T85" fmla="*/ 467 h 2660"/>
                <a:gd name="T86" fmla="*/ 124 w 1002"/>
                <a:gd name="T87" fmla="*/ 467 h 2660"/>
                <a:gd name="T88" fmla="*/ 164 w 1002"/>
                <a:gd name="T89" fmla="*/ 464 h 2660"/>
                <a:gd name="T90" fmla="*/ 190 w 1002"/>
                <a:gd name="T91" fmla="*/ 444 h 2660"/>
                <a:gd name="T92" fmla="*/ 151 w 1002"/>
                <a:gd name="T93" fmla="*/ 414 h 2660"/>
                <a:gd name="T94" fmla="*/ 141 w 1002"/>
                <a:gd name="T95" fmla="*/ 347 h 2660"/>
                <a:gd name="T96" fmla="*/ 161 w 1002"/>
                <a:gd name="T97" fmla="*/ 291 h 2660"/>
                <a:gd name="T98" fmla="*/ 201 w 1002"/>
                <a:gd name="T99" fmla="*/ 253 h 2660"/>
                <a:gd name="T100" fmla="*/ 204 w 1002"/>
                <a:gd name="T101" fmla="*/ 204 h 2660"/>
                <a:gd name="T102" fmla="*/ 227 w 1002"/>
                <a:gd name="T103" fmla="*/ 151 h 2660"/>
                <a:gd name="T104" fmla="*/ 248 w 1002"/>
                <a:gd name="T105" fmla="*/ 141 h 2660"/>
                <a:gd name="T106" fmla="*/ 237 w 1002"/>
                <a:gd name="T107" fmla="*/ 117 h 2660"/>
                <a:gd name="T108" fmla="*/ 227 w 1002"/>
                <a:gd name="T109" fmla="*/ 83 h 2660"/>
                <a:gd name="T110" fmla="*/ 224 w 1002"/>
                <a:gd name="T111" fmla="*/ 67 h 2660"/>
                <a:gd name="T112" fmla="*/ 217 w 1002"/>
                <a:gd name="T113" fmla="*/ 43 h 2660"/>
                <a:gd name="T114" fmla="*/ 187 w 1002"/>
                <a:gd name="T115" fmla="*/ 27 h 2660"/>
                <a:gd name="T116" fmla="*/ 167 w 1002"/>
                <a:gd name="T117" fmla="*/ 10 h 26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2"/>
                <a:gd name="T178" fmla="*/ 0 h 2660"/>
                <a:gd name="T179" fmla="*/ 1002 w 1002"/>
                <a:gd name="T180" fmla="*/ 2660 h 26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2" h="2660">
                  <a:moveTo>
                    <a:pt x="628" y="14"/>
                  </a:moveTo>
                  <a:lnTo>
                    <a:pt x="601" y="0"/>
                  </a:lnTo>
                  <a:lnTo>
                    <a:pt x="588" y="27"/>
                  </a:lnTo>
                  <a:lnTo>
                    <a:pt x="628" y="81"/>
                  </a:lnTo>
                  <a:lnTo>
                    <a:pt x="614" y="121"/>
                  </a:lnTo>
                  <a:lnTo>
                    <a:pt x="628" y="148"/>
                  </a:lnTo>
                  <a:lnTo>
                    <a:pt x="601" y="161"/>
                  </a:lnTo>
                  <a:lnTo>
                    <a:pt x="547" y="121"/>
                  </a:lnTo>
                  <a:lnTo>
                    <a:pt x="520" y="148"/>
                  </a:lnTo>
                  <a:lnTo>
                    <a:pt x="493" y="121"/>
                  </a:lnTo>
                  <a:lnTo>
                    <a:pt x="467" y="135"/>
                  </a:lnTo>
                  <a:lnTo>
                    <a:pt x="480" y="188"/>
                  </a:lnTo>
                  <a:lnTo>
                    <a:pt x="480" y="242"/>
                  </a:lnTo>
                  <a:lnTo>
                    <a:pt x="426" y="229"/>
                  </a:lnTo>
                  <a:lnTo>
                    <a:pt x="386" y="280"/>
                  </a:lnTo>
                  <a:lnTo>
                    <a:pt x="386" y="348"/>
                  </a:lnTo>
                  <a:lnTo>
                    <a:pt x="348" y="361"/>
                  </a:lnTo>
                  <a:lnTo>
                    <a:pt x="374" y="415"/>
                  </a:lnTo>
                  <a:lnTo>
                    <a:pt x="374" y="455"/>
                  </a:lnTo>
                  <a:lnTo>
                    <a:pt x="307" y="549"/>
                  </a:lnTo>
                  <a:lnTo>
                    <a:pt x="307" y="589"/>
                  </a:lnTo>
                  <a:lnTo>
                    <a:pt x="280" y="628"/>
                  </a:lnTo>
                  <a:lnTo>
                    <a:pt x="240" y="628"/>
                  </a:lnTo>
                  <a:lnTo>
                    <a:pt x="254" y="695"/>
                  </a:lnTo>
                  <a:lnTo>
                    <a:pt x="254" y="776"/>
                  </a:lnTo>
                  <a:lnTo>
                    <a:pt x="240" y="802"/>
                  </a:lnTo>
                  <a:lnTo>
                    <a:pt x="254" y="829"/>
                  </a:lnTo>
                  <a:lnTo>
                    <a:pt x="186" y="923"/>
                  </a:lnTo>
                  <a:lnTo>
                    <a:pt x="240" y="948"/>
                  </a:lnTo>
                  <a:lnTo>
                    <a:pt x="240" y="1002"/>
                  </a:lnTo>
                  <a:lnTo>
                    <a:pt x="227" y="1042"/>
                  </a:lnTo>
                  <a:lnTo>
                    <a:pt x="173" y="1029"/>
                  </a:lnTo>
                  <a:lnTo>
                    <a:pt x="133" y="1029"/>
                  </a:lnTo>
                  <a:lnTo>
                    <a:pt x="106" y="1069"/>
                  </a:lnTo>
                  <a:lnTo>
                    <a:pt x="79" y="1109"/>
                  </a:lnTo>
                  <a:lnTo>
                    <a:pt x="92" y="1150"/>
                  </a:lnTo>
                  <a:lnTo>
                    <a:pt x="65" y="1190"/>
                  </a:lnTo>
                  <a:lnTo>
                    <a:pt x="92" y="1230"/>
                  </a:lnTo>
                  <a:lnTo>
                    <a:pt x="65" y="1257"/>
                  </a:lnTo>
                  <a:lnTo>
                    <a:pt x="79" y="1323"/>
                  </a:lnTo>
                  <a:lnTo>
                    <a:pt x="106" y="1376"/>
                  </a:lnTo>
                  <a:lnTo>
                    <a:pt x="92" y="1470"/>
                  </a:lnTo>
                  <a:lnTo>
                    <a:pt x="119" y="1497"/>
                  </a:lnTo>
                  <a:lnTo>
                    <a:pt x="159" y="1537"/>
                  </a:lnTo>
                  <a:lnTo>
                    <a:pt x="146" y="1578"/>
                  </a:lnTo>
                  <a:lnTo>
                    <a:pt x="133" y="1605"/>
                  </a:lnTo>
                  <a:lnTo>
                    <a:pt x="119" y="1605"/>
                  </a:lnTo>
                  <a:lnTo>
                    <a:pt x="106" y="1618"/>
                  </a:lnTo>
                  <a:lnTo>
                    <a:pt x="119" y="1645"/>
                  </a:lnTo>
                  <a:lnTo>
                    <a:pt x="106" y="1670"/>
                  </a:lnTo>
                  <a:lnTo>
                    <a:pt x="133" y="1697"/>
                  </a:lnTo>
                  <a:lnTo>
                    <a:pt x="133" y="1737"/>
                  </a:lnTo>
                  <a:lnTo>
                    <a:pt x="119" y="1750"/>
                  </a:lnTo>
                  <a:lnTo>
                    <a:pt x="133" y="1777"/>
                  </a:lnTo>
                  <a:lnTo>
                    <a:pt x="119" y="1791"/>
                  </a:lnTo>
                  <a:lnTo>
                    <a:pt x="119" y="1804"/>
                  </a:lnTo>
                  <a:lnTo>
                    <a:pt x="106" y="1818"/>
                  </a:lnTo>
                  <a:lnTo>
                    <a:pt x="65" y="1818"/>
                  </a:lnTo>
                  <a:lnTo>
                    <a:pt x="65" y="1831"/>
                  </a:lnTo>
                  <a:lnTo>
                    <a:pt x="79" y="1845"/>
                  </a:lnTo>
                  <a:lnTo>
                    <a:pt x="79" y="1858"/>
                  </a:lnTo>
                  <a:lnTo>
                    <a:pt x="54" y="1871"/>
                  </a:lnTo>
                  <a:lnTo>
                    <a:pt x="54" y="1885"/>
                  </a:lnTo>
                  <a:lnTo>
                    <a:pt x="65" y="1925"/>
                  </a:lnTo>
                  <a:lnTo>
                    <a:pt x="65" y="1965"/>
                  </a:lnTo>
                  <a:lnTo>
                    <a:pt x="54" y="1992"/>
                  </a:lnTo>
                  <a:lnTo>
                    <a:pt x="54" y="2004"/>
                  </a:lnTo>
                  <a:lnTo>
                    <a:pt x="40" y="2004"/>
                  </a:lnTo>
                  <a:lnTo>
                    <a:pt x="40" y="1965"/>
                  </a:lnTo>
                  <a:lnTo>
                    <a:pt x="14" y="1965"/>
                  </a:lnTo>
                  <a:lnTo>
                    <a:pt x="27" y="1979"/>
                  </a:lnTo>
                  <a:lnTo>
                    <a:pt x="0" y="2004"/>
                  </a:lnTo>
                  <a:lnTo>
                    <a:pt x="14" y="2084"/>
                  </a:lnTo>
                  <a:lnTo>
                    <a:pt x="40" y="2165"/>
                  </a:lnTo>
                  <a:lnTo>
                    <a:pt x="65" y="2232"/>
                  </a:lnTo>
                  <a:lnTo>
                    <a:pt x="106" y="2299"/>
                  </a:lnTo>
                  <a:lnTo>
                    <a:pt x="133" y="2365"/>
                  </a:lnTo>
                  <a:lnTo>
                    <a:pt x="200" y="2445"/>
                  </a:lnTo>
                  <a:lnTo>
                    <a:pt x="173" y="2472"/>
                  </a:lnTo>
                  <a:lnTo>
                    <a:pt x="173" y="2499"/>
                  </a:lnTo>
                  <a:lnTo>
                    <a:pt x="159" y="2512"/>
                  </a:lnTo>
                  <a:lnTo>
                    <a:pt x="213" y="2606"/>
                  </a:lnTo>
                  <a:lnTo>
                    <a:pt x="200" y="2660"/>
                  </a:lnTo>
                  <a:lnTo>
                    <a:pt x="294" y="2660"/>
                  </a:lnTo>
                  <a:lnTo>
                    <a:pt x="348" y="2633"/>
                  </a:lnTo>
                  <a:lnTo>
                    <a:pt x="348" y="2593"/>
                  </a:lnTo>
                  <a:lnTo>
                    <a:pt x="334" y="2566"/>
                  </a:lnTo>
                  <a:lnTo>
                    <a:pt x="361" y="2526"/>
                  </a:lnTo>
                  <a:lnTo>
                    <a:pt x="426" y="2499"/>
                  </a:lnTo>
                  <a:lnTo>
                    <a:pt x="480" y="2499"/>
                  </a:lnTo>
                  <a:lnTo>
                    <a:pt x="507" y="2512"/>
                  </a:lnTo>
                  <a:lnTo>
                    <a:pt x="534" y="2432"/>
                  </a:lnTo>
                  <a:lnTo>
                    <a:pt x="561" y="2378"/>
                  </a:lnTo>
                  <a:lnTo>
                    <a:pt x="574" y="2299"/>
                  </a:lnTo>
                  <a:lnTo>
                    <a:pt x="574" y="2219"/>
                  </a:lnTo>
                  <a:lnTo>
                    <a:pt x="572" y="2217"/>
                  </a:lnTo>
                  <a:lnTo>
                    <a:pt x="572" y="2213"/>
                  </a:lnTo>
                  <a:lnTo>
                    <a:pt x="570" y="2209"/>
                  </a:lnTo>
                  <a:lnTo>
                    <a:pt x="568" y="2205"/>
                  </a:lnTo>
                  <a:lnTo>
                    <a:pt x="566" y="2200"/>
                  </a:lnTo>
                  <a:lnTo>
                    <a:pt x="565" y="2194"/>
                  </a:lnTo>
                  <a:lnTo>
                    <a:pt x="563" y="2188"/>
                  </a:lnTo>
                  <a:lnTo>
                    <a:pt x="559" y="2175"/>
                  </a:lnTo>
                  <a:lnTo>
                    <a:pt x="557" y="2169"/>
                  </a:lnTo>
                  <a:lnTo>
                    <a:pt x="557" y="2161"/>
                  </a:lnTo>
                  <a:lnTo>
                    <a:pt x="557" y="2155"/>
                  </a:lnTo>
                  <a:lnTo>
                    <a:pt x="557" y="2150"/>
                  </a:lnTo>
                  <a:lnTo>
                    <a:pt x="559" y="2144"/>
                  </a:lnTo>
                  <a:lnTo>
                    <a:pt x="561" y="2138"/>
                  </a:lnTo>
                  <a:lnTo>
                    <a:pt x="561" y="2134"/>
                  </a:lnTo>
                  <a:lnTo>
                    <a:pt x="561" y="2132"/>
                  </a:lnTo>
                  <a:lnTo>
                    <a:pt x="563" y="2127"/>
                  </a:lnTo>
                  <a:lnTo>
                    <a:pt x="563" y="2123"/>
                  </a:lnTo>
                  <a:lnTo>
                    <a:pt x="565" y="2111"/>
                  </a:lnTo>
                  <a:lnTo>
                    <a:pt x="566" y="2100"/>
                  </a:lnTo>
                  <a:lnTo>
                    <a:pt x="570" y="2088"/>
                  </a:lnTo>
                  <a:lnTo>
                    <a:pt x="570" y="2084"/>
                  </a:lnTo>
                  <a:lnTo>
                    <a:pt x="572" y="2081"/>
                  </a:lnTo>
                  <a:lnTo>
                    <a:pt x="572" y="2077"/>
                  </a:lnTo>
                  <a:lnTo>
                    <a:pt x="574" y="2073"/>
                  </a:lnTo>
                  <a:lnTo>
                    <a:pt x="574" y="2071"/>
                  </a:lnTo>
                  <a:lnTo>
                    <a:pt x="520" y="2044"/>
                  </a:lnTo>
                  <a:lnTo>
                    <a:pt x="574" y="2017"/>
                  </a:lnTo>
                  <a:lnTo>
                    <a:pt x="614" y="1979"/>
                  </a:lnTo>
                  <a:lnTo>
                    <a:pt x="655" y="1952"/>
                  </a:lnTo>
                  <a:lnTo>
                    <a:pt x="707" y="1898"/>
                  </a:lnTo>
                  <a:lnTo>
                    <a:pt x="682" y="1871"/>
                  </a:lnTo>
                  <a:lnTo>
                    <a:pt x="614" y="1898"/>
                  </a:lnTo>
                  <a:lnTo>
                    <a:pt x="534" y="1885"/>
                  </a:lnTo>
                  <a:lnTo>
                    <a:pt x="493" y="1871"/>
                  </a:lnTo>
                  <a:lnTo>
                    <a:pt x="547" y="1845"/>
                  </a:lnTo>
                  <a:lnTo>
                    <a:pt x="588" y="1871"/>
                  </a:lnTo>
                  <a:lnTo>
                    <a:pt x="655" y="1858"/>
                  </a:lnTo>
                  <a:lnTo>
                    <a:pt x="707" y="1858"/>
                  </a:lnTo>
                  <a:lnTo>
                    <a:pt x="747" y="1818"/>
                  </a:lnTo>
                  <a:lnTo>
                    <a:pt x="760" y="1777"/>
                  </a:lnTo>
                  <a:lnTo>
                    <a:pt x="707" y="1724"/>
                  </a:lnTo>
                  <a:lnTo>
                    <a:pt x="655" y="1670"/>
                  </a:lnTo>
                  <a:lnTo>
                    <a:pt x="601" y="1656"/>
                  </a:lnTo>
                  <a:lnTo>
                    <a:pt x="574" y="1645"/>
                  </a:lnTo>
                  <a:lnTo>
                    <a:pt x="547" y="1470"/>
                  </a:lnTo>
                  <a:lnTo>
                    <a:pt x="561" y="1390"/>
                  </a:lnTo>
                  <a:lnTo>
                    <a:pt x="547" y="1298"/>
                  </a:lnTo>
                  <a:lnTo>
                    <a:pt x="601" y="1257"/>
                  </a:lnTo>
                  <a:lnTo>
                    <a:pt x="641" y="1163"/>
                  </a:lnTo>
                  <a:lnTo>
                    <a:pt x="695" y="1096"/>
                  </a:lnTo>
                  <a:lnTo>
                    <a:pt x="760" y="1042"/>
                  </a:lnTo>
                  <a:lnTo>
                    <a:pt x="801" y="1015"/>
                  </a:lnTo>
                  <a:lnTo>
                    <a:pt x="814" y="948"/>
                  </a:lnTo>
                  <a:lnTo>
                    <a:pt x="841" y="896"/>
                  </a:lnTo>
                  <a:lnTo>
                    <a:pt x="814" y="816"/>
                  </a:lnTo>
                  <a:lnTo>
                    <a:pt x="828" y="708"/>
                  </a:lnTo>
                  <a:lnTo>
                    <a:pt x="868" y="641"/>
                  </a:lnTo>
                  <a:lnTo>
                    <a:pt x="908" y="601"/>
                  </a:lnTo>
                  <a:lnTo>
                    <a:pt x="975" y="589"/>
                  </a:lnTo>
                  <a:lnTo>
                    <a:pt x="1002" y="589"/>
                  </a:lnTo>
                  <a:lnTo>
                    <a:pt x="989" y="563"/>
                  </a:lnTo>
                  <a:lnTo>
                    <a:pt x="962" y="522"/>
                  </a:lnTo>
                  <a:lnTo>
                    <a:pt x="935" y="482"/>
                  </a:lnTo>
                  <a:lnTo>
                    <a:pt x="948" y="469"/>
                  </a:lnTo>
                  <a:lnTo>
                    <a:pt x="948" y="415"/>
                  </a:lnTo>
                  <a:lnTo>
                    <a:pt x="935" y="388"/>
                  </a:lnTo>
                  <a:lnTo>
                    <a:pt x="908" y="334"/>
                  </a:lnTo>
                  <a:lnTo>
                    <a:pt x="922" y="307"/>
                  </a:lnTo>
                  <a:lnTo>
                    <a:pt x="922" y="294"/>
                  </a:lnTo>
                  <a:lnTo>
                    <a:pt x="895" y="267"/>
                  </a:lnTo>
                  <a:lnTo>
                    <a:pt x="895" y="229"/>
                  </a:lnTo>
                  <a:lnTo>
                    <a:pt x="895" y="202"/>
                  </a:lnTo>
                  <a:lnTo>
                    <a:pt x="868" y="175"/>
                  </a:lnTo>
                  <a:lnTo>
                    <a:pt x="841" y="135"/>
                  </a:lnTo>
                  <a:lnTo>
                    <a:pt x="801" y="108"/>
                  </a:lnTo>
                  <a:lnTo>
                    <a:pt x="747" y="108"/>
                  </a:lnTo>
                  <a:lnTo>
                    <a:pt x="707" y="81"/>
                  </a:lnTo>
                  <a:lnTo>
                    <a:pt x="682" y="54"/>
                  </a:lnTo>
                  <a:lnTo>
                    <a:pt x="668" y="41"/>
                  </a:lnTo>
                  <a:lnTo>
                    <a:pt x="628" y="14"/>
                  </a:lnTo>
                </a:path>
              </a:pathLst>
            </a:custGeom>
            <a:solidFill>
              <a:srgbClr val="0082D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202"/>
            <p:cNvSpPr>
              <a:spLocks/>
            </p:cNvSpPr>
            <p:nvPr/>
          </p:nvSpPr>
          <p:spPr bwMode="gray">
            <a:xfrm>
              <a:off x="4624040" y="2991064"/>
              <a:ext cx="43163" cy="143052"/>
            </a:xfrm>
            <a:custGeom>
              <a:avLst/>
              <a:gdLst>
                <a:gd name="T0" fmla="*/ 17 w 66"/>
                <a:gd name="T1" fmla="*/ 0 h 213"/>
                <a:gd name="T2" fmla="*/ 13 w 66"/>
                <a:gd name="T3" fmla="*/ 3 h 213"/>
                <a:gd name="T4" fmla="*/ 13 w 66"/>
                <a:gd name="T5" fmla="*/ 16 h 213"/>
                <a:gd name="T6" fmla="*/ 10 w 66"/>
                <a:gd name="T7" fmla="*/ 19 h 213"/>
                <a:gd name="T8" fmla="*/ 6 w 66"/>
                <a:gd name="T9" fmla="*/ 26 h 213"/>
                <a:gd name="T10" fmla="*/ 3 w 66"/>
                <a:gd name="T11" fmla="*/ 33 h 213"/>
                <a:gd name="T12" fmla="*/ 0 w 66"/>
                <a:gd name="T13" fmla="*/ 40 h 213"/>
                <a:gd name="T14" fmla="*/ 3 w 66"/>
                <a:gd name="T15" fmla="*/ 43 h 213"/>
                <a:gd name="T16" fmla="*/ 3 w 66"/>
                <a:gd name="T17" fmla="*/ 53 h 213"/>
                <a:gd name="T18" fmla="*/ 6 w 66"/>
                <a:gd name="T19" fmla="*/ 43 h 213"/>
                <a:gd name="T20" fmla="*/ 6 w 66"/>
                <a:gd name="T21" fmla="*/ 43 h 213"/>
                <a:gd name="T22" fmla="*/ 7 w 66"/>
                <a:gd name="T23" fmla="*/ 42 h 213"/>
                <a:gd name="T24" fmla="*/ 7 w 66"/>
                <a:gd name="T25" fmla="*/ 41 h 213"/>
                <a:gd name="T26" fmla="*/ 8 w 66"/>
                <a:gd name="T27" fmla="*/ 41 h 213"/>
                <a:gd name="T28" fmla="*/ 8 w 66"/>
                <a:gd name="T29" fmla="*/ 40 h 213"/>
                <a:gd name="T30" fmla="*/ 9 w 66"/>
                <a:gd name="T31" fmla="*/ 39 h 213"/>
                <a:gd name="T32" fmla="*/ 9 w 66"/>
                <a:gd name="T33" fmla="*/ 38 h 213"/>
                <a:gd name="T34" fmla="*/ 10 w 66"/>
                <a:gd name="T35" fmla="*/ 36 h 213"/>
                <a:gd name="T36" fmla="*/ 10 w 66"/>
                <a:gd name="T37" fmla="*/ 36 h 213"/>
                <a:gd name="T38" fmla="*/ 10 w 66"/>
                <a:gd name="T39" fmla="*/ 36 h 213"/>
                <a:gd name="T40" fmla="*/ 10 w 66"/>
                <a:gd name="T41" fmla="*/ 35 h 213"/>
                <a:gd name="T42" fmla="*/ 10 w 66"/>
                <a:gd name="T43" fmla="*/ 34 h 213"/>
                <a:gd name="T44" fmla="*/ 10 w 66"/>
                <a:gd name="T45" fmla="*/ 33 h 213"/>
                <a:gd name="T46" fmla="*/ 10 w 66"/>
                <a:gd name="T47" fmla="*/ 32 h 213"/>
                <a:gd name="T48" fmla="*/ 10 w 66"/>
                <a:gd name="T49" fmla="*/ 30 h 213"/>
                <a:gd name="T50" fmla="*/ 10 w 66"/>
                <a:gd name="T51" fmla="*/ 30 h 213"/>
                <a:gd name="T52" fmla="*/ 10 w 66"/>
                <a:gd name="T53" fmla="*/ 29 h 213"/>
                <a:gd name="T54" fmla="*/ 10 w 66"/>
                <a:gd name="T55" fmla="*/ 29 h 213"/>
                <a:gd name="T56" fmla="*/ 13 w 66"/>
                <a:gd name="T57" fmla="*/ 23 h 213"/>
                <a:gd name="T58" fmla="*/ 13 w 66"/>
                <a:gd name="T59" fmla="*/ 16 h 213"/>
                <a:gd name="T60" fmla="*/ 17 w 66"/>
                <a:gd name="T61" fmla="*/ 6 h 213"/>
                <a:gd name="T62" fmla="*/ 17 w 66"/>
                <a:gd name="T63" fmla="*/ 0 h 2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6"/>
                <a:gd name="T97" fmla="*/ 0 h 213"/>
                <a:gd name="T98" fmla="*/ 66 w 66"/>
                <a:gd name="T99" fmla="*/ 213 h 2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6" h="213">
                  <a:moveTo>
                    <a:pt x="66" y="0"/>
                  </a:moveTo>
                  <a:lnTo>
                    <a:pt x="54" y="14"/>
                  </a:lnTo>
                  <a:lnTo>
                    <a:pt x="54" y="66"/>
                  </a:lnTo>
                  <a:lnTo>
                    <a:pt x="41" y="79"/>
                  </a:lnTo>
                  <a:lnTo>
                    <a:pt x="27" y="106"/>
                  </a:lnTo>
                  <a:lnTo>
                    <a:pt x="14" y="133"/>
                  </a:lnTo>
                  <a:lnTo>
                    <a:pt x="0" y="160"/>
                  </a:lnTo>
                  <a:lnTo>
                    <a:pt x="14" y="173"/>
                  </a:lnTo>
                  <a:lnTo>
                    <a:pt x="14" y="213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1" y="167"/>
                  </a:lnTo>
                  <a:lnTo>
                    <a:pt x="33" y="166"/>
                  </a:lnTo>
                  <a:lnTo>
                    <a:pt x="35" y="162"/>
                  </a:lnTo>
                  <a:lnTo>
                    <a:pt x="39" y="156"/>
                  </a:lnTo>
                  <a:lnTo>
                    <a:pt x="39" y="152"/>
                  </a:lnTo>
                  <a:lnTo>
                    <a:pt x="41" y="146"/>
                  </a:lnTo>
                  <a:lnTo>
                    <a:pt x="41" y="142"/>
                  </a:lnTo>
                  <a:lnTo>
                    <a:pt x="41" y="139"/>
                  </a:lnTo>
                  <a:lnTo>
                    <a:pt x="41" y="133"/>
                  </a:lnTo>
                  <a:lnTo>
                    <a:pt x="41" y="129"/>
                  </a:lnTo>
                  <a:lnTo>
                    <a:pt x="41" y="123"/>
                  </a:lnTo>
                  <a:lnTo>
                    <a:pt x="41" y="121"/>
                  </a:lnTo>
                  <a:lnTo>
                    <a:pt x="41" y="119"/>
                  </a:lnTo>
                  <a:lnTo>
                    <a:pt x="54" y="93"/>
                  </a:lnTo>
                  <a:lnTo>
                    <a:pt x="54" y="66"/>
                  </a:lnTo>
                  <a:lnTo>
                    <a:pt x="66" y="25"/>
                  </a:lnTo>
                  <a:lnTo>
                    <a:pt x="66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203"/>
            <p:cNvSpPr>
              <a:spLocks/>
            </p:cNvSpPr>
            <p:nvPr/>
          </p:nvSpPr>
          <p:spPr bwMode="gray">
            <a:xfrm>
              <a:off x="4728677" y="2891198"/>
              <a:ext cx="70631" cy="144402"/>
            </a:xfrm>
            <a:custGeom>
              <a:avLst/>
              <a:gdLst>
                <a:gd name="T0" fmla="*/ 4 w 107"/>
                <a:gd name="T1" fmla="*/ 23 h 215"/>
                <a:gd name="T2" fmla="*/ 0 w 107"/>
                <a:gd name="T3" fmla="*/ 26 h 215"/>
                <a:gd name="T4" fmla="*/ 0 w 107"/>
                <a:gd name="T5" fmla="*/ 30 h 215"/>
                <a:gd name="T6" fmla="*/ 4 w 107"/>
                <a:gd name="T7" fmla="*/ 30 h 215"/>
                <a:gd name="T8" fmla="*/ 4 w 107"/>
                <a:gd name="T9" fmla="*/ 40 h 215"/>
                <a:gd name="T10" fmla="*/ 7 w 107"/>
                <a:gd name="T11" fmla="*/ 53 h 215"/>
                <a:gd name="T12" fmla="*/ 10 w 107"/>
                <a:gd name="T13" fmla="*/ 50 h 215"/>
                <a:gd name="T14" fmla="*/ 10 w 107"/>
                <a:gd name="T15" fmla="*/ 43 h 215"/>
                <a:gd name="T16" fmla="*/ 14 w 107"/>
                <a:gd name="T17" fmla="*/ 40 h 215"/>
                <a:gd name="T18" fmla="*/ 17 w 107"/>
                <a:gd name="T19" fmla="*/ 36 h 215"/>
                <a:gd name="T20" fmla="*/ 17 w 107"/>
                <a:gd name="T21" fmla="*/ 33 h 215"/>
                <a:gd name="T22" fmla="*/ 20 w 107"/>
                <a:gd name="T23" fmla="*/ 30 h 215"/>
                <a:gd name="T24" fmla="*/ 24 w 107"/>
                <a:gd name="T25" fmla="*/ 30 h 215"/>
                <a:gd name="T26" fmla="*/ 24 w 107"/>
                <a:gd name="T27" fmla="*/ 26 h 215"/>
                <a:gd name="T28" fmla="*/ 17 w 107"/>
                <a:gd name="T29" fmla="*/ 23 h 215"/>
                <a:gd name="T30" fmla="*/ 20 w 107"/>
                <a:gd name="T31" fmla="*/ 13 h 215"/>
                <a:gd name="T32" fmla="*/ 24 w 107"/>
                <a:gd name="T33" fmla="*/ 10 h 215"/>
                <a:gd name="T34" fmla="*/ 27 w 107"/>
                <a:gd name="T35" fmla="*/ 3 h 215"/>
                <a:gd name="T36" fmla="*/ 27 w 107"/>
                <a:gd name="T37" fmla="*/ 0 h 215"/>
                <a:gd name="T38" fmla="*/ 24 w 107"/>
                <a:gd name="T39" fmla="*/ 0 h 215"/>
                <a:gd name="T40" fmla="*/ 24 w 107"/>
                <a:gd name="T41" fmla="*/ 3 h 215"/>
                <a:gd name="T42" fmla="*/ 17 w 107"/>
                <a:gd name="T43" fmla="*/ 6 h 215"/>
                <a:gd name="T44" fmla="*/ 17 w 107"/>
                <a:gd name="T45" fmla="*/ 10 h 215"/>
                <a:gd name="T46" fmla="*/ 14 w 107"/>
                <a:gd name="T47" fmla="*/ 6 h 215"/>
                <a:gd name="T48" fmla="*/ 10 w 107"/>
                <a:gd name="T49" fmla="*/ 10 h 215"/>
                <a:gd name="T50" fmla="*/ 7 w 107"/>
                <a:gd name="T51" fmla="*/ 16 h 215"/>
                <a:gd name="T52" fmla="*/ 7 w 107"/>
                <a:gd name="T53" fmla="*/ 16 h 215"/>
                <a:gd name="T54" fmla="*/ 7 w 107"/>
                <a:gd name="T55" fmla="*/ 17 h 215"/>
                <a:gd name="T56" fmla="*/ 7 w 107"/>
                <a:gd name="T57" fmla="*/ 17 h 215"/>
                <a:gd name="T58" fmla="*/ 6 w 107"/>
                <a:gd name="T59" fmla="*/ 19 h 215"/>
                <a:gd name="T60" fmla="*/ 6 w 107"/>
                <a:gd name="T61" fmla="*/ 20 h 215"/>
                <a:gd name="T62" fmla="*/ 5 w 107"/>
                <a:gd name="T63" fmla="*/ 21 h 215"/>
                <a:gd name="T64" fmla="*/ 4 w 107"/>
                <a:gd name="T65" fmla="*/ 22 h 215"/>
                <a:gd name="T66" fmla="*/ 4 w 107"/>
                <a:gd name="T67" fmla="*/ 23 h 215"/>
                <a:gd name="T68" fmla="*/ 4 w 107"/>
                <a:gd name="T69" fmla="*/ 23 h 215"/>
                <a:gd name="T70" fmla="*/ 4 w 107"/>
                <a:gd name="T71" fmla="*/ 23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7"/>
                <a:gd name="T109" fmla="*/ 0 h 215"/>
                <a:gd name="T110" fmla="*/ 107 w 107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7" h="215">
                  <a:moveTo>
                    <a:pt x="13" y="94"/>
                  </a:moveTo>
                  <a:lnTo>
                    <a:pt x="0" y="107"/>
                  </a:lnTo>
                  <a:lnTo>
                    <a:pt x="0" y="121"/>
                  </a:lnTo>
                  <a:lnTo>
                    <a:pt x="13" y="121"/>
                  </a:lnTo>
                  <a:lnTo>
                    <a:pt x="13" y="161"/>
                  </a:lnTo>
                  <a:lnTo>
                    <a:pt x="26" y="215"/>
                  </a:lnTo>
                  <a:lnTo>
                    <a:pt x="40" y="201"/>
                  </a:lnTo>
                  <a:lnTo>
                    <a:pt x="40" y="174"/>
                  </a:lnTo>
                  <a:lnTo>
                    <a:pt x="53" y="161"/>
                  </a:lnTo>
                  <a:lnTo>
                    <a:pt x="67" y="147"/>
                  </a:lnTo>
                  <a:lnTo>
                    <a:pt x="67" y="134"/>
                  </a:lnTo>
                  <a:lnTo>
                    <a:pt x="80" y="121"/>
                  </a:lnTo>
                  <a:lnTo>
                    <a:pt x="94" y="121"/>
                  </a:lnTo>
                  <a:lnTo>
                    <a:pt x="94" y="107"/>
                  </a:lnTo>
                  <a:lnTo>
                    <a:pt x="67" y="94"/>
                  </a:lnTo>
                  <a:lnTo>
                    <a:pt x="80" y="53"/>
                  </a:lnTo>
                  <a:lnTo>
                    <a:pt x="94" y="40"/>
                  </a:lnTo>
                  <a:lnTo>
                    <a:pt x="107" y="13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94" y="13"/>
                  </a:lnTo>
                  <a:lnTo>
                    <a:pt x="67" y="27"/>
                  </a:lnTo>
                  <a:lnTo>
                    <a:pt x="67" y="40"/>
                  </a:lnTo>
                  <a:lnTo>
                    <a:pt x="53" y="27"/>
                  </a:lnTo>
                  <a:lnTo>
                    <a:pt x="40" y="40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5" y="71"/>
                  </a:lnTo>
                  <a:lnTo>
                    <a:pt x="23" y="76"/>
                  </a:lnTo>
                  <a:lnTo>
                    <a:pt x="21" y="80"/>
                  </a:lnTo>
                  <a:lnTo>
                    <a:pt x="17" y="86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3" y="94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204"/>
            <p:cNvSpPr>
              <a:spLocks/>
            </p:cNvSpPr>
            <p:nvPr/>
          </p:nvSpPr>
          <p:spPr bwMode="gray">
            <a:xfrm>
              <a:off x="5043901" y="2592947"/>
              <a:ext cx="296913" cy="271260"/>
            </a:xfrm>
            <a:custGeom>
              <a:avLst/>
              <a:gdLst>
                <a:gd name="T0" fmla="*/ 33 w 455"/>
                <a:gd name="T1" fmla="*/ 94 h 401"/>
                <a:gd name="T2" fmla="*/ 33 w 455"/>
                <a:gd name="T3" fmla="*/ 77 h 401"/>
                <a:gd name="T4" fmla="*/ 30 w 455"/>
                <a:gd name="T5" fmla="*/ 70 h 401"/>
                <a:gd name="T6" fmla="*/ 27 w 455"/>
                <a:gd name="T7" fmla="*/ 77 h 401"/>
                <a:gd name="T8" fmla="*/ 17 w 455"/>
                <a:gd name="T9" fmla="*/ 77 h 401"/>
                <a:gd name="T10" fmla="*/ 6 w 455"/>
                <a:gd name="T11" fmla="*/ 64 h 401"/>
                <a:gd name="T12" fmla="*/ 6 w 455"/>
                <a:gd name="T13" fmla="*/ 57 h 401"/>
                <a:gd name="T14" fmla="*/ 0 w 455"/>
                <a:gd name="T15" fmla="*/ 41 h 401"/>
                <a:gd name="T16" fmla="*/ 10 w 455"/>
                <a:gd name="T17" fmla="*/ 31 h 401"/>
                <a:gd name="T18" fmla="*/ 23 w 455"/>
                <a:gd name="T19" fmla="*/ 17 h 401"/>
                <a:gd name="T20" fmla="*/ 33 w 455"/>
                <a:gd name="T21" fmla="*/ 14 h 401"/>
                <a:gd name="T22" fmla="*/ 47 w 455"/>
                <a:gd name="T23" fmla="*/ 11 h 401"/>
                <a:gd name="T24" fmla="*/ 53 w 455"/>
                <a:gd name="T25" fmla="*/ 7 h 401"/>
                <a:gd name="T26" fmla="*/ 73 w 455"/>
                <a:gd name="T27" fmla="*/ 7 h 401"/>
                <a:gd name="T28" fmla="*/ 87 w 455"/>
                <a:gd name="T29" fmla="*/ 7 h 401"/>
                <a:gd name="T30" fmla="*/ 97 w 455"/>
                <a:gd name="T31" fmla="*/ 4 h 401"/>
                <a:gd name="T32" fmla="*/ 103 w 455"/>
                <a:gd name="T33" fmla="*/ 4 h 401"/>
                <a:gd name="T34" fmla="*/ 103 w 455"/>
                <a:gd name="T35" fmla="*/ 0 h 401"/>
                <a:gd name="T36" fmla="*/ 107 w 455"/>
                <a:gd name="T37" fmla="*/ 4 h 401"/>
                <a:gd name="T38" fmla="*/ 103 w 455"/>
                <a:gd name="T39" fmla="*/ 14 h 401"/>
                <a:gd name="T40" fmla="*/ 100 w 455"/>
                <a:gd name="T41" fmla="*/ 17 h 401"/>
                <a:gd name="T42" fmla="*/ 100 w 455"/>
                <a:gd name="T43" fmla="*/ 31 h 401"/>
                <a:gd name="T44" fmla="*/ 93 w 455"/>
                <a:gd name="T45" fmla="*/ 34 h 401"/>
                <a:gd name="T46" fmla="*/ 103 w 455"/>
                <a:gd name="T47" fmla="*/ 50 h 401"/>
                <a:gd name="T48" fmla="*/ 103 w 455"/>
                <a:gd name="T49" fmla="*/ 64 h 401"/>
                <a:gd name="T50" fmla="*/ 113 w 455"/>
                <a:gd name="T51" fmla="*/ 74 h 401"/>
                <a:gd name="T52" fmla="*/ 113 w 455"/>
                <a:gd name="T53" fmla="*/ 77 h 401"/>
                <a:gd name="T54" fmla="*/ 110 w 455"/>
                <a:gd name="T55" fmla="*/ 77 h 401"/>
                <a:gd name="T56" fmla="*/ 110 w 455"/>
                <a:gd name="T57" fmla="*/ 87 h 401"/>
                <a:gd name="T58" fmla="*/ 107 w 455"/>
                <a:gd name="T59" fmla="*/ 94 h 401"/>
                <a:gd name="T60" fmla="*/ 103 w 455"/>
                <a:gd name="T61" fmla="*/ 94 h 401"/>
                <a:gd name="T62" fmla="*/ 97 w 455"/>
                <a:gd name="T63" fmla="*/ 94 h 401"/>
                <a:gd name="T64" fmla="*/ 90 w 455"/>
                <a:gd name="T65" fmla="*/ 101 h 401"/>
                <a:gd name="T66" fmla="*/ 77 w 455"/>
                <a:gd name="T67" fmla="*/ 94 h 401"/>
                <a:gd name="T68" fmla="*/ 64 w 455"/>
                <a:gd name="T69" fmla="*/ 84 h 401"/>
                <a:gd name="T70" fmla="*/ 50 w 455"/>
                <a:gd name="T71" fmla="*/ 84 h 401"/>
                <a:gd name="T72" fmla="*/ 33 w 455"/>
                <a:gd name="T73" fmla="*/ 94 h 4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401"/>
                <a:gd name="T113" fmla="*/ 455 w 455"/>
                <a:gd name="T114" fmla="*/ 401 h 4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401">
                  <a:moveTo>
                    <a:pt x="135" y="375"/>
                  </a:moveTo>
                  <a:lnTo>
                    <a:pt x="135" y="307"/>
                  </a:lnTo>
                  <a:lnTo>
                    <a:pt x="121" y="280"/>
                  </a:lnTo>
                  <a:lnTo>
                    <a:pt x="108" y="307"/>
                  </a:lnTo>
                  <a:lnTo>
                    <a:pt x="68" y="307"/>
                  </a:lnTo>
                  <a:lnTo>
                    <a:pt x="27" y="254"/>
                  </a:lnTo>
                  <a:lnTo>
                    <a:pt x="27" y="227"/>
                  </a:lnTo>
                  <a:lnTo>
                    <a:pt x="0" y="162"/>
                  </a:lnTo>
                  <a:lnTo>
                    <a:pt x="41" y="121"/>
                  </a:lnTo>
                  <a:lnTo>
                    <a:pt x="94" y="67"/>
                  </a:lnTo>
                  <a:lnTo>
                    <a:pt x="135" y="54"/>
                  </a:lnTo>
                  <a:lnTo>
                    <a:pt x="189" y="41"/>
                  </a:lnTo>
                  <a:lnTo>
                    <a:pt x="215" y="27"/>
                  </a:lnTo>
                  <a:lnTo>
                    <a:pt x="294" y="27"/>
                  </a:lnTo>
                  <a:lnTo>
                    <a:pt x="348" y="27"/>
                  </a:lnTo>
                  <a:lnTo>
                    <a:pt x="388" y="14"/>
                  </a:lnTo>
                  <a:lnTo>
                    <a:pt x="415" y="14"/>
                  </a:lnTo>
                  <a:lnTo>
                    <a:pt x="415" y="0"/>
                  </a:lnTo>
                  <a:lnTo>
                    <a:pt x="429" y="14"/>
                  </a:lnTo>
                  <a:lnTo>
                    <a:pt x="415" y="54"/>
                  </a:lnTo>
                  <a:lnTo>
                    <a:pt x="402" y="67"/>
                  </a:lnTo>
                  <a:lnTo>
                    <a:pt x="402" y="121"/>
                  </a:lnTo>
                  <a:lnTo>
                    <a:pt x="375" y="135"/>
                  </a:lnTo>
                  <a:lnTo>
                    <a:pt x="415" y="200"/>
                  </a:lnTo>
                  <a:lnTo>
                    <a:pt x="415" y="254"/>
                  </a:lnTo>
                  <a:lnTo>
                    <a:pt x="455" y="294"/>
                  </a:lnTo>
                  <a:lnTo>
                    <a:pt x="455" y="307"/>
                  </a:lnTo>
                  <a:lnTo>
                    <a:pt x="442" y="307"/>
                  </a:lnTo>
                  <a:lnTo>
                    <a:pt x="442" y="348"/>
                  </a:lnTo>
                  <a:lnTo>
                    <a:pt x="429" y="375"/>
                  </a:lnTo>
                  <a:lnTo>
                    <a:pt x="415" y="375"/>
                  </a:lnTo>
                  <a:lnTo>
                    <a:pt x="388" y="375"/>
                  </a:lnTo>
                  <a:lnTo>
                    <a:pt x="361" y="401"/>
                  </a:lnTo>
                  <a:lnTo>
                    <a:pt x="308" y="375"/>
                  </a:lnTo>
                  <a:lnTo>
                    <a:pt x="256" y="334"/>
                  </a:lnTo>
                  <a:lnTo>
                    <a:pt x="202" y="334"/>
                  </a:lnTo>
                  <a:lnTo>
                    <a:pt x="135" y="375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reeform 205"/>
            <p:cNvSpPr>
              <a:spLocks/>
            </p:cNvSpPr>
            <p:nvPr/>
          </p:nvSpPr>
          <p:spPr bwMode="gray">
            <a:xfrm>
              <a:off x="4947111" y="2765689"/>
              <a:ext cx="104639" cy="106615"/>
            </a:xfrm>
            <a:custGeom>
              <a:avLst/>
              <a:gdLst>
                <a:gd name="T0" fmla="*/ 33 w 161"/>
                <a:gd name="T1" fmla="*/ 0 h 159"/>
                <a:gd name="T2" fmla="*/ 26 w 161"/>
                <a:gd name="T3" fmla="*/ 3 h 159"/>
                <a:gd name="T4" fmla="*/ 23 w 161"/>
                <a:gd name="T5" fmla="*/ 6 h 159"/>
                <a:gd name="T6" fmla="*/ 20 w 161"/>
                <a:gd name="T7" fmla="*/ 6 h 159"/>
                <a:gd name="T8" fmla="*/ 13 w 161"/>
                <a:gd name="T9" fmla="*/ 6 h 159"/>
                <a:gd name="T10" fmla="*/ 13 w 161"/>
                <a:gd name="T11" fmla="*/ 12 h 159"/>
                <a:gd name="T12" fmla="*/ 6 w 161"/>
                <a:gd name="T13" fmla="*/ 12 h 159"/>
                <a:gd name="T14" fmla="*/ 3 w 161"/>
                <a:gd name="T15" fmla="*/ 19 h 159"/>
                <a:gd name="T16" fmla="*/ 0 w 161"/>
                <a:gd name="T17" fmla="*/ 19 h 159"/>
                <a:gd name="T18" fmla="*/ 6 w 161"/>
                <a:gd name="T19" fmla="*/ 26 h 159"/>
                <a:gd name="T20" fmla="*/ 13 w 161"/>
                <a:gd name="T21" fmla="*/ 26 h 159"/>
                <a:gd name="T22" fmla="*/ 10 w 161"/>
                <a:gd name="T23" fmla="*/ 33 h 159"/>
                <a:gd name="T24" fmla="*/ 13 w 161"/>
                <a:gd name="T25" fmla="*/ 39 h 159"/>
                <a:gd name="T26" fmla="*/ 13 w 161"/>
                <a:gd name="T27" fmla="*/ 33 h 159"/>
                <a:gd name="T28" fmla="*/ 16 w 161"/>
                <a:gd name="T29" fmla="*/ 26 h 159"/>
                <a:gd name="T30" fmla="*/ 23 w 161"/>
                <a:gd name="T31" fmla="*/ 19 h 159"/>
                <a:gd name="T32" fmla="*/ 30 w 161"/>
                <a:gd name="T33" fmla="*/ 16 h 159"/>
                <a:gd name="T34" fmla="*/ 33 w 161"/>
                <a:gd name="T35" fmla="*/ 9 h 159"/>
                <a:gd name="T36" fmla="*/ 36 w 161"/>
                <a:gd name="T37" fmla="*/ 6 h 159"/>
                <a:gd name="T38" fmla="*/ 40 w 161"/>
                <a:gd name="T39" fmla="*/ 6 h 159"/>
                <a:gd name="T40" fmla="*/ 36 w 161"/>
                <a:gd name="T41" fmla="*/ 0 h 159"/>
                <a:gd name="T42" fmla="*/ 33 w 16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1"/>
                <a:gd name="T67" fmla="*/ 0 h 159"/>
                <a:gd name="T68" fmla="*/ 161 w 161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1" h="159">
                  <a:moveTo>
                    <a:pt x="134" y="0"/>
                  </a:moveTo>
                  <a:lnTo>
                    <a:pt x="107" y="13"/>
                  </a:lnTo>
                  <a:lnTo>
                    <a:pt x="94" y="24"/>
                  </a:lnTo>
                  <a:lnTo>
                    <a:pt x="80" y="24"/>
                  </a:lnTo>
                  <a:lnTo>
                    <a:pt x="53" y="24"/>
                  </a:lnTo>
                  <a:lnTo>
                    <a:pt x="53" y="51"/>
                  </a:lnTo>
                  <a:lnTo>
                    <a:pt x="26" y="51"/>
                  </a:lnTo>
                  <a:lnTo>
                    <a:pt x="13" y="78"/>
                  </a:lnTo>
                  <a:lnTo>
                    <a:pt x="0" y="78"/>
                  </a:lnTo>
                  <a:lnTo>
                    <a:pt x="26" y="105"/>
                  </a:lnTo>
                  <a:lnTo>
                    <a:pt x="53" y="105"/>
                  </a:lnTo>
                  <a:lnTo>
                    <a:pt x="40" y="132"/>
                  </a:lnTo>
                  <a:lnTo>
                    <a:pt x="53" y="159"/>
                  </a:lnTo>
                  <a:lnTo>
                    <a:pt x="53" y="132"/>
                  </a:lnTo>
                  <a:lnTo>
                    <a:pt x="67" y="105"/>
                  </a:lnTo>
                  <a:lnTo>
                    <a:pt x="94" y="78"/>
                  </a:lnTo>
                  <a:lnTo>
                    <a:pt x="121" y="65"/>
                  </a:lnTo>
                  <a:lnTo>
                    <a:pt x="134" y="38"/>
                  </a:lnTo>
                  <a:lnTo>
                    <a:pt x="147" y="24"/>
                  </a:lnTo>
                  <a:lnTo>
                    <a:pt x="161" y="24"/>
                  </a:lnTo>
                  <a:lnTo>
                    <a:pt x="147" y="0"/>
                  </a:lnTo>
                  <a:lnTo>
                    <a:pt x="134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reeform 206"/>
            <p:cNvSpPr>
              <a:spLocks/>
            </p:cNvSpPr>
            <p:nvPr/>
          </p:nvSpPr>
          <p:spPr bwMode="gray">
            <a:xfrm>
              <a:off x="4964114" y="2718455"/>
              <a:ext cx="54937" cy="47235"/>
            </a:xfrm>
            <a:custGeom>
              <a:avLst/>
              <a:gdLst>
                <a:gd name="T0" fmla="*/ 11 w 83"/>
                <a:gd name="T1" fmla="*/ 0 h 70"/>
                <a:gd name="T2" fmla="*/ 7 w 83"/>
                <a:gd name="T3" fmla="*/ 3 h 70"/>
                <a:gd name="T4" fmla="*/ 4 w 83"/>
                <a:gd name="T5" fmla="*/ 6 h 70"/>
                <a:gd name="T6" fmla="*/ 0 w 83"/>
                <a:gd name="T7" fmla="*/ 6 h 70"/>
                <a:gd name="T8" fmla="*/ 0 w 83"/>
                <a:gd name="T9" fmla="*/ 10 h 70"/>
                <a:gd name="T10" fmla="*/ 7 w 83"/>
                <a:gd name="T11" fmla="*/ 10 h 70"/>
                <a:gd name="T12" fmla="*/ 7 w 83"/>
                <a:gd name="T13" fmla="*/ 13 h 70"/>
                <a:gd name="T14" fmla="*/ 14 w 83"/>
                <a:gd name="T15" fmla="*/ 18 h 70"/>
                <a:gd name="T16" fmla="*/ 18 w 83"/>
                <a:gd name="T17" fmla="*/ 13 h 70"/>
                <a:gd name="T18" fmla="*/ 21 w 83"/>
                <a:gd name="T19" fmla="*/ 10 h 70"/>
                <a:gd name="T20" fmla="*/ 18 w 83"/>
                <a:gd name="T21" fmla="*/ 3 h 70"/>
                <a:gd name="T22" fmla="*/ 14 w 83"/>
                <a:gd name="T23" fmla="*/ 3 h 70"/>
                <a:gd name="T24" fmla="*/ 11 w 83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70"/>
                <a:gd name="T41" fmla="*/ 83 w 83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70">
                  <a:moveTo>
                    <a:pt x="41" y="0"/>
                  </a:moveTo>
                  <a:lnTo>
                    <a:pt x="27" y="14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27" y="41"/>
                  </a:lnTo>
                  <a:lnTo>
                    <a:pt x="27" y="54"/>
                  </a:lnTo>
                  <a:lnTo>
                    <a:pt x="54" y="70"/>
                  </a:lnTo>
                  <a:lnTo>
                    <a:pt x="70" y="54"/>
                  </a:lnTo>
                  <a:lnTo>
                    <a:pt x="83" y="41"/>
                  </a:lnTo>
                  <a:lnTo>
                    <a:pt x="70" y="14"/>
                  </a:lnTo>
                  <a:lnTo>
                    <a:pt x="54" y="14"/>
                  </a:lnTo>
                  <a:lnTo>
                    <a:pt x="41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207"/>
            <p:cNvSpPr>
              <a:spLocks/>
            </p:cNvSpPr>
            <p:nvPr/>
          </p:nvSpPr>
          <p:spPr bwMode="gray">
            <a:xfrm>
              <a:off x="4790153" y="2575403"/>
              <a:ext cx="45780" cy="44536"/>
            </a:xfrm>
            <a:custGeom>
              <a:avLst/>
              <a:gdLst>
                <a:gd name="T0" fmla="*/ 3 w 71"/>
                <a:gd name="T1" fmla="*/ 0 h 68"/>
                <a:gd name="T2" fmla="*/ 3 w 71"/>
                <a:gd name="T3" fmla="*/ 3 h 68"/>
                <a:gd name="T4" fmla="*/ 0 w 71"/>
                <a:gd name="T5" fmla="*/ 10 h 68"/>
                <a:gd name="T6" fmla="*/ 0 w 71"/>
                <a:gd name="T7" fmla="*/ 16 h 68"/>
                <a:gd name="T8" fmla="*/ 6 w 71"/>
                <a:gd name="T9" fmla="*/ 16 h 68"/>
                <a:gd name="T10" fmla="*/ 10 w 71"/>
                <a:gd name="T11" fmla="*/ 10 h 68"/>
                <a:gd name="T12" fmla="*/ 10 w 71"/>
                <a:gd name="T13" fmla="*/ 10 h 68"/>
                <a:gd name="T14" fmla="*/ 10 w 71"/>
                <a:gd name="T15" fmla="*/ 10 h 68"/>
                <a:gd name="T16" fmla="*/ 11 w 71"/>
                <a:gd name="T17" fmla="*/ 9 h 68"/>
                <a:gd name="T18" fmla="*/ 11 w 71"/>
                <a:gd name="T19" fmla="*/ 9 h 68"/>
                <a:gd name="T20" fmla="*/ 12 w 71"/>
                <a:gd name="T21" fmla="*/ 9 h 68"/>
                <a:gd name="T22" fmla="*/ 14 w 71"/>
                <a:gd name="T23" fmla="*/ 8 h 68"/>
                <a:gd name="T24" fmla="*/ 16 w 71"/>
                <a:gd name="T25" fmla="*/ 7 h 68"/>
                <a:gd name="T26" fmla="*/ 16 w 71"/>
                <a:gd name="T27" fmla="*/ 7 h 68"/>
                <a:gd name="T28" fmla="*/ 17 w 71"/>
                <a:gd name="T29" fmla="*/ 7 h 68"/>
                <a:gd name="T30" fmla="*/ 17 w 71"/>
                <a:gd name="T31" fmla="*/ 6 h 68"/>
                <a:gd name="T32" fmla="*/ 17 w 71"/>
                <a:gd name="T33" fmla="*/ 6 h 68"/>
                <a:gd name="T34" fmla="*/ 17 w 71"/>
                <a:gd name="T35" fmla="*/ 6 h 68"/>
                <a:gd name="T36" fmla="*/ 16 w 71"/>
                <a:gd name="T37" fmla="*/ 6 h 68"/>
                <a:gd name="T38" fmla="*/ 16 w 71"/>
                <a:gd name="T39" fmla="*/ 6 h 68"/>
                <a:gd name="T40" fmla="*/ 16 w 71"/>
                <a:gd name="T41" fmla="*/ 5 h 68"/>
                <a:gd name="T42" fmla="*/ 15 w 71"/>
                <a:gd name="T43" fmla="*/ 5 h 68"/>
                <a:gd name="T44" fmla="*/ 15 w 71"/>
                <a:gd name="T45" fmla="*/ 5 h 68"/>
                <a:gd name="T46" fmla="*/ 13 w 71"/>
                <a:gd name="T47" fmla="*/ 4 h 68"/>
                <a:gd name="T48" fmla="*/ 12 w 71"/>
                <a:gd name="T49" fmla="*/ 4 h 68"/>
                <a:gd name="T50" fmla="*/ 10 w 71"/>
                <a:gd name="T51" fmla="*/ 3 h 68"/>
                <a:gd name="T52" fmla="*/ 8 w 71"/>
                <a:gd name="T53" fmla="*/ 3 h 68"/>
                <a:gd name="T54" fmla="*/ 7 w 71"/>
                <a:gd name="T55" fmla="*/ 3 h 68"/>
                <a:gd name="T56" fmla="*/ 7 w 71"/>
                <a:gd name="T57" fmla="*/ 3 h 68"/>
                <a:gd name="T58" fmla="*/ 7 w 71"/>
                <a:gd name="T59" fmla="*/ 3 h 68"/>
                <a:gd name="T60" fmla="*/ 6 w 71"/>
                <a:gd name="T61" fmla="*/ 3 h 68"/>
                <a:gd name="T62" fmla="*/ 3 w 71"/>
                <a:gd name="T63" fmla="*/ 0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68"/>
                <a:gd name="T98" fmla="*/ 71 w 71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68">
                  <a:moveTo>
                    <a:pt x="13" y="0"/>
                  </a:moveTo>
                  <a:lnTo>
                    <a:pt x="13" y="14"/>
                  </a:lnTo>
                  <a:lnTo>
                    <a:pt x="0" y="41"/>
                  </a:lnTo>
                  <a:lnTo>
                    <a:pt x="0" y="68"/>
                  </a:lnTo>
                  <a:lnTo>
                    <a:pt x="27" y="68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6" y="39"/>
                  </a:lnTo>
                  <a:lnTo>
                    <a:pt x="51" y="37"/>
                  </a:lnTo>
                  <a:lnTo>
                    <a:pt x="59" y="33"/>
                  </a:lnTo>
                  <a:lnTo>
                    <a:pt x="65" y="31"/>
                  </a:lnTo>
                  <a:lnTo>
                    <a:pt x="67" y="29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69" y="27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65" y="22"/>
                  </a:lnTo>
                  <a:lnTo>
                    <a:pt x="63" y="22"/>
                  </a:lnTo>
                  <a:lnTo>
                    <a:pt x="61" y="20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0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208"/>
            <p:cNvSpPr>
              <a:spLocks/>
            </p:cNvSpPr>
            <p:nvPr/>
          </p:nvSpPr>
          <p:spPr bwMode="gray">
            <a:xfrm>
              <a:off x="4969348" y="5576799"/>
              <a:ext cx="35316" cy="36438"/>
            </a:xfrm>
            <a:custGeom>
              <a:avLst/>
              <a:gdLst>
                <a:gd name="T0" fmla="*/ 3 w 54"/>
                <a:gd name="T1" fmla="*/ 0 h 53"/>
                <a:gd name="T2" fmla="*/ 0 w 54"/>
                <a:gd name="T3" fmla="*/ 10 h 53"/>
                <a:gd name="T4" fmla="*/ 7 w 54"/>
                <a:gd name="T5" fmla="*/ 14 h 53"/>
                <a:gd name="T6" fmla="*/ 11 w 54"/>
                <a:gd name="T7" fmla="*/ 7 h 53"/>
                <a:gd name="T8" fmla="*/ 14 w 54"/>
                <a:gd name="T9" fmla="*/ 4 h 53"/>
                <a:gd name="T10" fmla="*/ 3 w 54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53"/>
                <a:gd name="T20" fmla="*/ 54 w 54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53">
                  <a:moveTo>
                    <a:pt x="14" y="0"/>
                  </a:moveTo>
                  <a:lnTo>
                    <a:pt x="0" y="40"/>
                  </a:lnTo>
                  <a:lnTo>
                    <a:pt x="27" y="53"/>
                  </a:lnTo>
                  <a:lnTo>
                    <a:pt x="41" y="26"/>
                  </a:lnTo>
                  <a:lnTo>
                    <a:pt x="54" y="13"/>
                  </a:lnTo>
                  <a:lnTo>
                    <a:pt x="14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reeform 209"/>
            <p:cNvSpPr>
              <a:spLocks/>
            </p:cNvSpPr>
            <p:nvPr/>
          </p:nvSpPr>
          <p:spPr bwMode="gray">
            <a:xfrm>
              <a:off x="4998124" y="5598390"/>
              <a:ext cx="44472" cy="36438"/>
            </a:xfrm>
            <a:custGeom>
              <a:avLst/>
              <a:gdLst>
                <a:gd name="T0" fmla="*/ 0 w 67"/>
                <a:gd name="T1" fmla="*/ 0 h 54"/>
                <a:gd name="T2" fmla="*/ 0 w 67"/>
                <a:gd name="T3" fmla="*/ 11 h 54"/>
                <a:gd name="T4" fmla="*/ 7 w 67"/>
                <a:gd name="T5" fmla="*/ 11 h 54"/>
                <a:gd name="T6" fmla="*/ 17 w 67"/>
                <a:gd name="T7" fmla="*/ 14 h 54"/>
                <a:gd name="T8" fmla="*/ 17 w 67"/>
                <a:gd name="T9" fmla="*/ 3 h 54"/>
                <a:gd name="T10" fmla="*/ 10 w 67"/>
                <a:gd name="T11" fmla="*/ 0 h 54"/>
                <a:gd name="T12" fmla="*/ 0 w 67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54"/>
                <a:gd name="T23" fmla="*/ 67 w 67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54">
                  <a:moveTo>
                    <a:pt x="0" y="0"/>
                  </a:moveTo>
                  <a:lnTo>
                    <a:pt x="0" y="41"/>
                  </a:lnTo>
                  <a:lnTo>
                    <a:pt x="27" y="41"/>
                  </a:lnTo>
                  <a:lnTo>
                    <a:pt x="67" y="54"/>
                  </a:lnTo>
                  <a:lnTo>
                    <a:pt x="67" y="14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reeform 210"/>
            <p:cNvSpPr>
              <a:spLocks/>
            </p:cNvSpPr>
            <p:nvPr/>
          </p:nvSpPr>
          <p:spPr bwMode="gray">
            <a:xfrm>
              <a:off x="4952347" y="4356803"/>
              <a:ext cx="412018" cy="541169"/>
            </a:xfrm>
            <a:custGeom>
              <a:avLst/>
              <a:gdLst>
                <a:gd name="T0" fmla="*/ 9 w 282"/>
                <a:gd name="T1" fmla="*/ 52 h 360"/>
                <a:gd name="T2" fmla="*/ 22 w 282"/>
                <a:gd name="T3" fmla="*/ 75 h 360"/>
                <a:gd name="T4" fmla="*/ 46 w 282"/>
                <a:gd name="T5" fmla="*/ 105 h 360"/>
                <a:gd name="T6" fmla="*/ 30 w 282"/>
                <a:gd name="T7" fmla="*/ 119 h 360"/>
                <a:gd name="T8" fmla="*/ 39 w 282"/>
                <a:gd name="T9" fmla="*/ 134 h 360"/>
                <a:gd name="T10" fmla="*/ 46 w 282"/>
                <a:gd name="T11" fmla="*/ 149 h 360"/>
                <a:gd name="T12" fmla="*/ 39 w 282"/>
                <a:gd name="T13" fmla="*/ 172 h 360"/>
                <a:gd name="T14" fmla="*/ 46 w 282"/>
                <a:gd name="T15" fmla="*/ 201 h 360"/>
                <a:gd name="T16" fmla="*/ 76 w 282"/>
                <a:gd name="T17" fmla="*/ 216 h 360"/>
                <a:gd name="T18" fmla="*/ 46 w 282"/>
                <a:gd name="T19" fmla="*/ 231 h 360"/>
                <a:gd name="T20" fmla="*/ 76 w 282"/>
                <a:gd name="T21" fmla="*/ 261 h 360"/>
                <a:gd name="T22" fmla="*/ 76 w 282"/>
                <a:gd name="T23" fmla="*/ 275 h 360"/>
                <a:gd name="T24" fmla="*/ 52 w 282"/>
                <a:gd name="T25" fmla="*/ 283 h 360"/>
                <a:gd name="T26" fmla="*/ 50 w 282"/>
                <a:gd name="T27" fmla="*/ 290 h 360"/>
                <a:gd name="T28" fmla="*/ 88 w 282"/>
                <a:gd name="T29" fmla="*/ 320 h 360"/>
                <a:gd name="T30" fmla="*/ 106 w 282"/>
                <a:gd name="T31" fmla="*/ 327 h 360"/>
                <a:gd name="T32" fmla="*/ 137 w 282"/>
                <a:gd name="T33" fmla="*/ 334 h 360"/>
                <a:gd name="T34" fmla="*/ 145 w 282"/>
                <a:gd name="T35" fmla="*/ 379 h 360"/>
                <a:gd name="T36" fmla="*/ 172 w 282"/>
                <a:gd name="T37" fmla="*/ 402 h 360"/>
                <a:gd name="T38" fmla="*/ 189 w 282"/>
                <a:gd name="T39" fmla="*/ 440 h 360"/>
                <a:gd name="T40" fmla="*/ 202 w 282"/>
                <a:gd name="T41" fmla="*/ 440 h 360"/>
                <a:gd name="T42" fmla="*/ 195 w 282"/>
                <a:gd name="T43" fmla="*/ 417 h 360"/>
                <a:gd name="T44" fmla="*/ 226 w 282"/>
                <a:gd name="T45" fmla="*/ 402 h 360"/>
                <a:gd name="T46" fmla="*/ 239 w 282"/>
                <a:gd name="T47" fmla="*/ 411 h 360"/>
                <a:gd name="T48" fmla="*/ 269 w 282"/>
                <a:gd name="T49" fmla="*/ 388 h 360"/>
                <a:gd name="T50" fmla="*/ 278 w 282"/>
                <a:gd name="T51" fmla="*/ 381 h 360"/>
                <a:gd name="T52" fmla="*/ 316 w 282"/>
                <a:gd name="T53" fmla="*/ 372 h 360"/>
                <a:gd name="T54" fmla="*/ 322 w 282"/>
                <a:gd name="T55" fmla="*/ 342 h 360"/>
                <a:gd name="T56" fmla="*/ 322 w 282"/>
                <a:gd name="T57" fmla="*/ 313 h 360"/>
                <a:gd name="T58" fmla="*/ 338 w 282"/>
                <a:gd name="T59" fmla="*/ 305 h 360"/>
                <a:gd name="T60" fmla="*/ 352 w 282"/>
                <a:gd name="T61" fmla="*/ 275 h 360"/>
                <a:gd name="T62" fmla="*/ 338 w 282"/>
                <a:gd name="T63" fmla="*/ 261 h 360"/>
                <a:gd name="T64" fmla="*/ 299 w 282"/>
                <a:gd name="T65" fmla="*/ 238 h 360"/>
                <a:gd name="T66" fmla="*/ 286 w 282"/>
                <a:gd name="T67" fmla="*/ 201 h 360"/>
                <a:gd name="T68" fmla="*/ 308 w 282"/>
                <a:gd name="T69" fmla="*/ 172 h 360"/>
                <a:gd name="T70" fmla="*/ 299 w 282"/>
                <a:gd name="T71" fmla="*/ 164 h 360"/>
                <a:gd name="T72" fmla="*/ 292 w 282"/>
                <a:gd name="T73" fmla="*/ 141 h 360"/>
                <a:gd name="T74" fmla="*/ 286 w 282"/>
                <a:gd name="T75" fmla="*/ 134 h 360"/>
                <a:gd name="T76" fmla="*/ 269 w 282"/>
                <a:gd name="T77" fmla="*/ 126 h 360"/>
                <a:gd name="T78" fmla="*/ 262 w 282"/>
                <a:gd name="T79" fmla="*/ 149 h 360"/>
                <a:gd name="T80" fmla="*/ 226 w 282"/>
                <a:gd name="T81" fmla="*/ 141 h 360"/>
                <a:gd name="T82" fmla="*/ 202 w 282"/>
                <a:gd name="T83" fmla="*/ 126 h 360"/>
                <a:gd name="T84" fmla="*/ 210 w 282"/>
                <a:gd name="T85" fmla="*/ 111 h 360"/>
                <a:gd name="T86" fmla="*/ 202 w 282"/>
                <a:gd name="T87" fmla="*/ 89 h 360"/>
                <a:gd name="T88" fmla="*/ 142 w 282"/>
                <a:gd name="T89" fmla="*/ 66 h 360"/>
                <a:gd name="T90" fmla="*/ 142 w 282"/>
                <a:gd name="T91" fmla="*/ 30 h 360"/>
                <a:gd name="T92" fmla="*/ 113 w 282"/>
                <a:gd name="T93" fmla="*/ 22 h 360"/>
                <a:gd name="T94" fmla="*/ 68 w 282"/>
                <a:gd name="T95" fmla="*/ 7 h 360"/>
                <a:gd name="T96" fmla="*/ 52 w 282"/>
                <a:gd name="T97" fmla="*/ 0 h 360"/>
                <a:gd name="T98" fmla="*/ 52 w 282"/>
                <a:gd name="T99" fmla="*/ 1 h 360"/>
                <a:gd name="T100" fmla="*/ 50 w 282"/>
                <a:gd name="T101" fmla="*/ 3 h 360"/>
                <a:gd name="T102" fmla="*/ 46 w 282"/>
                <a:gd name="T103" fmla="*/ 11 h 360"/>
                <a:gd name="T104" fmla="*/ 40 w 282"/>
                <a:gd name="T105" fmla="*/ 21 h 360"/>
                <a:gd name="T106" fmla="*/ 39 w 282"/>
                <a:gd name="T107" fmla="*/ 29 h 360"/>
                <a:gd name="T108" fmla="*/ 35 w 282"/>
                <a:gd name="T109" fmla="*/ 30 h 360"/>
                <a:gd name="T110" fmla="*/ 28 w 282"/>
                <a:gd name="T111" fmla="*/ 28 h 360"/>
                <a:gd name="T112" fmla="*/ 21 w 282"/>
                <a:gd name="T113" fmla="*/ 25 h 360"/>
                <a:gd name="T114" fmla="*/ 17 w 282"/>
                <a:gd name="T115" fmla="*/ 22 h 360"/>
                <a:gd name="T116" fmla="*/ 17 w 282"/>
                <a:gd name="T117" fmla="*/ 22 h 360"/>
                <a:gd name="T118" fmla="*/ 0 w 282"/>
                <a:gd name="T119" fmla="*/ 52 h 3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2"/>
                <a:gd name="T181" fmla="*/ 0 h 360"/>
                <a:gd name="T182" fmla="*/ 282 w 282"/>
                <a:gd name="T183" fmla="*/ 360 h 3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2" h="360">
                  <a:moveTo>
                    <a:pt x="0" y="42"/>
                  </a:moveTo>
                  <a:lnTo>
                    <a:pt x="7" y="42"/>
                  </a:lnTo>
                  <a:lnTo>
                    <a:pt x="7" y="53"/>
                  </a:lnTo>
                  <a:lnTo>
                    <a:pt x="18" y="60"/>
                  </a:lnTo>
                  <a:lnTo>
                    <a:pt x="18" y="77"/>
                  </a:lnTo>
                  <a:lnTo>
                    <a:pt x="37" y="84"/>
                  </a:lnTo>
                  <a:lnTo>
                    <a:pt x="31" y="90"/>
                  </a:lnTo>
                  <a:lnTo>
                    <a:pt x="24" y="96"/>
                  </a:lnTo>
                  <a:lnTo>
                    <a:pt x="24" y="101"/>
                  </a:lnTo>
                  <a:lnTo>
                    <a:pt x="31" y="108"/>
                  </a:lnTo>
                  <a:lnTo>
                    <a:pt x="37" y="114"/>
                  </a:lnTo>
                  <a:lnTo>
                    <a:pt x="37" y="120"/>
                  </a:lnTo>
                  <a:lnTo>
                    <a:pt x="37" y="126"/>
                  </a:lnTo>
                  <a:lnTo>
                    <a:pt x="31" y="138"/>
                  </a:lnTo>
                  <a:lnTo>
                    <a:pt x="31" y="162"/>
                  </a:lnTo>
                  <a:lnTo>
                    <a:pt x="37" y="162"/>
                  </a:lnTo>
                  <a:lnTo>
                    <a:pt x="42" y="167"/>
                  </a:lnTo>
                  <a:lnTo>
                    <a:pt x="61" y="174"/>
                  </a:lnTo>
                  <a:lnTo>
                    <a:pt x="61" y="186"/>
                  </a:lnTo>
                  <a:lnTo>
                    <a:pt x="37" y="186"/>
                  </a:lnTo>
                  <a:lnTo>
                    <a:pt x="37" y="192"/>
                  </a:lnTo>
                  <a:lnTo>
                    <a:pt x="61" y="210"/>
                  </a:lnTo>
                  <a:lnTo>
                    <a:pt x="66" y="222"/>
                  </a:lnTo>
                  <a:lnTo>
                    <a:pt x="61" y="222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1" y="228"/>
                  </a:lnTo>
                  <a:lnTo>
                    <a:pt x="40" y="233"/>
                  </a:lnTo>
                  <a:lnTo>
                    <a:pt x="50" y="237"/>
                  </a:lnTo>
                  <a:lnTo>
                    <a:pt x="71" y="258"/>
                  </a:lnTo>
                  <a:lnTo>
                    <a:pt x="80" y="255"/>
                  </a:lnTo>
                  <a:lnTo>
                    <a:pt x="85" y="264"/>
                  </a:lnTo>
                  <a:lnTo>
                    <a:pt x="92" y="258"/>
                  </a:lnTo>
                  <a:lnTo>
                    <a:pt x="110" y="269"/>
                  </a:lnTo>
                  <a:lnTo>
                    <a:pt x="109" y="294"/>
                  </a:lnTo>
                  <a:lnTo>
                    <a:pt x="116" y="305"/>
                  </a:lnTo>
                  <a:lnTo>
                    <a:pt x="127" y="312"/>
                  </a:lnTo>
                  <a:lnTo>
                    <a:pt x="138" y="324"/>
                  </a:lnTo>
                  <a:lnTo>
                    <a:pt x="151" y="348"/>
                  </a:lnTo>
                  <a:lnTo>
                    <a:pt x="151" y="355"/>
                  </a:lnTo>
                  <a:lnTo>
                    <a:pt x="151" y="360"/>
                  </a:lnTo>
                  <a:lnTo>
                    <a:pt x="162" y="355"/>
                  </a:lnTo>
                  <a:lnTo>
                    <a:pt x="157" y="342"/>
                  </a:lnTo>
                  <a:lnTo>
                    <a:pt x="157" y="336"/>
                  </a:lnTo>
                  <a:lnTo>
                    <a:pt x="168" y="331"/>
                  </a:lnTo>
                  <a:lnTo>
                    <a:pt x="181" y="324"/>
                  </a:lnTo>
                  <a:lnTo>
                    <a:pt x="186" y="331"/>
                  </a:lnTo>
                  <a:lnTo>
                    <a:pt x="192" y="331"/>
                  </a:lnTo>
                  <a:lnTo>
                    <a:pt x="199" y="318"/>
                  </a:lnTo>
                  <a:lnTo>
                    <a:pt x="216" y="312"/>
                  </a:lnTo>
                  <a:lnTo>
                    <a:pt x="223" y="312"/>
                  </a:lnTo>
                  <a:lnTo>
                    <a:pt x="223" y="307"/>
                  </a:lnTo>
                  <a:lnTo>
                    <a:pt x="240" y="307"/>
                  </a:lnTo>
                  <a:lnTo>
                    <a:pt x="253" y="300"/>
                  </a:lnTo>
                  <a:lnTo>
                    <a:pt x="264" y="294"/>
                  </a:lnTo>
                  <a:lnTo>
                    <a:pt x="258" y="276"/>
                  </a:lnTo>
                  <a:lnTo>
                    <a:pt x="253" y="258"/>
                  </a:lnTo>
                  <a:lnTo>
                    <a:pt x="258" y="252"/>
                  </a:lnTo>
                  <a:lnTo>
                    <a:pt x="264" y="252"/>
                  </a:lnTo>
                  <a:lnTo>
                    <a:pt x="271" y="246"/>
                  </a:lnTo>
                  <a:lnTo>
                    <a:pt x="277" y="234"/>
                  </a:lnTo>
                  <a:lnTo>
                    <a:pt x="282" y="222"/>
                  </a:lnTo>
                  <a:lnTo>
                    <a:pt x="277" y="222"/>
                  </a:lnTo>
                  <a:lnTo>
                    <a:pt x="271" y="210"/>
                  </a:lnTo>
                  <a:lnTo>
                    <a:pt x="258" y="204"/>
                  </a:lnTo>
                  <a:lnTo>
                    <a:pt x="240" y="192"/>
                  </a:lnTo>
                  <a:lnTo>
                    <a:pt x="234" y="174"/>
                  </a:lnTo>
                  <a:lnTo>
                    <a:pt x="229" y="162"/>
                  </a:lnTo>
                  <a:lnTo>
                    <a:pt x="240" y="156"/>
                  </a:lnTo>
                  <a:lnTo>
                    <a:pt x="247" y="138"/>
                  </a:lnTo>
                  <a:lnTo>
                    <a:pt x="247" y="132"/>
                  </a:lnTo>
                  <a:lnTo>
                    <a:pt x="240" y="132"/>
                  </a:lnTo>
                  <a:lnTo>
                    <a:pt x="229" y="126"/>
                  </a:lnTo>
                  <a:lnTo>
                    <a:pt x="234" y="114"/>
                  </a:lnTo>
                  <a:lnTo>
                    <a:pt x="247" y="108"/>
                  </a:lnTo>
                  <a:lnTo>
                    <a:pt x="229" y="108"/>
                  </a:lnTo>
                  <a:lnTo>
                    <a:pt x="223" y="101"/>
                  </a:lnTo>
                  <a:lnTo>
                    <a:pt x="216" y="101"/>
                  </a:lnTo>
                  <a:lnTo>
                    <a:pt x="216" y="108"/>
                  </a:lnTo>
                  <a:lnTo>
                    <a:pt x="210" y="120"/>
                  </a:lnTo>
                  <a:lnTo>
                    <a:pt x="199" y="114"/>
                  </a:lnTo>
                  <a:lnTo>
                    <a:pt x="181" y="114"/>
                  </a:lnTo>
                  <a:lnTo>
                    <a:pt x="175" y="101"/>
                  </a:lnTo>
                  <a:lnTo>
                    <a:pt x="162" y="101"/>
                  </a:lnTo>
                  <a:lnTo>
                    <a:pt x="157" y="96"/>
                  </a:lnTo>
                  <a:lnTo>
                    <a:pt x="168" y="90"/>
                  </a:lnTo>
                  <a:lnTo>
                    <a:pt x="157" y="84"/>
                  </a:lnTo>
                  <a:lnTo>
                    <a:pt x="162" y="72"/>
                  </a:lnTo>
                  <a:lnTo>
                    <a:pt x="138" y="60"/>
                  </a:lnTo>
                  <a:lnTo>
                    <a:pt x="114" y="53"/>
                  </a:lnTo>
                  <a:lnTo>
                    <a:pt x="120" y="42"/>
                  </a:lnTo>
                  <a:lnTo>
                    <a:pt x="114" y="24"/>
                  </a:lnTo>
                  <a:lnTo>
                    <a:pt x="103" y="24"/>
                  </a:lnTo>
                  <a:lnTo>
                    <a:pt x="90" y="18"/>
                  </a:lnTo>
                  <a:lnTo>
                    <a:pt x="72" y="0"/>
                  </a:lnTo>
                  <a:lnTo>
                    <a:pt x="55" y="5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39" y="5"/>
                  </a:lnTo>
                  <a:lnTo>
                    <a:pt x="37" y="9"/>
                  </a:lnTo>
                  <a:lnTo>
                    <a:pt x="34" y="13"/>
                  </a:lnTo>
                  <a:lnTo>
                    <a:pt x="32" y="17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28" y="24"/>
                  </a:lnTo>
                  <a:lnTo>
                    <a:pt x="25" y="23"/>
                  </a:lnTo>
                  <a:lnTo>
                    <a:pt x="22" y="22"/>
                  </a:lnTo>
                  <a:lnTo>
                    <a:pt x="19" y="21"/>
                  </a:lnTo>
                  <a:lnTo>
                    <a:pt x="17" y="20"/>
                  </a:lnTo>
                  <a:lnTo>
                    <a:pt x="15" y="19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0" y="42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211"/>
            <p:cNvSpPr>
              <a:spLocks/>
            </p:cNvSpPr>
            <p:nvPr/>
          </p:nvSpPr>
          <p:spPr bwMode="gray">
            <a:xfrm>
              <a:off x="4947106" y="4699595"/>
              <a:ext cx="175271" cy="210530"/>
            </a:xfrm>
            <a:custGeom>
              <a:avLst/>
              <a:gdLst>
                <a:gd name="T0" fmla="*/ 0 w 134"/>
                <a:gd name="T1" fmla="*/ 100 h 156"/>
                <a:gd name="T2" fmla="*/ 65 w 134"/>
                <a:gd name="T3" fmla="*/ 147 h 156"/>
                <a:gd name="T4" fmla="*/ 87 w 134"/>
                <a:gd name="T5" fmla="*/ 156 h 156"/>
                <a:gd name="T6" fmla="*/ 86 w 134"/>
                <a:gd name="T7" fmla="*/ 134 h 156"/>
                <a:gd name="T8" fmla="*/ 83 w 134"/>
                <a:gd name="T9" fmla="*/ 121 h 156"/>
                <a:gd name="T10" fmla="*/ 87 w 134"/>
                <a:gd name="T11" fmla="*/ 97 h 156"/>
                <a:gd name="T12" fmla="*/ 99 w 134"/>
                <a:gd name="T13" fmla="*/ 74 h 156"/>
                <a:gd name="T14" fmla="*/ 104 w 134"/>
                <a:gd name="T15" fmla="*/ 87 h 156"/>
                <a:gd name="T16" fmla="*/ 134 w 134"/>
                <a:gd name="T17" fmla="*/ 86 h 156"/>
                <a:gd name="T18" fmla="*/ 126 w 134"/>
                <a:gd name="T19" fmla="*/ 76 h 156"/>
                <a:gd name="T20" fmla="*/ 127 w 134"/>
                <a:gd name="T21" fmla="*/ 46 h 156"/>
                <a:gd name="T22" fmla="*/ 106 w 134"/>
                <a:gd name="T23" fmla="*/ 33 h 156"/>
                <a:gd name="T24" fmla="*/ 97 w 134"/>
                <a:gd name="T25" fmla="*/ 40 h 156"/>
                <a:gd name="T26" fmla="*/ 94 w 134"/>
                <a:gd name="T27" fmla="*/ 29 h 156"/>
                <a:gd name="T28" fmla="*/ 84 w 134"/>
                <a:gd name="T29" fmla="*/ 33 h 156"/>
                <a:gd name="T30" fmla="*/ 60 w 134"/>
                <a:gd name="T31" fmla="*/ 9 h 156"/>
                <a:gd name="T32" fmla="*/ 40 w 134"/>
                <a:gd name="T33" fmla="*/ 0 h 156"/>
                <a:gd name="T34" fmla="*/ 52 w 134"/>
                <a:gd name="T35" fmla="*/ 16 h 156"/>
                <a:gd name="T36" fmla="*/ 36 w 134"/>
                <a:gd name="T37" fmla="*/ 19 h 156"/>
                <a:gd name="T38" fmla="*/ 23 w 134"/>
                <a:gd name="T39" fmla="*/ 23 h 156"/>
                <a:gd name="T40" fmla="*/ 19 w 134"/>
                <a:gd name="T41" fmla="*/ 52 h 156"/>
                <a:gd name="T42" fmla="*/ 3 w 134"/>
                <a:gd name="T43" fmla="*/ 59 h 156"/>
                <a:gd name="T44" fmla="*/ 19 w 134"/>
                <a:gd name="T45" fmla="*/ 84 h 156"/>
                <a:gd name="T46" fmla="*/ 0 w 134"/>
                <a:gd name="T47" fmla="*/ 100 h 1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4"/>
                <a:gd name="T73" fmla="*/ 0 h 156"/>
                <a:gd name="T74" fmla="*/ 134 w 134"/>
                <a:gd name="T75" fmla="*/ 156 h 1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4" h="156">
                  <a:moveTo>
                    <a:pt x="0" y="100"/>
                  </a:moveTo>
                  <a:lnTo>
                    <a:pt x="65" y="147"/>
                  </a:lnTo>
                  <a:lnTo>
                    <a:pt x="87" y="156"/>
                  </a:lnTo>
                  <a:lnTo>
                    <a:pt x="86" y="134"/>
                  </a:lnTo>
                  <a:lnTo>
                    <a:pt x="83" y="121"/>
                  </a:lnTo>
                  <a:lnTo>
                    <a:pt x="87" y="97"/>
                  </a:lnTo>
                  <a:lnTo>
                    <a:pt x="99" y="74"/>
                  </a:lnTo>
                  <a:lnTo>
                    <a:pt x="104" y="87"/>
                  </a:lnTo>
                  <a:lnTo>
                    <a:pt x="134" y="86"/>
                  </a:lnTo>
                  <a:lnTo>
                    <a:pt x="126" y="76"/>
                  </a:lnTo>
                  <a:lnTo>
                    <a:pt x="127" y="46"/>
                  </a:lnTo>
                  <a:lnTo>
                    <a:pt x="106" y="33"/>
                  </a:lnTo>
                  <a:lnTo>
                    <a:pt x="97" y="40"/>
                  </a:lnTo>
                  <a:lnTo>
                    <a:pt x="94" y="29"/>
                  </a:lnTo>
                  <a:lnTo>
                    <a:pt x="84" y="33"/>
                  </a:lnTo>
                  <a:lnTo>
                    <a:pt x="60" y="9"/>
                  </a:lnTo>
                  <a:lnTo>
                    <a:pt x="40" y="0"/>
                  </a:lnTo>
                  <a:lnTo>
                    <a:pt x="52" y="16"/>
                  </a:lnTo>
                  <a:lnTo>
                    <a:pt x="36" y="19"/>
                  </a:lnTo>
                  <a:lnTo>
                    <a:pt x="23" y="23"/>
                  </a:lnTo>
                  <a:lnTo>
                    <a:pt x="19" y="52"/>
                  </a:lnTo>
                  <a:lnTo>
                    <a:pt x="3" y="59"/>
                  </a:lnTo>
                  <a:lnTo>
                    <a:pt x="19" y="8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AEAEA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 wrap="none" tIns="84406" bIns="84406" anchor="ctr"/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CH" sz="129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3" name="Picture 147" descr="France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5486" y="4121178"/>
              <a:ext cx="432072" cy="432072"/>
            </a:xfrm>
            <a:prstGeom prst="rect">
              <a:avLst/>
            </a:prstGeom>
          </p:spPr>
        </p:pic>
        <p:pic>
          <p:nvPicPr>
            <p:cNvPr id="94" name="Picture 148" descr="Austria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9588" y="3833672"/>
              <a:ext cx="432072" cy="432072"/>
            </a:xfrm>
            <a:prstGeom prst="rect">
              <a:avLst/>
            </a:prstGeom>
          </p:spPr>
        </p:pic>
        <p:pic>
          <p:nvPicPr>
            <p:cNvPr id="95" name="Picture 149" descr="Norway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0838" y="2260139"/>
              <a:ext cx="432072" cy="432072"/>
            </a:xfrm>
            <a:prstGeom prst="rect">
              <a:avLst/>
            </a:prstGeom>
          </p:spPr>
        </p:pic>
        <p:pic>
          <p:nvPicPr>
            <p:cNvPr id="96" name="Picture 150" descr="Sweden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0559" y="2593221"/>
              <a:ext cx="432072" cy="432072"/>
            </a:xfrm>
            <a:prstGeom prst="rect">
              <a:avLst/>
            </a:prstGeom>
          </p:spPr>
        </p:pic>
      </p:grp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4652308" y="2189930"/>
            <a:ext cx="3987692" cy="1173394"/>
          </a:xfrm>
        </p:spPr>
        <p:txBody>
          <a:bodyPr vert="horz" anchor="t" anchorCtr="0">
            <a:noAutofit/>
          </a:bodyPr>
          <a:lstStyle/>
          <a:p>
            <a:pPr marL="167058" indent="-167058" algn="just">
              <a:lnSpc>
                <a:spcPts val="1662"/>
              </a:lnSpc>
              <a:spcBef>
                <a:spcPts val="0"/>
              </a:spcBef>
              <a:spcAft>
                <a:spcPts val="554"/>
              </a:spcAft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sz="1400" dirty="0">
                <a:cs typeface="Imago" pitchFamily="2" charset="0"/>
              </a:rPr>
              <a:t>Une quarantaine de centres réalisant une activité d’</a:t>
            </a:r>
            <a:r>
              <a:rPr lang="fr-FR" sz="1400" dirty="0" err="1">
                <a:cs typeface="Imago" pitchFamily="2" charset="0"/>
              </a:rPr>
              <a:t>HdJ</a:t>
            </a:r>
            <a:r>
              <a:rPr lang="fr-FR" sz="1400" dirty="0">
                <a:cs typeface="Imago" pitchFamily="2" charset="0"/>
              </a:rPr>
              <a:t> significative </a:t>
            </a:r>
          </a:p>
          <a:p>
            <a:pPr marL="158265" indent="-158265" algn="just">
              <a:lnSpc>
                <a:spcPts val="1385"/>
              </a:lnSpc>
              <a:spcBef>
                <a:spcPts val="0"/>
              </a:spcBef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sz="1200" dirty="0">
                <a:cs typeface="Imago" pitchFamily="2" charset="0"/>
              </a:rPr>
              <a:t>Ces centres (publics, ESPIC ou privés) sont positionnés dans toutes les </a:t>
            </a:r>
            <a:r>
              <a:rPr lang="fr-FR" sz="1400" dirty="0">
                <a:cs typeface="Imago" pitchFamily="2" charset="0"/>
              </a:rPr>
              <a:t>régions</a:t>
            </a:r>
            <a:r>
              <a:rPr lang="fr-FR" sz="1200" dirty="0">
                <a:cs typeface="Imago" pitchFamily="2" charset="0"/>
              </a:rPr>
              <a:t> de France métropolitaine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 bwMode="auto">
          <a:xfrm>
            <a:off x="398769" y="1591776"/>
            <a:ext cx="3987692" cy="4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spcBef>
                <a:spcPct val="75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87338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414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192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1955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6527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31099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5671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40243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844083">
              <a:lnSpc>
                <a:spcPts val="16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kern="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Un programme expérimenté dans 4 centres pilotes en Europe…</a:t>
            </a:r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4652308" y="1591776"/>
            <a:ext cx="3987692" cy="498462"/>
          </a:xfrm>
          <a:prstGeom prst="rect">
            <a:avLst/>
          </a:prstGeom>
          <a:ln>
            <a:noFill/>
          </a:ln>
        </p:spPr>
        <p:txBody>
          <a:bodyPr vert="horz" lIns="0" tIns="0" rIns="0" bIns="0" anchor="t" anchorCtr="0">
            <a:noAutofit/>
          </a:bodyPr>
          <a:lstStyle>
            <a:lvl1pPr marL="285750" indent="-285750" algn="l" rtl="0" eaLnBrk="0" fontAlgn="base" hangingPunct="0">
              <a:spcBef>
                <a:spcPct val="75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87338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414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192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955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527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099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671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243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844083">
              <a:lnSpc>
                <a:spcPts val="16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kern="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…aujourd’hui déployé dans une quarantaine </a:t>
            </a:r>
            <a:br>
              <a:rPr lang="fr-FR" sz="1600" kern="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</a:br>
            <a:r>
              <a:rPr lang="fr-FR" sz="1600" kern="0" dirty="0">
                <a:solidFill>
                  <a:srgbClr val="000000"/>
                </a:solidFill>
                <a:latin typeface="Imago" pitchFamily="2" charset="0"/>
                <a:cs typeface="Imago" pitchFamily="2" charset="0"/>
              </a:rPr>
              <a:t>de centres en France</a:t>
            </a:r>
          </a:p>
        </p:txBody>
      </p:sp>
      <p:cxnSp>
        <p:nvCxnSpPr>
          <p:cNvPr id="8" name="Connecteur droit 7"/>
          <p:cNvCxnSpPr>
            <a:cxnSpLocks/>
          </p:cNvCxnSpPr>
          <p:nvPr/>
        </p:nvCxnSpPr>
        <p:spPr bwMode="auto">
          <a:xfrm>
            <a:off x="388328" y="2090238"/>
            <a:ext cx="3987692" cy="0"/>
          </a:xfrm>
          <a:prstGeom prst="line">
            <a:avLst/>
          </a:prstGeom>
          <a:ln w="12700">
            <a:solidFill>
              <a:srgbClr val="0071B9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 bwMode="auto">
          <a:xfrm>
            <a:off x="4652308" y="2090238"/>
            <a:ext cx="3987692" cy="0"/>
          </a:xfrm>
          <a:prstGeom prst="line">
            <a:avLst/>
          </a:prstGeom>
          <a:ln w="12700">
            <a:solidFill>
              <a:srgbClr val="0071B9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388328" y="2189930"/>
            <a:ext cx="4114800" cy="405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844083" eaLnBrk="0" fontAlgn="base" hangingPunct="0">
              <a:lnSpc>
                <a:spcPts val="1662"/>
              </a:lnSpc>
            </a:pPr>
            <a:r>
              <a:rPr lang="fr-FR" sz="1292" b="1" i="1" dirty="0">
                <a:solidFill>
                  <a:srgbClr val="9C9E9F"/>
                </a:solidFill>
                <a:latin typeface="Imago" pitchFamily="2" charset="0"/>
                <a:cs typeface="Imago" pitchFamily="2" charset="0"/>
              </a:rPr>
              <a:t>Cartographie des pays ayant participé aux analyses pilotes </a:t>
            </a:r>
            <a:r>
              <a:rPr lang="fr-FR" sz="1292" b="1" i="1" dirty="0" err="1">
                <a:solidFill>
                  <a:srgbClr val="9C9E9F"/>
                </a:solidFill>
                <a:latin typeface="Imago" pitchFamily="2" charset="0"/>
                <a:cs typeface="Imago" pitchFamily="2" charset="0"/>
              </a:rPr>
              <a:t>SCuBA</a:t>
            </a:r>
            <a:endParaRPr lang="fr-FR" sz="1292" b="1" i="1" dirty="0">
              <a:solidFill>
                <a:srgbClr val="9C9E9F"/>
              </a:solidFill>
              <a:latin typeface="Imago" pitchFamily="2" charset="0"/>
              <a:cs typeface="Imago" pitchFamily="2" charset="0"/>
            </a:endParaRPr>
          </a:p>
        </p:txBody>
      </p:sp>
      <p:sp>
        <p:nvSpPr>
          <p:cNvPr id="98" name="Rectangle 2"/>
          <p:cNvSpPr txBox="1">
            <a:spLocks/>
          </p:cNvSpPr>
          <p:nvPr/>
        </p:nvSpPr>
        <p:spPr>
          <a:xfrm>
            <a:off x="398769" y="263769"/>
            <a:ext cx="6978462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fr-FR" altLang="en-US" sz="2400" b="1" dirty="0" err="1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SCuBA</a:t>
            </a:r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 – Un programme de grande ampleur</a:t>
            </a:r>
          </a:p>
        </p:txBody>
      </p:sp>
    </p:spTree>
    <p:extLst>
      <p:ext uri="{BB962C8B-B14F-4D97-AF65-F5344CB8AC3E}">
        <p14:creationId xmlns:p14="http://schemas.microsoft.com/office/powerpoint/2010/main" val="157319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98769" y="1593000"/>
            <a:ext cx="8260321" cy="404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75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87338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414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192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955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527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099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671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243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7058" indent="-167058" algn="just" defTabSz="844083">
              <a:lnSpc>
                <a:spcPct val="150000"/>
              </a:lnSpc>
              <a:spcBef>
                <a:spcPts val="0"/>
              </a:spcBef>
              <a:spcAft>
                <a:spcPts val="277"/>
              </a:spcAft>
              <a:buClr>
                <a:srgbClr val="0071B9"/>
              </a:buClr>
              <a:buFont typeface="Wingdings 2" panose="05020102010507070707" pitchFamily="18" charset="2"/>
              <a:buChar char=""/>
              <a:defRPr/>
            </a:pPr>
            <a:r>
              <a:rPr lang="fr-FR" b="1" kern="0" dirty="0">
                <a:solidFill>
                  <a:srgbClr val="0071B9"/>
                </a:solidFill>
                <a:latin typeface="Imago"/>
              </a:rPr>
              <a:t>Objectif :</a:t>
            </a:r>
            <a:r>
              <a:rPr lang="fr-FR" kern="0" dirty="0">
                <a:solidFill>
                  <a:srgbClr val="0071B9"/>
                </a:solidFill>
                <a:latin typeface="Imago"/>
              </a:rPr>
              <a:t> </a:t>
            </a:r>
            <a:r>
              <a:rPr lang="fr-FR" sz="1800" kern="0" dirty="0">
                <a:solidFill>
                  <a:srgbClr val="000000"/>
                </a:solidFill>
                <a:latin typeface="Imago"/>
              </a:rPr>
              <a:t>Générer des </a:t>
            </a:r>
            <a:r>
              <a:rPr lang="fr-FR" sz="1800" b="1" kern="0" dirty="0">
                <a:solidFill>
                  <a:srgbClr val="000000"/>
                </a:solidFill>
                <a:latin typeface="Imago"/>
              </a:rPr>
              <a:t>données médico-économiques </a:t>
            </a:r>
            <a:r>
              <a:rPr lang="fr-FR" sz="1800" kern="0" dirty="0">
                <a:solidFill>
                  <a:srgbClr val="000000"/>
                </a:solidFill>
                <a:latin typeface="Imago"/>
              </a:rPr>
              <a:t>sur les formes sous-cutanées et analyser ces bénéfices en termes de :</a:t>
            </a:r>
          </a:p>
          <a:p>
            <a:pPr marL="329720" lvl="1" indent="-162662" algn="just" defTabSz="844083">
              <a:lnSpc>
                <a:spcPct val="150000"/>
              </a:lnSpc>
              <a:spcBef>
                <a:spcPts val="0"/>
              </a:spcBef>
              <a:spcAft>
                <a:spcPts val="277"/>
              </a:spcAft>
              <a:defRPr/>
            </a:pPr>
            <a:r>
              <a:rPr lang="fr-FR" sz="1800" b="1" kern="0" dirty="0">
                <a:solidFill>
                  <a:srgbClr val="000000"/>
                </a:solidFill>
                <a:latin typeface="Imago"/>
              </a:rPr>
              <a:t>Gains capacitaires </a:t>
            </a:r>
            <a:r>
              <a:rPr lang="fr-FR" sz="1800" kern="0" dirty="0">
                <a:solidFill>
                  <a:srgbClr val="000000"/>
                </a:solidFill>
                <a:latin typeface="Imago"/>
              </a:rPr>
              <a:t>permis par l’introduction des formes SC ;</a:t>
            </a:r>
            <a:endParaRPr lang="fr-FR" sz="1800" b="1" kern="0" dirty="0">
              <a:solidFill>
                <a:srgbClr val="000000"/>
              </a:solidFill>
              <a:latin typeface="Imago"/>
            </a:endParaRPr>
          </a:p>
          <a:p>
            <a:pPr marL="329720" lvl="1" indent="-162662" algn="just" defTabSz="844083">
              <a:lnSpc>
                <a:spcPct val="150000"/>
              </a:lnSpc>
              <a:spcBef>
                <a:spcPts val="0"/>
              </a:spcBef>
              <a:spcAft>
                <a:spcPts val="277"/>
              </a:spcAft>
              <a:defRPr/>
            </a:pPr>
            <a:r>
              <a:rPr lang="fr-FR" sz="1800" b="1" kern="0" dirty="0">
                <a:solidFill>
                  <a:srgbClr val="000000"/>
                </a:solidFill>
                <a:latin typeface="Imago"/>
              </a:rPr>
              <a:t>Réduction des coûts </a:t>
            </a:r>
            <a:r>
              <a:rPr lang="fr-FR" sz="1800" kern="0" dirty="0">
                <a:solidFill>
                  <a:srgbClr val="000000"/>
                </a:solidFill>
                <a:latin typeface="Imago"/>
              </a:rPr>
              <a:t>de gestion internes aux HDJ et aux PUI ;</a:t>
            </a:r>
          </a:p>
          <a:p>
            <a:pPr marL="329720" lvl="1" indent="-162662" algn="just" defTabSz="844083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1800" b="1" kern="0" dirty="0">
                <a:solidFill>
                  <a:srgbClr val="000000"/>
                </a:solidFill>
                <a:latin typeface="Imago"/>
              </a:rPr>
              <a:t>Potentiel de gains capacitaires supplémentaire </a:t>
            </a:r>
            <a:r>
              <a:rPr lang="fr-FR" sz="1800" kern="0" dirty="0">
                <a:solidFill>
                  <a:srgbClr val="000000"/>
                </a:solidFill>
                <a:latin typeface="Imago"/>
              </a:rPr>
              <a:t>(et donc d’accueil de nouveaux patients), notamment permis par l’adoption de circuits optimisés et par évolution du taux de conversion IV </a:t>
            </a:r>
            <a:r>
              <a:rPr lang="fr-FR" sz="1800" kern="0" dirty="0">
                <a:solidFill>
                  <a:srgbClr val="000000"/>
                </a:solidFill>
                <a:latin typeface="Imago"/>
                <a:sym typeface="Wingdings" panose="05000000000000000000" pitchFamily="2" charset="2"/>
              </a:rPr>
              <a:t> SC.</a:t>
            </a:r>
          </a:p>
          <a:p>
            <a:pPr marL="167058" indent="-167058" algn="just" defTabSz="844083">
              <a:lnSpc>
                <a:spcPct val="150000"/>
              </a:lnSpc>
              <a:spcBef>
                <a:spcPts val="1662"/>
              </a:spcBef>
              <a:buClr>
                <a:srgbClr val="0071B9"/>
              </a:buClr>
              <a:buFont typeface="Wingdings 2" panose="05020102010507070707" pitchFamily="18" charset="2"/>
              <a:buChar char=""/>
            </a:pPr>
            <a:r>
              <a:rPr lang="fr-FR" b="1" kern="0" dirty="0">
                <a:solidFill>
                  <a:srgbClr val="0071B9"/>
                </a:solidFill>
                <a:latin typeface="Imago"/>
              </a:rPr>
              <a:t>Enjeux</a:t>
            </a:r>
          </a:p>
          <a:p>
            <a:pPr marL="329720" lvl="1" indent="-162662" algn="just" defTabSz="844083">
              <a:lnSpc>
                <a:spcPct val="150000"/>
              </a:lnSpc>
              <a:spcBef>
                <a:spcPts val="0"/>
              </a:spcBef>
            </a:pPr>
            <a:r>
              <a:rPr lang="fr-FR" sz="1800" kern="0" dirty="0">
                <a:solidFill>
                  <a:srgbClr val="000000"/>
                </a:solidFill>
                <a:latin typeface="Imago"/>
              </a:rPr>
              <a:t>Eclairer les décisions organisationnelles et d’optimisation du parcours des patients dans un objectif d’efficience des soins ;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98769" y="19456"/>
            <a:ext cx="7969376" cy="7809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44083"/>
            <a:r>
              <a:rPr lang="fr-FR" altLang="en-US" sz="2400" b="1" dirty="0" err="1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SCuBA</a:t>
            </a:r>
            <a:r>
              <a:rPr lang="fr-FR" altLang="en-US" sz="24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:</a:t>
            </a:r>
          </a:p>
          <a:p>
            <a:pPr algn="l" defTabSz="844083">
              <a:lnSpc>
                <a:spcPts val="2215"/>
              </a:lnSpc>
            </a:pPr>
            <a:r>
              <a:rPr lang="fr-FR" altLang="en-US" sz="2000" b="1" dirty="0">
                <a:solidFill>
                  <a:srgbClr val="0071B9"/>
                </a:solidFill>
                <a:latin typeface="Imago" pitchFamily="2" charset="0"/>
                <a:cs typeface="Imago" pitchFamily="2" charset="0"/>
              </a:rPr>
              <a:t>Un projet sur mesure pour un diagnostic organisationnel </a:t>
            </a:r>
          </a:p>
        </p:txBody>
      </p:sp>
    </p:spTree>
    <p:extLst>
      <p:ext uri="{BB962C8B-B14F-4D97-AF65-F5344CB8AC3E}">
        <p14:creationId xmlns:p14="http://schemas.microsoft.com/office/powerpoint/2010/main" val="492928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12/10/20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_rFvZSSEGzyeaDHkopx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.C3MiRJUmQvifLjMzTS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t9DtkJAE6OhXft84xzC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kS8E25FUO3bszTYZl6E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b_iD7qyUmjmqzeoauW9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7HsVreQQa_fRIUah3e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672YAkSLKEUFkmX4lH5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IuWTSSRwWTYkLjKnFiu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cWBlVZqkeePTjbUFqm6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AAD_iWq0SP2PzTRuRYU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HDOJlTOEyazVMVqAXy9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YX12Q8QteT6PgivmNd6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TEgftZOku979zZgQ09I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iUq5KvS3CNU6g7hUwU5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Vc5KPhNE28E1MWJl3To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X5rhLw0S0H6ST2XDC6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h4GGQHeEiFkS6F.L0XS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mvN6nhv0uLH2qeqF85g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Zw._hNKkqPVPH8UH6j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EpZDUu0E.BW5NMdw.4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KcnwfFvkKulNvR4VU_S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0Y2lXD0GD33DemNukE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u0K2Qwg0aymijrmR6dP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SNHNncjkWjjFrLiHdNU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V72NnyvU63r8qT2Yxw_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1Fs_V.r0uTt9O5_JZpS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Ip4hegtEaG1kpjL8XBm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JcTBT.BUCThtr7nAuxG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9Iy0xqN0ikvYyblibs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3rQuxwL06caBRs9N4bP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J9mxb0o0CHGbHBKdjB9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Bz8uGXAEWURb5Bo61Z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FaVc2ZQEqSzQ8uD7uKR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GhjTykR0G7k4Q7gvLc6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ubJClGKEaKFVg6fF5Ur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GchrGw20._IDR30fzb5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DqmaO1aE2AeKJ2oVtDY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8Qbw3n50.92_iuiQ3Va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0g9hDhCEeTPMLt7YvCr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joqiSPfk.TjIeYglWf8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e3eHKYZk2oCRzrhpIf9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4QsfpN6ESw5bWpZ2HCS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i8wXNg5U2P92b6yaME_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gpMsQJwE2Gk0Ry.5fl1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jRxYxDiE6RwO2bmJo_O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N9nOuprUmbUUVjUVvxM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cQFpvFA0CWVYVotjdFE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1PlgdwiEiTx3Ba3dNal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Uz3OhrtEa5VvsQbAFQ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xVbUkR60GCBtxhzGozW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_CGzlCaUWd2wjb28NKR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ujMgg6lUG5TY2P410BQ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rNMsQ.CEeyAEfI2CBo4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Uzbyq63EGQV2UL.G_Gm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4iTKWwJ0ONnwVgsozx5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3UreyvskK5mVdYDbuDf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QcoxOwzE.effnjfSCfr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hYXZrQRU6G8LejvEuaB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WW.MyQwECNkHxO2ohK6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_4IzjZ8ESLqz0FhkH_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X5rhLw0S0H6ST2XDC6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.9ufMbgr0qkOhEj5i4FO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GhjTykR0G7k4Q7gvLc6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RLP3t_7Euc3Ut4QOJqN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BNd_5yfEq0QsAfW0CwP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YDo6tFeUCSH2UrrAogQ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3SQ4JoQ_iTsi9arpDVI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fIbj.v40qPaQxSnomZh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D9Pz3HekWqGS.7OabN3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qLXUGRRq.UrzhyVN686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Vc5KPhNE28E1MWJl3To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WGhOetQi.bXCMVD.c9K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iynj6jQaeizEmPm7TRu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Yig_voTp.UVTVlpoMRw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8O9h8eXkC64PWeKgwmb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hHpDAfm06H59uHlp6YG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sJUyK1CEGv2vk9ID8M6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Q4rvvtSZmLVg6AJXmwI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nGxK2QReGlmzDQ2pXZ2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Gfmw78QB.xAOxYjpVhA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8HxxtIA0ieJAV6ec1_0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93HcxvZUOe_fXiDByuC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8UkIlGqEG88dafgD3o3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UtasCIqEeF0mTVxwuRR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gCSdPoUGN6cOD5ToPJ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TX.4TVcEe1dPOuwxuSo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tvQ4AXhk.Wpe2XoNgtJ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VXstVlTiO7BxX44gfeQ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W8VwM5qk6SpvcNNyTnX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59m5F81QKaP13LQKYDWxQ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Theme">
  <a:themeElements>
    <a:clrScheme name="Custom 11">
      <a:dk1>
        <a:srgbClr val="000000"/>
      </a:dk1>
      <a:lt1>
        <a:srgbClr val="FFFFFF"/>
      </a:lt1>
      <a:dk2>
        <a:srgbClr val="969696"/>
      </a:dk2>
      <a:lt2>
        <a:srgbClr val="009900"/>
      </a:lt2>
      <a:accent1>
        <a:srgbClr val="009900"/>
      </a:accent1>
      <a:accent2>
        <a:srgbClr val="800080"/>
      </a:accent2>
      <a:accent3>
        <a:srgbClr val="FFFFFF"/>
      </a:accent3>
      <a:accent4>
        <a:srgbClr val="000000"/>
      </a:accent4>
      <a:accent5>
        <a:srgbClr val="AACAAA"/>
      </a:accent5>
      <a:accent6>
        <a:srgbClr val="730073"/>
      </a:accent6>
      <a:hlink>
        <a:srgbClr val="9933FF"/>
      </a:hlink>
      <a:folHlink>
        <a:srgbClr val="FF3300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 w="9525">
          <a:solidFill>
            <a:srgbClr val="EAEAEA"/>
          </a:solidFill>
          <a:prstDash val="solid"/>
        </a:ln>
        <a:effectLst/>
      </a:spPr>
      <a:bodyPr tIns="90000" bIns="90000" rtlCol="0" anchor="t" anchorCtr="0"/>
      <a:lstStyle>
        <a:defPPr>
          <a:defRPr sz="1400" dirty="0" err="1" smtClean="0">
            <a:solidFill>
              <a:srgbClr val="000000"/>
            </a:solidFill>
            <a:latin typeface="Imago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 anchorCtr="0">
        <a:noAutofit/>
      </a:bodyPr>
      <a:lstStyle>
        <a:defPPr>
          <a:defRPr sz="1400" dirty="0" err="1" smtClean="0">
            <a:solidFill>
              <a:srgbClr val="000000"/>
            </a:solidFill>
            <a:latin typeface="Imago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3578</Words>
  <Application>Microsoft Office PowerPoint</Application>
  <PresentationFormat>Affichage à l'écran (4:3)</PresentationFormat>
  <Paragraphs>716</Paragraphs>
  <Slides>61</Slides>
  <Notes>1</Notes>
  <HiddenSlides>1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77" baseType="lpstr">
      <vt:lpstr>DotumChe</vt:lpstr>
      <vt:lpstr>MS PGothic</vt:lpstr>
      <vt:lpstr>MS PGothic</vt:lpstr>
      <vt:lpstr>SimSun</vt:lpstr>
      <vt:lpstr>Arial</vt:lpstr>
      <vt:lpstr>Calibri</vt:lpstr>
      <vt:lpstr>Calibri Light</vt:lpstr>
      <vt:lpstr>Imago</vt:lpstr>
      <vt:lpstr>Minion</vt:lpstr>
      <vt:lpstr>Symbol</vt:lpstr>
      <vt:lpstr>Verdana</vt:lpstr>
      <vt:lpstr>Wingdings</vt:lpstr>
      <vt:lpstr>Wingdings 2</vt:lpstr>
      <vt:lpstr>Thème Office</vt:lpstr>
      <vt:lpstr>Standard Theme</vt:lpstr>
      <vt:lpstr>think-cell Slide</vt:lpstr>
      <vt:lpstr>Présentation PowerPoint</vt:lpstr>
      <vt:lpstr>En synthèse</vt:lpstr>
      <vt:lpstr>Présentation PowerPoint</vt:lpstr>
      <vt:lpstr>Présentation PowerPoint</vt:lpstr>
      <vt:lpstr>Présentation PowerPoint</vt:lpstr>
      <vt:lpstr>Notre expérience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conclusion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et résultats cliniques des formes sous-cutanées en hématologie</dc:title>
  <dc:creator>Utilisateur de Microsoft Office</dc:creator>
  <cp:lastModifiedBy>user</cp:lastModifiedBy>
  <cp:revision>99</cp:revision>
  <dcterms:created xsi:type="dcterms:W3CDTF">2017-10-04T20:07:52Z</dcterms:created>
  <dcterms:modified xsi:type="dcterms:W3CDTF">2017-10-13T08:27:00Z</dcterms:modified>
</cp:coreProperties>
</file>