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42"/>
  </p:notesMasterIdLst>
  <p:sldIdLst>
    <p:sldId id="305" r:id="rId4"/>
    <p:sldId id="306" r:id="rId5"/>
    <p:sldId id="256" r:id="rId6"/>
    <p:sldId id="278" r:id="rId7"/>
    <p:sldId id="257" r:id="rId8"/>
    <p:sldId id="272" r:id="rId9"/>
    <p:sldId id="261" r:id="rId10"/>
    <p:sldId id="277" r:id="rId11"/>
    <p:sldId id="265" r:id="rId12"/>
    <p:sldId id="266" r:id="rId13"/>
    <p:sldId id="273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7A"/>
    <a:srgbClr val="E5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21" autoAdjust="0"/>
    <p:restoredTop sz="94676" autoAdjust="0"/>
  </p:normalViewPr>
  <p:slideViewPr>
    <p:cSldViewPr>
      <p:cViewPr>
        <p:scale>
          <a:sx n="70" d="100"/>
          <a:sy n="70" d="100"/>
        </p:scale>
        <p:origin x="-17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259F30-637E-46B2-8136-A590EBF3F431}" type="doc">
      <dgm:prSet loTypeId="urn:microsoft.com/office/officeart/2005/8/layout/list1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fr-FR"/>
        </a:p>
      </dgm:t>
    </dgm:pt>
    <dgm:pt modelId="{871F2477-B1B1-49C9-8B2B-231423679AFA}">
      <dgm:prSet phldrT="[Texte]" custT="1"/>
      <dgm:spPr>
        <a:xfrm>
          <a:off x="406845" y="2014900"/>
          <a:ext cx="6476674" cy="472320"/>
        </a:xfr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FFFFFF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FFFFFF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fr-FR" sz="2800" b="1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Réglementaire</a:t>
          </a:r>
          <a:r>
            <a:rPr lang="fr-FR" sz="28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 : En évolution constante ...non encore stabilisé</a:t>
          </a:r>
          <a:endParaRPr lang="fr-FR" sz="2800" dirty="0">
            <a:solidFill>
              <a:srgbClr val="00007A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cs"/>
          </a:endParaRPr>
        </a:p>
      </dgm:t>
    </dgm:pt>
    <dgm:pt modelId="{DA316292-F7E6-4087-8B2E-D0371DD9CF8F}" type="parTrans" cxnId="{86DD7D97-3111-4524-B3DE-272E5C9926A4}">
      <dgm:prSet/>
      <dgm:spPr/>
      <dgm:t>
        <a:bodyPr/>
        <a:lstStyle/>
        <a:p>
          <a:endParaRPr lang="fr-FR" sz="1400">
            <a:latin typeface="+mn-lt"/>
          </a:endParaRPr>
        </a:p>
      </dgm:t>
    </dgm:pt>
    <dgm:pt modelId="{BD56F42B-0D38-4714-BA24-C93F573EBBBA}" type="sibTrans" cxnId="{86DD7D97-3111-4524-B3DE-272E5C9926A4}">
      <dgm:prSet/>
      <dgm:spPr/>
      <dgm:t>
        <a:bodyPr/>
        <a:lstStyle/>
        <a:p>
          <a:endParaRPr lang="fr-FR" sz="1400">
            <a:latin typeface="+mn-lt"/>
          </a:endParaRPr>
        </a:p>
      </dgm:t>
    </dgm:pt>
    <dgm:pt modelId="{651C1FC3-4E5B-4D10-83A5-A3021D0EB978}">
      <dgm:prSet phldrT="[Texte]" custT="1"/>
      <dgm:spPr>
        <a:xfrm>
          <a:off x="406845" y="2740660"/>
          <a:ext cx="6517741" cy="472320"/>
        </a:xfr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FFFFFF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FFFFFF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fr-FR" sz="2800" b="1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Organisationnel</a:t>
          </a:r>
          <a:r>
            <a:rPr lang="fr-FR" sz="28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 : Essentiel à la réussite des projets</a:t>
          </a:r>
          <a:endParaRPr lang="fr-FR" sz="2800" dirty="0">
            <a:solidFill>
              <a:srgbClr val="00007A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cs"/>
          </a:endParaRPr>
        </a:p>
      </dgm:t>
    </dgm:pt>
    <dgm:pt modelId="{C4A68776-6602-4A99-8383-4890AD40A264}" type="parTrans" cxnId="{1C037C59-DCCF-4F34-AC7E-B5440F02FC19}">
      <dgm:prSet/>
      <dgm:spPr/>
      <dgm:t>
        <a:bodyPr/>
        <a:lstStyle/>
        <a:p>
          <a:endParaRPr lang="fr-FR" sz="1400">
            <a:latin typeface="+mn-lt"/>
          </a:endParaRPr>
        </a:p>
      </dgm:t>
    </dgm:pt>
    <dgm:pt modelId="{8A30B419-E724-4CC0-98E1-56C4DFF41735}" type="sibTrans" cxnId="{1C037C59-DCCF-4F34-AC7E-B5440F02FC19}">
      <dgm:prSet/>
      <dgm:spPr/>
      <dgm:t>
        <a:bodyPr/>
        <a:lstStyle/>
        <a:p>
          <a:endParaRPr lang="fr-FR" sz="1400">
            <a:latin typeface="+mn-lt"/>
          </a:endParaRPr>
        </a:p>
      </dgm:t>
    </dgm:pt>
    <dgm:pt modelId="{9A100566-D5B6-4DE8-916E-F9A78DC229E4}">
      <dgm:prSet phldrT="[Texte]" custT="1"/>
      <dgm:spPr>
        <a:xfrm>
          <a:off x="406845" y="3466420"/>
          <a:ext cx="7501240" cy="472320"/>
        </a:xfr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FFFFFF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FFFFFF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fr-FR" sz="2800" b="1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Economique</a:t>
          </a:r>
          <a:r>
            <a:rPr lang="fr-FR" sz="28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 : Basique en 1</a:t>
          </a:r>
          <a:r>
            <a:rPr lang="fr-FR" sz="2800" baseline="300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ère</a:t>
          </a:r>
          <a:r>
            <a:rPr lang="fr-FR" sz="28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 approche...</a:t>
          </a:r>
          <a:endParaRPr lang="fr-FR" sz="2800" dirty="0">
            <a:solidFill>
              <a:srgbClr val="00007A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cs"/>
          </a:endParaRPr>
        </a:p>
      </dgm:t>
    </dgm:pt>
    <dgm:pt modelId="{A0925D79-DA9A-4352-95C9-B3B1077A1A81}" type="parTrans" cxnId="{E56C8C00-B692-4635-B78E-D55E20F70AAF}">
      <dgm:prSet/>
      <dgm:spPr/>
      <dgm:t>
        <a:bodyPr/>
        <a:lstStyle/>
        <a:p>
          <a:endParaRPr lang="fr-FR" sz="1400">
            <a:latin typeface="+mn-lt"/>
          </a:endParaRPr>
        </a:p>
      </dgm:t>
    </dgm:pt>
    <dgm:pt modelId="{D6486800-6671-45C3-9E36-AE96D5FA35BF}" type="sibTrans" cxnId="{E56C8C00-B692-4635-B78E-D55E20F70AAF}">
      <dgm:prSet/>
      <dgm:spPr/>
      <dgm:t>
        <a:bodyPr/>
        <a:lstStyle/>
        <a:p>
          <a:endParaRPr lang="fr-FR" sz="1400">
            <a:latin typeface="+mn-lt"/>
          </a:endParaRPr>
        </a:p>
      </dgm:t>
    </dgm:pt>
    <dgm:pt modelId="{D9B246E1-2214-4909-8D90-101FEA186567}" type="pres">
      <dgm:prSet presAssocID="{28259F30-637E-46B2-8136-A590EBF3F43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192CDF5-ED64-4B8B-B0F5-77B67B616F3C}" type="pres">
      <dgm:prSet presAssocID="{871F2477-B1B1-49C9-8B2B-231423679AFA}" presName="parentLin" presStyleCnt="0"/>
      <dgm:spPr/>
      <dgm:t>
        <a:bodyPr/>
        <a:lstStyle/>
        <a:p>
          <a:endParaRPr lang="fr-FR"/>
        </a:p>
      </dgm:t>
    </dgm:pt>
    <dgm:pt modelId="{280493EA-2654-4159-87B0-E8C01F1B350A}" type="pres">
      <dgm:prSet presAssocID="{871F2477-B1B1-49C9-8B2B-231423679AFA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01C9E734-DD88-4633-974D-6B839C3C2553}" type="pres">
      <dgm:prSet presAssocID="{871F2477-B1B1-49C9-8B2B-231423679AFA}" presName="parentText" presStyleLbl="node1" presStyleIdx="0" presStyleCnt="3" custScaleX="131717" custScaleY="53710" custLinFactNeighborX="762" custLinFactNeighborY="-48119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9AD1C6A-0B5D-4EE4-95ED-12ACE2F22ABE}" type="pres">
      <dgm:prSet presAssocID="{871F2477-B1B1-49C9-8B2B-231423679AFA}" presName="negativeSpace" presStyleCnt="0"/>
      <dgm:spPr/>
      <dgm:t>
        <a:bodyPr/>
        <a:lstStyle/>
        <a:p>
          <a:endParaRPr lang="fr-FR"/>
        </a:p>
      </dgm:t>
    </dgm:pt>
    <dgm:pt modelId="{780E1F9E-69E0-4BC3-9B7A-9C9810A43498}" type="pres">
      <dgm:prSet presAssocID="{871F2477-B1B1-49C9-8B2B-231423679AFA}" presName="childText" presStyleLbl="conFgAcc1" presStyleIdx="0" presStyleCnt="3" custScaleY="39560" custLinFactNeighborY="-99994">
        <dgm:presLayoutVars>
          <dgm:bulletEnabled val="1"/>
        </dgm:presLayoutVars>
      </dgm:prSet>
      <dgm:spPr>
        <a:xfrm>
          <a:off x="0" y="2251060"/>
          <a:ext cx="8136904" cy="403200"/>
        </a:xfrm>
        <a:prstGeom prst="rect">
          <a:avLst/>
        </a:prstGeom>
        <a:solidFill>
          <a:srgbClr val="00007A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0007A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FFFFFF"/>
          </a:contourClr>
        </a:sp3d>
      </dgm:spPr>
      <dgm:t>
        <a:bodyPr/>
        <a:lstStyle/>
        <a:p>
          <a:endParaRPr lang="fr-FR"/>
        </a:p>
      </dgm:t>
    </dgm:pt>
    <dgm:pt modelId="{60F033FC-D827-443C-850B-4CD86B95EE92}" type="pres">
      <dgm:prSet presAssocID="{BD56F42B-0D38-4714-BA24-C93F573EBBBA}" presName="spaceBetweenRectangles" presStyleCnt="0"/>
      <dgm:spPr/>
      <dgm:t>
        <a:bodyPr/>
        <a:lstStyle/>
        <a:p>
          <a:endParaRPr lang="fr-FR"/>
        </a:p>
      </dgm:t>
    </dgm:pt>
    <dgm:pt modelId="{6BB1E83D-1633-415C-B7CF-7331D20B068B}" type="pres">
      <dgm:prSet presAssocID="{651C1FC3-4E5B-4D10-83A5-A3021D0EB978}" presName="parentLin" presStyleCnt="0"/>
      <dgm:spPr/>
      <dgm:t>
        <a:bodyPr/>
        <a:lstStyle/>
        <a:p>
          <a:endParaRPr lang="fr-FR"/>
        </a:p>
      </dgm:t>
    </dgm:pt>
    <dgm:pt modelId="{EA39F136-7ED4-4421-B527-C8324E6A52A9}" type="pres">
      <dgm:prSet presAssocID="{651C1FC3-4E5B-4D10-83A5-A3021D0EB978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6DA3C837-9D72-4112-896F-66FB1B0683AD}" type="pres">
      <dgm:prSet presAssocID="{651C1FC3-4E5B-4D10-83A5-A3021D0EB978}" presName="parentText" presStyleLbl="node1" presStyleIdx="1" presStyleCnt="3" custScaleX="131717" custScaleY="50344" custLinFactNeighborX="-2392" custLinFactNeighborY="-2792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62F8D1-60EC-4C80-BA85-AE4135AB6E03}" type="pres">
      <dgm:prSet presAssocID="{651C1FC3-4E5B-4D10-83A5-A3021D0EB978}" presName="negativeSpace" presStyleCnt="0"/>
      <dgm:spPr/>
      <dgm:t>
        <a:bodyPr/>
        <a:lstStyle/>
        <a:p>
          <a:endParaRPr lang="fr-FR"/>
        </a:p>
      </dgm:t>
    </dgm:pt>
    <dgm:pt modelId="{2DEF4837-1EE3-4A55-9722-CC976DA69177}" type="pres">
      <dgm:prSet presAssocID="{651C1FC3-4E5B-4D10-83A5-A3021D0EB978}" presName="childText" presStyleLbl="conFgAcc1" presStyleIdx="1" presStyleCnt="3" custScaleY="39560">
        <dgm:presLayoutVars>
          <dgm:bulletEnabled val="1"/>
        </dgm:presLayoutVars>
      </dgm:prSet>
      <dgm:spPr>
        <a:xfrm>
          <a:off x="0" y="2976820"/>
          <a:ext cx="8136904" cy="403200"/>
        </a:xfrm>
        <a:prstGeom prst="rect">
          <a:avLst/>
        </a:prstGeom>
        <a:solidFill>
          <a:srgbClr val="00007A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0007A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FFFFFF"/>
          </a:contourClr>
        </a:sp3d>
      </dgm:spPr>
      <dgm:t>
        <a:bodyPr/>
        <a:lstStyle/>
        <a:p>
          <a:endParaRPr lang="fr-FR"/>
        </a:p>
      </dgm:t>
    </dgm:pt>
    <dgm:pt modelId="{B6F6C9A1-0D7E-442E-9EA2-92A51F7C1764}" type="pres">
      <dgm:prSet presAssocID="{8A30B419-E724-4CC0-98E1-56C4DFF41735}" presName="spaceBetweenRectangles" presStyleCnt="0"/>
      <dgm:spPr/>
      <dgm:t>
        <a:bodyPr/>
        <a:lstStyle/>
        <a:p>
          <a:endParaRPr lang="fr-FR"/>
        </a:p>
      </dgm:t>
    </dgm:pt>
    <dgm:pt modelId="{1292D344-E326-4F6A-8E9A-7632C5C3F67F}" type="pres">
      <dgm:prSet presAssocID="{9A100566-D5B6-4DE8-916E-F9A78DC229E4}" presName="parentLin" presStyleCnt="0"/>
      <dgm:spPr/>
      <dgm:t>
        <a:bodyPr/>
        <a:lstStyle/>
        <a:p>
          <a:endParaRPr lang="fr-FR"/>
        </a:p>
      </dgm:t>
    </dgm:pt>
    <dgm:pt modelId="{2C95A321-8E01-4567-AAE6-5AE9784929F0}" type="pres">
      <dgm:prSet presAssocID="{9A100566-D5B6-4DE8-916E-F9A78DC229E4}" presName="parentLeftMargin" presStyleLbl="node1" presStyleIdx="1" presStyleCnt="3"/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70CA2B57-8236-4152-BB5B-624F17BC0394}" type="pres">
      <dgm:prSet presAssocID="{9A100566-D5B6-4DE8-916E-F9A78DC229E4}" presName="parentText" presStyleLbl="node1" presStyleIdx="2" presStyleCnt="3" custScaleX="131697" custScaleY="49144" custLinFactNeighborY="-887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EFAF5A9-728C-4129-ADD3-221ED1693B89}" type="pres">
      <dgm:prSet presAssocID="{9A100566-D5B6-4DE8-916E-F9A78DC229E4}" presName="negativeSpace" presStyleCnt="0"/>
      <dgm:spPr/>
      <dgm:t>
        <a:bodyPr/>
        <a:lstStyle/>
        <a:p>
          <a:endParaRPr lang="fr-FR"/>
        </a:p>
      </dgm:t>
    </dgm:pt>
    <dgm:pt modelId="{9EC053F9-B691-434E-A81C-71856AC1F73F}" type="pres">
      <dgm:prSet presAssocID="{9A100566-D5B6-4DE8-916E-F9A78DC229E4}" presName="childText" presStyleLbl="conFgAcc1" presStyleIdx="2" presStyleCnt="3" custScaleY="39560" custLinFactNeighborY="39161">
        <dgm:presLayoutVars>
          <dgm:bulletEnabled val="1"/>
        </dgm:presLayoutVars>
      </dgm:prSet>
      <dgm:spPr>
        <a:xfrm>
          <a:off x="0" y="3702580"/>
          <a:ext cx="8136904" cy="403200"/>
        </a:xfrm>
        <a:prstGeom prst="rect">
          <a:avLst/>
        </a:prstGeom>
        <a:solidFill>
          <a:srgbClr val="00007A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0007A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FFFFFF"/>
          </a:contourClr>
        </a:sp3d>
      </dgm:spPr>
      <dgm:t>
        <a:bodyPr/>
        <a:lstStyle/>
        <a:p>
          <a:endParaRPr lang="fr-FR"/>
        </a:p>
      </dgm:t>
    </dgm:pt>
  </dgm:ptLst>
  <dgm:cxnLst>
    <dgm:cxn modelId="{1B480E58-7B39-477D-879B-B0CB77F5AE90}" type="presOf" srcId="{9A100566-D5B6-4DE8-916E-F9A78DC229E4}" destId="{2C95A321-8E01-4567-AAE6-5AE9784929F0}" srcOrd="0" destOrd="0" presId="urn:microsoft.com/office/officeart/2005/8/layout/list1"/>
    <dgm:cxn modelId="{7D0230E8-1BFD-4090-AA18-7CCEB3EE9F6C}" type="presOf" srcId="{9A100566-D5B6-4DE8-916E-F9A78DC229E4}" destId="{70CA2B57-8236-4152-BB5B-624F17BC0394}" srcOrd="1" destOrd="0" presId="urn:microsoft.com/office/officeart/2005/8/layout/list1"/>
    <dgm:cxn modelId="{2F3F16B1-F351-449A-B51D-C7F317486D36}" type="presOf" srcId="{28259F30-637E-46B2-8136-A590EBF3F431}" destId="{D9B246E1-2214-4909-8D90-101FEA186567}" srcOrd="0" destOrd="0" presId="urn:microsoft.com/office/officeart/2005/8/layout/list1"/>
    <dgm:cxn modelId="{44B811F1-C4BB-43F1-902E-A85D8A3ACD8F}" type="presOf" srcId="{871F2477-B1B1-49C9-8B2B-231423679AFA}" destId="{280493EA-2654-4159-87B0-E8C01F1B350A}" srcOrd="0" destOrd="0" presId="urn:microsoft.com/office/officeart/2005/8/layout/list1"/>
    <dgm:cxn modelId="{86DD7D97-3111-4524-B3DE-272E5C9926A4}" srcId="{28259F30-637E-46B2-8136-A590EBF3F431}" destId="{871F2477-B1B1-49C9-8B2B-231423679AFA}" srcOrd="0" destOrd="0" parTransId="{DA316292-F7E6-4087-8B2E-D0371DD9CF8F}" sibTransId="{BD56F42B-0D38-4714-BA24-C93F573EBBBA}"/>
    <dgm:cxn modelId="{1C037C59-DCCF-4F34-AC7E-B5440F02FC19}" srcId="{28259F30-637E-46B2-8136-A590EBF3F431}" destId="{651C1FC3-4E5B-4D10-83A5-A3021D0EB978}" srcOrd="1" destOrd="0" parTransId="{C4A68776-6602-4A99-8383-4890AD40A264}" sibTransId="{8A30B419-E724-4CC0-98E1-56C4DFF41735}"/>
    <dgm:cxn modelId="{50A0C730-5BFA-4FB8-AEA2-1ADE7B5C940D}" type="presOf" srcId="{651C1FC3-4E5B-4D10-83A5-A3021D0EB978}" destId="{EA39F136-7ED4-4421-B527-C8324E6A52A9}" srcOrd="0" destOrd="0" presId="urn:microsoft.com/office/officeart/2005/8/layout/list1"/>
    <dgm:cxn modelId="{86BA7D90-CE79-4F4A-B005-830EE3F1D365}" type="presOf" srcId="{871F2477-B1B1-49C9-8B2B-231423679AFA}" destId="{01C9E734-DD88-4633-974D-6B839C3C2553}" srcOrd="1" destOrd="0" presId="urn:microsoft.com/office/officeart/2005/8/layout/list1"/>
    <dgm:cxn modelId="{6E031CE8-C3B4-47B2-B9AB-3A56312A9B7A}" type="presOf" srcId="{651C1FC3-4E5B-4D10-83A5-A3021D0EB978}" destId="{6DA3C837-9D72-4112-896F-66FB1B0683AD}" srcOrd="1" destOrd="0" presId="urn:microsoft.com/office/officeart/2005/8/layout/list1"/>
    <dgm:cxn modelId="{E56C8C00-B692-4635-B78E-D55E20F70AAF}" srcId="{28259F30-637E-46B2-8136-A590EBF3F431}" destId="{9A100566-D5B6-4DE8-916E-F9A78DC229E4}" srcOrd="2" destOrd="0" parTransId="{A0925D79-DA9A-4352-95C9-B3B1077A1A81}" sibTransId="{D6486800-6671-45C3-9E36-AE96D5FA35BF}"/>
    <dgm:cxn modelId="{C453E39D-CC67-428E-8D9C-CDEFADDFFF1E}" type="presParOf" srcId="{D9B246E1-2214-4909-8D90-101FEA186567}" destId="{8192CDF5-ED64-4B8B-B0F5-77B67B616F3C}" srcOrd="0" destOrd="0" presId="urn:microsoft.com/office/officeart/2005/8/layout/list1"/>
    <dgm:cxn modelId="{D13B9B3D-0853-45EA-B3F4-557D55E1B85D}" type="presParOf" srcId="{8192CDF5-ED64-4B8B-B0F5-77B67B616F3C}" destId="{280493EA-2654-4159-87B0-E8C01F1B350A}" srcOrd="0" destOrd="0" presId="urn:microsoft.com/office/officeart/2005/8/layout/list1"/>
    <dgm:cxn modelId="{ED90BB53-AF22-4DAB-A191-C17B6332B6B6}" type="presParOf" srcId="{8192CDF5-ED64-4B8B-B0F5-77B67B616F3C}" destId="{01C9E734-DD88-4633-974D-6B839C3C2553}" srcOrd="1" destOrd="0" presId="urn:microsoft.com/office/officeart/2005/8/layout/list1"/>
    <dgm:cxn modelId="{BC602620-CD74-4089-A740-13E3B75DF63D}" type="presParOf" srcId="{D9B246E1-2214-4909-8D90-101FEA186567}" destId="{D9AD1C6A-0B5D-4EE4-95ED-12ACE2F22ABE}" srcOrd="1" destOrd="0" presId="urn:microsoft.com/office/officeart/2005/8/layout/list1"/>
    <dgm:cxn modelId="{3EF1076B-1918-49BA-8989-0A8CE6B9AC71}" type="presParOf" srcId="{D9B246E1-2214-4909-8D90-101FEA186567}" destId="{780E1F9E-69E0-4BC3-9B7A-9C9810A43498}" srcOrd="2" destOrd="0" presId="urn:microsoft.com/office/officeart/2005/8/layout/list1"/>
    <dgm:cxn modelId="{F5D4C55A-CF24-4240-8681-6F2CCA95E6E7}" type="presParOf" srcId="{D9B246E1-2214-4909-8D90-101FEA186567}" destId="{60F033FC-D827-443C-850B-4CD86B95EE92}" srcOrd="3" destOrd="0" presId="urn:microsoft.com/office/officeart/2005/8/layout/list1"/>
    <dgm:cxn modelId="{4F5CAF4B-78D0-4DCC-8BBE-936CD4A70CCA}" type="presParOf" srcId="{D9B246E1-2214-4909-8D90-101FEA186567}" destId="{6BB1E83D-1633-415C-B7CF-7331D20B068B}" srcOrd="4" destOrd="0" presId="urn:microsoft.com/office/officeart/2005/8/layout/list1"/>
    <dgm:cxn modelId="{E53722B7-6A6E-457B-9BAC-16EC072EB884}" type="presParOf" srcId="{6BB1E83D-1633-415C-B7CF-7331D20B068B}" destId="{EA39F136-7ED4-4421-B527-C8324E6A52A9}" srcOrd="0" destOrd="0" presId="urn:microsoft.com/office/officeart/2005/8/layout/list1"/>
    <dgm:cxn modelId="{082DAF34-84B1-4F30-8697-B48D10B562F4}" type="presParOf" srcId="{6BB1E83D-1633-415C-B7CF-7331D20B068B}" destId="{6DA3C837-9D72-4112-896F-66FB1B0683AD}" srcOrd="1" destOrd="0" presId="urn:microsoft.com/office/officeart/2005/8/layout/list1"/>
    <dgm:cxn modelId="{6A41EC7A-55CF-41ED-814F-1B9143F62C7E}" type="presParOf" srcId="{D9B246E1-2214-4909-8D90-101FEA186567}" destId="{A962F8D1-60EC-4C80-BA85-AE4135AB6E03}" srcOrd="5" destOrd="0" presId="urn:microsoft.com/office/officeart/2005/8/layout/list1"/>
    <dgm:cxn modelId="{5C88C59C-84EF-4CD5-8249-4F292F2A46CD}" type="presParOf" srcId="{D9B246E1-2214-4909-8D90-101FEA186567}" destId="{2DEF4837-1EE3-4A55-9722-CC976DA69177}" srcOrd="6" destOrd="0" presId="urn:microsoft.com/office/officeart/2005/8/layout/list1"/>
    <dgm:cxn modelId="{A144CAD7-BB37-4878-90EB-6422CB8E7CFB}" type="presParOf" srcId="{D9B246E1-2214-4909-8D90-101FEA186567}" destId="{B6F6C9A1-0D7E-442E-9EA2-92A51F7C1764}" srcOrd="7" destOrd="0" presId="urn:microsoft.com/office/officeart/2005/8/layout/list1"/>
    <dgm:cxn modelId="{82BC0EAD-4887-495C-98F4-B73A2DFF0A25}" type="presParOf" srcId="{D9B246E1-2214-4909-8D90-101FEA186567}" destId="{1292D344-E326-4F6A-8E9A-7632C5C3F67F}" srcOrd="8" destOrd="0" presId="urn:microsoft.com/office/officeart/2005/8/layout/list1"/>
    <dgm:cxn modelId="{4BAC8282-35F6-4A77-B55E-A152E2C86C59}" type="presParOf" srcId="{1292D344-E326-4F6A-8E9A-7632C5C3F67F}" destId="{2C95A321-8E01-4567-AAE6-5AE9784929F0}" srcOrd="0" destOrd="0" presId="urn:microsoft.com/office/officeart/2005/8/layout/list1"/>
    <dgm:cxn modelId="{7B847080-BDD7-4F41-8024-9754A677FB8D}" type="presParOf" srcId="{1292D344-E326-4F6A-8E9A-7632C5C3F67F}" destId="{70CA2B57-8236-4152-BB5B-624F17BC0394}" srcOrd="1" destOrd="0" presId="urn:microsoft.com/office/officeart/2005/8/layout/list1"/>
    <dgm:cxn modelId="{A66009AD-BFFE-44FB-9E6D-610D8F89DBBA}" type="presParOf" srcId="{D9B246E1-2214-4909-8D90-101FEA186567}" destId="{AEFAF5A9-728C-4129-ADD3-221ED1693B89}" srcOrd="9" destOrd="0" presId="urn:microsoft.com/office/officeart/2005/8/layout/list1"/>
    <dgm:cxn modelId="{E09F2C0B-6CDE-4DD3-AAB9-6A3C2E3B8651}" type="presParOf" srcId="{D9B246E1-2214-4909-8D90-101FEA186567}" destId="{9EC053F9-B691-434E-A81C-71856AC1F73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A2D4E2-3DDE-4DC1-8884-96E9C8E79A6A}" type="doc">
      <dgm:prSet loTypeId="urn:microsoft.com/office/officeart/2005/8/layout/hProcess9" loCatId="process" qsTypeId="urn:microsoft.com/office/officeart/2005/8/quickstyle/3d2" qsCatId="3D" csTypeId="urn:microsoft.com/office/officeart/2005/8/colors/accent0_3" csCatId="mainScheme" phldr="1"/>
      <dgm:spPr/>
    </dgm:pt>
    <dgm:pt modelId="{BE96745E-818D-4F22-A561-585682CCC32E}">
      <dgm:prSet phldrT="[Texte]" custT="1"/>
      <dgm:spPr>
        <a:xfrm>
          <a:off x="4380" y="1058517"/>
          <a:ext cx="2858588" cy="1411356"/>
        </a:xfrm>
        <a:gradFill rotWithShape="0">
          <a:gsLst>
            <a:gs pos="0">
              <a:srgbClr val="00007A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00007A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00007A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00007A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fr-FR" sz="2800" b="1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2015</a:t>
          </a:r>
          <a:endParaRPr lang="fr-FR" sz="2000" b="1" dirty="0" smtClean="0">
            <a:solidFill>
              <a:srgbClr val="FFFFFF"/>
            </a:solidFill>
            <a:latin typeface="+mn-lt"/>
            <a:ea typeface="+mn-ea"/>
            <a:cs typeface="+mn-cs"/>
          </a:endParaRPr>
        </a:p>
        <a:p>
          <a:r>
            <a:rPr lang="fr-FR" sz="20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- Limites claires </a:t>
          </a:r>
        </a:p>
        <a:p>
          <a:r>
            <a:rPr lang="fr-FR" sz="20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à l’interchangeabilité</a:t>
          </a:r>
          <a:endParaRPr lang="fr-FR" sz="2000" dirty="0">
            <a:solidFill>
              <a:srgbClr val="FFFFFF"/>
            </a:solidFill>
            <a:latin typeface="+mn-lt"/>
            <a:ea typeface="+mn-ea"/>
            <a:cs typeface="+mn-cs"/>
          </a:endParaRPr>
        </a:p>
      </dgm:t>
    </dgm:pt>
    <dgm:pt modelId="{EE702A93-5AA3-4273-8977-CDD8F3B77B7E}" type="parTrans" cxnId="{1D28FB5B-521C-4479-9691-4934E2050F99}">
      <dgm:prSet/>
      <dgm:spPr/>
      <dgm:t>
        <a:bodyPr/>
        <a:lstStyle/>
        <a:p>
          <a:endParaRPr lang="fr-FR"/>
        </a:p>
      </dgm:t>
    </dgm:pt>
    <dgm:pt modelId="{9F190720-38A9-4671-88F8-386CAA6FEFAD}" type="sibTrans" cxnId="{1D28FB5B-521C-4479-9691-4934E2050F99}">
      <dgm:prSet/>
      <dgm:spPr/>
      <dgm:t>
        <a:bodyPr/>
        <a:lstStyle/>
        <a:p>
          <a:endParaRPr lang="fr-FR"/>
        </a:p>
      </dgm:t>
    </dgm:pt>
    <dgm:pt modelId="{25140EBB-F99D-45A6-AB54-F3316F6AD493}">
      <dgm:prSet phldrT="[Texte]" custT="1"/>
      <dgm:spPr>
        <a:xfrm>
          <a:off x="3220083" y="1058517"/>
          <a:ext cx="3177762" cy="1411356"/>
        </a:xfrm>
        <a:gradFill rotWithShape="0">
          <a:gsLst>
            <a:gs pos="0">
              <a:srgbClr val="00007A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00007A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00007A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00007A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fr-FR" sz="2400" b="1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Mai 2016*</a:t>
          </a:r>
        </a:p>
        <a:p>
          <a:r>
            <a:rPr lang="fr-FR" sz="18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- Une </a:t>
          </a:r>
          <a:r>
            <a:rPr lang="fr-FR" sz="2800" b="1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brèche</a:t>
          </a:r>
          <a:r>
            <a:rPr lang="fr-FR" sz="18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 dans la limite à l’interchangeabilité des </a:t>
          </a:r>
          <a:r>
            <a:rPr lang="fr-FR" sz="1800" dirty="0" err="1" smtClean="0">
              <a:solidFill>
                <a:srgbClr val="FFFFFF"/>
              </a:solidFill>
              <a:latin typeface="+mn-lt"/>
              <a:ea typeface="+mn-ea"/>
              <a:cs typeface="+mn-cs"/>
            </a:rPr>
            <a:t>biosimilaires</a:t>
          </a:r>
          <a:endParaRPr lang="fr-FR" sz="1800" dirty="0">
            <a:solidFill>
              <a:srgbClr val="FFFFFF"/>
            </a:solidFill>
            <a:latin typeface="+mn-lt"/>
            <a:ea typeface="+mn-ea"/>
            <a:cs typeface="+mn-cs"/>
          </a:endParaRPr>
        </a:p>
      </dgm:t>
    </dgm:pt>
    <dgm:pt modelId="{89090DC7-6191-4E1D-8BC5-438AE0B9CD8B}" type="parTrans" cxnId="{70DB2E84-F7B1-472A-AAF4-55821E02E5D6}">
      <dgm:prSet/>
      <dgm:spPr/>
      <dgm:t>
        <a:bodyPr/>
        <a:lstStyle/>
        <a:p>
          <a:endParaRPr lang="fr-FR"/>
        </a:p>
      </dgm:t>
    </dgm:pt>
    <dgm:pt modelId="{21D8A149-F6D1-4B70-8076-971B2270CEC6}" type="sibTrans" cxnId="{70DB2E84-F7B1-472A-AAF4-55821E02E5D6}">
      <dgm:prSet/>
      <dgm:spPr/>
      <dgm:t>
        <a:bodyPr/>
        <a:lstStyle/>
        <a:p>
          <a:endParaRPr lang="fr-FR"/>
        </a:p>
      </dgm:t>
    </dgm:pt>
    <dgm:pt modelId="{8669FBAD-826F-45AF-B6F5-3F0B736E5188}">
      <dgm:prSet phldrT="[Texte]" custT="1"/>
      <dgm:spPr>
        <a:xfrm>
          <a:off x="6754960" y="1058517"/>
          <a:ext cx="3177762" cy="1411356"/>
        </a:xfrm>
        <a:gradFill rotWithShape="0">
          <a:gsLst>
            <a:gs pos="0">
              <a:srgbClr val="00007A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00007A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00007A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00007A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fr-FR" sz="1800" b="1" dirty="0" smtClean="0">
            <a:solidFill>
              <a:srgbClr val="FFFFFF"/>
            </a:solidFill>
            <a:latin typeface="+mn-lt"/>
            <a:ea typeface="+mn-ea"/>
            <a:cs typeface="+mn-cs"/>
          </a:endParaRPr>
        </a:p>
        <a:p>
          <a:r>
            <a:rPr lang="fr-FR" sz="2400" b="1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Futur ??</a:t>
          </a:r>
        </a:p>
        <a:p>
          <a:r>
            <a:rPr lang="fr-FR" sz="18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- Environnement CAQES ? (mais ce n’est pas la loi..) </a:t>
          </a:r>
        </a:p>
        <a:p>
          <a:r>
            <a:rPr lang="fr-FR" sz="18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- Nécessité actuelle infos patient maintenu</a:t>
          </a:r>
        </a:p>
        <a:p>
          <a:endParaRPr lang="fr-FR" sz="1400" dirty="0">
            <a:solidFill>
              <a:srgbClr val="FFFFFF"/>
            </a:solidFill>
            <a:latin typeface="+mn-lt"/>
            <a:ea typeface="+mn-ea"/>
            <a:cs typeface="+mn-cs"/>
          </a:endParaRPr>
        </a:p>
      </dgm:t>
    </dgm:pt>
    <dgm:pt modelId="{3675E41F-A1BA-439F-98F4-3B91E218103B}" type="parTrans" cxnId="{A36841B6-726C-4E2C-B91E-A6D05BE07906}">
      <dgm:prSet/>
      <dgm:spPr/>
      <dgm:t>
        <a:bodyPr/>
        <a:lstStyle/>
        <a:p>
          <a:endParaRPr lang="fr-FR"/>
        </a:p>
      </dgm:t>
    </dgm:pt>
    <dgm:pt modelId="{4E4D842F-262B-482A-A828-0B6510863D55}" type="sibTrans" cxnId="{A36841B6-726C-4E2C-B91E-A6D05BE07906}">
      <dgm:prSet/>
      <dgm:spPr/>
      <dgm:t>
        <a:bodyPr/>
        <a:lstStyle/>
        <a:p>
          <a:endParaRPr lang="fr-FR"/>
        </a:p>
      </dgm:t>
    </dgm:pt>
    <dgm:pt modelId="{320F076D-D157-4947-9788-B5B8B0141F65}" type="pres">
      <dgm:prSet presAssocID="{0DA2D4E2-3DDE-4DC1-8884-96E9C8E79A6A}" presName="CompostProcess" presStyleCnt="0">
        <dgm:presLayoutVars>
          <dgm:dir/>
          <dgm:resizeHandles val="exact"/>
        </dgm:presLayoutVars>
      </dgm:prSet>
      <dgm:spPr/>
    </dgm:pt>
    <dgm:pt modelId="{E337D123-85BB-4B9C-A3DE-7DF9E87DFE76}" type="pres">
      <dgm:prSet presAssocID="{0DA2D4E2-3DDE-4DC1-8884-96E9C8E79A6A}" presName="arrow" presStyleLbl="bgShp" presStyleIdx="0" presStyleCnt="1" custScaleX="109962" custLinFactNeighborY="-1923"/>
      <dgm:spPr>
        <a:xfrm>
          <a:off x="745282" y="0"/>
          <a:ext cx="8446538" cy="3528392"/>
        </a:xfrm>
        <a:prstGeom prst="rightArrow">
          <a:avLst/>
        </a:prstGeom>
        <a:gradFill rotWithShape="0">
          <a:gsLst>
            <a:gs pos="0">
              <a:srgbClr val="00007A">
                <a:tint val="40000"/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00007A">
                <a:tint val="40000"/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00007A">
                <a:tint val="4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00007A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rgbClr val="FFFFFF"/>
          </a:contourClr>
        </a:sp3d>
      </dgm:spPr>
    </dgm:pt>
    <dgm:pt modelId="{CC5359B3-0885-4363-9075-D1389DF4970C}" type="pres">
      <dgm:prSet presAssocID="{0DA2D4E2-3DDE-4DC1-8884-96E9C8E79A6A}" presName="linearProcess" presStyleCnt="0"/>
      <dgm:spPr/>
    </dgm:pt>
    <dgm:pt modelId="{2A5FFFC0-2FC7-4BA7-B0EE-07ABBFE120EA}" type="pres">
      <dgm:prSet presAssocID="{BE96745E-818D-4F22-A561-585682CCC32E}" presName="textNode" presStyleLbl="node1" presStyleIdx="0" presStyleCnt="3" custScaleX="45725" custScaleY="14423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67450876-5950-4E42-99C7-E180EC67EC4F}" type="pres">
      <dgm:prSet presAssocID="{9F190720-38A9-4671-88F8-386CAA6FEFAD}" presName="sibTrans" presStyleCnt="0"/>
      <dgm:spPr/>
    </dgm:pt>
    <dgm:pt modelId="{838310F7-B577-45CB-9FAA-F79D43353B86}" type="pres">
      <dgm:prSet presAssocID="{25140EBB-F99D-45A6-AB54-F3316F6AD493}" presName="textNode" presStyleLbl="node1" presStyleIdx="1" presStyleCnt="3" custScaleX="40213" custScaleY="145495" custLinFactNeighborX="-1567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418284E1-3D0B-4355-9F6E-AF87D77D13D2}" type="pres">
      <dgm:prSet presAssocID="{21D8A149-F6D1-4B70-8076-971B2270CEC6}" presName="sibTrans" presStyleCnt="0"/>
      <dgm:spPr/>
    </dgm:pt>
    <dgm:pt modelId="{3609EF80-88B7-4D41-AF95-D07F1E9D621A}" type="pres">
      <dgm:prSet presAssocID="{8669FBAD-826F-45AF-B6F5-3F0B736E5188}" presName="textNode" presStyleLbl="node1" presStyleIdx="2" presStyleCnt="3" custScaleX="43174" custScaleY="137755" custLinFactNeighborX="-4876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</dgm:ptLst>
  <dgm:cxnLst>
    <dgm:cxn modelId="{A36841B6-726C-4E2C-B91E-A6D05BE07906}" srcId="{0DA2D4E2-3DDE-4DC1-8884-96E9C8E79A6A}" destId="{8669FBAD-826F-45AF-B6F5-3F0B736E5188}" srcOrd="2" destOrd="0" parTransId="{3675E41F-A1BA-439F-98F4-3B91E218103B}" sibTransId="{4E4D842F-262B-482A-A828-0B6510863D55}"/>
    <dgm:cxn modelId="{86C68593-F0F2-4A36-8CD7-849F9A74524A}" type="presOf" srcId="{25140EBB-F99D-45A6-AB54-F3316F6AD493}" destId="{838310F7-B577-45CB-9FAA-F79D43353B86}" srcOrd="0" destOrd="0" presId="urn:microsoft.com/office/officeart/2005/8/layout/hProcess9"/>
    <dgm:cxn modelId="{1D28FB5B-521C-4479-9691-4934E2050F99}" srcId="{0DA2D4E2-3DDE-4DC1-8884-96E9C8E79A6A}" destId="{BE96745E-818D-4F22-A561-585682CCC32E}" srcOrd="0" destOrd="0" parTransId="{EE702A93-5AA3-4273-8977-CDD8F3B77B7E}" sibTransId="{9F190720-38A9-4671-88F8-386CAA6FEFAD}"/>
    <dgm:cxn modelId="{7DC0DF77-E149-464C-BA10-B7CC6ADF4963}" type="presOf" srcId="{BE96745E-818D-4F22-A561-585682CCC32E}" destId="{2A5FFFC0-2FC7-4BA7-B0EE-07ABBFE120EA}" srcOrd="0" destOrd="0" presId="urn:microsoft.com/office/officeart/2005/8/layout/hProcess9"/>
    <dgm:cxn modelId="{73357BDE-F2CF-40A4-BBF5-59965CE56037}" type="presOf" srcId="{8669FBAD-826F-45AF-B6F5-3F0B736E5188}" destId="{3609EF80-88B7-4D41-AF95-D07F1E9D621A}" srcOrd="0" destOrd="0" presId="urn:microsoft.com/office/officeart/2005/8/layout/hProcess9"/>
    <dgm:cxn modelId="{BF2B006B-3554-43FE-B17F-0E70FCB8608A}" type="presOf" srcId="{0DA2D4E2-3DDE-4DC1-8884-96E9C8E79A6A}" destId="{320F076D-D157-4947-9788-B5B8B0141F65}" srcOrd="0" destOrd="0" presId="urn:microsoft.com/office/officeart/2005/8/layout/hProcess9"/>
    <dgm:cxn modelId="{70DB2E84-F7B1-472A-AAF4-55821E02E5D6}" srcId="{0DA2D4E2-3DDE-4DC1-8884-96E9C8E79A6A}" destId="{25140EBB-F99D-45A6-AB54-F3316F6AD493}" srcOrd="1" destOrd="0" parTransId="{89090DC7-6191-4E1D-8BC5-438AE0B9CD8B}" sibTransId="{21D8A149-F6D1-4B70-8076-971B2270CEC6}"/>
    <dgm:cxn modelId="{3879F570-A005-40F3-AFED-B2497631C655}" type="presParOf" srcId="{320F076D-D157-4947-9788-B5B8B0141F65}" destId="{E337D123-85BB-4B9C-A3DE-7DF9E87DFE76}" srcOrd="0" destOrd="0" presId="urn:microsoft.com/office/officeart/2005/8/layout/hProcess9"/>
    <dgm:cxn modelId="{F78DB37A-7EE4-4AE9-9117-B06AF82B45D8}" type="presParOf" srcId="{320F076D-D157-4947-9788-B5B8B0141F65}" destId="{CC5359B3-0885-4363-9075-D1389DF4970C}" srcOrd="1" destOrd="0" presId="urn:microsoft.com/office/officeart/2005/8/layout/hProcess9"/>
    <dgm:cxn modelId="{9294FBD5-4A38-462A-AC26-9DCF48906525}" type="presParOf" srcId="{CC5359B3-0885-4363-9075-D1389DF4970C}" destId="{2A5FFFC0-2FC7-4BA7-B0EE-07ABBFE120EA}" srcOrd="0" destOrd="0" presId="urn:microsoft.com/office/officeart/2005/8/layout/hProcess9"/>
    <dgm:cxn modelId="{236EC48B-5D98-4257-A6A6-FE67A323902B}" type="presParOf" srcId="{CC5359B3-0885-4363-9075-D1389DF4970C}" destId="{67450876-5950-4E42-99C7-E180EC67EC4F}" srcOrd="1" destOrd="0" presId="urn:microsoft.com/office/officeart/2005/8/layout/hProcess9"/>
    <dgm:cxn modelId="{89C98828-C1EE-48E3-9D49-D05010727FAA}" type="presParOf" srcId="{CC5359B3-0885-4363-9075-D1389DF4970C}" destId="{838310F7-B577-45CB-9FAA-F79D43353B86}" srcOrd="2" destOrd="0" presId="urn:microsoft.com/office/officeart/2005/8/layout/hProcess9"/>
    <dgm:cxn modelId="{44198FBD-DDB2-4775-8F52-884CD4CA8B0D}" type="presParOf" srcId="{CC5359B3-0885-4363-9075-D1389DF4970C}" destId="{418284E1-3D0B-4355-9F6E-AF87D77D13D2}" srcOrd="3" destOrd="0" presId="urn:microsoft.com/office/officeart/2005/8/layout/hProcess9"/>
    <dgm:cxn modelId="{5A95B22D-920E-4184-A512-2D2703B8ED9E}" type="presParOf" srcId="{CC5359B3-0885-4363-9075-D1389DF4970C}" destId="{3609EF80-88B7-4D41-AF95-D07F1E9D621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E1F9E-69E0-4BC3-9B7A-9C9810A43498}">
      <dsp:nvSpPr>
        <dsp:cNvPr id="0" name=""/>
        <dsp:cNvSpPr/>
      </dsp:nvSpPr>
      <dsp:spPr>
        <a:xfrm>
          <a:off x="0" y="1271174"/>
          <a:ext cx="8136905" cy="647992"/>
        </a:xfrm>
        <a:prstGeom prst="rect">
          <a:avLst/>
        </a:prstGeom>
        <a:solidFill>
          <a:srgbClr val="00007A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0007A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C9E734-DD88-4633-974D-6B839C3C2553}">
      <dsp:nvSpPr>
        <dsp:cNvPr id="0" name=""/>
        <dsp:cNvSpPr/>
      </dsp:nvSpPr>
      <dsp:spPr>
        <a:xfrm>
          <a:off x="409945" y="627658"/>
          <a:ext cx="7502381" cy="1030587"/>
        </a:xfrm>
        <a:prstGeom prst="round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FFFFFF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FFFFFF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Réglementaire</a:t>
          </a:r>
          <a:r>
            <a:rPr lang="fr-FR" sz="2800" kern="12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 : En évolution constante ...non encore stabilisé</a:t>
          </a:r>
          <a:endParaRPr lang="fr-FR" sz="2800" kern="1200" dirty="0">
            <a:solidFill>
              <a:srgbClr val="00007A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cs"/>
          </a:endParaRPr>
        </a:p>
      </dsp:txBody>
      <dsp:txXfrm>
        <a:off x="460254" y="677967"/>
        <a:ext cx="7401763" cy="929969"/>
      </dsp:txXfrm>
    </dsp:sp>
    <dsp:sp modelId="{2DEF4837-1EE3-4A55-9722-CC976DA69177}">
      <dsp:nvSpPr>
        <dsp:cNvPr id="0" name=""/>
        <dsp:cNvSpPr/>
      </dsp:nvSpPr>
      <dsp:spPr>
        <a:xfrm>
          <a:off x="0" y="2627747"/>
          <a:ext cx="8136905" cy="647992"/>
        </a:xfrm>
        <a:prstGeom prst="rect">
          <a:avLst/>
        </a:prstGeom>
        <a:solidFill>
          <a:srgbClr val="00007A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0007A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A3C837-9D72-4112-896F-66FB1B0683AD}">
      <dsp:nvSpPr>
        <dsp:cNvPr id="0" name=""/>
        <dsp:cNvSpPr/>
      </dsp:nvSpPr>
      <dsp:spPr>
        <a:xfrm>
          <a:off x="397113" y="2085379"/>
          <a:ext cx="7502381" cy="966000"/>
        </a:xfrm>
        <a:prstGeom prst="round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FFFFFF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FFFFFF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Organisationnel</a:t>
          </a:r>
          <a:r>
            <a:rPr lang="fr-FR" sz="2800" kern="12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 : Essentiel à la réussite des projets</a:t>
          </a:r>
          <a:endParaRPr lang="fr-FR" sz="2800" kern="1200" dirty="0">
            <a:solidFill>
              <a:srgbClr val="00007A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cs"/>
          </a:endParaRPr>
        </a:p>
      </dsp:txBody>
      <dsp:txXfrm>
        <a:off x="444269" y="2132535"/>
        <a:ext cx="7408069" cy="871688"/>
      </dsp:txXfrm>
    </dsp:sp>
    <dsp:sp modelId="{9EC053F9-B691-434E-A81C-71856AC1F73F}">
      <dsp:nvSpPr>
        <dsp:cNvPr id="0" name=""/>
        <dsp:cNvSpPr/>
      </dsp:nvSpPr>
      <dsp:spPr>
        <a:xfrm>
          <a:off x="0" y="3986025"/>
          <a:ext cx="8136905" cy="647992"/>
        </a:xfrm>
        <a:prstGeom prst="rect">
          <a:avLst/>
        </a:prstGeom>
        <a:solidFill>
          <a:srgbClr val="00007A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0007A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CA2B57-8236-4152-BB5B-624F17BC0394}">
      <dsp:nvSpPr>
        <dsp:cNvPr id="0" name=""/>
        <dsp:cNvSpPr/>
      </dsp:nvSpPr>
      <dsp:spPr>
        <a:xfrm>
          <a:off x="406845" y="3456388"/>
          <a:ext cx="7501241" cy="942975"/>
        </a:xfrm>
        <a:prstGeom prst="round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FFFFFF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FFFFFF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Economique</a:t>
          </a:r>
          <a:r>
            <a:rPr lang="fr-FR" sz="2800" kern="12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 : Basique en 1</a:t>
          </a:r>
          <a:r>
            <a:rPr lang="fr-FR" sz="2800" kern="1200" baseline="300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ère</a:t>
          </a:r>
          <a:r>
            <a:rPr lang="fr-FR" sz="2800" kern="1200" dirty="0" smtClean="0">
              <a:solidFill>
                <a:srgbClr val="00007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 approche...</a:t>
          </a:r>
          <a:endParaRPr lang="fr-FR" sz="2800" kern="1200" dirty="0">
            <a:solidFill>
              <a:srgbClr val="00007A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cs"/>
          </a:endParaRPr>
        </a:p>
      </dsp:txBody>
      <dsp:txXfrm>
        <a:off x="452877" y="3502420"/>
        <a:ext cx="7409177" cy="8509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7D123-85BB-4B9C-A3DE-7DF9E87DFE76}">
      <dsp:nvSpPr>
        <dsp:cNvPr id="0" name=""/>
        <dsp:cNvSpPr/>
      </dsp:nvSpPr>
      <dsp:spPr>
        <a:xfrm>
          <a:off x="324560" y="0"/>
          <a:ext cx="9287982" cy="3744416"/>
        </a:xfrm>
        <a:prstGeom prst="rightArrow">
          <a:avLst/>
        </a:prstGeom>
        <a:gradFill rotWithShape="0">
          <a:gsLst>
            <a:gs pos="0">
              <a:srgbClr val="00007A">
                <a:tint val="40000"/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00007A">
                <a:tint val="40000"/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00007A">
                <a:tint val="4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00007A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A5FFFC0-2FC7-4BA7-B0EE-07ABBFE120EA}">
      <dsp:nvSpPr>
        <dsp:cNvPr id="0" name=""/>
        <dsp:cNvSpPr/>
      </dsp:nvSpPr>
      <dsp:spPr>
        <a:xfrm>
          <a:off x="991020" y="792086"/>
          <a:ext cx="2465362" cy="2160243"/>
        </a:xfrm>
        <a:prstGeom prst="roundRect">
          <a:avLst/>
        </a:prstGeom>
        <a:gradFill rotWithShape="0">
          <a:gsLst>
            <a:gs pos="0">
              <a:srgbClr val="00007A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00007A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00007A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00007A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2015</a:t>
          </a:r>
          <a:endParaRPr lang="fr-FR" sz="2000" b="1" kern="1200" dirty="0" smtClean="0">
            <a:solidFill>
              <a:srgbClr val="FFFFFF"/>
            </a:solidFill>
            <a:latin typeface="+mn-lt"/>
            <a:ea typeface="+mn-ea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- Limites claires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à l’interchangeabilité</a:t>
          </a:r>
          <a:endParaRPr lang="fr-FR" sz="2000" kern="1200" dirty="0">
            <a:solidFill>
              <a:srgbClr val="FFFFFF"/>
            </a:solidFill>
            <a:latin typeface="+mn-lt"/>
            <a:ea typeface="+mn-ea"/>
            <a:cs typeface="+mn-cs"/>
          </a:endParaRPr>
        </a:p>
      </dsp:txBody>
      <dsp:txXfrm>
        <a:off x="1096474" y="897540"/>
        <a:ext cx="2254454" cy="1949335"/>
      </dsp:txXfrm>
    </dsp:sp>
    <dsp:sp modelId="{838310F7-B577-45CB-9FAA-F79D43353B86}">
      <dsp:nvSpPr>
        <dsp:cNvPr id="0" name=""/>
        <dsp:cNvSpPr/>
      </dsp:nvSpPr>
      <dsp:spPr>
        <a:xfrm>
          <a:off x="3875340" y="782620"/>
          <a:ext cx="2168171" cy="2179175"/>
        </a:xfrm>
        <a:prstGeom prst="roundRect">
          <a:avLst/>
        </a:prstGeom>
        <a:gradFill rotWithShape="0">
          <a:gsLst>
            <a:gs pos="0">
              <a:srgbClr val="00007A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00007A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00007A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00007A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Mai 2016*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- Une </a:t>
          </a:r>
          <a:r>
            <a:rPr lang="fr-FR" sz="2800" b="1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brèche</a:t>
          </a:r>
          <a:r>
            <a:rPr lang="fr-FR" sz="18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 dans la limite à l’interchangeabilité des </a:t>
          </a:r>
          <a:r>
            <a:rPr lang="fr-FR" sz="1800" kern="1200" dirty="0" err="1" smtClean="0">
              <a:solidFill>
                <a:srgbClr val="FFFFFF"/>
              </a:solidFill>
              <a:latin typeface="+mn-lt"/>
              <a:ea typeface="+mn-ea"/>
              <a:cs typeface="+mn-cs"/>
            </a:rPr>
            <a:t>biosimilaires</a:t>
          </a:r>
          <a:endParaRPr lang="fr-FR" sz="1800" kern="1200" dirty="0">
            <a:solidFill>
              <a:srgbClr val="FFFFFF"/>
            </a:solidFill>
            <a:latin typeface="+mn-lt"/>
            <a:ea typeface="+mn-ea"/>
            <a:cs typeface="+mn-cs"/>
          </a:endParaRPr>
        </a:p>
      </dsp:txBody>
      <dsp:txXfrm>
        <a:off x="3981181" y="888461"/>
        <a:ext cx="1956489" cy="1967493"/>
      </dsp:txXfrm>
    </dsp:sp>
    <dsp:sp modelId="{3609EF80-88B7-4D41-AF95-D07F1E9D621A}">
      <dsp:nvSpPr>
        <dsp:cNvPr id="0" name=""/>
        <dsp:cNvSpPr/>
      </dsp:nvSpPr>
      <dsp:spPr>
        <a:xfrm>
          <a:off x="6375962" y="840583"/>
          <a:ext cx="2327819" cy="2063248"/>
        </a:xfrm>
        <a:prstGeom prst="roundRect">
          <a:avLst/>
        </a:prstGeom>
        <a:gradFill rotWithShape="0">
          <a:gsLst>
            <a:gs pos="0">
              <a:srgbClr val="00007A">
                <a:hueOff val="0"/>
                <a:satOff val="0"/>
                <a:lumOff val="0"/>
                <a:alphaOff val="0"/>
                <a:shade val="70000"/>
                <a:satMod val="150000"/>
              </a:srgbClr>
            </a:gs>
            <a:gs pos="34000">
              <a:srgbClr val="00007A">
                <a:hueOff val="0"/>
                <a:satOff val="0"/>
                <a:lumOff val="0"/>
                <a:alphaOff val="0"/>
                <a:shade val="70000"/>
                <a:satMod val="140000"/>
              </a:srgbClr>
            </a:gs>
            <a:gs pos="70000">
              <a:srgbClr val="00007A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rgbClr>
            </a:gs>
            <a:gs pos="100000">
              <a:srgbClr val="00007A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b="1" kern="1200" dirty="0" smtClean="0">
            <a:solidFill>
              <a:srgbClr val="FFFFFF"/>
            </a:solidFill>
            <a:latin typeface="+mn-lt"/>
            <a:ea typeface="+mn-ea"/>
            <a:cs typeface="+mn-cs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Futur ??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- Environnement CAQES ? (mais ce n’est pas la loi..)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rgbClr val="FFFFFF"/>
              </a:solidFill>
              <a:latin typeface="+mn-lt"/>
              <a:ea typeface="+mn-ea"/>
              <a:cs typeface="+mn-cs"/>
            </a:rPr>
            <a:t>- Nécessité actuelle infos patient maintenu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 dirty="0">
            <a:solidFill>
              <a:srgbClr val="FFFFFF"/>
            </a:solidFill>
            <a:latin typeface="+mn-lt"/>
            <a:ea typeface="+mn-ea"/>
            <a:cs typeface="+mn-cs"/>
          </a:endParaRPr>
        </a:p>
      </dsp:txBody>
      <dsp:txXfrm>
        <a:off x="6476681" y="941302"/>
        <a:ext cx="2126381" cy="1861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BB270-FA55-495A-9D6D-5EAD3C75FE7D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F5E09-34BA-48F0-A922-6AF9A7A9E53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4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F5E09-34BA-48F0-A922-6AF9A7A9E53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5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F5E09-34BA-48F0-A922-6AF9A7A9E53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5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dirty="0" smtClean="0"/>
              <a:t>Réarranger un peu le graphique, inverser les couleurs Folliculaire et Diffus à grandes cellules; sortir la part de gâteau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88705-3068-A340-B239-38036168BD03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6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F5E09-34BA-48F0-A922-6AF9A7A9E53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5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3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2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10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70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53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17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53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9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5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1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9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67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10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86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5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08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84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41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2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61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17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88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56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07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0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7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3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4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3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6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07AF7-7F87-4FC6-805A-92604B0C40B3}" type="datetimeFigureOut">
              <a:rPr lang="en-US" smtClean="0"/>
              <a:pPr/>
              <a:t>10/11/2017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A9138-02C0-4C9A-8C6D-1DED2B71CE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6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C160764-C0E8-5E40-9E49-F18894BA0E4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11/10/2017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20B13F5-5CFD-7E47-B16A-471D3D069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4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07AF7-7F87-4FC6-805A-92604B0C40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A9138-02C0-4C9A-8C6D-1DED2B71CE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2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4052664"/>
            <a:ext cx="6400800" cy="1752600"/>
          </a:xfrm>
        </p:spPr>
        <p:txBody>
          <a:bodyPr>
            <a:normAutofit/>
          </a:bodyPr>
          <a:lstStyle/>
          <a:p>
            <a:endParaRPr lang="fr-FR" sz="2000" b="1" dirty="0" smtClean="0">
              <a:solidFill>
                <a:schemeClr val="tx1"/>
              </a:solidFill>
            </a:endParaRPr>
          </a:p>
          <a:p>
            <a:r>
              <a:rPr lang="fr-FR" sz="2000" b="1" dirty="0" err="1" smtClean="0">
                <a:solidFill>
                  <a:schemeClr val="tx1"/>
                </a:solidFill>
              </a:rPr>
              <a:t>X</a:t>
            </a:r>
            <a:r>
              <a:rPr lang="fr-FR" sz="2000" b="1" baseline="30000" dirty="0" err="1" smtClean="0">
                <a:solidFill>
                  <a:schemeClr val="tx1"/>
                </a:solidFill>
              </a:rPr>
              <a:t>ièmes</a:t>
            </a:r>
            <a:r>
              <a:rPr lang="fr-FR" sz="2000" b="1" dirty="0" smtClean="0">
                <a:solidFill>
                  <a:schemeClr val="tx1"/>
                </a:solidFill>
              </a:rPr>
              <a:t> Journées Nationales </a:t>
            </a:r>
          </a:p>
          <a:p>
            <a:r>
              <a:rPr lang="fr-FR" sz="2000" b="1" dirty="0" smtClean="0">
                <a:solidFill>
                  <a:schemeClr val="tx1"/>
                </a:solidFill>
              </a:rPr>
              <a:t>De la Société Française de Pharmacie Oncologique</a:t>
            </a:r>
          </a:p>
          <a:p>
            <a:r>
              <a:rPr lang="fr-FR" sz="2000" b="1" dirty="0" smtClean="0">
                <a:solidFill>
                  <a:schemeClr val="tx1"/>
                </a:solidFill>
              </a:rPr>
              <a:t>11-13 Octobre 2017, Nantes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26215" y="6362164"/>
            <a:ext cx="1291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Soutien Sandoz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7"/>
          <p:cNvCxnSpPr/>
          <p:nvPr/>
        </p:nvCxnSpPr>
        <p:spPr>
          <a:xfrm>
            <a:off x="685800" y="4147493"/>
            <a:ext cx="7848600" cy="1587"/>
          </a:xfrm>
          <a:prstGeom prst="line">
            <a:avLst/>
          </a:prstGeom>
          <a:noFill/>
          <a:ln w="19050" cap="flat" cmpd="sng" algn="ctr">
            <a:solidFill>
              <a:srgbClr val="00007A"/>
            </a:solidFill>
            <a:prstDash val="solid"/>
          </a:ln>
          <a:effectLst/>
        </p:spPr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2221855"/>
            <a:ext cx="78486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080" tIns="48540" rIns="97080" bIns="48540" numCol="1" anchor="b" anchorCtr="0" compatLnSpc="1">
            <a:prstTxWarp prst="textNoShape">
              <a:avLst/>
            </a:prstTxWarp>
            <a:noAutofit/>
          </a:bodyPr>
          <a:lstStyle>
            <a:lvl1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2pPr>
            <a:lvl3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3pPr>
            <a:lvl4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4pPr>
            <a:lvl5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fr-FR" sz="4800" b="1" dirty="0" smtClean="0">
                <a:solidFill>
                  <a:srgbClr val="00007A"/>
                </a:solidFill>
                <a:latin typeface="+mn-lt"/>
              </a:rPr>
              <a:t>Regards croisés sur les </a:t>
            </a:r>
            <a:r>
              <a:rPr lang="fr-FR" sz="4800" b="1" dirty="0" err="1" smtClean="0">
                <a:solidFill>
                  <a:srgbClr val="00007A"/>
                </a:solidFill>
                <a:latin typeface="+mn-lt"/>
              </a:rPr>
              <a:t>biosimilaires</a:t>
            </a:r>
            <a:r>
              <a:rPr lang="fr-FR" sz="4800" b="1" dirty="0" smtClean="0">
                <a:solidFill>
                  <a:srgbClr val="00007A"/>
                </a:solidFill>
                <a:latin typeface="+mn-lt"/>
              </a:rPr>
              <a:t> en hématologie</a:t>
            </a:r>
            <a:endParaRPr lang="en-US" sz="4800" b="1" dirty="0">
              <a:solidFill>
                <a:srgbClr val="00007A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6" t="19322" r="32382" b="65605"/>
          <a:stretch/>
        </p:blipFill>
        <p:spPr bwMode="auto">
          <a:xfrm>
            <a:off x="6561571" y="1341"/>
            <a:ext cx="2565779" cy="16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6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59313-4B9D-4685-9782-B3BDEEAC98BC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9" t="30291" r="8452" b="33036"/>
          <a:stretch/>
        </p:blipFill>
        <p:spPr bwMode="auto">
          <a:xfrm>
            <a:off x="1957393" y="1268759"/>
            <a:ext cx="5620486" cy="2755673"/>
          </a:xfrm>
          <a:prstGeom prst="rect">
            <a:avLst/>
          </a:prstGeom>
          <a:noFill/>
          <a:ln w="9525">
            <a:solidFill>
              <a:srgbClr val="00007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32260" r="8691" b="39732"/>
          <a:stretch/>
        </p:blipFill>
        <p:spPr bwMode="auto">
          <a:xfrm>
            <a:off x="1952975" y="4287315"/>
            <a:ext cx="5624904" cy="209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lvl="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schemeClr val="bg1"/>
                </a:solidFill>
              </a:rPr>
              <a:t>Exigences réglementaires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3728" y="1124744"/>
            <a:ext cx="2124008" cy="328059"/>
          </a:xfrm>
          <a:prstGeom prst="rect">
            <a:avLst/>
          </a:prstGeom>
          <a:solidFill>
            <a:srgbClr val="E5E5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 smtClean="0">
                <a:solidFill>
                  <a:srgbClr val="00007A"/>
                </a:solidFill>
              </a:rPr>
              <a:t>Exigences réglementaires</a:t>
            </a:r>
            <a:endParaRPr lang="fr-FR" sz="1400" b="1" dirty="0">
              <a:solidFill>
                <a:srgbClr val="00007A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727728" y="1084717"/>
            <a:ext cx="396000" cy="396000"/>
          </a:xfrm>
          <a:prstGeom prst="ellipse">
            <a:avLst/>
          </a:prstGeom>
          <a:solidFill>
            <a:srgbClr val="00007A"/>
          </a:solidFill>
          <a:ln>
            <a:solidFill>
              <a:srgbClr val="00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3728" y="4203746"/>
            <a:ext cx="2052000" cy="328059"/>
          </a:xfrm>
          <a:prstGeom prst="rect">
            <a:avLst/>
          </a:prstGeom>
          <a:solidFill>
            <a:srgbClr val="E5E5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 smtClean="0">
                <a:solidFill>
                  <a:srgbClr val="00007A"/>
                </a:solidFill>
              </a:rPr>
              <a:t>Exigences réglementaires</a:t>
            </a:r>
            <a:endParaRPr lang="fr-FR" sz="1400" b="1" dirty="0">
              <a:solidFill>
                <a:srgbClr val="00007A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763688" y="4163719"/>
            <a:ext cx="396000" cy="396000"/>
          </a:xfrm>
          <a:prstGeom prst="ellipse">
            <a:avLst/>
          </a:prstGeom>
          <a:solidFill>
            <a:srgbClr val="00007A"/>
          </a:solidFill>
          <a:ln>
            <a:solidFill>
              <a:srgbClr val="00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3</a:t>
            </a:r>
            <a:endParaRPr lang="fr-FR" b="1" dirty="0"/>
          </a:p>
        </p:txBody>
      </p:sp>
      <p:sp>
        <p:nvSpPr>
          <p:cNvPr id="10" name="Rectangle 9"/>
          <p:cNvSpPr/>
          <p:nvPr/>
        </p:nvSpPr>
        <p:spPr>
          <a:xfrm>
            <a:off x="0" y="6608385"/>
            <a:ext cx="8568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Adapté de : EMA </a:t>
            </a:r>
            <a:r>
              <a:rPr lang="fr-FR" sz="1200" dirty="0"/>
              <a:t>Guideline on </a:t>
            </a:r>
            <a:r>
              <a:rPr lang="fr-FR" sz="1200" dirty="0" err="1"/>
              <a:t>similar</a:t>
            </a:r>
            <a:r>
              <a:rPr lang="fr-FR" sz="1200" dirty="0"/>
              <a:t> </a:t>
            </a:r>
            <a:r>
              <a:rPr lang="fr-FR" sz="1200" dirty="0" err="1"/>
              <a:t>biological</a:t>
            </a:r>
            <a:r>
              <a:rPr lang="fr-FR" sz="1200" dirty="0"/>
              <a:t> </a:t>
            </a:r>
            <a:r>
              <a:rPr lang="fr-FR" sz="1200" dirty="0" err="1"/>
              <a:t>medicinal</a:t>
            </a:r>
            <a:r>
              <a:rPr lang="fr-FR" sz="1200" dirty="0"/>
              <a:t> </a:t>
            </a:r>
            <a:r>
              <a:rPr lang="fr-FR" sz="1200" dirty="0" err="1"/>
              <a:t>products</a:t>
            </a:r>
            <a:r>
              <a:rPr lang="fr-FR" sz="1200" dirty="0"/>
              <a:t> CHMP/437/04 </a:t>
            </a:r>
            <a:r>
              <a:rPr lang="fr-FR" sz="1200" dirty="0" err="1"/>
              <a:t>Rev</a:t>
            </a:r>
            <a:r>
              <a:rPr lang="fr-FR" sz="1200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2268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/>
              <a:pPr>
                <a:defRPr/>
              </a:pPr>
              <a:t>11</a:t>
            </a:fld>
            <a:endParaRPr 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95288" y="13414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400" b="1" dirty="0" smtClean="0">
                <a:solidFill>
                  <a:srgbClr val="00007A"/>
                </a:solidFill>
              </a:rPr>
              <a:t>Un </a:t>
            </a:r>
            <a:r>
              <a:rPr lang="fr-FR" sz="2400" b="1" dirty="0" err="1">
                <a:solidFill>
                  <a:srgbClr val="00007A"/>
                </a:solidFill>
              </a:rPr>
              <a:t>biosimilaire</a:t>
            </a:r>
            <a:r>
              <a:rPr lang="fr-FR" sz="2400" b="1" dirty="0">
                <a:solidFill>
                  <a:srgbClr val="00007A"/>
                </a:solidFill>
              </a:rPr>
              <a:t> autorisé est utilisé à la même dose pour traiter les mêmes </a:t>
            </a:r>
            <a:r>
              <a:rPr lang="fr-FR" sz="2400" b="1" dirty="0" smtClean="0">
                <a:solidFill>
                  <a:srgbClr val="00007A"/>
                </a:solidFill>
              </a:rPr>
              <a:t>maladies.</a:t>
            </a:r>
          </a:p>
          <a:p>
            <a:pPr marL="0" indent="0" algn="just">
              <a:buNone/>
            </a:pPr>
            <a:r>
              <a:rPr lang="fr-FR" sz="2400" dirty="0" smtClean="0"/>
              <a:t>Si </a:t>
            </a:r>
            <a:r>
              <a:rPr lang="fr-FR" sz="2400" dirty="0"/>
              <a:t>certaines précautions spécifiques doivent être prises en considération lors du traitement par le médicament de référence, il en ira généralement de même avec le </a:t>
            </a:r>
            <a:r>
              <a:rPr lang="fr-FR" sz="2400" dirty="0" err="1"/>
              <a:t>biosimilaire</a:t>
            </a:r>
            <a:r>
              <a:rPr lang="fr-FR" sz="2400" dirty="0"/>
              <a:t>. </a:t>
            </a:r>
          </a:p>
          <a:p>
            <a:pPr algn="just">
              <a:buNone/>
            </a:pPr>
            <a:endParaRPr lang="fr-FR" sz="2400" dirty="0"/>
          </a:p>
          <a:p>
            <a:pPr algn="just"/>
            <a:r>
              <a:rPr lang="fr-FR" sz="2400" dirty="0"/>
              <a:t>Oui, mais quid de l’</a:t>
            </a:r>
            <a:r>
              <a:rPr lang="fr-FR" sz="2400" dirty="0" err="1"/>
              <a:t>immunogénicité</a:t>
            </a:r>
            <a:r>
              <a:rPr lang="fr-FR" sz="2400" dirty="0"/>
              <a:t> </a:t>
            </a:r>
            <a:r>
              <a:rPr lang="fr-FR" sz="2400" dirty="0" smtClean="0"/>
              <a:t>?</a:t>
            </a:r>
            <a:endParaRPr lang="fr-FR" sz="24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lvl="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noProof="0" dirty="0" smtClean="0">
                <a:solidFill>
                  <a:schemeClr val="bg1"/>
                </a:solidFill>
              </a:rPr>
              <a:t>Conclusions et questions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5349" y="6581001"/>
            <a:ext cx="6660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Rapport ANSM  Etat des lieux médicaments </a:t>
            </a:r>
            <a:r>
              <a:rPr lang="fr-FR" sz="1200" dirty="0" err="1"/>
              <a:t>biosimilaires</a:t>
            </a:r>
            <a:r>
              <a:rPr lang="fr-FR" sz="1200" dirty="0"/>
              <a:t> 2016 </a:t>
            </a:r>
          </a:p>
        </p:txBody>
      </p:sp>
    </p:spTree>
    <p:extLst>
      <p:ext uri="{BB962C8B-B14F-4D97-AF65-F5344CB8AC3E}">
        <p14:creationId xmlns:p14="http://schemas.microsoft.com/office/powerpoint/2010/main" val="20381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4052664"/>
            <a:ext cx="6400800" cy="1752600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chemeClr val="tx1"/>
                </a:solidFill>
              </a:rPr>
              <a:t>D</a:t>
            </a:r>
            <a:r>
              <a:rPr lang="fr-FR" sz="2000" b="1" dirty="0" smtClean="0">
                <a:solidFill>
                  <a:schemeClr val="tx1"/>
                </a:solidFill>
              </a:rPr>
              <a:t>r Sylvain CHOQUET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Groupe </a:t>
            </a:r>
            <a:r>
              <a:rPr lang="fr-FR" sz="2000" dirty="0">
                <a:solidFill>
                  <a:schemeClr val="tx1"/>
                </a:solidFill>
              </a:rPr>
              <a:t>Hospitalier Pitié-Salpêtrière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1733" y="6348397"/>
            <a:ext cx="5920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prstClr val="white">
                    <a:lumMod val="50000"/>
                  </a:prstClr>
                </a:solidFill>
              </a:rPr>
              <a:t>Regards croisés sur les </a:t>
            </a:r>
            <a:r>
              <a:rPr lang="fr-FR" sz="1400" i="1" dirty="0" err="1">
                <a:solidFill>
                  <a:prstClr val="white">
                    <a:lumMod val="50000"/>
                  </a:prstClr>
                </a:solidFill>
              </a:rPr>
              <a:t>biosimilaires</a:t>
            </a:r>
            <a:r>
              <a:rPr lang="fr-FR" sz="1400" i="1" dirty="0">
                <a:solidFill>
                  <a:prstClr val="white">
                    <a:lumMod val="50000"/>
                  </a:prstClr>
                </a:solidFill>
              </a:rPr>
              <a:t> en hématologie </a:t>
            </a:r>
            <a:r>
              <a:rPr lang="fr-FR" sz="1400" i="1" dirty="0" smtClean="0">
                <a:solidFill>
                  <a:prstClr val="white">
                    <a:lumMod val="50000"/>
                  </a:prstClr>
                </a:solidFill>
              </a:rPr>
              <a:t>, avec le soutien de Sandoz</a:t>
            </a:r>
          </a:p>
          <a:p>
            <a:pPr algn="ctr"/>
            <a:r>
              <a:rPr lang="fr-FR" sz="1400" i="1" dirty="0" smtClean="0">
                <a:solidFill>
                  <a:prstClr val="white">
                    <a:lumMod val="50000"/>
                  </a:prstClr>
                </a:solidFill>
              </a:rPr>
              <a:t>SFPO 2017 - Nantes</a:t>
            </a:r>
            <a:endParaRPr lang="en-US" sz="1400" i="1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9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noFill/>
          <a:ln w="19050" cap="flat" cmpd="sng" algn="ctr">
            <a:solidFill>
              <a:srgbClr val="00007A"/>
            </a:solidFill>
            <a:prstDash val="solid"/>
          </a:ln>
          <a:effectLst/>
        </p:spPr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1371600"/>
            <a:ext cx="78486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080" tIns="48540" rIns="97080" bIns="48540" numCol="1" anchor="b" anchorCtr="0" compatLnSpc="1">
            <a:prstTxWarp prst="textNoShape">
              <a:avLst/>
            </a:prstTxWarp>
            <a:noAutofit/>
          </a:bodyPr>
          <a:lstStyle>
            <a:lvl1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2pPr>
            <a:lvl3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3pPr>
            <a:lvl4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4pPr>
            <a:lvl5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fr-FR" sz="3600" b="1" dirty="0" smtClean="0">
                <a:solidFill>
                  <a:srgbClr val="00007A"/>
                </a:solidFill>
              </a:rPr>
              <a:t>Place </a:t>
            </a:r>
            <a:r>
              <a:rPr lang="fr-FR" sz="3600" b="1" dirty="0">
                <a:solidFill>
                  <a:srgbClr val="00007A"/>
                </a:solidFill>
              </a:rPr>
              <a:t>des </a:t>
            </a:r>
            <a:r>
              <a:rPr lang="fr-FR" sz="3600" b="1" dirty="0" err="1">
                <a:solidFill>
                  <a:srgbClr val="00007A"/>
                </a:solidFill>
              </a:rPr>
              <a:t>biosimilaires</a:t>
            </a:r>
            <a:r>
              <a:rPr lang="fr-FR" sz="3600" b="1" dirty="0">
                <a:solidFill>
                  <a:srgbClr val="00007A"/>
                </a:solidFill>
              </a:rPr>
              <a:t> dans la stratégie thérapeutique de prise en charge des hémopathies lymphoïdes  </a:t>
            </a:r>
            <a:endParaRPr lang="en-US" sz="3600" b="1" dirty="0">
              <a:solidFill>
                <a:srgbClr val="00007A"/>
              </a:solidFill>
            </a:endParaRPr>
          </a:p>
        </p:txBody>
      </p:sp>
      <p:pic>
        <p:nvPicPr>
          <p:cNvPr id="7" name="Picture 3" descr="logo 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3" y="4737970"/>
            <a:ext cx="7858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535" y="131144"/>
            <a:ext cx="771729" cy="77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</a:rPr>
              <a:t>Liens d’intérêt</a:t>
            </a:r>
            <a:endParaRPr lang="en-US" sz="3600" b="1" kern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95288" y="13414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fr-FR" sz="2400" dirty="0" smtClean="0">
                <a:solidFill>
                  <a:prstClr val="black"/>
                </a:solidFill>
              </a:rPr>
              <a:t>Sandoz</a:t>
            </a:r>
            <a:endParaRPr lang="fr-FR" sz="2400" dirty="0">
              <a:solidFill>
                <a:prstClr val="black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fr-FR" sz="2400" dirty="0" err="1">
                <a:solidFill>
                  <a:prstClr val="black"/>
                </a:solidFill>
              </a:rPr>
              <a:t>Biogaran</a:t>
            </a:r>
            <a:endParaRPr lang="fr-FR" sz="2400" dirty="0">
              <a:solidFill>
                <a:prstClr val="black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fr-FR" sz="2400" dirty="0">
                <a:solidFill>
                  <a:prstClr val="black"/>
                </a:solidFill>
              </a:rPr>
              <a:t>Roche</a:t>
            </a:r>
          </a:p>
          <a:p>
            <a:pPr algn="just">
              <a:spcAft>
                <a:spcPts val="600"/>
              </a:spcAft>
            </a:pPr>
            <a:r>
              <a:rPr lang="fr-FR" sz="2400" dirty="0" err="1">
                <a:solidFill>
                  <a:prstClr val="black"/>
                </a:solidFill>
              </a:rPr>
              <a:t>Celgène</a:t>
            </a:r>
            <a:endParaRPr lang="fr-FR" sz="2400" dirty="0">
              <a:solidFill>
                <a:prstClr val="black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fr-FR" sz="2400" dirty="0">
                <a:solidFill>
                  <a:prstClr val="black"/>
                </a:solidFill>
              </a:rPr>
              <a:t>Janssen</a:t>
            </a:r>
          </a:p>
          <a:p>
            <a:pPr algn="just">
              <a:spcAft>
                <a:spcPts val="600"/>
              </a:spcAft>
            </a:pPr>
            <a:r>
              <a:rPr lang="fr-FR" sz="2400" dirty="0" err="1">
                <a:solidFill>
                  <a:prstClr val="black"/>
                </a:solidFill>
              </a:rPr>
              <a:t>Keocyte</a:t>
            </a:r>
            <a:endParaRPr lang="fr-FR" sz="2400" dirty="0">
              <a:solidFill>
                <a:prstClr val="black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fr-FR" sz="2400" dirty="0">
                <a:solidFill>
                  <a:prstClr val="black"/>
                </a:solidFill>
              </a:rPr>
              <a:t>Sanofi</a:t>
            </a:r>
          </a:p>
          <a:p>
            <a:pPr algn="just">
              <a:spcAft>
                <a:spcPts val="600"/>
              </a:spcAft>
            </a:pPr>
            <a:r>
              <a:rPr lang="fr-FR" sz="2400" dirty="0">
                <a:solidFill>
                  <a:prstClr val="black"/>
                </a:solidFill>
              </a:rPr>
              <a:t>Takeda</a:t>
            </a:r>
          </a:p>
          <a:p>
            <a:pPr algn="just">
              <a:spcAft>
                <a:spcPts val="600"/>
              </a:spcAft>
            </a:pPr>
            <a:r>
              <a:rPr lang="fr-FR" sz="2400" dirty="0" smtClean="0">
                <a:solidFill>
                  <a:prstClr val="black"/>
                </a:solidFill>
              </a:rPr>
              <a:t>Amgen</a:t>
            </a:r>
            <a:endParaRPr lang="fr-FR" sz="2400" dirty="0">
              <a:solidFill>
                <a:prstClr val="black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85800" y="2214172"/>
            <a:ext cx="7848600" cy="2028825"/>
            <a:chOff x="685800" y="1797484"/>
            <a:chExt cx="7848600" cy="2028825"/>
          </a:xfrm>
        </p:grpSpPr>
        <p:cxnSp>
          <p:nvCxnSpPr>
            <p:cNvPr id="9" name="Straight Connector 7"/>
            <p:cNvCxnSpPr/>
            <p:nvPr/>
          </p:nvCxnSpPr>
          <p:spPr>
            <a:xfrm>
              <a:off x="685800" y="3824722"/>
              <a:ext cx="7848600" cy="1587"/>
            </a:xfrm>
            <a:prstGeom prst="line">
              <a:avLst/>
            </a:prstGeom>
            <a:noFill/>
            <a:ln w="19050" cap="flat" cmpd="sng" algn="ctr">
              <a:solidFill>
                <a:srgbClr val="00007A"/>
              </a:solidFill>
              <a:prstDash val="solid"/>
            </a:ln>
            <a:effectLst/>
          </p:spPr>
        </p:cxn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685800" y="1797484"/>
              <a:ext cx="7848600" cy="192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7080" tIns="48540" rIns="97080" bIns="48540" numCol="1" anchor="b" anchorCtr="0" compatLnSpc="1">
              <a:prstTxWarp prst="textNoShape">
                <a:avLst/>
              </a:prstTxWarp>
              <a:noAutofit/>
            </a:bodyPr>
            <a:lstStyle>
              <a:lvl1pPr algn="l" defTabSz="971550" rtl="0" eaLnBrk="0" fontAlgn="base" hangingPunct="0">
                <a:spcBef>
                  <a:spcPct val="0"/>
                </a:spcBef>
                <a:spcAft>
                  <a:spcPct val="0"/>
                </a:spcAft>
                <a:defRPr sz="5400" kern="1200" cap="all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defTabSz="971550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2"/>
                  </a:solidFill>
                  <a:latin typeface="Arial" charset="0"/>
                </a:defRPr>
              </a:lvl2pPr>
              <a:lvl3pPr algn="l" defTabSz="971550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2"/>
                  </a:solidFill>
                  <a:latin typeface="Arial" charset="0"/>
                </a:defRPr>
              </a:lvl3pPr>
              <a:lvl4pPr algn="l" defTabSz="971550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2"/>
                  </a:solidFill>
                  <a:latin typeface="Arial" charset="0"/>
                </a:defRPr>
              </a:lvl4pPr>
              <a:lvl5pPr algn="l" defTabSz="971550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50000"/>
                </a:lnSpc>
                <a:tabLst>
                  <a:tab pos="85725" algn="l"/>
                  <a:tab pos="87313" algn="l"/>
                </a:tabLst>
              </a:pPr>
              <a:r>
                <a:rPr lang="fr-FR" sz="4000" b="1" dirty="0" smtClean="0">
                  <a:solidFill>
                    <a:srgbClr val="00007A"/>
                  </a:solidFill>
                  <a:cs typeface="Times New Roman"/>
                </a:rPr>
                <a:t>Prise </a:t>
              </a:r>
              <a:r>
                <a:rPr lang="fr-FR" sz="4000" b="1" dirty="0">
                  <a:solidFill>
                    <a:srgbClr val="00007A"/>
                  </a:solidFill>
                  <a:cs typeface="Times New Roman"/>
                </a:rPr>
                <a:t>en charge des hémopathies lymphoïdes</a:t>
              </a:r>
              <a:endParaRPr lang="en-US" sz="4000" b="1" dirty="0">
                <a:solidFill>
                  <a:srgbClr val="00007A"/>
                </a:solidFill>
                <a:cs typeface="Times New Roman"/>
              </a:endParaRPr>
            </a:p>
          </p:txBody>
        </p:sp>
      </p:grpSp>
      <p:sp>
        <p:nvSpPr>
          <p:cNvPr id="11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-2"/>
            <a:ext cx="9144000" cy="1744041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</a:rPr>
              <a:t>SURVIE </a:t>
            </a:r>
          </a:p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</a:rPr>
              <a:t>RELATIVE </a:t>
            </a:r>
          </a:p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</a:rPr>
              <a:t>A 5 ANS</a:t>
            </a:r>
            <a:endParaRPr lang="en-US" sz="3600" b="1" kern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15287" r="60720" b="15484"/>
          <a:stretch/>
        </p:blipFill>
        <p:spPr bwMode="auto">
          <a:xfrm>
            <a:off x="3457185" y="-1"/>
            <a:ext cx="5686816" cy="684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ZoneTexte 3"/>
          <p:cNvSpPr txBox="1">
            <a:spLocks noChangeArrowheads="1"/>
          </p:cNvSpPr>
          <p:nvPr/>
        </p:nvSpPr>
        <p:spPr bwMode="auto">
          <a:xfrm>
            <a:off x="0" y="6352142"/>
            <a:ext cx="37452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457200" eaLnBrk="1" hangingPunct="1"/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Survie attendue des patients atteints de cancer en France, </a:t>
            </a:r>
            <a:r>
              <a:rPr lang="fr-FR" sz="1200" dirty="0" err="1" smtClean="0">
                <a:solidFill>
                  <a:prstClr val="black"/>
                </a:solidFill>
                <a:latin typeface="Calibri"/>
              </a:rPr>
              <a:t>INCa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 2010</a:t>
            </a:r>
            <a:endParaRPr lang="fr-F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rrondir un rectangle avec un coin diagonal 11"/>
          <p:cNvSpPr/>
          <p:nvPr/>
        </p:nvSpPr>
        <p:spPr>
          <a:xfrm>
            <a:off x="4008329" y="1744040"/>
            <a:ext cx="379501" cy="189751"/>
          </a:xfrm>
          <a:prstGeom prst="round2Diag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rrondir un rectangle avec un coin diagonal 12"/>
          <p:cNvSpPr/>
          <p:nvPr/>
        </p:nvSpPr>
        <p:spPr>
          <a:xfrm>
            <a:off x="4484318" y="3163185"/>
            <a:ext cx="467183" cy="189751"/>
          </a:xfrm>
          <a:prstGeom prst="round2Diag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6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103966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en-GB" altLang="en-US" sz="4000" b="1" dirty="0" err="1" smtClean="0">
                <a:solidFill>
                  <a:prstClr val="white"/>
                </a:solidFill>
              </a:rPr>
              <a:t>Lymphomes</a:t>
            </a:r>
            <a:r>
              <a:rPr lang="en-GB" altLang="en-US" sz="4000" b="1" dirty="0" smtClean="0">
                <a:solidFill>
                  <a:prstClr val="white"/>
                </a:solidFill>
              </a:rPr>
              <a:t> </a:t>
            </a:r>
            <a:r>
              <a:rPr lang="en-GB" altLang="en-US" sz="4000" b="1" dirty="0">
                <a:solidFill>
                  <a:prstClr val="white"/>
                </a:solidFill>
              </a:rPr>
              <a:t>: </a:t>
            </a:r>
            <a:r>
              <a:rPr lang="en-GB" altLang="en-US" sz="2800" dirty="0" err="1" smtClean="0">
                <a:solidFill>
                  <a:prstClr val="white"/>
                </a:solidFill>
              </a:rPr>
              <a:t>Majorité</a:t>
            </a:r>
            <a:r>
              <a:rPr lang="en-GB" altLang="en-US" sz="2800" dirty="0" smtClean="0">
                <a:solidFill>
                  <a:prstClr val="white"/>
                </a:solidFill>
              </a:rPr>
              <a:t> </a:t>
            </a:r>
            <a:r>
              <a:rPr lang="en-GB" altLang="en-US" sz="2800" dirty="0">
                <a:solidFill>
                  <a:prstClr val="white"/>
                </a:solidFill>
              </a:rPr>
              <a:t>CD20+…</a:t>
            </a:r>
            <a:br>
              <a:rPr lang="en-GB" altLang="en-US" sz="2800" dirty="0">
                <a:solidFill>
                  <a:prstClr val="white"/>
                </a:solidFill>
              </a:rPr>
            </a:br>
            <a:r>
              <a:rPr lang="en-GB" altLang="en-US" sz="2800" dirty="0" err="1">
                <a:solidFill>
                  <a:prstClr val="white"/>
                </a:solidFill>
              </a:rPr>
              <a:t>mais</a:t>
            </a:r>
            <a:r>
              <a:rPr lang="en-GB" altLang="en-US" sz="2800" dirty="0">
                <a:solidFill>
                  <a:prstClr val="white"/>
                </a:solidFill>
              </a:rPr>
              <a:t> à </a:t>
            </a:r>
            <a:r>
              <a:rPr lang="en-GB" altLang="en-US" sz="2800" dirty="0" err="1">
                <a:solidFill>
                  <a:prstClr val="white"/>
                </a:solidFill>
              </a:rPr>
              <a:t>peine</a:t>
            </a:r>
            <a:r>
              <a:rPr lang="en-GB" altLang="en-US" sz="2800" dirty="0">
                <a:solidFill>
                  <a:prstClr val="white"/>
                </a:solidFill>
              </a:rPr>
              <a:t> 50% </a:t>
            </a:r>
            <a:r>
              <a:rPr lang="en-GB" altLang="en-US" sz="2800" dirty="0" err="1">
                <a:solidFill>
                  <a:prstClr val="white"/>
                </a:solidFill>
              </a:rPr>
              <a:t>dans</a:t>
            </a:r>
            <a:r>
              <a:rPr lang="en-GB" altLang="en-US" sz="2800" dirty="0">
                <a:solidFill>
                  <a:prstClr val="white"/>
                </a:solidFill>
              </a:rPr>
              <a:t> </a:t>
            </a:r>
            <a:r>
              <a:rPr lang="en-GB" altLang="en-US" sz="2800" dirty="0" err="1">
                <a:solidFill>
                  <a:prstClr val="white"/>
                </a:solidFill>
              </a:rPr>
              <a:t>l’AMM</a:t>
            </a:r>
            <a:r>
              <a:rPr lang="fr-FR" sz="2800" dirty="0">
                <a:solidFill>
                  <a:prstClr val="white"/>
                </a:solidFill>
              </a:rPr>
              <a:t>?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362863" y="1221245"/>
            <a:ext cx="8743950" cy="5214124"/>
            <a:chOff x="400050" y="1597025"/>
            <a:chExt cx="8743950" cy="5214124"/>
          </a:xfrm>
        </p:grpSpPr>
        <p:sp>
          <p:nvSpPr>
            <p:cNvPr id="12" name="Freeform 2"/>
            <p:cNvSpPr>
              <a:spLocks/>
            </p:cNvSpPr>
            <p:nvPr/>
          </p:nvSpPr>
          <p:spPr bwMode="auto">
            <a:xfrm>
              <a:off x="3675063" y="2606675"/>
              <a:ext cx="714375" cy="1716088"/>
            </a:xfrm>
            <a:custGeom>
              <a:avLst/>
              <a:gdLst>
                <a:gd name="T0" fmla="*/ 450 w 450"/>
                <a:gd name="T1" fmla="*/ 859 h 1081"/>
                <a:gd name="T2" fmla="*/ 0 w 450"/>
                <a:gd name="T3" fmla="*/ 0 h 1081"/>
                <a:gd name="T4" fmla="*/ 0 w 450"/>
                <a:gd name="T5" fmla="*/ 223 h 1081"/>
                <a:gd name="T6" fmla="*/ 450 w 450"/>
                <a:gd name="T7" fmla="*/ 1081 h 1081"/>
                <a:gd name="T8" fmla="*/ 450 w 450"/>
                <a:gd name="T9" fmla="*/ 859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1081">
                  <a:moveTo>
                    <a:pt x="450" y="859"/>
                  </a:moveTo>
                  <a:lnTo>
                    <a:pt x="0" y="0"/>
                  </a:lnTo>
                  <a:lnTo>
                    <a:pt x="0" y="223"/>
                  </a:lnTo>
                  <a:lnTo>
                    <a:pt x="450" y="1081"/>
                  </a:lnTo>
                  <a:lnTo>
                    <a:pt x="450" y="859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3"/>
            <p:cNvSpPr>
              <a:spLocks/>
            </p:cNvSpPr>
            <p:nvPr/>
          </p:nvSpPr>
          <p:spPr bwMode="auto">
            <a:xfrm>
              <a:off x="4389438" y="3198813"/>
              <a:ext cx="1617662" cy="1123950"/>
            </a:xfrm>
            <a:custGeom>
              <a:avLst/>
              <a:gdLst>
                <a:gd name="T0" fmla="*/ 0 w 1019"/>
                <a:gd name="T1" fmla="*/ 486 h 708"/>
                <a:gd name="T2" fmla="*/ 1019 w 1019"/>
                <a:gd name="T3" fmla="*/ 0 h 708"/>
                <a:gd name="T4" fmla="*/ 1019 w 1019"/>
                <a:gd name="T5" fmla="*/ 222 h 708"/>
                <a:gd name="T6" fmla="*/ 0 w 1019"/>
                <a:gd name="T7" fmla="*/ 708 h 708"/>
                <a:gd name="T8" fmla="*/ 0 w 1019"/>
                <a:gd name="T9" fmla="*/ 486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9" h="708">
                  <a:moveTo>
                    <a:pt x="0" y="486"/>
                  </a:moveTo>
                  <a:lnTo>
                    <a:pt x="1019" y="0"/>
                  </a:lnTo>
                  <a:lnTo>
                    <a:pt x="1019" y="222"/>
                  </a:lnTo>
                  <a:lnTo>
                    <a:pt x="0" y="708"/>
                  </a:lnTo>
                  <a:lnTo>
                    <a:pt x="0" y="486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4"/>
            <p:cNvSpPr>
              <a:spLocks/>
            </p:cNvSpPr>
            <p:nvPr/>
          </p:nvSpPr>
          <p:spPr bwMode="auto">
            <a:xfrm>
              <a:off x="3675063" y="2501900"/>
              <a:ext cx="2332037" cy="1468438"/>
            </a:xfrm>
            <a:custGeom>
              <a:avLst/>
              <a:gdLst>
                <a:gd name="T0" fmla="*/ 18 w 1469"/>
                <a:gd name="T1" fmla="*/ 60 h 925"/>
                <a:gd name="T2" fmla="*/ 60 w 1469"/>
                <a:gd name="T3" fmla="*/ 48 h 925"/>
                <a:gd name="T4" fmla="*/ 102 w 1469"/>
                <a:gd name="T5" fmla="*/ 36 h 925"/>
                <a:gd name="T6" fmla="*/ 138 w 1469"/>
                <a:gd name="T7" fmla="*/ 30 h 925"/>
                <a:gd name="T8" fmla="*/ 180 w 1469"/>
                <a:gd name="T9" fmla="*/ 24 h 925"/>
                <a:gd name="T10" fmla="*/ 222 w 1469"/>
                <a:gd name="T11" fmla="*/ 18 h 925"/>
                <a:gd name="T12" fmla="*/ 264 w 1469"/>
                <a:gd name="T13" fmla="*/ 12 h 925"/>
                <a:gd name="T14" fmla="*/ 306 w 1469"/>
                <a:gd name="T15" fmla="*/ 6 h 925"/>
                <a:gd name="T16" fmla="*/ 348 w 1469"/>
                <a:gd name="T17" fmla="*/ 0 h 925"/>
                <a:gd name="T18" fmla="*/ 390 w 1469"/>
                <a:gd name="T19" fmla="*/ 0 h 925"/>
                <a:gd name="T20" fmla="*/ 432 w 1469"/>
                <a:gd name="T21" fmla="*/ 0 h 925"/>
                <a:gd name="T22" fmla="*/ 474 w 1469"/>
                <a:gd name="T23" fmla="*/ 0 h 925"/>
                <a:gd name="T24" fmla="*/ 516 w 1469"/>
                <a:gd name="T25" fmla="*/ 0 h 925"/>
                <a:gd name="T26" fmla="*/ 558 w 1469"/>
                <a:gd name="T27" fmla="*/ 0 h 925"/>
                <a:gd name="T28" fmla="*/ 599 w 1469"/>
                <a:gd name="T29" fmla="*/ 6 h 925"/>
                <a:gd name="T30" fmla="*/ 641 w 1469"/>
                <a:gd name="T31" fmla="*/ 12 h 925"/>
                <a:gd name="T32" fmla="*/ 683 w 1469"/>
                <a:gd name="T33" fmla="*/ 18 h 925"/>
                <a:gd name="T34" fmla="*/ 719 w 1469"/>
                <a:gd name="T35" fmla="*/ 24 h 925"/>
                <a:gd name="T36" fmla="*/ 761 w 1469"/>
                <a:gd name="T37" fmla="*/ 30 h 925"/>
                <a:gd name="T38" fmla="*/ 803 w 1469"/>
                <a:gd name="T39" fmla="*/ 36 h 925"/>
                <a:gd name="T40" fmla="*/ 821 w 1469"/>
                <a:gd name="T41" fmla="*/ 42 h 925"/>
                <a:gd name="T42" fmla="*/ 863 w 1469"/>
                <a:gd name="T43" fmla="*/ 54 h 925"/>
                <a:gd name="T44" fmla="*/ 899 w 1469"/>
                <a:gd name="T45" fmla="*/ 66 h 925"/>
                <a:gd name="T46" fmla="*/ 941 w 1469"/>
                <a:gd name="T47" fmla="*/ 78 h 925"/>
                <a:gd name="T48" fmla="*/ 977 w 1469"/>
                <a:gd name="T49" fmla="*/ 90 h 925"/>
                <a:gd name="T50" fmla="*/ 1013 w 1469"/>
                <a:gd name="T51" fmla="*/ 108 h 925"/>
                <a:gd name="T52" fmla="*/ 1055 w 1469"/>
                <a:gd name="T53" fmla="*/ 120 h 925"/>
                <a:gd name="T54" fmla="*/ 1085 w 1469"/>
                <a:gd name="T55" fmla="*/ 138 h 925"/>
                <a:gd name="T56" fmla="*/ 1121 w 1469"/>
                <a:gd name="T57" fmla="*/ 157 h 925"/>
                <a:gd name="T58" fmla="*/ 1157 w 1469"/>
                <a:gd name="T59" fmla="*/ 175 h 925"/>
                <a:gd name="T60" fmla="*/ 1193 w 1469"/>
                <a:gd name="T61" fmla="*/ 193 h 925"/>
                <a:gd name="T62" fmla="*/ 1223 w 1469"/>
                <a:gd name="T63" fmla="*/ 217 h 925"/>
                <a:gd name="T64" fmla="*/ 1253 w 1469"/>
                <a:gd name="T65" fmla="*/ 235 h 925"/>
                <a:gd name="T66" fmla="*/ 1289 w 1469"/>
                <a:gd name="T67" fmla="*/ 259 h 925"/>
                <a:gd name="T68" fmla="*/ 1313 w 1469"/>
                <a:gd name="T69" fmla="*/ 283 h 925"/>
                <a:gd name="T70" fmla="*/ 1343 w 1469"/>
                <a:gd name="T71" fmla="*/ 307 h 925"/>
                <a:gd name="T72" fmla="*/ 1373 w 1469"/>
                <a:gd name="T73" fmla="*/ 331 h 925"/>
                <a:gd name="T74" fmla="*/ 1397 w 1469"/>
                <a:gd name="T75" fmla="*/ 355 h 925"/>
                <a:gd name="T76" fmla="*/ 1421 w 1469"/>
                <a:gd name="T77" fmla="*/ 379 h 925"/>
                <a:gd name="T78" fmla="*/ 1445 w 1469"/>
                <a:gd name="T79" fmla="*/ 409 h 925"/>
                <a:gd name="T80" fmla="*/ 1469 w 1469"/>
                <a:gd name="T81" fmla="*/ 433 h 925"/>
                <a:gd name="T82" fmla="*/ 0 w 1469"/>
                <a:gd name="T83" fmla="*/ 66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9" h="925">
                  <a:moveTo>
                    <a:pt x="0" y="66"/>
                  </a:moveTo>
                  <a:lnTo>
                    <a:pt x="18" y="60"/>
                  </a:lnTo>
                  <a:lnTo>
                    <a:pt x="42" y="54"/>
                  </a:lnTo>
                  <a:lnTo>
                    <a:pt x="60" y="48"/>
                  </a:lnTo>
                  <a:lnTo>
                    <a:pt x="78" y="42"/>
                  </a:lnTo>
                  <a:lnTo>
                    <a:pt x="102" y="36"/>
                  </a:lnTo>
                  <a:lnTo>
                    <a:pt x="120" y="36"/>
                  </a:lnTo>
                  <a:lnTo>
                    <a:pt x="138" y="30"/>
                  </a:lnTo>
                  <a:lnTo>
                    <a:pt x="162" y="24"/>
                  </a:lnTo>
                  <a:lnTo>
                    <a:pt x="180" y="24"/>
                  </a:lnTo>
                  <a:lnTo>
                    <a:pt x="204" y="18"/>
                  </a:lnTo>
                  <a:lnTo>
                    <a:pt x="222" y="18"/>
                  </a:lnTo>
                  <a:lnTo>
                    <a:pt x="240" y="12"/>
                  </a:lnTo>
                  <a:lnTo>
                    <a:pt x="264" y="12"/>
                  </a:lnTo>
                  <a:lnTo>
                    <a:pt x="282" y="6"/>
                  </a:lnTo>
                  <a:lnTo>
                    <a:pt x="306" y="6"/>
                  </a:lnTo>
                  <a:lnTo>
                    <a:pt x="324" y="6"/>
                  </a:lnTo>
                  <a:lnTo>
                    <a:pt x="348" y="0"/>
                  </a:lnTo>
                  <a:lnTo>
                    <a:pt x="366" y="0"/>
                  </a:lnTo>
                  <a:lnTo>
                    <a:pt x="390" y="0"/>
                  </a:lnTo>
                  <a:lnTo>
                    <a:pt x="408" y="0"/>
                  </a:lnTo>
                  <a:lnTo>
                    <a:pt x="432" y="0"/>
                  </a:lnTo>
                  <a:lnTo>
                    <a:pt x="450" y="0"/>
                  </a:lnTo>
                  <a:lnTo>
                    <a:pt x="474" y="0"/>
                  </a:lnTo>
                  <a:lnTo>
                    <a:pt x="492" y="0"/>
                  </a:lnTo>
                  <a:lnTo>
                    <a:pt x="516" y="0"/>
                  </a:lnTo>
                  <a:lnTo>
                    <a:pt x="534" y="0"/>
                  </a:lnTo>
                  <a:lnTo>
                    <a:pt x="558" y="0"/>
                  </a:lnTo>
                  <a:lnTo>
                    <a:pt x="575" y="6"/>
                  </a:lnTo>
                  <a:lnTo>
                    <a:pt x="599" y="6"/>
                  </a:lnTo>
                  <a:lnTo>
                    <a:pt x="617" y="6"/>
                  </a:lnTo>
                  <a:lnTo>
                    <a:pt x="641" y="12"/>
                  </a:lnTo>
                  <a:lnTo>
                    <a:pt x="659" y="12"/>
                  </a:lnTo>
                  <a:lnTo>
                    <a:pt x="683" y="18"/>
                  </a:lnTo>
                  <a:lnTo>
                    <a:pt x="701" y="18"/>
                  </a:lnTo>
                  <a:lnTo>
                    <a:pt x="719" y="24"/>
                  </a:lnTo>
                  <a:lnTo>
                    <a:pt x="743" y="24"/>
                  </a:lnTo>
                  <a:lnTo>
                    <a:pt x="761" y="30"/>
                  </a:lnTo>
                  <a:lnTo>
                    <a:pt x="785" y="36"/>
                  </a:lnTo>
                  <a:lnTo>
                    <a:pt x="803" y="36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45" y="48"/>
                  </a:lnTo>
                  <a:lnTo>
                    <a:pt x="863" y="54"/>
                  </a:lnTo>
                  <a:lnTo>
                    <a:pt x="881" y="60"/>
                  </a:lnTo>
                  <a:lnTo>
                    <a:pt x="899" y="66"/>
                  </a:lnTo>
                  <a:lnTo>
                    <a:pt x="923" y="72"/>
                  </a:lnTo>
                  <a:lnTo>
                    <a:pt x="941" y="78"/>
                  </a:lnTo>
                  <a:lnTo>
                    <a:pt x="959" y="84"/>
                  </a:lnTo>
                  <a:lnTo>
                    <a:pt x="977" y="90"/>
                  </a:lnTo>
                  <a:lnTo>
                    <a:pt x="995" y="102"/>
                  </a:lnTo>
                  <a:lnTo>
                    <a:pt x="1013" y="108"/>
                  </a:lnTo>
                  <a:lnTo>
                    <a:pt x="1031" y="114"/>
                  </a:lnTo>
                  <a:lnTo>
                    <a:pt x="1055" y="120"/>
                  </a:lnTo>
                  <a:lnTo>
                    <a:pt x="1073" y="132"/>
                  </a:lnTo>
                  <a:lnTo>
                    <a:pt x="1085" y="138"/>
                  </a:lnTo>
                  <a:lnTo>
                    <a:pt x="1103" y="150"/>
                  </a:lnTo>
                  <a:lnTo>
                    <a:pt x="1121" y="157"/>
                  </a:lnTo>
                  <a:lnTo>
                    <a:pt x="1139" y="169"/>
                  </a:lnTo>
                  <a:lnTo>
                    <a:pt x="1157" y="175"/>
                  </a:lnTo>
                  <a:lnTo>
                    <a:pt x="1175" y="187"/>
                  </a:lnTo>
                  <a:lnTo>
                    <a:pt x="1193" y="193"/>
                  </a:lnTo>
                  <a:lnTo>
                    <a:pt x="1205" y="205"/>
                  </a:lnTo>
                  <a:lnTo>
                    <a:pt x="1223" y="217"/>
                  </a:lnTo>
                  <a:lnTo>
                    <a:pt x="1241" y="229"/>
                  </a:lnTo>
                  <a:lnTo>
                    <a:pt x="1253" y="235"/>
                  </a:lnTo>
                  <a:lnTo>
                    <a:pt x="1271" y="247"/>
                  </a:lnTo>
                  <a:lnTo>
                    <a:pt x="1289" y="259"/>
                  </a:lnTo>
                  <a:lnTo>
                    <a:pt x="1301" y="271"/>
                  </a:lnTo>
                  <a:lnTo>
                    <a:pt x="1313" y="283"/>
                  </a:lnTo>
                  <a:lnTo>
                    <a:pt x="1331" y="295"/>
                  </a:lnTo>
                  <a:lnTo>
                    <a:pt x="1343" y="307"/>
                  </a:lnTo>
                  <a:lnTo>
                    <a:pt x="1361" y="319"/>
                  </a:lnTo>
                  <a:lnTo>
                    <a:pt x="1373" y="331"/>
                  </a:lnTo>
                  <a:lnTo>
                    <a:pt x="1385" y="343"/>
                  </a:lnTo>
                  <a:lnTo>
                    <a:pt x="1397" y="355"/>
                  </a:lnTo>
                  <a:lnTo>
                    <a:pt x="1409" y="367"/>
                  </a:lnTo>
                  <a:lnTo>
                    <a:pt x="1421" y="379"/>
                  </a:lnTo>
                  <a:lnTo>
                    <a:pt x="1433" y="391"/>
                  </a:lnTo>
                  <a:lnTo>
                    <a:pt x="1445" y="409"/>
                  </a:lnTo>
                  <a:lnTo>
                    <a:pt x="1457" y="421"/>
                  </a:lnTo>
                  <a:lnTo>
                    <a:pt x="1469" y="433"/>
                  </a:lnTo>
                  <a:lnTo>
                    <a:pt x="450" y="925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4978400" y="1978025"/>
              <a:ext cx="266700" cy="600075"/>
            </a:xfrm>
            <a:custGeom>
              <a:avLst/>
              <a:gdLst>
                <a:gd name="T0" fmla="*/ 28 w 28"/>
                <a:gd name="T1" fmla="*/ 0 h 63"/>
                <a:gd name="T2" fmla="*/ 16 w 28"/>
                <a:gd name="T3" fmla="*/ 0 h 63"/>
                <a:gd name="T4" fmla="*/ 0 w 28"/>
                <a:gd name="T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63">
                  <a:moveTo>
                    <a:pt x="28" y="0"/>
                  </a:moveTo>
                  <a:lnTo>
                    <a:pt x="16" y="0"/>
                  </a:lnTo>
                  <a:lnTo>
                    <a:pt x="0" y="63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2932113" y="3027363"/>
              <a:ext cx="1457325" cy="1295400"/>
            </a:xfrm>
            <a:custGeom>
              <a:avLst/>
              <a:gdLst>
                <a:gd name="T0" fmla="*/ 918 w 918"/>
                <a:gd name="T1" fmla="*/ 594 h 816"/>
                <a:gd name="T2" fmla="*/ 0 w 918"/>
                <a:gd name="T3" fmla="*/ 0 h 816"/>
                <a:gd name="T4" fmla="*/ 0 w 918"/>
                <a:gd name="T5" fmla="*/ 222 h 816"/>
                <a:gd name="T6" fmla="*/ 918 w 918"/>
                <a:gd name="T7" fmla="*/ 816 h 816"/>
                <a:gd name="T8" fmla="*/ 918 w 918"/>
                <a:gd name="T9" fmla="*/ 59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8" h="816">
                  <a:moveTo>
                    <a:pt x="918" y="594"/>
                  </a:moveTo>
                  <a:lnTo>
                    <a:pt x="0" y="0"/>
                  </a:lnTo>
                  <a:lnTo>
                    <a:pt x="0" y="222"/>
                  </a:lnTo>
                  <a:lnTo>
                    <a:pt x="918" y="816"/>
                  </a:lnTo>
                  <a:lnTo>
                    <a:pt x="918" y="594"/>
                  </a:lnTo>
                  <a:close/>
                </a:path>
              </a:pathLst>
            </a:custGeom>
            <a:solidFill>
              <a:srgbClr val="804D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932113" y="2606675"/>
              <a:ext cx="1457325" cy="1363663"/>
            </a:xfrm>
            <a:custGeom>
              <a:avLst/>
              <a:gdLst>
                <a:gd name="T0" fmla="*/ 0 w 918"/>
                <a:gd name="T1" fmla="*/ 265 h 859"/>
                <a:gd name="T2" fmla="*/ 12 w 918"/>
                <a:gd name="T3" fmla="*/ 253 h 859"/>
                <a:gd name="T4" fmla="*/ 24 w 918"/>
                <a:gd name="T5" fmla="*/ 241 h 859"/>
                <a:gd name="T6" fmla="*/ 42 w 918"/>
                <a:gd name="T7" fmla="*/ 229 h 859"/>
                <a:gd name="T8" fmla="*/ 54 w 918"/>
                <a:gd name="T9" fmla="*/ 217 h 859"/>
                <a:gd name="T10" fmla="*/ 66 w 918"/>
                <a:gd name="T11" fmla="*/ 205 h 859"/>
                <a:gd name="T12" fmla="*/ 84 w 918"/>
                <a:gd name="T13" fmla="*/ 193 h 859"/>
                <a:gd name="T14" fmla="*/ 102 w 918"/>
                <a:gd name="T15" fmla="*/ 181 h 859"/>
                <a:gd name="T16" fmla="*/ 102 w 918"/>
                <a:gd name="T17" fmla="*/ 181 h 859"/>
                <a:gd name="T18" fmla="*/ 114 w 918"/>
                <a:gd name="T19" fmla="*/ 169 h 859"/>
                <a:gd name="T20" fmla="*/ 132 w 918"/>
                <a:gd name="T21" fmla="*/ 163 h 859"/>
                <a:gd name="T22" fmla="*/ 144 w 918"/>
                <a:gd name="T23" fmla="*/ 151 h 859"/>
                <a:gd name="T24" fmla="*/ 162 w 918"/>
                <a:gd name="T25" fmla="*/ 139 h 859"/>
                <a:gd name="T26" fmla="*/ 180 w 918"/>
                <a:gd name="T27" fmla="*/ 127 h 859"/>
                <a:gd name="T28" fmla="*/ 198 w 918"/>
                <a:gd name="T29" fmla="*/ 121 h 859"/>
                <a:gd name="T30" fmla="*/ 210 w 918"/>
                <a:gd name="T31" fmla="*/ 109 h 859"/>
                <a:gd name="T32" fmla="*/ 228 w 918"/>
                <a:gd name="T33" fmla="*/ 103 h 859"/>
                <a:gd name="T34" fmla="*/ 246 w 918"/>
                <a:gd name="T35" fmla="*/ 91 h 859"/>
                <a:gd name="T36" fmla="*/ 264 w 918"/>
                <a:gd name="T37" fmla="*/ 84 h 859"/>
                <a:gd name="T38" fmla="*/ 282 w 918"/>
                <a:gd name="T39" fmla="*/ 72 h 859"/>
                <a:gd name="T40" fmla="*/ 300 w 918"/>
                <a:gd name="T41" fmla="*/ 66 h 859"/>
                <a:gd name="T42" fmla="*/ 318 w 918"/>
                <a:gd name="T43" fmla="*/ 54 h 859"/>
                <a:gd name="T44" fmla="*/ 336 w 918"/>
                <a:gd name="T45" fmla="*/ 48 h 859"/>
                <a:gd name="T46" fmla="*/ 336 w 918"/>
                <a:gd name="T47" fmla="*/ 48 h 859"/>
                <a:gd name="T48" fmla="*/ 354 w 918"/>
                <a:gd name="T49" fmla="*/ 42 h 859"/>
                <a:gd name="T50" fmla="*/ 372 w 918"/>
                <a:gd name="T51" fmla="*/ 36 h 859"/>
                <a:gd name="T52" fmla="*/ 390 w 918"/>
                <a:gd name="T53" fmla="*/ 24 h 859"/>
                <a:gd name="T54" fmla="*/ 414 w 918"/>
                <a:gd name="T55" fmla="*/ 18 h 859"/>
                <a:gd name="T56" fmla="*/ 432 w 918"/>
                <a:gd name="T57" fmla="*/ 12 h 859"/>
                <a:gd name="T58" fmla="*/ 450 w 918"/>
                <a:gd name="T59" fmla="*/ 6 h 859"/>
                <a:gd name="T60" fmla="*/ 468 w 918"/>
                <a:gd name="T61" fmla="*/ 0 h 859"/>
                <a:gd name="T62" fmla="*/ 918 w 918"/>
                <a:gd name="T63" fmla="*/ 859 h 859"/>
                <a:gd name="T64" fmla="*/ 0 w 918"/>
                <a:gd name="T65" fmla="*/ 265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8" h="859">
                  <a:moveTo>
                    <a:pt x="0" y="265"/>
                  </a:moveTo>
                  <a:lnTo>
                    <a:pt x="12" y="253"/>
                  </a:lnTo>
                  <a:lnTo>
                    <a:pt x="24" y="241"/>
                  </a:lnTo>
                  <a:lnTo>
                    <a:pt x="42" y="229"/>
                  </a:lnTo>
                  <a:lnTo>
                    <a:pt x="54" y="217"/>
                  </a:lnTo>
                  <a:lnTo>
                    <a:pt x="66" y="205"/>
                  </a:lnTo>
                  <a:lnTo>
                    <a:pt x="84" y="193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14" y="169"/>
                  </a:lnTo>
                  <a:lnTo>
                    <a:pt x="132" y="163"/>
                  </a:lnTo>
                  <a:lnTo>
                    <a:pt x="144" y="151"/>
                  </a:lnTo>
                  <a:lnTo>
                    <a:pt x="162" y="139"/>
                  </a:lnTo>
                  <a:lnTo>
                    <a:pt x="180" y="127"/>
                  </a:lnTo>
                  <a:lnTo>
                    <a:pt x="198" y="121"/>
                  </a:lnTo>
                  <a:lnTo>
                    <a:pt x="210" y="109"/>
                  </a:lnTo>
                  <a:lnTo>
                    <a:pt x="228" y="103"/>
                  </a:lnTo>
                  <a:lnTo>
                    <a:pt x="246" y="91"/>
                  </a:lnTo>
                  <a:lnTo>
                    <a:pt x="264" y="84"/>
                  </a:lnTo>
                  <a:lnTo>
                    <a:pt x="282" y="72"/>
                  </a:lnTo>
                  <a:lnTo>
                    <a:pt x="300" y="66"/>
                  </a:lnTo>
                  <a:lnTo>
                    <a:pt x="318" y="54"/>
                  </a:lnTo>
                  <a:lnTo>
                    <a:pt x="336" y="48"/>
                  </a:lnTo>
                  <a:lnTo>
                    <a:pt x="336" y="48"/>
                  </a:lnTo>
                  <a:lnTo>
                    <a:pt x="354" y="42"/>
                  </a:lnTo>
                  <a:lnTo>
                    <a:pt x="372" y="36"/>
                  </a:lnTo>
                  <a:lnTo>
                    <a:pt x="390" y="24"/>
                  </a:lnTo>
                  <a:lnTo>
                    <a:pt x="414" y="18"/>
                  </a:lnTo>
                  <a:lnTo>
                    <a:pt x="432" y="12"/>
                  </a:lnTo>
                  <a:lnTo>
                    <a:pt x="450" y="6"/>
                  </a:lnTo>
                  <a:lnTo>
                    <a:pt x="468" y="0"/>
                  </a:lnTo>
                  <a:lnTo>
                    <a:pt x="918" y="859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3265488" y="2225675"/>
              <a:ext cx="152400" cy="554038"/>
            </a:xfrm>
            <a:custGeom>
              <a:avLst/>
              <a:gdLst>
                <a:gd name="T0" fmla="*/ 16 w 16"/>
                <a:gd name="T1" fmla="*/ 0 h 58"/>
                <a:gd name="T2" fmla="*/ 16 w 16"/>
                <a:gd name="T3" fmla="*/ 12 h 58"/>
                <a:gd name="T4" fmla="*/ 0 w 16"/>
                <a:gd name="T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8">
                  <a:moveTo>
                    <a:pt x="16" y="0"/>
                  </a:moveTo>
                  <a:lnTo>
                    <a:pt x="16" y="12"/>
                  </a:lnTo>
                  <a:lnTo>
                    <a:pt x="0" y="5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2722563" y="3265488"/>
              <a:ext cx="1666875" cy="1057275"/>
            </a:xfrm>
            <a:custGeom>
              <a:avLst/>
              <a:gdLst>
                <a:gd name="T0" fmla="*/ 1050 w 1050"/>
                <a:gd name="T1" fmla="*/ 444 h 666"/>
                <a:gd name="T2" fmla="*/ 0 w 1050"/>
                <a:gd name="T3" fmla="*/ 0 h 666"/>
                <a:gd name="T4" fmla="*/ 0 w 1050"/>
                <a:gd name="T5" fmla="*/ 222 h 666"/>
                <a:gd name="T6" fmla="*/ 1050 w 1050"/>
                <a:gd name="T7" fmla="*/ 666 h 666"/>
                <a:gd name="T8" fmla="*/ 1050 w 1050"/>
                <a:gd name="T9" fmla="*/ 444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0" h="666">
                  <a:moveTo>
                    <a:pt x="1050" y="444"/>
                  </a:moveTo>
                  <a:lnTo>
                    <a:pt x="0" y="0"/>
                  </a:lnTo>
                  <a:lnTo>
                    <a:pt x="0" y="222"/>
                  </a:lnTo>
                  <a:lnTo>
                    <a:pt x="1050" y="666"/>
                  </a:lnTo>
                  <a:lnTo>
                    <a:pt x="1050" y="444"/>
                  </a:lnTo>
                  <a:close/>
                </a:path>
              </a:pathLst>
            </a:custGeom>
            <a:solidFill>
              <a:srgbClr val="8066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2722563" y="3027363"/>
              <a:ext cx="1666875" cy="942975"/>
            </a:xfrm>
            <a:custGeom>
              <a:avLst/>
              <a:gdLst>
                <a:gd name="T0" fmla="*/ 0 w 1050"/>
                <a:gd name="T1" fmla="*/ 144 h 594"/>
                <a:gd name="T2" fmla="*/ 12 w 1050"/>
                <a:gd name="T3" fmla="*/ 132 h 594"/>
                <a:gd name="T4" fmla="*/ 18 w 1050"/>
                <a:gd name="T5" fmla="*/ 114 h 594"/>
                <a:gd name="T6" fmla="*/ 30 w 1050"/>
                <a:gd name="T7" fmla="*/ 102 h 594"/>
                <a:gd name="T8" fmla="*/ 42 w 1050"/>
                <a:gd name="T9" fmla="*/ 90 h 594"/>
                <a:gd name="T10" fmla="*/ 54 w 1050"/>
                <a:gd name="T11" fmla="*/ 78 h 594"/>
                <a:gd name="T12" fmla="*/ 66 w 1050"/>
                <a:gd name="T13" fmla="*/ 60 h 594"/>
                <a:gd name="T14" fmla="*/ 66 w 1050"/>
                <a:gd name="T15" fmla="*/ 60 h 594"/>
                <a:gd name="T16" fmla="*/ 78 w 1050"/>
                <a:gd name="T17" fmla="*/ 48 h 594"/>
                <a:gd name="T18" fmla="*/ 90 w 1050"/>
                <a:gd name="T19" fmla="*/ 36 h 594"/>
                <a:gd name="T20" fmla="*/ 102 w 1050"/>
                <a:gd name="T21" fmla="*/ 24 h 594"/>
                <a:gd name="T22" fmla="*/ 114 w 1050"/>
                <a:gd name="T23" fmla="*/ 12 h 594"/>
                <a:gd name="T24" fmla="*/ 132 w 1050"/>
                <a:gd name="T25" fmla="*/ 0 h 594"/>
                <a:gd name="T26" fmla="*/ 1050 w 1050"/>
                <a:gd name="T27" fmla="*/ 594 h 594"/>
                <a:gd name="T28" fmla="*/ 0 w 1050"/>
                <a:gd name="T29" fmla="*/ 144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0" h="594">
                  <a:moveTo>
                    <a:pt x="0" y="144"/>
                  </a:moveTo>
                  <a:lnTo>
                    <a:pt x="12" y="132"/>
                  </a:lnTo>
                  <a:lnTo>
                    <a:pt x="18" y="11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54" y="78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0" y="36"/>
                  </a:lnTo>
                  <a:lnTo>
                    <a:pt x="102" y="24"/>
                  </a:lnTo>
                  <a:lnTo>
                    <a:pt x="114" y="12"/>
                  </a:lnTo>
                  <a:lnTo>
                    <a:pt x="132" y="0"/>
                  </a:lnTo>
                  <a:lnTo>
                    <a:pt x="1050" y="59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2112963" y="2368550"/>
              <a:ext cx="685800" cy="782638"/>
            </a:xfrm>
            <a:custGeom>
              <a:avLst/>
              <a:gdLst>
                <a:gd name="T0" fmla="*/ 0 w 72"/>
                <a:gd name="T1" fmla="*/ 0 h 82"/>
                <a:gd name="T2" fmla="*/ 12 w 72"/>
                <a:gd name="T3" fmla="*/ 0 h 82"/>
                <a:gd name="T4" fmla="*/ 72 w 7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82">
                  <a:moveTo>
                    <a:pt x="0" y="0"/>
                  </a:moveTo>
                  <a:lnTo>
                    <a:pt x="12" y="0"/>
                  </a:lnTo>
                  <a:lnTo>
                    <a:pt x="72" y="8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4389438" y="3694113"/>
              <a:ext cx="1874837" cy="628650"/>
            </a:xfrm>
            <a:custGeom>
              <a:avLst/>
              <a:gdLst>
                <a:gd name="T0" fmla="*/ 0 w 1181"/>
                <a:gd name="T1" fmla="*/ 174 h 396"/>
                <a:gd name="T2" fmla="*/ 1181 w 1181"/>
                <a:gd name="T3" fmla="*/ 0 h 396"/>
                <a:gd name="T4" fmla="*/ 1181 w 1181"/>
                <a:gd name="T5" fmla="*/ 222 h 396"/>
                <a:gd name="T6" fmla="*/ 0 w 1181"/>
                <a:gd name="T7" fmla="*/ 396 h 396"/>
                <a:gd name="T8" fmla="*/ 0 w 1181"/>
                <a:gd name="T9" fmla="*/ 174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" h="396">
                  <a:moveTo>
                    <a:pt x="0" y="174"/>
                  </a:moveTo>
                  <a:lnTo>
                    <a:pt x="1181" y="0"/>
                  </a:lnTo>
                  <a:lnTo>
                    <a:pt x="1181" y="222"/>
                  </a:lnTo>
                  <a:lnTo>
                    <a:pt x="0" y="396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>
              <a:off x="4389438" y="3189288"/>
              <a:ext cx="1874837" cy="781050"/>
            </a:xfrm>
            <a:custGeom>
              <a:avLst/>
              <a:gdLst>
                <a:gd name="T0" fmla="*/ 1019 w 1181"/>
                <a:gd name="T1" fmla="*/ 0 h 492"/>
                <a:gd name="T2" fmla="*/ 1031 w 1181"/>
                <a:gd name="T3" fmla="*/ 12 h 492"/>
                <a:gd name="T4" fmla="*/ 1043 w 1181"/>
                <a:gd name="T5" fmla="*/ 30 h 492"/>
                <a:gd name="T6" fmla="*/ 1055 w 1181"/>
                <a:gd name="T7" fmla="*/ 42 h 492"/>
                <a:gd name="T8" fmla="*/ 1061 w 1181"/>
                <a:gd name="T9" fmla="*/ 54 h 492"/>
                <a:gd name="T10" fmla="*/ 1073 w 1181"/>
                <a:gd name="T11" fmla="*/ 72 h 492"/>
                <a:gd name="T12" fmla="*/ 1079 w 1181"/>
                <a:gd name="T13" fmla="*/ 84 h 492"/>
                <a:gd name="T14" fmla="*/ 1091 w 1181"/>
                <a:gd name="T15" fmla="*/ 102 h 492"/>
                <a:gd name="T16" fmla="*/ 1097 w 1181"/>
                <a:gd name="T17" fmla="*/ 114 h 492"/>
                <a:gd name="T18" fmla="*/ 1109 w 1181"/>
                <a:gd name="T19" fmla="*/ 132 h 492"/>
                <a:gd name="T20" fmla="*/ 1115 w 1181"/>
                <a:gd name="T21" fmla="*/ 144 h 492"/>
                <a:gd name="T22" fmla="*/ 1121 w 1181"/>
                <a:gd name="T23" fmla="*/ 162 h 492"/>
                <a:gd name="T24" fmla="*/ 1133 w 1181"/>
                <a:gd name="T25" fmla="*/ 174 h 492"/>
                <a:gd name="T26" fmla="*/ 1139 w 1181"/>
                <a:gd name="T27" fmla="*/ 192 h 492"/>
                <a:gd name="T28" fmla="*/ 1145 w 1181"/>
                <a:gd name="T29" fmla="*/ 204 h 492"/>
                <a:gd name="T30" fmla="*/ 1151 w 1181"/>
                <a:gd name="T31" fmla="*/ 222 h 492"/>
                <a:gd name="T32" fmla="*/ 1157 w 1181"/>
                <a:gd name="T33" fmla="*/ 234 h 492"/>
                <a:gd name="T34" fmla="*/ 1163 w 1181"/>
                <a:gd name="T35" fmla="*/ 252 h 492"/>
                <a:gd name="T36" fmla="*/ 1169 w 1181"/>
                <a:gd name="T37" fmla="*/ 264 h 492"/>
                <a:gd name="T38" fmla="*/ 1175 w 1181"/>
                <a:gd name="T39" fmla="*/ 282 h 492"/>
                <a:gd name="T40" fmla="*/ 1175 w 1181"/>
                <a:gd name="T41" fmla="*/ 300 h 492"/>
                <a:gd name="T42" fmla="*/ 1181 w 1181"/>
                <a:gd name="T43" fmla="*/ 312 h 492"/>
                <a:gd name="T44" fmla="*/ 0 w 1181"/>
                <a:gd name="T45" fmla="*/ 492 h 492"/>
                <a:gd name="T46" fmla="*/ 1019 w 1181"/>
                <a:gd name="T47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1" h="492">
                  <a:moveTo>
                    <a:pt x="1019" y="0"/>
                  </a:moveTo>
                  <a:lnTo>
                    <a:pt x="1031" y="12"/>
                  </a:lnTo>
                  <a:lnTo>
                    <a:pt x="1043" y="30"/>
                  </a:lnTo>
                  <a:lnTo>
                    <a:pt x="1055" y="42"/>
                  </a:lnTo>
                  <a:lnTo>
                    <a:pt x="1061" y="54"/>
                  </a:lnTo>
                  <a:lnTo>
                    <a:pt x="1073" y="72"/>
                  </a:lnTo>
                  <a:lnTo>
                    <a:pt x="1079" y="84"/>
                  </a:lnTo>
                  <a:lnTo>
                    <a:pt x="1091" y="102"/>
                  </a:lnTo>
                  <a:lnTo>
                    <a:pt x="1097" y="114"/>
                  </a:lnTo>
                  <a:lnTo>
                    <a:pt x="1109" y="132"/>
                  </a:lnTo>
                  <a:lnTo>
                    <a:pt x="1115" y="144"/>
                  </a:lnTo>
                  <a:lnTo>
                    <a:pt x="1121" y="162"/>
                  </a:lnTo>
                  <a:lnTo>
                    <a:pt x="1133" y="174"/>
                  </a:lnTo>
                  <a:lnTo>
                    <a:pt x="1139" y="192"/>
                  </a:lnTo>
                  <a:lnTo>
                    <a:pt x="1145" y="204"/>
                  </a:lnTo>
                  <a:lnTo>
                    <a:pt x="1151" y="222"/>
                  </a:lnTo>
                  <a:lnTo>
                    <a:pt x="1157" y="234"/>
                  </a:lnTo>
                  <a:lnTo>
                    <a:pt x="1163" y="252"/>
                  </a:lnTo>
                  <a:lnTo>
                    <a:pt x="1169" y="264"/>
                  </a:lnTo>
                  <a:lnTo>
                    <a:pt x="1175" y="282"/>
                  </a:lnTo>
                  <a:lnTo>
                    <a:pt x="1175" y="300"/>
                  </a:lnTo>
                  <a:lnTo>
                    <a:pt x="1181" y="312"/>
                  </a:lnTo>
                  <a:lnTo>
                    <a:pt x="0" y="492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6159500" y="2559050"/>
              <a:ext cx="600075" cy="858838"/>
            </a:xfrm>
            <a:custGeom>
              <a:avLst/>
              <a:gdLst>
                <a:gd name="T0" fmla="*/ 63 w 63"/>
                <a:gd name="T1" fmla="*/ 0 h 90"/>
                <a:gd name="T2" fmla="*/ 51 w 63"/>
                <a:gd name="T3" fmla="*/ 0 h 90"/>
                <a:gd name="T4" fmla="*/ 0 w 63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90">
                  <a:moveTo>
                    <a:pt x="63" y="0"/>
                  </a:moveTo>
                  <a:lnTo>
                    <a:pt x="51" y="0"/>
                  </a:lnTo>
                  <a:lnTo>
                    <a:pt x="0" y="9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4389438" y="3875088"/>
              <a:ext cx="1903412" cy="447675"/>
            </a:xfrm>
            <a:custGeom>
              <a:avLst/>
              <a:gdLst>
                <a:gd name="T0" fmla="*/ 0 w 1199"/>
                <a:gd name="T1" fmla="*/ 60 h 282"/>
                <a:gd name="T2" fmla="*/ 1199 w 1199"/>
                <a:gd name="T3" fmla="*/ 0 h 282"/>
                <a:gd name="T4" fmla="*/ 1199 w 1199"/>
                <a:gd name="T5" fmla="*/ 222 h 282"/>
                <a:gd name="T6" fmla="*/ 0 w 1199"/>
                <a:gd name="T7" fmla="*/ 282 h 282"/>
                <a:gd name="T8" fmla="*/ 0 w 1199"/>
                <a:gd name="T9" fmla="*/ 6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9" h="282">
                  <a:moveTo>
                    <a:pt x="0" y="60"/>
                  </a:moveTo>
                  <a:lnTo>
                    <a:pt x="1199" y="0"/>
                  </a:lnTo>
                  <a:lnTo>
                    <a:pt x="1199" y="222"/>
                  </a:lnTo>
                  <a:lnTo>
                    <a:pt x="0" y="282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1A4D33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auto">
            <a:xfrm>
              <a:off x="4389438" y="3684588"/>
              <a:ext cx="1903412" cy="285750"/>
            </a:xfrm>
            <a:custGeom>
              <a:avLst/>
              <a:gdLst>
                <a:gd name="T0" fmla="*/ 1181 w 1199"/>
                <a:gd name="T1" fmla="*/ 0 h 180"/>
                <a:gd name="T2" fmla="*/ 1187 w 1199"/>
                <a:gd name="T3" fmla="*/ 18 h 180"/>
                <a:gd name="T4" fmla="*/ 1187 w 1199"/>
                <a:gd name="T5" fmla="*/ 36 h 180"/>
                <a:gd name="T6" fmla="*/ 1187 w 1199"/>
                <a:gd name="T7" fmla="*/ 36 h 180"/>
                <a:gd name="T8" fmla="*/ 1193 w 1199"/>
                <a:gd name="T9" fmla="*/ 48 h 180"/>
                <a:gd name="T10" fmla="*/ 1193 w 1199"/>
                <a:gd name="T11" fmla="*/ 66 h 180"/>
                <a:gd name="T12" fmla="*/ 1199 w 1199"/>
                <a:gd name="T13" fmla="*/ 84 h 180"/>
                <a:gd name="T14" fmla="*/ 1199 w 1199"/>
                <a:gd name="T15" fmla="*/ 84 h 180"/>
                <a:gd name="T16" fmla="*/ 1199 w 1199"/>
                <a:gd name="T17" fmla="*/ 96 h 180"/>
                <a:gd name="T18" fmla="*/ 1199 w 1199"/>
                <a:gd name="T19" fmla="*/ 114 h 180"/>
                <a:gd name="T20" fmla="*/ 0 w 1199"/>
                <a:gd name="T21" fmla="*/ 180 h 180"/>
                <a:gd name="T22" fmla="*/ 1181 w 1199"/>
                <a:gd name="T2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9" h="180">
                  <a:moveTo>
                    <a:pt x="1181" y="0"/>
                  </a:moveTo>
                  <a:lnTo>
                    <a:pt x="1187" y="18"/>
                  </a:lnTo>
                  <a:lnTo>
                    <a:pt x="1187" y="36"/>
                  </a:lnTo>
                  <a:lnTo>
                    <a:pt x="1187" y="36"/>
                  </a:lnTo>
                  <a:lnTo>
                    <a:pt x="1193" y="48"/>
                  </a:lnTo>
                  <a:lnTo>
                    <a:pt x="1193" y="66"/>
                  </a:lnTo>
                  <a:lnTo>
                    <a:pt x="1199" y="84"/>
                  </a:lnTo>
                  <a:lnTo>
                    <a:pt x="1199" y="84"/>
                  </a:lnTo>
                  <a:lnTo>
                    <a:pt x="1199" y="96"/>
                  </a:lnTo>
                  <a:lnTo>
                    <a:pt x="1199" y="114"/>
                  </a:lnTo>
                  <a:lnTo>
                    <a:pt x="0" y="180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6283325" y="3532188"/>
              <a:ext cx="981075" cy="238125"/>
            </a:xfrm>
            <a:custGeom>
              <a:avLst/>
              <a:gdLst>
                <a:gd name="T0" fmla="*/ 103 w 103"/>
                <a:gd name="T1" fmla="*/ 0 h 25"/>
                <a:gd name="T2" fmla="*/ 91 w 103"/>
                <a:gd name="T3" fmla="*/ 0 h 25"/>
                <a:gd name="T4" fmla="*/ 0 w 103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25">
                  <a:moveTo>
                    <a:pt x="103" y="0"/>
                  </a:moveTo>
                  <a:lnTo>
                    <a:pt x="91" y="0"/>
                  </a:lnTo>
                  <a:lnTo>
                    <a:pt x="0" y="25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auto">
            <a:xfrm>
              <a:off x="2484438" y="3970338"/>
              <a:ext cx="1905000" cy="352425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2484438" y="3255963"/>
              <a:ext cx="1905000" cy="714375"/>
            </a:xfrm>
            <a:custGeom>
              <a:avLst/>
              <a:gdLst>
                <a:gd name="T0" fmla="*/ 0 w 1200"/>
                <a:gd name="T1" fmla="*/ 450 h 450"/>
                <a:gd name="T2" fmla="*/ 0 w 1200"/>
                <a:gd name="T3" fmla="*/ 432 h 450"/>
                <a:gd name="T4" fmla="*/ 0 w 1200"/>
                <a:gd name="T5" fmla="*/ 414 h 450"/>
                <a:gd name="T6" fmla="*/ 0 w 1200"/>
                <a:gd name="T7" fmla="*/ 402 h 450"/>
                <a:gd name="T8" fmla="*/ 0 w 1200"/>
                <a:gd name="T9" fmla="*/ 384 h 450"/>
                <a:gd name="T10" fmla="*/ 6 w 1200"/>
                <a:gd name="T11" fmla="*/ 366 h 450"/>
                <a:gd name="T12" fmla="*/ 6 w 1200"/>
                <a:gd name="T13" fmla="*/ 354 h 450"/>
                <a:gd name="T14" fmla="*/ 6 w 1200"/>
                <a:gd name="T15" fmla="*/ 336 h 450"/>
                <a:gd name="T16" fmla="*/ 12 w 1200"/>
                <a:gd name="T17" fmla="*/ 318 h 450"/>
                <a:gd name="T18" fmla="*/ 12 w 1200"/>
                <a:gd name="T19" fmla="*/ 306 h 450"/>
                <a:gd name="T20" fmla="*/ 18 w 1200"/>
                <a:gd name="T21" fmla="*/ 288 h 450"/>
                <a:gd name="T22" fmla="*/ 18 w 1200"/>
                <a:gd name="T23" fmla="*/ 270 h 450"/>
                <a:gd name="T24" fmla="*/ 24 w 1200"/>
                <a:gd name="T25" fmla="*/ 258 h 450"/>
                <a:gd name="T26" fmla="*/ 30 w 1200"/>
                <a:gd name="T27" fmla="*/ 240 h 450"/>
                <a:gd name="T28" fmla="*/ 36 w 1200"/>
                <a:gd name="T29" fmla="*/ 222 h 450"/>
                <a:gd name="T30" fmla="*/ 42 w 1200"/>
                <a:gd name="T31" fmla="*/ 210 h 450"/>
                <a:gd name="T32" fmla="*/ 42 w 1200"/>
                <a:gd name="T33" fmla="*/ 210 h 450"/>
                <a:gd name="T34" fmla="*/ 48 w 1200"/>
                <a:gd name="T35" fmla="*/ 192 h 450"/>
                <a:gd name="T36" fmla="*/ 54 w 1200"/>
                <a:gd name="T37" fmla="*/ 180 h 450"/>
                <a:gd name="T38" fmla="*/ 60 w 1200"/>
                <a:gd name="T39" fmla="*/ 162 h 450"/>
                <a:gd name="T40" fmla="*/ 66 w 1200"/>
                <a:gd name="T41" fmla="*/ 150 h 450"/>
                <a:gd name="T42" fmla="*/ 72 w 1200"/>
                <a:gd name="T43" fmla="*/ 132 h 450"/>
                <a:gd name="T44" fmla="*/ 78 w 1200"/>
                <a:gd name="T45" fmla="*/ 120 h 450"/>
                <a:gd name="T46" fmla="*/ 84 w 1200"/>
                <a:gd name="T47" fmla="*/ 102 h 450"/>
                <a:gd name="T48" fmla="*/ 96 w 1200"/>
                <a:gd name="T49" fmla="*/ 90 h 450"/>
                <a:gd name="T50" fmla="*/ 102 w 1200"/>
                <a:gd name="T51" fmla="*/ 72 h 450"/>
                <a:gd name="T52" fmla="*/ 114 w 1200"/>
                <a:gd name="T53" fmla="*/ 60 h 450"/>
                <a:gd name="T54" fmla="*/ 120 w 1200"/>
                <a:gd name="T55" fmla="*/ 42 h 450"/>
                <a:gd name="T56" fmla="*/ 132 w 1200"/>
                <a:gd name="T57" fmla="*/ 30 h 450"/>
                <a:gd name="T58" fmla="*/ 138 w 1200"/>
                <a:gd name="T59" fmla="*/ 12 h 450"/>
                <a:gd name="T60" fmla="*/ 150 w 1200"/>
                <a:gd name="T61" fmla="*/ 0 h 450"/>
                <a:gd name="T62" fmla="*/ 1200 w 1200"/>
                <a:gd name="T63" fmla="*/ 450 h 450"/>
                <a:gd name="T64" fmla="*/ 0 w 1200"/>
                <a:gd name="T65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0" h="450">
                  <a:moveTo>
                    <a:pt x="0" y="450"/>
                  </a:moveTo>
                  <a:lnTo>
                    <a:pt x="0" y="432"/>
                  </a:lnTo>
                  <a:lnTo>
                    <a:pt x="0" y="414"/>
                  </a:lnTo>
                  <a:lnTo>
                    <a:pt x="0" y="402"/>
                  </a:lnTo>
                  <a:lnTo>
                    <a:pt x="0" y="384"/>
                  </a:lnTo>
                  <a:lnTo>
                    <a:pt x="6" y="366"/>
                  </a:lnTo>
                  <a:lnTo>
                    <a:pt x="6" y="354"/>
                  </a:lnTo>
                  <a:lnTo>
                    <a:pt x="6" y="336"/>
                  </a:lnTo>
                  <a:lnTo>
                    <a:pt x="12" y="318"/>
                  </a:lnTo>
                  <a:lnTo>
                    <a:pt x="12" y="306"/>
                  </a:lnTo>
                  <a:lnTo>
                    <a:pt x="18" y="288"/>
                  </a:lnTo>
                  <a:lnTo>
                    <a:pt x="18" y="270"/>
                  </a:lnTo>
                  <a:lnTo>
                    <a:pt x="24" y="258"/>
                  </a:lnTo>
                  <a:lnTo>
                    <a:pt x="30" y="240"/>
                  </a:lnTo>
                  <a:lnTo>
                    <a:pt x="36" y="222"/>
                  </a:lnTo>
                  <a:lnTo>
                    <a:pt x="42" y="210"/>
                  </a:lnTo>
                  <a:lnTo>
                    <a:pt x="42" y="210"/>
                  </a:lnTo>
                  <a:lnTo>
                    <a:pt x="48" y="192"/>
                  </a:lnTo>
                  <a:lnTo>
                    <a:pt x="54" y="180"/>
                  </a:lnTo>
                  <a:lnTo>
                    <a:pt x="60" y="162"/>
                  </a:lnTo>
                  <a:lnTo>
                    <a:pt x="66" y="150"/>
                  </a:lnTo>
                  <a:lnTo>
                    <a:pt x="72" y="132"/>
                  </a:lnTo>
                  <a:lnTo>
                    <a:pt x="78" y="120"/>
                  </a:lnTo>
                  <a:lnTo>
                    <a:pt x="84" y="102"/>
                  </a:lnTo>
                  <a:lnTo>
                    <a:pt x="96" y="90"/>
                  </a:lnTo>
                  <a:lnTo>
                    <a:pt x="102" y="72"/>
                  </a:lnTo>
                  <a:lnTo>
                    <a:pt x="114" y="60"/>
                  </a:lnTo>
                  <a:lnTo>
                    <a:pt x="120" y="42"/>
                  </a:lnTo>
                  <a:lnTo>
                    <a:pt x="132" y="30"/>
                  </a:lnTo>
                  <a:lnTo>
                    <a:pt x="138" y="12"/>
                  </a:lnTo>
                  <a:lnTo>
                    <a:pt x="150" y="0"/>
                  </a:lnTo>
                  <a:lnTo>
                    <a:pt x="1200" y="450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1684338" y="3398838"/>
              <a:ext cx="847725" cy="219075"/>
            </a:xfrm>
            <a:custGeom>
              <a:avLst/>
              <a:gdLst>
                <a:gd name="T0" fmla="*/ 0 w 89"/>
                <a:gd name="T1" fmla="*/ 0 h 23"/>
                <a:gd name="T2" fmla="*/ 12 w 89"/>
                <a:gd name="T3" fmla="*/ 0 h 23"/>
                <a:gd name="T4" fmla="*/ 89 w 89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23">
                  <a:moveTo>
                    <a:pt x="0" y="0"/>
                  </a:moveTo>
                  <a:lnTo>
                    <a:pt x="12" y="0"/>
                  </a:lnTo>
                  <a:lnTo>
                    <a:pt x="89" y="23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6159500" y="3970338"/>
              <a:ext cx="142875" cy="895350"/>
            </a:xfrm>
            <a:custGeom>
              <a:avLst/>
              <a:gdLst>
                <a:gd name="T0" fmla="*/ 90 w 90"/>
                <a:gd name="T1" fmla="*/ 0 h 564"/>
                <a:gd name="T2" fmla="*/ 90 w 90"/>
                <a:gd name="T3" fmla="*/ 12 h 564"/>
                <a:gd name="T4" fmla="*/ 90 w 90"/>
                <a:gd name="T5" fmla="*/ 30 h 564"/>
                <a:gd name="T6" fmla="*/ 84 w 90"/>
                <a:gd name="T7" fmla="*/ 48 h 564"/>
                <a:gd name="T8" fmla="*/ 84 w 90"/>
                <a:gd name="T9" fmla="*/ 60 h 564"/>
                <a:gd name="T10" fmla="*/ 84 w 90"/>
                <a:gd name="T11" fmla="*/ 78 h 564"/>
                <a:gd name="T12" fmla="*/ 84 w 90"/>
                <a:gd name="T13" fmla="*/ 96 h 564"/>
                <a:gd name="T14" fmla="*/ 84 w 90"/>
                <a:gd name="T15" fmla="*/ 96 h 564"/>
                <a:gd name="T16" fmla="*/ 78 w 90"/>
                <a:gd name="T17" fmla="*/ 114 h 564"/>
                <a:gd name="T18" fmla="*/ 78 w 90"/>
                <a:gd name="T19" fmla="*/ 126 h 564"/>
                <a:gd name="T20" fmla="*/ 72 w 90"/>
                <a:gd name="T21" fmla="*/ 144 h 564"/>
                <a:gd name="T22" fmla="*/ 72 w 90"/>
                <a:gd name="T23" fmla="*/ 156 h 564"/>
                <a:gd name="T24" fmla="*/ 66 w 90"/>
                <a:gd name="T25" fmla="*/ 174 h 564"/>
                <a:gd name="T26" fmla="*/ 60 w 90"/>
                <a:gd name="T27" fmla="*/ 192 h 564"/>
                <a:gd name="T28" fmla="*/ 60 w 90"/>
                <a:gd name="T29" fmla="*/ 204 h 564"/>
                <a:gd name="T30" fmla="*/ 54 w 90"/>
                <a:gd name="T31" fmla="*/ 222 h 564"/>
                <a:gd name="T32" fmla="*/ 48 w 90"/>
                <a:gd name="T33" fmla="*/ 240 h 564"/>
                <a:gd name="T34" fmla="*/ 42 w 90"/>
                <a:gd name="T35" fmla="*/ 252 h 564"/>
                <a:gd name="T36" fmla="*/ 36 w 90"/>
                <a:gd name="T37" fmla="*/ 270 h 564"/>
                <a:gd name="T38" fmla="*/ 36 w 90"/>
                <a:gd name="T39" fmla="*/ 270 h 564"/>
                <a:gd name="T40" fmla="*/ 30 w 90"/>
                <a:gd name="T41" fmla="*/ 282 h 564"/>
                <a:gd name="T42" fmla="*/ 24 w 90"/>
                <a:gd name="T43" fmla="*/ 300 h 564"/>
                <a:gd name="T44" fmla="*/ 18 w 90"/>
                <a:gd name="T45" fmla="*/ 312 h 564"/>
                <a:gd name="T46" fmla="*/ 6 w 90"/>
                <a:gd name="T47" fmla="*/ 330 h 564"/>
                <a:gd name="T48" fmla="*/ 0 w 90"/>
                <a:gd name="T49" fmla="*/ 342 h 564"/>
                <a:gd name="T50" fmla="*/ 0 w 90"/>
                <a:gd name="T51" fmla="*/ 564 h 564"/>
                <a:gd name="T52" fmla="*/ 6 w 90"/>
                <a:gd name="T53" fmla="*/ 552 h 564"/>
                <a:gd name="T54" fmla="*/ 18 w 90"/>
                <a:gd name="T55" fmla="*/ 534 h 564"/>
                <a:gd name="T56" fmla="*/ 24 w 90"/>
                <a:gd name="T57" fmla="*/ 522 h 564"/>
                <a:gd name="T58" fmla="*/ 30 w 90"/>
                <a:gd name="T59" fmla="*/ 504 h 564"/>
                <a:gd name="T60" fmla="*/ 36 w 90"/>
                <a:gd name="T61" fmla="*/ 492 h 564"/>
                <a:gd name="T62" fmla="*/ 36 w 90"/>
                <a:gd name="T63" fmla="*/ 492 h 564"/>
                <a:gd name="T64" fmla="*/ 42 w 90"/>
                <a:gd name="T65" fmla="*/ 474 h 564"/>
                <a:gd name="T66" fmla="*/ 48 w 90"/>
                <a:gd name="T67" fmla="*/ 462 h 564"/>
                <a:gd name="T68" fmla="*/ 54 w 90"/>
                <a:gd name="T69" fmla="*/ 444 h 564"/>
                <a:gd name="T70" fmla="*/ 60 w 90"/>
                <a:gd name="T71" fmla="*/ 426 h 564"/>
                <a:gd name="T72" fmla="*/ 60 w 90"/>
                <a:gd name="T73" fmla="*/ 414 h 564"/>
                <a:gd name="T74" fmla="*/ 66 w 90"/>
                <a:gd name="T75" fmla="*/ 396 h 564"/>
                <a:gd name="T76" fmla="*/ 72 w 90"/>
                <a:gd name="T77" fmla="*/ 378 h 564"/>
                <a:gd name="T78" fmla="*/ 72 w 90"/>
                <a:gd name="T79" fmla="*/ 366 h 564"/>
                <a:gd name="T80" fmla="*/ 78 w 90"/>
                <a:gd name="T81" fmla="*/ 348 h 564"/>
                <a:gd name="T82" fmla="*/ 78 w 90"/>
                <a:gd name="T83" fmla="*/ 336 h 564"/>
                <a:gd name="T84" fmla="*/ 84 w 90"/>
                <a:gd name="T85" fmla="*/ 318 h 564"/>
                <a:gd name="T86" fmla="*/ 84 w 90"/>
                <a:gd name="T87" fmla="*/ 318 h 564"/>
                <a:gd name="T88" fmla="*/ 84 w 90"/>
                <a:gd name="T89" fmla="*/ 300 h 564"/>
                <a:gd name="T90" fmla="*/ 84 w 90"/>
                <a:gd name="T91" fmla="*/ 282 h 564"/>
                <a:gd name="T92" fmla="*/ 84 w 90"/>
                <a:gd name="T93" fmla="*/ 270 h 564"/>
                <a:gd name="T94" fmla="*/ 90 w 90"/>
                <a:gd name="T95" fmla="*/ 252 h 564"/>
                <a:gd name="T96" fmla="*/ 90 w 90"/>
                <a:gd name="T97" fmla="*/ 234 h 564"/>
                <a:gd name="T98" fmla="*/ 90 w 90"/>
                <a:gd name="T99" fmla="*/ 222 h 564"/>
                <a:gd name="T100" fmla="*/ 90 w 90"/>
                <a:gd name="T101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" h="564">
                  <a:moveTo>
                    <a:pt x="90" y="0"/>
                  </a:moveTo>
                  <a:lnTo>
                    <a:pt x="90" y="12"/>
                  </a:lnTo>
                  <a:lnTo>
                    <a:pt x="90" y="30"/>
                  </a:lnTo>
                  <a:lnTo>
                    <a:pt x="84" y="48"/>
                  </a:lnTo>
                  <a:lnTo>
                    <a:pt x="84" y="60"/>
                  </a:lnTo>
                  <a:lnTo>
                    <a:pt x="84" y="78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78" y="114"/>
                  </a:lnTo>
                  <a:lnTo>
                    <a:pt x="78" y="126"/>
                  </a:lnTo>
                  <a:lnTo>
                    <a:pt x="72" y="144"/>
                  </a:lnTo>
                  <a:lnTo>
                    <a:pt x="72" y="156"/>
                  </a:lnTo>
                  <a:lnTo>
                    <a:pt x="66" y="174"/>
                  </a:lnTo>
                  <a:lnTo>
                    <a:pt x="60" y="192"/>
                  </a:lnTo>
                  <a:lnTo>
                    <a:pt x="60" y="204"/>
                  </a:lnTo>
                  <a:lnTo>
                    <a:pt x="54" y="222"/>
                  </a:lnTo>
                  <a:lnTo>
                    <a:pt x="48" y="240"/>
                  </a:lnTo>
                  <a:lnTo>
                    <a:pt x="42" y="252"/>
                  </a:lnTo>
                  <a:lnTo>
                    <a:pt x="36" y="270"/>
                  </a:lnTo>
                  <a:lnTo>
                    <a:pt x="36" y="270"/>
                  </a:lnTo>
                  <a:lnTo>
                    <a:pt x="30" y="282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0" y="564"/>
                  </a:lnTo>
                  <a:lnTo>
                    <a:pt x="6" y="552"/>
                  </a:lnTo>
                  <a:lnTo>
                    <a:pt x="18" y="534"/>
                  </a:lnTo>
                  <a:lnTo>
                    <a:pt x="24" y="522"/>
                  </a:lnTo>
                  <a:lnTo>
                    <a:pt x="30" y="504"/>
                  </a:lnTo>
                  <a:lnTo>
                    <a:pt x="36" y="492"/>
                  </a:lnTo>
                  <a:lnTo>
                    <a:pt x="36" y="492"/>
                  </a:lnTo>
                  <a:lnTo>
                    <a:pt x="42" y="474"/>
                  </a:lnTo>
                  <a:lnTo>
                    <a:pt x="48" y="462"/>
                  </a:lnTo>
                  <a:lnTo>
                    <a:pt x="54" y="444"/>
                  </a:lnTo>
                  <a:lnTo>
                    <a:pt x="60" y="426"/>
                  </a:lnTo>
                  <a:lnTo>
                    <a:pt x="60" y="414"/>
                  </a:lnTo>
                  <a:lnTo>
                    <a:pt x="66" y="396"/>
                  </a:lnTo>
                  <a:lnTo>
                    <a:pt x="72" y="378"/>
                  </a:lnTo>
                  <a:lnTo>
                    <a:pt x="72" y="366"/>
                  </a:lnTo>
                  <a:lnTo>
                    <a:pt x="78" y="348"/>
                  </a:lnTo>
                  <a:lnTo>
                    <a:pt x="78" y="336"/>
                  </a:lnTo>
                  <a:lnTo>
                    <a:pt x="84" y="318"/>
                  </a:lnTo>
                  <a:lnTo>
                    <a:pt x="84" y="318"/>
                  </a:lnTo>
                  <a:lnTo>
                    <a:pt x="84" y="300"/>
                  </a:lnTo>
                  <a:lnTo>
                    <a:pt x="84" y="282"/>
                  </a:lnTo>
                  <a:lnTo>
                    <a:pt x="84" y="270"/>
                  </a:lnTo>
                  <a:lnTo>
                    <a:pt x="90" y="252"/>
                  </a:lnTo>
                  <a:lnTo>
                    <a:pt x="90" y="234"/>
                  </a:lnTo>
                  <a:lnTo>
                    <a:pt x="90" y="22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4D66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4389438" y="3970338"/>
              <a:ext cx="1770062" cy="895350"/>
            </a:xfrm>
            <a:custGeom>
              <a:avLst/>
              <a:gdLst>
                <a:gd name="T0" fmla="*/ 0 w 1115"/>
                <a:gd name="T1" fmla="*/ 0 h 564"/>
                <a:gd name="T2" fmla="*/ 1115 w 1115"/>
                <a:gd name="T3" fmla="*/ 342 h 564"/>
                <a:gd name="T4" fmla="*/ 1115 w 1115"/>
                <a:gd name="T5" fmla="*/ 564 h 564"/>
                <a:gd name="T6" fmla="*/ 0 w 1115"/>
                <a:gd name="T7" fmla="*/ 222 h 564"/>
                <a:gd name="T8" fmla="*/ 0 w 1115"/>
                <a:gd name="T9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5" h="564">
                  <a:moveTo>
                    <a:pt x="0" y="0"/>
                  </a:moveTo>
                  <a:lnTo>
                    <a:pt x="1115" y="342"/>
                  </a:lnTo>
                  <a:lnTo>
                    <a:pt x="1115" y="564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6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4389438" y="3865563"/>
              <a:ext cx="1912937" cy="647700"/>
            </a:xfrm>
            <a:custGeom>
              <a:avLst/>
              <a:gdLst>
                <a:gd name="T0" fmla="*/ 1199 w 1205"/>
                <a:gd name="T1" fmla="*/ 0 h 408"/>
                <a:gd name="T2" fmla="*/ 1199 w 1205"/>
                <a:gd name="T3" fmla="*/ 18 h 408"/>
                <a:gd name="T4" fmla="*/ 1205 w 1205"/>
                <a:gd name="T5" fmla="*/ 30 h 408"/>
                <a:gd name="T6" fmla="*/ 1205 w 1205"/>
                <a:gd name="T7" fmla="*/ 48 h 408"/>
                <a:gd name="T8" fmla="*/ 1205 w 1205"/>
                <a:gd name="T9" fmla="*/ 66 h 408"/>
                <a:gd name="T10" fmla="*/ 1205 w 1205"/>
                <a:gd name="T11" fmla="*/ 78 h 408"/>
                <a:gd name="T12" fmla="*/ 1205 w 1205"/>
                <a:gd name="T13" fmla="*/ 96 h 408"/>
                <a:gd name="T14" fmla="*/ 1199 w 1205"/>
                <a:gd name="T15" fmla="*/ 114 h 408"/>
                <a:gd name="T16" fmla="*/ 1199 w 1205"/>
                <a:gd name="T17" fmla="*/ 126 h 408"/>
                <a:gd name="T18" fmla="*/ 1199 w 1205"/>
                <a:gd name="T19" fmla="*/ 144 h 408"/>
                <a:gd name="T20" fmla="*/ 1199 w 1205"/>
                <a:gd name="T21" fmla="*/ 162 h 408"/>
                <a:gd name="T22" fmla="*/ 1193 w 1205"/>
                <a:gd name="T23" fmla="*/ 180 h 408"/>
                <a:gd name="T24" fmla="*/ 1193 w 1205"/>
                <a:gd name="T25" fmla="*/ 192 h 408"/>
                <a:gd name="T26" fmla="*/ 1187 w 1205"/>
                <a:gd name="T27" fmla="*/ 210 h 408"/>
                <a:gd name="T28" fmla="*/ 1187 w 1205"/>
                <a:gd name="T29" fmla="*/ 210 h 408"/>
                <a:gd name="T30" fmla="*/ 1187 w 1205"/>
                <a:gd name="T31" fmla="*/ 222 h 408"/>
                <a:gd name="T32" fmla="*/ 1181 w 1205"/>
                <a:gd name="T33" fmla="*/ 240 h 408"/>
                <a:gd name="T34" fmla="*/ 1175 w 1205"/>
                <a:gd name="T35" fmla="*/ 258 h 408"/>
                <a:gd name="T36" fmla="*/ 1175 w 1205"/>
                <a:gd name="T37" fmla="*/ 270 h 408"/>
                <a:gd name="T38" fmla="*/ 1169 w 1205"/>
                <a:gd name="T39" fmla="*/ 288 h 408"/>
                <a:gd name="T40" fmla="*/ 1163 w 1205"/>
                <a:gd name="T41" fmla="*/ 306 h 408"/>
                <a:gd name="T42" fmla="*/ 1157 w 1205"/>
                <a:gd name="T43" fmla="*/ 318 h 408"/>
                <a:gd name="T44" fmla="*/ 1151 w 1205"/>
                <a:gd name="T45" fmla="*/ 336 h 408"/>
                <a:gd name="T46" fmla="*/ 1145 w 1205"/>
                <a:gd name="T47" fmla="*/ 348 h 408"/>
                <a:gd name="T48" fmla="*/ 1139 w 1205"/>
                <a:gd name="T49" fmla="*/ 366 h 408"/>
                <a:gd name="T50" fmla="*/ 1133 w 1205"/>
                <a:gd name="T51" fmla="*/ 378 h 408"/>
                <a:gd name="T52" fmla="*/ 1121 w 1205"/>
                <a:gd name="T53" fmla="*/ 396 h 408"/>
                <a:gd name="T54" fmla="*/ 1115 w 1205"/>
                <a:gd name="T55" fmla="*/ 408 h 408"/>
                <a:gd name="T56" fmla="*/ 0 w 1205"/>
                <a:gd name="T57" fmla="*/ 66 h 408"/>
                <a:gd name="T58" fmla="*/ 1199 w 1205"/>
                <a:gd name="T59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05" h="408">
                  <a:moveTo>
                    <a:pt x="1199" y="0"/>
                  </a:moveTo>
                  <a:lnTo>
                    <a:pt x="1199" y="18"/>
                  </a:lnTo>
                  <a:lnTo>
                    <a:pt x="1205" y="30"/>
                  </a:lnTo>
                  <a:lnTo>
                    <a:pt x="1205" y="48"/>
                  </a:lnTo>
                  <a:lnTo>
                    <a:pt x="1205" y="66"/>
                  </a:lnTo>
                  <a:lnTo>
                    <a:pt x="1205" y="78"/>
                  </a:lnTo>
                  <a:lnTo>
                    <a:pt x="1205" y="96"/>
                  </a:lnTo>
                  <a:lnTo>
                    <a:pt x="1199" y="114"/>
                  </a:lnTo>
                  <a:lnTo>
                    <a:pt x="1199" y="126"/>
                  </a:lnTo>
                  <a:lnTo>
                    <a:pt x="1199" y="144"/>
                  </a:lnTo>
                  <a:lnTo>
                    <a:pt x="1199" y="162"/>
                  </a:lnTo>
                  <a:lnTo>
                    <a:pt x="1193" y="180"/>
                  </a:lnTo>
                  <a:lnTo>
                    <a:pt x="1193" y="192"/>
                  </a:lnTo>
                  <a:lnTo>
                    <a:pt x="1187" y="210"/>
                  </a:lnTo>
                  <a:lnTo>
                    <a:pt x="1187" y="210"/>
                  </a:lnTo>
                  <a:lnTo>
                    <a:pt x="1187" y="222"/>
                  </a:lnTo>
                  <a:lnTo>
                    <a:pt x="1181" y="240"/>
                  </a:lnTo>
                  <a:lnTo>
                    <a:pt x="1175" y="258"/>
                  </a:lnTo>
                  <a:lnTo>
                    <a:pt x="1175" y="270"/>
                  </a:lnTo>
                  <a:lnTo>
                    <a:pt x="1169" y="288"/>
                  </a:lnTo>
                  <a:lnTo>
                    <a:pt x="1163" y="306"/>
                  </a:lnTo>
                  <a:lnTo>
                    <a:pt x="1157" y="318"/>
                  </a:lnTo>
                  <a:lnTo>
                    <a:pt x="1151" y="336"/>
                  </a:lnTo>
                  <a:lnTo>
                    <a:pt x="1145" y="348"/>
                  </a:lnTo>
                  <a:lnTo>
                    <a:pt x="1139" y="366"/>
                  </a:lnTo>
                  <a:lnTo>
                    <a:pt x="1133" y="378"/>
                  </a:lnTo>
                  <a:lnTo>
                    <a:pt x="1121" y="396"/>
                  </a:lnTo>
                  <a:lnTo>
                    <a:pt x="1115" y="408"/>
                  </a:lnTo>
                  <a:lnTo>
                    <a:pt x="0" y="66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rgbClr val="99CC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24"/>
            <p:cNvSpPr>
              <a:spLocks/>
            </p:cNvSpPr>
            <p:nvPr/>
          </p:nvSpPr>
          <p:spPr bwMode="auto">
            <a:xfrm>
              <a:off x="6283325" y="4256088"/>
              <a:ext cx="866775" cy="295275"/>
            </a:xfrm>
            <a:custGeom>
              <a:avLst/>
              <a:gdLst>
                <a:gd name="T0" fmla="*/ 91 w 91"/>
                <a:gd name="T1" fmla="*/ 0 h 31"/>
                <a:gd name="T2" fmla="*/ 79 w 91"/>
                <a:gd name="T3" fmla="*/ 0 h 31"/>
                <a:gd name="T4" fmla="*/ 0 w 91"/>
                <a:gd name="T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31">
                  <a:moveTo>
                    <a:pt x="91" y="0"/>
                  </a:moveTo>
                  <a:lnTo>
                    <a:pt x="79" y="0"/>
                  </a:lnTo>
                  <a:lnTo>
                    <a:pt x="0" y="31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2484438" y="3970338"/>
              <a:ext cx="133350" cy="895350"/>
            </a:xfrm>
            <a:custGeom>
              <a:avLst/>
              <a:gdLst>
                <a:gd name="T0" fmla="*/ 84 w 84"/>
                <a:gd name="T1" fmla="*/ 342 h 564"/>
                <a:gd name="T2" fmla="*/ 78 w 84"/>
                <a:gd name="T3" fmla="*/ 330 h 564"/>
                <a:gd name="T4" fmla="*/ 72 w 84"/>
                <a:gd name="T5" fmla="*/ 312 h 564"/>
                <a:gd name="T6" fmla="*/ 66 w 84"/>
                <a:gd name="T7" fmla="*/ 300 h 564"/>
                <a:gd name="T8" fmla="*/ 60 w 84"/>
                <a:gd name="T9" fmla="*/ 282 h 564"/>
                <a:gd name="T10" fmla="*/ 54 w 84"/>
                <a:gd name="T11" fmla="*/ 270 h 564"/>
                <a:gd name="T12" fmla="*/ 48 w 84"/>
                <a:gd name="T13" fmla="*/ 252 h 564"/>
                <a:gd name="T14" fmla="*/ 48 w 84"/>
                <a:gd name="T15" fmla="*/ 252 h 564"/>
                <a:gd name="T16" fmla="*/ 42 w 84"/>
                <a:gd name="T17" fmla="*/ 240 h 564"/>
                <a:gd name="T18" fmla="*/ 36 w 84"/>
                <a:gd name="T19" fmla="*/ 222 h 564"/>
                <a:gd name="T20" fmla="*/ 30 w 84"/>
                <a:gd name="T21" fmla="*/ 204 h 564"/>
                <a:gd name="T22" fmla="*/ 24 w 84"/>
                <a:gd name="T23" fmla="*/ 192 h 564"/>
                <a:gd name="T24" fmla="*/ 18 w 84"/>
                <a:gd name="T25" fmla="*/ 174 h 564"/>
                <a:gd name="T26" fmla="*/ 18 w 84"/>
                <a:gd name="T27" fmla="*/ 156 h 564"/>
                <a:gd name="T28" fmla="*/ 12 w 84"/>
                <a:gd name="T29" fmla="*/ 144 h 564"/>
                <a:gd name="T30" fmla="*/ 12 w 84"/>
                <a:gd name="T31" fmla="*/ 126 h 564"/>
                <a:gd name="T32" fmla="*/ 6 w 84"/>
                <a:gd name="T33" fmla="*/ 114 h 564"/>
                <a:gd name="T34" fmla="*/ 6 w 84"/>
                <a:gd name="T35" fmla="*/ 96 h 564"/>
                <a:gd name="T36" fmla="*/ 6 w 84"/>
                <a:gd name="T37" fmla="*/ 78 h 564"/>
                <a:gd name="T38" fmla="*/ 6 w 84"/>
                <a:gd name="T39" fmla="*/ 78 h 564"/>
                <a:gd name="T40" fmla="*/ 0 w 84"/>
                <a:gd name="T41" fmla="*/ 60 h 564"/>
                <a:gd name="T42" fmla="*/ 0 w 84"/>
                <a:gd name="T43" fmla="*/ 48 h 564"/>
                <a:gd name="T44" fmla="*/ 0 w 84"/>
                <a:gd name="T45" fmla="*/ 30 h 564"/>
                <a:gd name="T46" fmla="*/ 0 w 84"/>
                <a:gd name="T47" fmla="*/ 12 h 564"/>
                <a:gd name="T48" fmla="*/ 0 w 84"/>
                <a:gd name="T49" fmla="*/ 0 h 564"/>
                <a:gd name="T50" fmla="*/ 0 w 84"/>
                <a:gd name="T51" fmla="*/ 222 h 564"/>
                <a:gd name="T52" fmla="*/ 0 w 84"/>
                <a:gd name="T53" fmla="*/ 234 h 564"/>
                <a:gd name="T54" fmla="*/ 0 w 84"/>
                <a:gd name="T55" fmla="*/ 252 h 564"/>
                <a:gd name="T56" fmla="*/ 0 w 84"/>
                <a:gd name="T57" fmla="*/ 270 h 564"/>
                <a:gd name="T58" fmla="*/ 0 w 84"/>
                <a:gd name="T59" fmla="*/ 282 h 564"/>
                <a:gd name="T60" fmla="*/ 6 w 84"/>
                <a:gd name="T61" fmla="*/ 300 h 564"/>
                <a:gd name="T62" fmla="*/ 6 w 84"/>
                <a:gd name="T63" fmla="*/ 300 h 564"/>
                <a:gd name="T64" fmla="*/ 6 w 84"/>
                <a:gd name="T65" fmla="*/ 318 h 564"/>
                <a:gd name="T66" fmla="*/ 6 w 84"/>
                <a:gd name="T67" fmla="*/ 336 h 564"/>
                <a:gd name="T68" fmla="*/ 12 w 84"/>
                <a:gd name="T69" fmla="*/ 348 h 564"/>
                <a:gd name="T70" fmla="*/ 12 w 84"/>
                <a:gd name="T71" fmla="*/ 366 h 564"/>
                <a:gd name="T72" fmla="*/ 18 w 84"/>
                <a:gd name="T73" fmla="*/ 378 h 564"/>
                <a:gd name="T74" fmla="*/ 18 w 84"/>
                <a:gd name="T75" fmla="*/ 396 h 564"/>
                <a:gd name="T76" fmla="*/ 24 w 84"/>
                <a:gd name="T77" fmla="*/ 414 h 564"/>
                <a:gd name="T78" fmla="*/ 30 w 84"/>
                <a:gd name="T79" fmla="*/ 426 h 564"/>
                <a:gd name="T80" fmla="*/ 36 w 84"/>
                <a:gd name="T81" fmla="*/ 444 h 564"/>
                <a:gd name="T82" fmla="*/ 42 w 84"/>
                <a:gd name="T83" fmla="*/ 462 h 564"/>
                <a:gd name="T84" fmla="*/ 48 w 84"/>
                <a:gd name="T85" fmla="*/ 474 h 564"/>
                <a:gd name="T86" fmla="*/ 48 w 84"/>
                <a:gd name="T87" fmla="*/ 474 h 564"/>
                <a:gd name="T88" fmla="*/ 54 w 84"/>
                <a:gd name="T89" fmla="*/ 492 h 564"/>
                <a:gd name="T90" fmla="*/ 60 w 84"/>
                <a:gd name="T91" fmla="*/ 504 h 564"/>
                <a:gd name="T92" fmla="*/ 66 w 84"/>
                <a:gd name="T93" fmla="*/ 522 h 564"/>
                <a:gd name="T94" fmla="*/ 72 w 84"/>
                <a:gd name="T95" fmla="*/ 534 h 564"/>
                <a:gd name="T96" fmla="*/ 78 w 84"/>
                <a:gd name="T97" fmla="*/ 552 h 564"/>
                <a:gd name="T98" fmla="*/ 84 w 84"/>
                <a:gd name="T99" fmla="*/ 564 h 564"/>
                <a:gd name="T100" fmla="*/ 84 w 84"/>
                <a:gd name="T101" fmla="*/ 342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4" h="564">
                  <a:moveTo>
                    <a:pt x="84" y="342"/>
                  </a:moveTo>
                  <a:lnTo>
                    <a:pt x="78" y="330"/>
                  </a:lnTo>
                  <a:lnTo>
                    <a:pt x="72" y="312"/>
                  </a:lnTo>
                  <a:lnTo>
                    <a:pt x="66" y="300"/>
                  </a:lnTo>
                  <a:lnTo>
                    <a:pt x="60" y="282"/>
                  </a:lnTo>
                  <a:lnTo>
                    <a:pt x="54" y="270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42" y="240"/>
                  </a:lnTo>
                  <a:lnTo>
                    <a:pt x="36" y="222"/>
                  </a:lnTo>
                  <a:lnTo>
                    <a:pt x="30" y="204"/>
                  </a:lnTo>
                  <a:lnTo>
                    <a:pt x="24" y="192"/>
                  </a:lnTo>
                  <a:lnTo>
                    <a:pt x="18" y="174"/>
                  </a:lnTo>
                  <a:lnTo>
                    <a:pt x="18" y="156"/>
                  </a:lnTo>
                  <a:lnTo>
                    <a:pt x="12" y="144"/>
                  </a:lnTo>
                  <a:lnTo>
                    <a:pt x="12" y="126"/>
                  </a:lnTo>
                  <a:lnTo>
                    <a:pt x="6" y="114"/>
                  </a:lnTo>
                  <a:lnTo>
                    <a:pt x="6" y="96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3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222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0" y="270"/>
                  </a:lnTo>
                  <a:lnTo>
                    <a:pt x="0" y="282"/>
                  </a:lnTo>
                  <a:lnTo>
                    <a:pt x="6" y="300"/>
                  </a:lnTo>
                  <a:lnTo>
                    <a:pt x="6" y="300"/>
                  </a:lnTo>
                  <a:lnTo>
                    <a:pt x="6" y="318"/>
                  </a:lnTo>
                  <a:lnTo>
                    <a:pt x="6" y="336"/>
                  </a:lnTo>
                  <a:lnTo>
                    <a:pt x="12" y="348"/>
                  </a:lnTo>
                  <a:lnTo>
                    <a:pt x="12" y="366"/>
                  </a:lnTo>
                  <a:lnTo>
                    <a:pt x="18" y="378"/>
                  </a:lnTo>
                  <a:lnTo>
                    <a:pt x="18" y="396"/>
                  </a:lnTo>
                  <a:lnTo>
                    <a:pt x="24" y="414"/>
                  </a:lnTo>
                  <a:lnTo>
                    <a:pt x="30" y="426"/>
                  </a:lnTo>
                  <a:lnTo>
                    <a:pt x="36" y="444"/>
                  </a:lnTo>
                  <a:lnTo>
                    <a:pt x="42" y="462"/>
                  </a:lnTo>
                  <a:lnTo>
                    <a:pt x="48" y="474"/>
                  </a:lnTo>
                  <a:lnTo>
                    <a:pt x="48" y="474"/>
                  </a:lnTo>
                  <a:lnTo>
                    <a:pt x="54" y="492"/>
                  </a:lnTo>
                  <a:lnTo>
                    <a:pt x="60" y="504"/>
                  </a:lnTo>
                  <a:lnTo>
                    <a:pt x="66" y="522"/>
                  </a:lnTo>
                  <a:lnTo>
                    <a:pt x="72" y="534"/>
                  </a:lnTo>
                  <a:lnTo>
                    <a:pt x="78" y="552"/>
                  </a:lnTo>
                  <a:lnTo>
                    <a:pt x="84" y="564"/>
                  </a:lnTo>
                  <a:lnTo>
                    <a:pt x="84" y="342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2617788" y="3970338"/>
              <a:ext cx="1771650" cy="895350"/>
            </a:xfrm>
            <a:custGeom>
              <a:avLst/>
              <a:gdLst>
                <a:gd name="T0" fmla="*/ 1116 w 1116"/>
                <a:gd name="T1" fmla="*/ 0 h 564"/>
                <a:gd name="T2" fmla="*/ 0 w 1116"/>
                <a:gd name="T3" fmla="*/ 342 h 564"/>
                <a:gd name="T4" fmla="*/ 0 w 1116"/>
                <a:gd name="T5" fmla="*/ 564 h 564"/>
                <a:gd name="T6" fmla="*/ 1116 w 1116"/>
                <a:gd name="T7" fmla="*/ 222 h 564"/>
                <a:gd name="T8" fmla="*/ 1116 w 1116"/>
                <a:gd name="T9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564">
                  <a:moveTo>
                    <a:pt x="1116" y="0"/>
                  </a:moveTo>
                  <a:lnTo>
                    <a:pt x="0" y="342"/>
                  </a:lnTo>
                  <a:lnTo>
                    <a:pt x="0" y="564"/>
                  </a:lnTo>
                  <a:lnTo>
                    <a:pt x="1116" y="222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27"/>
            <p:cNvSpPr>
              <a:spLocks/>
            </p:cNvSpPr>
            <p:nvPr/>
          </p:nvSpPr>
          <p:spPr bwMode="auto">
            <a:xfrm>
              <a:off x="2484438" y="3970338"/>
              <a:ext cx="1905000" cy="542925"/>
            </a:xfrm>
            <a:custGeom>
              <a:avLst/>
              <a:gdLst>
                <a:gd name="T0" fmla="*/ 84 w 1200"/>
                <a:gd name="T1" fmla="*/ 342 h 342"/>
                <a:gd name="T2" fmla="*/ 78 w 1200"/>
                <a:gd name="T3" fmla="*/ 330 h 342"/>
                <a:gd name="T4" fmla="*/ 72 w 1200"/>
                <a:gd name="T5" fmla="*/ 312 h 342"/>
                <a:gd name="T6" fmla="*/ 66 w 1200"/>
                <a:gd name="T7" fmla="*/ 300 h 342"/>
                <a:gd name="T8" fmla="*/ 60 w 1200"/>
                <a:gd name="T9" fmla="*/ 282 h 342"/>
                <a:gd name="T10" fmla="*/ 54 w 1200"/>
                <a:gd name="T11" fmla="*/ 270 h 342"/>
                <a:gd name="T12" fmla="*/ 48 w 1200"/>
                <a:gd name="T13" fmla="*/ 252 h 342"/>
                <a:gd name="T14" fmla="*/ 48 w 1200"/>
                <a:gd name="T15" fmla="*/ 252 h 342"/>
                <a:gd name="T16" fmla="*/ 42 w 1200"/>
                <a:gd name="T17" fmla="*/ 240 h 342"/>
                <a:gd name="T18" fmla="*/ 36 w 1200"/>
                <a:gd name="T19" fmla="*/ 222 h 342"/>
                <a:gd name="T20" fmla="*/ 30 w 1200"/>
                <a:gd name="T21" fmla="*/ 204 h 342"/>
                <a:gd name="T22" fmla="*/ 24 w 1200"/>
                <a:gd name="T23" fmla="*/ 192 h 342"/>
                <a:gd name="T24" fmla="*/ 18 w 1200"/>
                <a:gd name="T25" fmla="*/ 174 h 342"/>
                <a:gd name="T26" fmla="*/ 18 w 1200"/>
                <a:gd name="T27" fmla="*/ 156 h 342"/>
                <a:gd name="T28" fmla="*/ 12 w 1200"/>
                <a:gd name="T29" fmla="*/ 144 h 342"/>
                <a:gd name="T30" fmla="*/ 12 w 1200"/>
                <a:gd name="T31" fmla="*/ 126 h 342"/>
                <a:gd name="T32" fmla="*/ 6 w 1200"/>
                <a:gd name="T33" fmla="*/ 114 h 342"/>
                <a:gd name="T34" fmla="*/ 6 w 1200"/>
                <a:gd name="T35" fmla="*/ 96 h 342"/>
                <a:gd name="T36" fmla="*/ 6 w 1200"/>
                <a:gd name="T37" fmla="*/ 78 h 342"/>
                <a:gd name="T38" fmla="*/ 6 w 1200"/>
                <a:gd name="T39" fmla="*/ 78 h 342"/>
                <a:gd name="T40" fmla="*/ 0 w 1200"/>
                <a:gd name="T41" fmla="*/ 60 h 342"/>
                <a:gd name="T42" fmla="*/ 0 w 1200"/>
                <a:gd name="T43" fmla="*/ 48 h 342"/>
                <a:gd name="T44" fmla="*/ 0 w 1200"/>
                <a:gd name="T45" fmla="*/ 30 h 342"/>
                <a:gd name="T46" fmla="*/ 0 w 1200"/>
                <a:gd name="T47" fmla="*/ 12 h 342"/>
                <a:gd name="T48" fmla="*/ 0 w 1200"/>
                <a:gd name="T49" fmla="*/ 0 h 342"/>
                <a:gd name="T50" fmla="*/ 1200 w 1200"/>
                <a:gd name="T51" fmla="*/ 0 h 342"/>
                <a:gd name="T52" fmla="*/ 84 w 1200"/>
                <a:gd name="T53" fmla="*/ 3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00" h="342">
                  <a:moveTo>
                    <a:pt x="84" y="342"/>
                  </a:moveTo>
                  <a:lnTo>
                    <a:pt x="78" y="330"/>
                  </a:lnTo>
                  <a:lnTo>
                    <a:pt x="72" y="312"/>
                  </a:lnTo>
                  <a:lnTo>
                    <a:pt x="66" y="300"/>
                  </a:lnTo>
                  <a:lnTo>
                    <a:pt x="60" y="282"/>
                  </a:lnTo>
                  <a:lnTo>
                    <a:pt x="54" y="270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42" y="240"/>
                  </a:lnTo>
                  <a:lnTo>
                    <a:pt x="36" y="222"/>
                  </a:lnTo>
                  <a:lnTo>
                    <a:pt x="30" y="204"/>
                  </a:lnTo>
                  <a:lnTo>
                    <a:pt x="24" y="192"/>
                  </a:lnTo>
                  <a:lnTo>
                    <a:pt x="18" y="174"/>
                  </a:lnTo>
                  <a:lnTo>
                    <a:pt x="18" y="156"/>
                  </a:lnTo>
                  <a:lnTo>
                    <a:pt x="12" y="144"/>
                  </a:lnTo>
                  <a:lnTo>
                    <a:pt x="12" y="126"/>
                  </a:lnTo>
                  <a:lnTo>
                    <a:pt x="6" y="114"/>
                  </a:lnTo>
                  <a:lnTo>
                    <a:pt x="6" y="96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3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00" y="0"/>
                  </a:lnTo>
                  <a:lnTo>
                    <a:pt x="84" y="342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28"/>
            <p:cNvSpPr>
              <a:spLocks/>
            </p:cNvSpPr>
            <p:nvPr/>
          </p:nvSpPr>
          <p:spPr bwMode="auto">
            <a:xfrm>
              <a:off x="1893888" y="4598988"/>
              <a:ext cx="619125" cy="104775"/>
            </a:xfrm>
            <a:custGeom>
              <a:avLst/>
              <a:gdLst>
                <a:gd name="T0" fmla="*/ 0 w 65"/>
                <a:gd name="T1" fmla="*/ 11 h 11"/>
                <a:gd name="T2" fmla="*/ 12 w 65"/>
                <a:gd name="T3" fmla="*/ 11 h 11"/>
                <a:gd name="T4" fmla="*/ 65 w 65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11">
                  <a:moveTo>
                    <a:pt x="0" y="11"/>
                  </a:moveTo>
                  <a:lnTo>
                    <a:pt x="12" y="11"/>
                  </a:lnTo>
                  <a:lnTo>
                    <a:pt x="65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29"/>
            <p:cNvSpPr>
              <a:spLocks/>
            </p:cNvSpPr>
            <p:nvPr/>
          </p:nvSpPr>
          <p:spPr bwMode="auto">
            <a:xfrm>
              <a:off x="6064250" y="4513263"/>
              <a:ext cx="95250" cy="514350"/>
            </a:xfrm>
            <a:custGeom>
              <a:avLst/>
              <a:gdLst>
                <a:gd name="T0" fmla="*/ 60 w 60"/>
                <a:gd name="T1" fmla="*/ 0 h 324"/>
                <a:gd name="T2" fmla="*/ 54 w 60"/>
                <a:gd name="T3" fmla="*/ 18 h 324"/>
                <a:gd name="T4" fmla="*/ 42 w 60"/>
                <a:gd name="T5" fmla="*/ 30 h 324"/>
                <a:gd name="T6" fmla="*/ 42 w 60"/>
                <a:gd name="T7" fmla="*/ 30 h 324"/>
                <a:gd name="T8" fmla="*/ 36 w 60"/>
                <a:gd name="T9" fmla="*/ 48 h 324"/>
                <a:gd name="T10" fmla="*/ 24 w 60"/>
                <a:gd name="T11" fmla="*/ 60 h 324"/>
                <a:gd name="T12" fmla="*/ 18 w 60"/>
                <a:gd name="T13" fmla="*/ 78 h 324"/>
                <a:gd name="T14" fmla="*/ 18 w 60"/>
                <a:gd name="T15" fmla="*/ 78 h 324"/>
                <a:gd name="T16" fmla="*/ 6 w 60"/>
                <a:gd name="T17" fmla="*/ 90 h 324"/>
                <a:gd name="T18" fmla="*/ 0 w 60"/>
                <a:gd name="T19" fmla="*/ 102 h 324"/>
                <a:gd name="T20" fmla="*/ 0 w 60"/>
                <a:gd name="T21" fmla="*/ 324 h 324"/>
                <a:gd name="T22" fmla="*/ 6 w 60"/>
                <a:gd name="T23" fmla="*/ 312 h 324"/>
                <a:gd name="T24" fmla="*/ 18 w 60"/>
                <a:gd name="T25" fmla="*/ 300 h 324"/>
                <a:gd name="T26" fmla="*/ 18 w 60"/>
                <a:gd name="T27" fmla="*/ 300 h 324"/>
                <a:gd name="T28" fmla="*/ 24 w 60"/>
                <a:gd name="T29" fmla="*/ 282 h 324"/>
                <a:gd name="T30" fmla="*/ 36 w 60"/>
                <a:gd name="T31" fmla="*/ 270 h 324"/>
                <a:gd name="T32" fmla="*/ 42 w 60"/>
                <a:gd name="T33" fmla="*/ 252 h 324"/>
                <a:gd name="T34" fmla="*/ 42 w 60"/>
                <a:gd name="T35" fmla="*/ 252 h 324"/>
                <a:gd name="T36" fmla="*/ 54 w 60"/>
                <a:gd name="T37" fmla="*/ 240 h 324"/>
                <a:gd name="T38" fmla="*/ 60 w 60"/>
                <a:gd name="T39" fmla="*/ 222 h 324"/>
                <a:gd name="T40" fmla="*/ 60 w 60"/>
                <a:gd name="T41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324">
                  <a:moveTo>
                    <a:pt x="60" y="0"/>
                  </a:moveTo>
                  <a:lnTo>
                    <a:pt x="54" y="18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36" y="48"/>
                  </a:lnTo>
                  <a:lnTo>
                    <a:pt x="24" y="60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6" y="90"/>
                  </a:lnTo>
                  <a:lnTo>
                    <a:pt x="0" y="102"/>
                  </a:lnTo>
                  <a:lnTo>
                    <a:pt x="0" y="324"/>
                  </a:lnTo>
                  <a:lnTo>
                    <a:pt x="6" y="312"/>
                  </a:lnTo>
                  <a:lnTo>
                    <a:pt x="18" y="300"/>
                  </a:lnTo>
                  <a:lnTo>
                    <a:pt x="18" y="300"/>
                  </a:lnTo>
                  <a:lnTo>
                    <a:pt x="24" y="282"/>
                  </a:lnTo>
                  <a:lnTo>
                    <a:pt x="36" y="270"/>
                  </a:lnTo>
                  <a:lnTo>
                    <a:pt x="42" y="252"/>
                  </a:lnTo>
                  <a:lnTo>
                    <a:pt x="42" y="252"/>
                  </a:lnTo>
                  <a:lnTo>
                    <a:pt x="54" y="240"/>
                  </a:lnTo>
                  <a:lnTo>
                    <a:pt x="60" y="22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0"/>
            <p:cNvSpPr>
              <a:spLocks/>
            </p:cNvSpPr>
            <p:nvPr/>
          </p:nvSpPr>
          <p:spPr bwMode="auto">
            <a:xfrm>
              <a:off x="4389438" y="3970338"/>
              <a:ext cx="1665287" cy="1057275"/>
            </a:xfrm>
            <a:custGeom>
              <a:avLst/>
              <a:gdLst>
                <a:gd name="T0" fmla="*/ 0 w 1049"/>
                <a:gd name="T1" fmla="*/ 0 h 666"/>
                <a:gd name="T2" fmla="*/ 1049 w 1049"/>
                <a:gd name="T3" fmla="*/ 444 h 666"/>
                <a:gd name="T4" fmla="*/ 1049 w 1049"/>
                <a:gd name="T5" fmla="*/ 666 h 666"/>
                <a:gd name="T6" fmla="*/ 0 w 1049"/>
                <a:gd name="T7" fmla="*/ 222 h 666"/>
                <a:gd name="T8" fmla="*/ 0 w 1049"/>
                <a:gd name="T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9" h="666">
                  <a:moveTo>
                    <a:pt x="0" y="0"/>
                  </a:moveTo>
                  <a:lnTo>
                    <a:pt x="1049" y="444"/>
                  </a:lnTo>
                  <a:lnTo>
                    <a:pt x="1049" y="666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31"/>
            <p:cNvSpPr>
              <a:spLocks/>
            </p:cNvSpPr>
            <p:nvPr/>
          </p:nvSpPr>
          <p:spPr bwMode="auto">
            <a:xfrm>
              <a:off x="4389438" y="3970338"/>
              <a:ext cx="1770062" cy="704850"/>
            </a:xfrm>
            <a:custGeom>
              <a:avLst/>
              <a:gdLst>
                <a:gd name="T0" fmla="*/ 1115 w 1115"/>
                <a:gd name="T1" fmla="*/ 342 h 444"/>
                <a:gd name="T2" fmla="*/ 1109 w 1115"/>
                <a:gd name="T3" fmla="*/ 360 h 444"/>
                <a:gd name="T4" fmla="*/ 1097 w 1115"/>
                <a:gd name="T5" fmla="*/ 372 h 444"/>
                <a:gd name="T6" fmla="*/ 1097 w 1115"/>
                <a:gd name="T7" fmla="*/ 372 h 444"/>
                <a:gd name="T8" fmla="*/ 1091 w 1115"/>
                <a:gd name="T9" fmla="*/ 390 h 444"/>
                <a:gd name="T10" fmla="*/ 1079 w 1115"/>
                <a:gd name="T11" fmla="*/ 402 h 444"/>
                <a:gd name="T12" fmla="*/ 1073 w 1115"/>
                <a:gd name="T13" fmla="*/ 420 h 444"/>
                <a:gd name="T14" fmla="*/ 1073 w 1115"/>
                <a:gd name="T15" fmla="*/ 420 h 444"/>
                <a:gd name="T16" fmla="*/ 1061 w 1115"/>
                <a:gd name="T17" fmla="*/ 432 h 444"/>
                <a:gd name="T18" fmla="*/ 1055 w 1115"/>
                <a:gd name="T19" fmla="*/ 444 h 444"/>
                <a:gd name="T20" fmla="*/ 0 w 1115"/>
                <a:gd name="T21" fmla="*/ 0 h 444"/>
                <a:gd name="T22" fmla="*/ 1115 w 1115"/>
                <a:gd name="T23" fmla="*/ 3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5" h="444">
                  <a:moveTo>
                    <a:pt x="1115" y="342"/>
                  </a:moveTo>
                  <a:lnTo>
                    <a:pt x="1109" y="360"/>
                  </a:lnTo>
                  <a:lnTo>
                    <a:pt x="1097" y="372"/>
                  </a:lnTo>
                  <a:lnTo>
                    <a:pt x="1097" y="372"/>
                  </a:lnTo>
                  <a:lnTo>
                    <a:pt x="1091" y="390"/>
                  </a:lnTo>
                  <a:lnTo>
                    <a:pt x="1079" y="402"/>
                  </a:lnTo>
                  <a:lnTo>
                    <a:pt x="1073" y="420"/>
                  </a:lnTo>
                  <a:lnTo>
                    <a:pt x="1073" y="420"/>
                  </a:lnTo>
                  <a:lnTo>
                    <a:pt x="1061" y="432"/>
                  </a:lnTo>
                  <a:lnTo>
                    <a:pt x="1055" y="444"/>
                  </a:lnTo>
                  <a:lnTo>
                    <a:pt x="0" y="0"/>
                  </a:lnTo>
                  <a:lnTo>
                    <a:pt x="1115" y="342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32"/>
            <p:cNvSpPr>
              <a:spLocks/>
            </p:cNvSpPr>
            <p:nvPr/>
          </p:nvSpPr>
          <p:spPr bwMode="auto">
            <a:xfrm>
              <a:off x="6121400" y="4941888"/>
              <a:ext cx="781050" cy="219075"/>
            </a:xfrm>
            <a:custGeom>
              <a:avLst/>
              <a:gdLst>
                <a:gd name="T0" fmla="*/ 82 w 82"/>
                <a:gd name="T1" fmla="*/ 23 h 23"/>
                <a:gd name="T2" fmla="*/ 70 w 82"/>
                <a:gd name="T3" fmla="*/ 23 h 23"/>
                <a:gd name="T4" fmla="*/ 0 w 82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3">
                  <a:moveTo>
                    <a:pt x="82" y="23"/>
                  </a:moveTo>
                  <a:lnTo>
                    <a:pt x="70" y="2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33"/>
            <p:cNvSpPr>
              <a:spLocks/>
            </p:cNvSpPr>
            <p:nvPr/>
          </p:nvSpPr>
          <p:spPr bwMode="auto">
            <a:xfrm>
              <a:off x="6007100" y="4675188"/>
              <a:ext cx="57150" cy="419100"/>
            </a:xfrm>
            <a:custGeom>
              <a:avLst/>
              <a:gdLst>
                <a:gd name="T0" fmla="*/ 36 w 36"/>
                <a:gd name="T1" fmla="*/ 0 h 264"/>
                <a:gd name="T2" fmla="*/ 24 w 36"/>
                <a:gd name="T3" fmla="*/ 18 h 264"/>
                <a:gd name="T4" fmla="*/ 12 w 36"/>
                <a:gd name="T5" fmla="*/ 30 h 264"/>
                <a:gd name="T6" fmla="*/ 0 w 36"/>
                <a:gd name="T7" fmla="*/ 42 h 264"/>
                <a:gd name="T8" fmla="*/ 0 w 36"/>
                <a:gd name="T9" fmla="*/ 264 h 264"/>
                <a:gd name="T10" fmla="*/ 12 w 36"/>
                <a:gd name="T11" fmla="*/ 252 h 264"/>
                <a:gd name="T12" fmla="*/ 24 w 36"/>
                <a:gd name="T13" fmla="*/ 240 h 264"/>
                <a:gd name="T14" fmla="*/ 36 w 36"/>
                <a:gd name="T15" fmla="*/ 222 h 264"/>
                <a:gd name="T16" fmla="*/ 36 w 36"/>
                <a:gd name="T17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64">
                  <a:moveTo>
                    <a:pt x="36" y="0"/>
                  </a:moveTo>
                  <a:lnTo>
                    <a:pt x="24" y="18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264"/>
                  </a:lnTo>
                  <a:lnTo>
                    <a:pt x="12" y="252"/>
                  </a:lnTo>
                  <a:lnTo>
                    <a:pt x="24" y="240"/>
                  </a:lnTo>
                  <a:lnTo>
                    <a:pt x="36" y="22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34"/>
            <p:cNvSpPr>
              <a:spLocks/>
            </p:cNvSpPr>
            <p:nvPr/>
          </p:nvSpPr>
          <p:spPr bwMode="auto">
            <a:xfrm>
              <a:off x="4389438" y="3970338"/>
              <a:ext cx="1617662" cy="1123950"/>
            </a:xfrm>
            <a:custGeom>
              <a:avLst/>
              <a:gdLst>
                <a:gd name="T0" fmla="*/ 0 w 1019"/>
                <a:gd name="T1" fmla="*/ 0 h 708"/>
                <a:gd name="T2" fmla="*/ 1019 w 1019"/>
                <a:gd name="T3" fmla="*/ 486 h 708"/>
                <a:gd name="T4" fmla="*/ 1019 w 1019"/>
                <a:gd name="T5" fmla="*/ 708 h 708"/>
                <a:gd name="T6" fmla="*/ 0 w 1019"/>
                <a:gd name="T7" fmla="*/ 222 h 708"/>
                <a:gd name="T8" fmla="*/ 0 w 1019"/>
                <a:gd name="T9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9" h="708">
                  <a:moveTo>
                    <a:pt x="0" y="0"/>
                  </a:moveTo>
                  <a:lnTo>
                    <a:pt x="1019" y="486"/>
                  </a:lnTo>
                  <a:lnTo>
                    <a:pt x="1019" y="708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4389438" y="3970338"/>
              <a:ext cx="1674812" cy="771525"/>
            </a:xfrm>
            <a:custGeom>
              <a:avLst/>
              <a:gdLst>
                <a:gd name="T0" fmla="*/ 1055 w 1055"/>
                <a:gd name="T1" fmla="*/ 444 h 486"/>
                <a:gd name="T2" fmla="*/ 1043 w 1055"/>
                <a:gd name="T3" fmla="*/ 462 h 486"/>
                <a:gd name="T4" fmla="*/ 1031 w 1055"/>
                <a:gd name="T5" fmla="*/ 474 h 486"/>
                <a:gd name="T6" fmla="*/ 1019 w 1055"/>
                <a:gd name="T7" fmla="*/ 486 h 486"/>
                <a:gd name="T8" fmla="*/ 0 w 1055"/>
                <a:gd name="T9" fmla="*/ 0 h 486"/>
                <a:gd name="T10" fmla="*/ 1055 w 1055"/>
                <a:gd name="T11" fmla="*/ 444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5" h="486">
                  <a:moveTo>
                    <a:pt x="1055" y="444"/>
                  </a:moveTo>
                  <a:lnTo>
                    <a:pt x="1043" y="462"/>
                  </a:lnTo>
                  <a:lnTo>
                    <a:pt x="1031" y="474"/>
                  </a:lnTo>
                  <a:lnTo>
                    <a:pt x="1019" y="486"/>
                  </a:lnTo>
                  <a:lnTo>
                    <a:pt x="0" y="0"/>
                  </a:lnTo>
                  <a:lnTo>
                    <a:pt x="1055" y="444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36"/>
            <p:cNvSpPr>
              <a:spLocks/>
            </p:cNvSpPr>
            <p:nvPr/>
          </p:nvSpPr>
          <p:spPr bwMode="auto">
            <a:xfrm>
              <a:off x="6045200" y="5056188"/>
              <a:ext cx="695325" cy="925512"/>
            </a:xfrm>
            <a:custGeom>
              <a:avLst/>
              <a:gdLst>
                <a:gd name="T0" fmla="*/ 73 w 73"/>
                <a:gd name="T1" fmla="*/ 97 h 97"/>
                <a:gd name="T2" fmla="*/ 61 w 73"/>
                <a:gd name="T3" fmla="*/ 97 h 97"/>
                <a:gd name="T4" fmla="*/ 0 w 73"/>
                <a:gd name="T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97">
                  <a:moveTo>
                    <a:pt x="73" y="97"/>
                  </a:moveTo>
                  <a:lnTo>
                    <a:pt x="61" y="9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37"/>
            <p:cNvSpPr>
              <a:spLocks/>
            </p:cNvSpPr>
            <p:nvPr/>
          </p:nvSpPr>
          <p:spPr bwMode="auto">
            <a:xfrm>
              <a:off x="2617788" y="4513263"/>
              <a:ext cx="3389312" cy="1277937"/>
            </a:xfrm>
            <a:custGeom>
              <a:avLst/>
              <a:gdLst>
                <a:gd name="T0" fmla="*/ 2099 w 2135"/>
                <a:gd name="T1" fmla="*/ 186 h 805"/>
                <a:gd name="T2" fmla="*/ 2051 w 2135"/>
                <a:gd name="T3" fmla="*/ 240 h 805"/>
                <a:gd name="T4" fmla="*/ 1997 w 2135"/>
                <a:gd name="T5" fmla="*/ 288 h 805"/>
                <a:gd name="T6" fmla="*/ 1937 w 2135"/>
                <a:gd name="T7" fmla="*/ 330 h 805"/>
                <a:gd name="T8" fmla="*/ 1871 w 2135"/>
                <a:gd name="T9" fmla="*/ 372 h 805"/>
                <a:gd name="T10" fmla="*/ 1805 w 2135"/>
                <a:gd name="T11" fmla="*/ 414 h 805"/>
                <a:gd name="T12" fmla="*/ 1739 w 2135"/>
                <a:gd name="T13" fmla="*/ 450 h 805"/>
                <a:gd name="T14" fmla="*/ 1661 w 2135"/>
                <a:gd name="T15" fmla="*/ 480 h 805"/>
                <a:gd name="T16" fmla="*/ 1589 w 2135"/>
                <a:gd name="T17" fmla="*/ 510 h 805"/>
                <a:gd name="T18" fmla="*/ 1511 w 2135"/>
                <a:gd name="T19" fmla="*/ 528 h 805"/>
                <a:gd name="T20" fmla="*/ 1427 w 2135"/>
                <a:gd name="T21" fmla="*/ 552 h 805"/>
                <a:gd name="T22" fmla="*/ 1349 w 2135"/>
                <a:gd name="T23" fmla="*/ 564 h 805"/>
                <a:gd name="T24" fmla="*/ 1265 w 2135"/>
                <a:gd name="T25" fmla="*/ 576 h 805"/>
                <a:gd name="T26" fmla="*/ 1182 w 2135"/>
                <a:gd name="T27" fmla="*/ 582 h 805"/>
                <a:gd name="T28" fmla="*/ 1098 w 2135"/>
                <a:gd name="T29" fmla="*/ 582 h 805"/>
                <a:gd name="T30" fmla="*/ 1014 w 2135"/>
                <a:gd name="T31" fmla="*/ 576 h 805"/>
                <a:gd name="T32" fmla="*/ 930 w 2135"/>
                <a:gd name="T33" fmla="*/ 570 h 805"/>
                <a:gd name="T34" fmla="*/ 846 w 2135"/>
                <a:gd name="T35" fmla="*/ 558 h 805"/>
                <a:gd name="T36" fmla="*/ 768 w 2135"/>
                <a:gd name="T37" fmla="*/ 540 h 805"/>
                <a:gd name="T38" fmla="*/ 684 w 2135"/>
                <a:gd name="T39" fmla="*/ 522 h 805"/>
                <a:gd name="T40" fmla="*/ 612 w 2135"/>
                <a:gd name="T41" fmla="*/ 492 h 805"/>
                <a:gd name="T42" fmla="*/ 534 w 2135"/>
                <a:gd name="T43" fmla="*/ 462 h 805"/>
                <a:gd name="T44" fmla="*/ 462 w 2135"/>
                <a:gd name="T45" fmla="*/ 432 h 805"/>
                <a:gd name="T46" fmla="*/ 396 w 2135"/>
                <a:gd name="T47" fmla="*/ 396 h 805"/>
                <a:gd name="T48" fmla="*/ 330 w 2135"/>
                <a:gd name="T49" fmla="*/ 354 h 805"/>
                <a:gd name="T50" fmla="*/ 264 w 2135"/>
                <a:gd name="T51" fmla="*/ 312 h 805"/>
                <a:gd name="T52" fmla="*/ 210 w 2135"/>
                <a:gd name="T53" fmla="*/ 264 h 805"/>
                <a:gd name="T54" fmla="*/ 156 w 2135"/>
                <a:gd name="T55" fmla="*/ 210 h 805"/>
                <a:gd name="T56" fmla="*/ 108 w 2135"/>
                <a:gd name="T57" fmla="*/ 162 h 805"/>
                <a:gd name="T58" fmla="*/ 66 w 2135"/>
                <a:gd name="T59" fmla="*/ 102 h 805"/>
                <a:gd name="T60" fmla="*/ 30 w 2135"/>
                <a:gd name="T61" fmla="*/ 48 h 805"/>
                <a:gd name="T62" fmla="*/ 0 w 2135"/>
                <a:gd name="T63" fmla="*/ 222 h 805"/>
                <a:gd name="T64" fmla="*/ 36 w 2135"/>
                <a:gd name="T65" fmla="*/ 282 h 805"/>
                <a:gd name="T66" fmla="*/ 78 w 2135"/>
                <a:gd name="T67" fmla="*/ 342 h 805"/>
                <a:gd name="T68" fmla="*/ 120 w 2135"/>
                <a:gd name="T69" fmla="*/ 396 h 805"/>
                <a:gd name="T70" fmla="*/ 168 w 2135"/>
                <a:gd name="T71" fmla="*/ 450 h 805"/>
                <a:gd name="T72" fmla="*/ 222 w 2135"/>
                <a:gd name="T73" fmla="*/ 498 h 805"/>
                <a:gd name="T74" fmla="*/ 282 w 2135"/>
                <a:gd name="T75" fmla="*/ 546 h 805"/>
                <a:gd name="T76" fmla="*/ 342 w 2135"/>
                <a:gd name="T77" fmla="*/ 588 h 805"/>
                <a:gd name="T78" fmla="*/ 408 w 2135"/>
                <a:gd name="T79" fmla="*/ 624 h 805"/>
                <a:gd name="T80" fmla="*/ 480 w 2135"/>
                <a:gd name="T81" fmla="*/ 661 h 805"/>
                <a:gd name="T82" fmla="*/ 552 w 2135"/>
                <a:gd name="T83" fmla="*/ 697 h 805"/>
                <a:gd name="T84" fmla="*/ 630 w 2135"/>
                <a:gd name="T85" fmla="*/ 721 h 805"/>
                <a:gd name="T86" fmla="*/ 708 w 2135"/>
                <a:gd name="T87" fmla="*/ 745 h 805"/>
                <a:gd name="T88" fmla="*/ 786 w 2135"/>
                <a:gd name="T89" fmla="*/ 769 h 805"/>
                <a:gd name="T90" fmla="*/ 870 w 2135"/>
                <a:gd name="T91" fmla="*/ 781 h 805"/>
                <a:gd name="T92" fmla="*/ 948 w 2135"/>
                <a:gd name="T93" fmla="*/ 793 h 805"/>
                <a:gd name="T94" fmla="*/ 1032 w 2135"/>
                <a:gd name="T95" fmla="*/ 799 h 805"/>
                <a:gd name="T96" fmla="*/ 1116 w 2135"/>
                <a:gd name="T97" fmla="*/ 805 h 805"/>
                <a:gd name="T98" fmla="*/ 1200 w 2135"/>
                <a:gd name="T99" fmla="*/ 799 h 805"/>
                <a:gd name="T100" fmla="*/ 1283 w 2135"/>
                <a:gd name="T101" fmla="*/ 793 h 805"/>
                <a:gd name="T102" fmla="*/ 1367 w 2135"/>
                <a:gd name="T103" fmla="*/ 781 h 805"/>
                <a:gd name="T104" fmla="*/ 1451 w 2135"/>
                <a:gd name="T105" fmla="*/ 769 h 805"/>
                <a:gd name="T106" fmla="*/ 1529 w 2135"/>
                <a:gd name="T107" fmla="*/ 745 h 805"/>
                <a:gd name="T108" fmla="*/ 1607 w 2135"/>
                <a:gd name="T109" fmla="*/ 721 h 805"/>
                <a:gd name="T110" fmla="*/ 1679 w 2135"/>
                <a:gd name="T111" fmla="*/ 697 h 805"/>
                <a:gd name="T112" fmla="*/ 1751 w 2135"/>
                <a:gd name="T113" fmla="*/ 661 h 805"/>
                <a:gd name="T114" fmla="*/ 1823 w 2135"/>
                <a:gd name="T115" fmla="*/ 624 h 805"/>
                <a:gd name="T116" fmla="*/ 1889 w 2135"/>
                <a:gd name="T117" fmla="*/ 588 h 805"/>
                <a:gd name="T118" fmla="*/ 1955 w 2135"/>
                <a:gd name="T119" fmla="*/ 546 h 805"/>
                <a:gd name="T120" fmla="*/ 2009 w 2135"/>
                <a:gd name="T121" fmla="*/ 498 h 805"/>
                <a:gd name="T122" fmla="*/ 2063 w 2135"/>
                <a:gd name="T123" fmla="*/ 450 h 805"/>
                <a:gd name="T124" fmla="*/ 2111 w 2135"/>
                <a:gd name="T125" fmla="*/ 396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35" h="805">
                  <a:moveTo>
                    <a:pt x="2135" y="144"/>
                  </a:moveTo>
                  <a:lnTo>
                    <a:pt x="2123" y="162"/>
                  </a:lnTo>
                  <a:lnTo>
                    <a:pt x="2111" y="174"/>
                  </a:lnTo>
                  <a:lnTo>
                    <a:pt x="2099" y="186"/>
                  </a:lnTo>
                  <a:lnTo>
                    <a:pt x="2087" y="198"/>
                  </a:lnTo>
                  <a:lnTo>
                    <a:pt x="2075" y="210"/>
                  </a:lnTo>
                  <a:lnTo>
                    <a:pt x="2063" y="228"/>
                  </a:lnTo>
                  <a:lnTo>
                    <a:pt x="2051" y="240"/>
                  </a:lnTo>
                  <a:lnTo>
                    <a:pt x="2039" y="252"/>
                  </a:lnTo>
                  <a:lnTo>
                    <a:pt x="2027" y="264"/>
                  </a:lnTo>
                  <a:lnTo>
                    <a:pt x="2009" y="276"/>
                  </a:lnTo>
                  <a:lnTo>
                    <a:pt x="1997" y="288"/>
                  </a:lnTo>
                  <a:lnTo>
                    <a:pt x="1979" y="300"/>
                  </a:lnTo>
                  <a:lnTo>
                    <a:pt x="1967" y="312"/>
                  </a:lnTo>
                  <a:lnTo>
                    <a:pt x="1955" y="324"/>
                  </a:lnTo>
                  <a:lnTo>
                    <a:pt x="1937" y="330"/>
                  </a:lnTo>
                  <a:lnTo>
                    <a:pt x="1919" y="342"/>
                  </a:lnTo>
                  <a:lnTo>
                    <a:pt x="1907" y="354"/>
                  </a:lnTo>
                  <a:lnTo>
                    <a:pt x="1889" y="366"/>
                  </a:lnTo>
                  <a:lnTo>
                    <a:pt x="1871" y="372"/>
                  </a:lnTo>
                  <a:lnTo>
                    <a:pt x="1859" y="384"/>
                  </a:lnTo>
                  <a:lnTo>
                    <a:pt x="1841" y="396"/>
                  </a:lnTo>
                  <a:lnTo>
                    <a:pt x="1823" y="402"/>
                  </a:lnTo>
                  <a:lnTo>
                    <a:pt x="1805" y="414"/>
                  </a:lnTo>
                  <a:lnTo>
                    <a:pt x="1787" y="420"/>
                  </a:lnTo>
                  <a:lnTo>
                    <a:pt x="1769" y="432"/>
                  </a:lnTo>
                  <a:lnTo>
                    <a:pt x="1751" y="438"/>
                  </a:lnTo>
                  <a:lnTo>
                    <a:pt x="1739" y="450"/>
                  </a:lnTo>
                  <a:lnTo>
                    <a:pt x="1721" y="456"/>
                  </a:lnTo>
                  <a:lnTo>
                    <a:pt x="1697" y="462"/>
                  </a:lnTo>
                  <a:lnTo>
                    <a:pt x="1679" y="474"/>
                  </a:lnTo>
                  <a:lnTo>
                    <a:pt x="1661" y="480"/>
                  </a:lnTo>
                  <a:lnTo>
                    <a:pt x="1643" y="486"/>
                  </a:lnTo>
                  <a:lnTo>
                    <a:pt x="1625" y="492"/>
                  </a:lnTo>
                  <a:lnTo>
                    <a:pt x="1607" y="498"/>
                  </a:lnTo>
                  <a:lnTo>
                    <a:pt x="1589" y="510"/>
                  </a:lnTo>
                  <a:lnTo>
                    <a:pt x="1565" y="516"/>
                  </a:lnTo>
                  <a:lnTo>
                    <a:pt x="1547" y="522"/>
                  </a:lnTo>
                  <a:lnTo>
                    <a:pt x="1529" y="522"/>
                  </a:lnTo>
                  <a:lnTo>
                    <a:pt x="1511" y="528"/>
                  </a:lnTo>
                  <a:lnTo>
                    <a:pt x="1487" y="534"/>
                  </a:lnTo>
                  <a:lnTo>
                    <a:pt x="1469" y="540"/>
                  </a:lnTo>
                  <a:lnTo>
                    <a:pt x="1451" y="546"/>
                  </a:lnTo>
                  <a:lnTo>
                    <a:pt x="1427" y="552"/>
                  </a:lnTo>
                  <a:lnTo>
                    <a:pt x="1409" y="552"/>
                  </a:lnTo>
                  <a:lnTo>
                    <a:pt x="1385" y="558"/>
                  </a:lnTo>
                  <a:lnTo>
                    <a:pt x="1367" y="558"/>
                  </a:lnTo>
                  <a:lnTo>
                    <a:pt x="1349" y="564"/>
                  </a:lnTo>
                  <a:lnTo>
                    <a:pt x="1325" y="564"/>
                  </a:lnTo>
                  <a:lnTo>
                    <a:pt x="1307" y="570"/>
                  </a:lnTo>
                  <a:lnTo>
                    <a:pt x="1283" y="570"/>
                  </a:lnTo>
                  <a:lnTo>
                    <a:pt x="1265" y="576"/>
                  </a:lnTo>
                  <a:lnTo>
                    <a:pt x="1241" y="576"/>
                  </a:lnTo>
                  <a:lnTo>
                    <a:pt x="1224" y="576"/>
                  </a:lnTo>
                  <a:lnTo>
                    <a:pt x="1200" y="576"/>
                  </a:lnTo>
                  <a:lnTo>
                    <a:pt x="1182" y="582"/>
                  </a:lnTo>
                  <a:lnTo>
                    <a:pt x="1158" y="582"/>
                  </a:lnTo>
                  <a:lnTo>
                    <a:pt x="1140" y="582"/>
                  </a:lnTo>
                  <a:lnTo>
                    <a:pt x="1116" y="582"/>
                  </a:lnTo>
                  <a:lnTo>
                    <a:pt x="1098" y="582"/>
                  </a:lnTo>
                  <a:lnTo>
                    <a:pt x="1074" y="582"/>
                  </a:lnTo>
                  <a:lnTo>
                    <a:pt x="1056" y="582"/>
                  </a:lnTo>
                  <a:lnTo>
                    <a:pt x="1032" y="576"/>
                  </a:lnTo>
                  <a:lnTo>
                    <a:pt x="1014" y="576"/>
                  </a:lnTo>
                  <a:lnTo>
                    <a:pt x="990" y="576"/>
                  </a:lnTo>
                  <a:lnTo>
                    <a:pt x="972" y="576"/>
                  </a:lnTo>
                  <a:lnTo>
                    <a:pt x="948" y="570"/>
                  </a:lnTo>
                  <a:lnTo>
                    <a:pt x="930" y="570"/>
                  </a:lnTo>
                  <a:lnTo>
                    <a:pt x="906" y="564"/>
                  </a:lnTo>
                  <a:lnTo>
                    <a:pt x="888" y="564"/>
                  </a:lnTo>
                  <a:lnTo>
                    <a:pt x="870" y="558"/>
                  </a:lnTo>
                  <a:lnTo>
                    <a:pt x="846" y="558"/>
                  </a:lnTo>
                  <a:lnTo>
                    <a:pt x="828" y="552"/>
                  </a:lnTo>
                  <a:lnTo>
                    <a:pt x="804" y="552"/>
                  </a:lnTo>
                  <a:lnTo>
                    <a:pt x="786" y="546"/>
                  </a:lnTo>
                  <a:lnTo>
                    <a:pt x="768" y="540"/>
                  </a:lnTo>
                  <a:lnTo>
                    <a:pt x="744" y="534"/>
                  </a:lnTo>
                  <a:lnTo>
                    <a:pt x="726" y="528"/>
                  </a:lnTo>
                  <a:lnTo>
                    <a:pt x="708" y="522"/>
                  </a:lnTo>
                  <a:lnTo>
                    <a:pt x="684" y="522"/>
                  </a:lnTo>
                  <a:lnTo>
                    <a:pt x="666" y="516"/>
                  </a:lnTo>
                  <a:lnTo>
                    <a:pt x="648" y="510"/>
                  </a:lnTo>
                  <a:lnTo>
                    <a:pt x="630" y="498"/>
                  </a:lnTo>
                  <a:lnTo>
                    <a:pt x="612" y="492"/>
                  </a:lnTo>
                  <a:lnTo>
                    <a:pt x="588" y="486"/>
                  </a:lnTo>
                  <a:lnTo>
                    <a:pt x="570" y="480"/>
                  </a:lnTo>
                  <a:lnTo>
                    <a:pt x="552" y="474"/>
                  </a:lnTo>
                  <a:lnTo>
                    <a:pt x="534" y="462"/>
                  </a:lnTo>
                  <a:lnTo>
                    <a:pt x="516" y="456"/>
                  </a:lnTo>
                  <a:lnTo>
                    <a:pt x="498" y="450"/>
                  </a:lnTo>
                  <a:lnTo>
                    <a:pt x="480" y="438"/>
                  </a:lnTo>
                  <a:lnTo>
                    <a:pt x="462" y="432"/>
                  </a:lnTo>
                  <a:lnTo>
                    <a:pt x="444" y="420"/>
                  </a:lnTo>
                  <a:lnTo>
                    <a:pt x="426" y="414"/>
                  </a:lnTo>
                  <a:lnTo>
                    <a:pt x="408" y="402"/>
                  </a:lnTo>
                  <a:lnTo>
                    <a:pt x="396" y="396"/>
                  </a:lnTo>
                  <a:lnTo>
                    <a:pt x="378" y="384"/>
                  </a:lnTo>
                  <a:lnTo>
                    <a:pt x="360" y="372"/>
                  </a:lnTo>
                  <a:lnTo>
                    <a:pt x="342" y="366"/>
                  </a:lnTo>
                  <a:lnTo>
                    <a:pt x="330" y="354"/>
                  </a:lnTo>
                  <a:lnTo>
                    <a:pt x="312" y="342"/>
                  </a:lnTo>
                  <a:lnTo>
                    <a:pt x="300" y="330"/>
                  </a:lnTo>
                  <a:lnTo>
                    <a:pt x="282" y="324"/>
                  </a:lnTo>
                  <a:lnTo>
                    <a:pt x="264" y="312"/>
                  </a:lnTo>
                  <a:lnTo>
                    <a:pt x="252" y="300"/>
                  </a:lnTo>
                  <a:lnTo>
                    <a:pt x="240" y="288"/>
                  </a:lnTo>
                  <a:lnTo>
                    <a:pt x="222" y="276"/>
                  </a:lnTo>
                  <a:lnTo>
                    <a:pt x="210" y="264"/>
                  </a:lnTo>
                  <a:lnTo>
                    <a:pt x="198" y="252"/>
                  </a:lnTo>
                  <a:lnTo>
                    <a:pt x="180" y="240"/>
                  </a:lnTo>
                  <a:lnTo>
                    <a:pt x="168" y="228"/>
                  </a:lnTo>
                  <a:lnTo>
                    <a:pt x="156" y="210"/>
                  </a:lnTo>
                  <a:lnTo>
                    <a:pt x="144" y="198"/>
                  </a:lnTo>
                  <a:lnTo>
                    <a:pt x="132" y="186"/>
                  </a:lnTo>
                  <a:lnTo>
                    <a:pt x="120" y="174"/>
                  </a:lnTo>
                  <a:lnTo>
                    <a:pt x="108" y="162"/>
                  </a:lnTo>
                  <a:lnTo>
                    <a:pt x="96" y="144"/>
                  </a:lnTo>
                  <a:lnTo>
                    <a:pt x="84" y="132"/>
                  </a:lnTo>
                  <a:lnTo>
                    <a:pt x="78" y="120"/>
                  </a:lnTo>
                  <a:lnTo>
                    <a:pt x="66" y="102"/>
                  </a:lnTo>
                  <a:lnTo>
                    <a:pt x="54" y="90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8"/>
                  </a:lnTo>
                  <a:lnTo>
                    <a:pt x="18" y="30"/>
                  </a:lnTo>
                  <a:lnTo>
                    <a:pt x="12" y="18"/>
                  </a:lnTo>
                  <a:lnTo>
                    <a:pt x="0" y="0"/>
                  </a:lnTo>
                  <a:lnTo>
                    <a:pt x="0" y="222"/>
                  </a:lnTo>
                  <a:lnTo>
                    <a:pt x="12" y="240"/>
                  </a:lnTo>
                  <a:lnTo>
                    <a:pt x="18" y="252"/>
                  </a:lnTo>
                  <a:lnTo>
                    <a:pt x="30" y="270"/>
                  </a:lnTo>
                  <a:lnTo>
                    <a:pt x="36" y="282"/>
                  </a:lnTo>
                  <a:lnTo>
                    <a:pt x="48" y="300"/>
                  </a:lnTo>
                  <a:lnTo>
                    <a:pt x="54" y="312"/>
                  </a:lnTo>
                  <a:lnTo>
                    <a:pt x="66" y="324"/>
                  </a:lnTo>
                  <a:lnTo>
                    <a:pt x="78" y="342"/>
                  </a:lnTo>
                  <a:lnTo>
                    <a:pt x="84" y="354"/>
                  </a:lnTo>
                  <a:lnTo>
                    <a:pt x="96" y="366"/>
                  </a:lnTo>
                  <a:lnTo>
                    <a:pt x="108" y="384"/>
                  </a:lnTo>
                  <a:lnTo>
                    <a:pt x="120" y="396"/>
                  </a:lnTo>
                  <a:lnTo>
                    <a:pt x="132" y="408"/>
                  </a:lnTo>
                  <a:lnTo>
                    <a:pt x="144" y="420"/>
                  </a:lnTo>
                  <a:lnTo>
                    <a:pt x="156" y="432"/>
                  </a:lnTo>
                  <a:lnTo>
                    <a:pt x="168" y="450"/>
                  </a:lnTo>
                  <a:lnTo>
                    <a:pt x="180" y="462"/>
                  </a:lnTo>
                  <a:lnTo>
                    <a:pt x="198" y="474"/>
                  </a:lnTo>
                  <a:lnTo>
                    <a:pt x="210" y="486"/>
                  </a:lnTo>
                  <a:lnTo>
                    <a:pt x="222" y="498"/>
                  </a:lnTo>
                  <a:lnTo>
                    <a:pt x="240" y="510"/>
                  </a:lnTo>
                  <a:lnTo>
                    <a:pt x="252" y="522"/>
                  </a:lnTo>
                  <a:lnTo>
                    <a:pt x="264" y="534"/>
                  </a:lnTo>
                  <a:lnTo>
                    <a:pt x="282" y="546"/>
                  </a:lnTo>
                  <a:lnTo>
                    <a:pt x="300" y="552"/>
                  </a:lnTo>
                  <a:lnTo>
                    <a:pt x="312" y="564"/>
                  </a:lnTo>
                  <a:lnTo>
                    <a:pt x="330" y="576"/>
                  </a:lnTo>
                  <a:lnTo>
                    <a:pt x="342" y="588"/>
                  </a:lnTo>
                  <a:lnTo>
                    <a:pt x="360" y="594"/>
                  </a:lnTo>
                  <a:lnTo>
                    <a:pt x="378" y="606"/>
                  </a:lnTo>
                  <a:lnTo>
                    <a:pt x="396" y="618"/>
                  </a:lnTo>
                  <a:lnTo>
                    <a:pt x="408" y="624"/>
                  </a:lnTo>
                  <a:lnTo>
                    <a:pt x="426" y="636"/>
                  </a:lnTo>
                  <a:lnTo>
                    <a:pt x="444" y="643"/>
                  </a:lnTo>
                  <a:lnTo>
                    <a:pt x="462" y="655"/>
                  </a:lnTo>
                  <a:lnTo>
                    <a:pt x="480" y="661"/>
                  </a:lnTo>
                  <a:lnTo>
                    <a:pt x="498" y="673"/>
                  </a:lnTo>
                  <a:lnTo>
                    <a:pt x="516" y="679"/>
                  </a:lnTo>
                  <a:lnTo>
                    <a:pt x="534" y="685"/>
                  </a:lnTo>
                  <a:lnTo>
                    <a:pt x="552" y="697"/>
                  </a:lnTo>
                  <a:lnTo>
                    <a:pt x="570" y="703"/>
                  </a:lnTo>
                  <a:lnTo>
                    <a:pt x="588" y="709"/>
                  </a:lnTo>
                  <a:lnTo>
                    <a:pt x="612" y="715"/>
                  </a:lnTo>
                  <a:lnTo>
                    <a:pt x="630" y="721"/>
                  </a:lnTo>
                  <a:lnTo>
                    <a:pt x="648" y="733"/>
                  </a:lnTo>
                  <a:lnTo>
                    <a:pt x="666" y="739"/>
                  </a:lnTo>
                  <a:lnTo>
                    <a:pt x="684" y="745"/>
                  </a:lnTo>
                  <a:lnTo>
                    <a:pt x="708" y="745"/>
                  </a:lnTo>
                  <a:lnTo>
                    <a:pt x="726" y="751"/>
                  </a:lnTo>
                  <a:lnTo>
                    <a:pt x="744" y="757"/>
                  </a:lnTo>
                  <a:lnTo>
                    <a:pt x="768" y="763"/>
                  </a:lnTo>
                  <a:lnTo>
                    <a:pt x="786" y="769"/>
                  </a:lnTo>
                  <a:lnTo>
                    <a:pt x="804" y="775"/>
                  </a:lnTo>
                  <a:lnTo>
                    <a:pt x="828" y="775"/>
                  </a:lnTo>
                  <a:lnTo>
                    <a:pt x="846" y="781"/>
                  </a:lnTo>
                  <a:lnTo>
                    <a:pt x="870" y="781"/>
                  </a:lnTo>
                  <a:lnTo>
                    <a:pt x="888" y="787"/>
                  </a:lnTo>
                  <a:lnTo>
                    <a:pt x="906" y="787"/>
                  </a:lnTo>
                  <a:lnTo>
                    <a:pt x="930" y="793"/>
                  </a:lnTo>
                  <a:lnTo>
                    <a:pt x="948" y="793"/>
                  </a:lnTo>
                  <a:lnTo>
                    <a:pt x="972" y="799"/>
                  </a:lnTo>
                  <a:lnTo>
                    <a:pt x="990" y="799"/>
                  </a:lnTo>
                  <a:lnTo>
                    <a:pt x="1014" y="799"/>
                  </a:lnTo>
                  <a:lnTo>
                    <a:pt x="1032" y="799"/>
                  </a:lnTo>
                  <a:lnTo>
                    <a:pt x="1056" y="805"/>
                  </a:lnTo>
                  <a:lnTo>
                    <a:pt x="1074" y="805"/>
                  </a:lnTo>
                  <a:lnTo>
                    <a:pt x="1098" y="805"/>
                  </a:lnTo>
                  <a:lnTo>
                    <a:pt x="1116" y="805"/>
                  </a:lnTo>
                  <a:lnTo>
                    <a:pt x="1140" y="805"/>
                  </a:lnTo>
                  <a:lnTo>
                    <a:pt x="1158" y="805"/>
                  </a:lnTo>
                  <a:lnTo>
                    <a:pt x="1182" y="805"/>
                  </a:lnTo>
                  <a:lnTo>
                    <a:pt x="1200" y="799"/>
                  </a:lnTo>
                  <a:lnTo>
                    <a:pt x="1224" y="799"/>
                  </a:lnTo>
                  <a:lnTo>
                    <a:pt x="1241" y="799"/>
                  </a:lnTo>
                  <a:lnTo>
                    <a:pt x="1265" y="799"/>
                  </a:lnTo>
                  <a:lnTo>
                    <a:pt x="1283" y="793"/>
                  </a:lnTo>
                  <a:lnTo>
                    <a:pt x="1307" y="793"/>
                  </a:lnTo>
                  <a:lnTo>
                    <a:pt x="1325" y="787"/>
                  </a:lnTo>
                  <a:lnTo>
                    <a:pt x="1349" y="787"/>
                  </a:lnTo>
                  <a:lnTo>
                    <a:pt x="1367" y="781"/>
                  </a:lnTo>
                  <a:lnTo>
                    <a:pt x="1385" y="781"/>
                  </a:lnTo>
                  <a:lnTo>
                    <a:pt x="1409" y="775"/>
                  </a:lnTo>
                  <a:lnTo>
                    <a:pt x="1427" y="775"/>
                  </a:lnTo>
                  <a:lnTo>
                    <a:pt x="1451" y="769"/>
                  </a:lnTo>
                  <a:lnTo>
                    <a:pt x="1469" y="763"/>
                  </a:lnTo>
                  <a:lnTo>
                    <a:pt x="1487" y="757"/>
                  </a:lnTo>
                  <a:lnTo>
                    <a:pt x="1511" y="751"/>
                  </a:lnTo>
                  <a:lnTo>
                    <a:pt x="1529" y="745"/>
                  </a:lnTo>
                  <a:lnTo>
                    <a:pt x="1547" y="745"/>
                  </a:lnTo>
                  <a:lnTo>
                    <a:pt x="1565" y="739"/>
                  </a:lnTo>
                  <a:lnTo>
                    <a:pt x="1589" y="733"/>
                  </a:lnTo>
                  <a:lnTo>
                    <a:pt x="1607" y="721"/>
                  </a:lnTo>
                  <a:lnTo>
                    <a:pt x="1625" y="715"/>
                  </a:lnTo>
                  <a:lnTo>
                    <a:pt x="1643" y="709"/>
                  </a:lnTo>
                  <a:lnTo>
                    <a:pt x="1661" y="703"/>
                  </a:lnTo>
                  <a:lnTo>
                    <a:pt x="1679" y="697"/>
                  </a:lnTo>
                  <a:lnTo>
                    <a:pt x="1697" y="685"/>
                  </a:lnTo>
                  <a:lnTo>
                    <a:pt x="1721" y="679"/>
                  </a:lnTo>
                  <a:lnTo>
                    <a:pt x="1739" y="673"/>
                  </a:lnTo>
                  <a:lnTo>
                    <a:pt x="1751" y="661"/>
                  </a:lnTo>
                  <a:lnTo>
                    <a:pt x="1769" y="655"/>
                  </a:lnTo>
                  <a:lnTo>
                    <a:pt x="1787" y="643"/>
                  </a:lnTo>
                  <a:lnTo>
                    <a:pt x="1805" y="636"/>
                  </a:lnTo>
                  <a:lnTo>
                    <a:pt x="1823" y="624"/>
                  </a:lnTo>
                  <a:lnTo>
                    <a:pt x="1841" y="618"/>
                  </a:lnTo>
                  <a:lnTo>
                    <a:pt x="1859" y="606"/>
                  </a:lnTo>
                  <a:lnTo>
                    <a:pt x="1871" y="594"/>
                  </a:lnTo>
                  <a:lnTo>
                    <a:pt x="1889" y="588"/>
                  </a:lnTo>
                  <a:lnTo>
                    <a:pt x="1907" y="576"/>
                  </a:lnTo>
                  <a:lnTo>
                    <a:pt x="1919" y="564"/>
                  </a:lnTo>
                  <a:lnTo>
                    <a:pt x="1937" y="552"/>
                  </a:lnTo>
                  <a:lnTo>
                    <a:pt x="1955" y="546"/>
                  </a:lnTo>
                  <a:lnTo>
                    <a:pt x="1967" y="534"/>
                  </a:lnTo>
                  <a:lnTo>
                    <a:pt x="1979" y="522"/>
                  </a:lnTo>
                  <a:lnTo>
                    <a:pt x="1997" y="510"/>
                  </a:lnTo>
                  <a:lnTo>
                    <a:pt x="2009" y="498"/>
                  </a:lnTo>
                  <a:lnTo>
                    <a:pt x="2027" y="486"/>
                  </a:lnTo>
                  <a:lnTo>
                    <a:pt x="2039" y="474"/>
                  </a:lnTo>
                  <a:lnTo>
                    <a:pt x="2051" y="462"/>
                  </a:lnTo>
                  <a:lnTo>
                    <a:pt x="2063" y="450"/>
                  </a:lnTo>
                  <a:lnTo>
                    <a:pt x="2075" y="432"/>
                  </a:lnTo>
                  <a:lnTo>
                    <a:pt x="2087" y="420"/>
                  </a:lnTo>
                  <a:lnTo>
                    <a:pt x="2099" y="408"/>
                  </a:lnTo>
                  <a:lnTo>
                    <a:pt x="2111" y="396"/>
                  </a:lnTo>
                  <a:lnTo>
                    <a:pt x="2123" y="384"/>
                  </a:lnTo>
                  <a:lnTo>
                    <a:pt x="2135" y="366"/>
                  </a:lnTo>
                  <a:lnTo>
                    <a:pt x="2135" y="144"/>
                  </a:lnTo>
                  <a:close/>
                </a:path>
              </a:pathLst>
            </a:custGeom>
            <a:solidFill>
              <a:srgbClr val="1A3380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2617788" y="3970338"/>
              <a:ext cx="3389312" cy="1466850"/>
            </a:xfrm>
            <a:custGeom>
              <a:avLst/>
              <a:gdLst>
                <a:gd name="T0" fmla="*/ 2111 w 2135"/>
                <a:gd name="T1" fmla="*/ 516 h 924"/>
                <a:gd name="T2" fmla="*/ 2075 w 2135"/>
                <a:gd name="T3" fmla="*/ 552 h 924"/>
                <a:gd name="T4" fmla="*/ 2039 w 2135"/>
                <a:gd name="T5" fmla="*/ 594 h 924"/>
                <a:gd name="T6" fmla="*/ 1997 w 2135"/>
                <a:gd name="T7" fmla="*/ 630 h 924"/>
                <a:gd name="T8" fmla="*/ 1955 w 2135"/>
                <a:gd name="T9" fmla="*/ 666 h 924"/>
                <a:gd name="T10" fmla="*/ 1907 w 2135"/>
                <a:gd name="T11" fmla="*/ 696 h 924"/>
                <a:gd name="T12" fmla="*/ 1859 w 2135"/>
                <a:gd name="T13" fmla="*/ 726 h 924"/>
                <a:gd name="T14" fmla="*/ 1805 w 2135"/>
                <a:gd name="T15" fmla="*/ 756 h 924"/>
                <a:gd name="T16" fmla="*/ 1751 w 2135"/>
                <a:gd name="T17" fmla="*/ 780 h 924"/>
                <a:gd name="T18" fmla="*/ 1697 w 2135"/>
                <a:gd name="T19" fmla="*/ 804 h 924"/>
                <a:gd name="T20" fmla="*/ 1643 w 2135"/>
                <a:gd name="T21" fmla="*/ 828 h 924"/>
                <a:gd name="T22" fmla="*/ 1589 w 2135"/>
                <a:gd name="T23" fmla="*/ 852 h 924"/>
                <a:gd name="T24" fmla="*/ 1529 w 2135"/>
                <a:gd name="T25" fmla="*/ 864 h 924"/>
                <a:gd name="T26" fmla="*/ 1469 w 2135"/>
                <a:gd name="T27" fmla="*/ 882 h 924"/>
                <a:gd name="T28" fmla="*/ 1409 w 2135"/>
                <a:gd name="T29" fmla="*/ 894 h 924"/>
                <a:gd name="T30" fmla="*/ 1349 w 2135"/>
                <a:gd name="T31" fmla="*/ 906 h 924"/>
                <a:gd name="T32" fmla="*/ 1283 w 2135"/>
                <a:gd name="T33" fmla="*/ 912 h 924"/>
                <a:gd name="T34" fmla="*/ 1224 w 2135"/>
                <a:gd name="T35" fmla="*/ 918 h 924"/>
                <a:gd name="T36" fmla="*/ 1158 w 2135"/>
                <a:gd name="T37" fmla="*/ 924 h 924"/>
                <a:gd name="T38" fmla="*/ 1098 w 2135"/>
                <a:gd name="T39" fmla="*/ 924 h 924"/>
                <a:gd name="T40" fmla="*/ 1032 w 2135"/>
                <a:gd name="T41" fmla="*/ 918 h 924"/>
                <a:gd name="T42" fmla="*/ 972 w 2135"/>
                <a:gd name="T43" fmla="*/ 918 h 924"/>
                <a:gd name="T44" fmla="*/ 906 w 2135"/>
                <a:gd name="T45" fmla="*/ 906 h 924"/>
                <a:gd name="T46" fmla="*/ 846 w 2135"/>
                <a:gd name="T47" fmla="*/ 900 h 924"/>
                <a:gd name="T48" fmla="*/ 786 w 2135"/>
                <a:gd name="T49" fmla="*/ 888 h 924"/>
                <a:gd name="T50" fmla="*/ 726 w 2135"/>
                <a:gd name="T51" fmla="*/ 870 h 924"/>
                <a:gd name="T52" fmla="*/ 666 w 2135"/>
                <a:gd name="T53" fmla="*/ 858 h 924"/>
                <a:gd name="T54" fmla="*/ 612 w 2135"/>
                <a:gd name="T55" fmla="*/ 834 h 924"/>
                <a:gd name="T56" fmla="*/ 552 w 2135"/>
                <a:gd name="T57" fmla="*/ 816 h 924"/>
                <a:gd name="T58" fmla="*/ 498 w 2135"/>
                <a:gd name="T59" fmla="*/ 792 h 924"/>
                <a:gd name="T60" fmla="*/ 444 w 2135"/>
                <a:gd name="T61" fmla="*/ 762 h 924"/>
                <a:gd name="T62" fmla="*/ 396 w 2135"/>
                <a:gd name="T63" fmla="*/ 738 h 924"/>
                <a:gd name="T64" fmla="*/ 342 w 2135"/>
                <a:gd name="T65" fmla="*/ 708 h 924"/>
                <a:gd name="T66" fmla="*/ 300 w 2135"/>
                <a:gd name="T67" fmla="*/ 672 h 924"/>
                <a:gd name="T68" fmla="*/ 252 w 2135"/>
                <a:gd name="T69" fmla="*/ 642 h 924"/>
                <a:gd name="T70" fmla="*/ 210 w 2135"/>
                <a:gd name="T71" fmla="*/ 606 h 924"/>
                <a:gd name="T72" fmla="*/ 168 w 2135"/>
                <a:gd name="T73" fmla="*/ 570 h 924"/>
                <a:gd name="T74" fmla="*/ 132 w 2135"/>
                <a:gd name="T75" fmla="*/ 528 h 924"/>
                <a:gd name="T76" fmla="*/ 96 w 2135"/>
                <a:gd name="T77" fmla="*/ 486 h 924"/>
                <a:gd name="T78" fmla="*/ 66 w 2135"/>
                <a:gd name="T79" fmla="*/ 444 h 924"/>
                <a:gd name="T80" fmla="*/ 36 w 2135"/>
                <a:gd name="T81" fmla="*/ 402 h 924"/>
                <a:gd name="T82" fmla="*/ 12 w 2135"/>
                <a:gd name="T83" fmla="*/ 360 h 924"/>
                <a:gd name="T84" fmla="*/ 2135 w 2135"/>
                <a:gd name="T85" fmla="*/ 486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5" h="924">
                  <a:moveTo>
                    <a:pt x="2135" y="486"/>
                  </a:moveTo>
                  <a:lnTo>
                    <a:pt x="2123" y="504"/>
                  </a:lnTo>
                  <a:lnTo>
                    <a:pt x="2111" y="516"/>
                  </a:lnTo>
                  <a:lnTo>
                    <a:pt x="2099" y="528"/>
                  </a:lnTo>
                  <a:lnTo>
                    <a:pt x="2087" y="540"/>
                  </a:lnTo>
                  <a:lnTo>
                    <a:pt x="2075" y="552"/>
                  </a:lnTo>
                  <a:lnTo>
                    <a:pt x="2063" y="570"/>
                  </a:lnTo>
                  <a:lnTo>
                    <a:pt x="2051" y="582"/>
                  </a:lnTo>
                  <a:lnTo>
                    <a:pt x="2039" y="594"/>
                  </a:lnTo>
                  <a:lnTo>
                    <a:pt x="2027" y="606"/>
                  </a:lnTo>
                  <a:lnTo>
                    <a:pt x="2009" y="618"/>
                  </a:lnTo>
                  <a:lnTo>
                    <a:pt x="1997" y="630"/>
                  </a:lnTo>
                  <a:lnTo>
                    <a:pt x="1979" y="642"/>
                  </a:lnTo>
                  <a:lnTo>
                    <a:pt x="1967" y="654"/>
                  </a:lnTo>
                  <a:lnTo>
                    <a:pt x="1955" y="666"/>
                  </a:lnTo>
                  <a:lnTo>
                    <a:pt x="1937" y="672"/>
                  </a:lnTo>
                  <a:lnTo>
                    <a:pt x="1919" y="684"/>
                  </a:lnTo>
                  <a:lnTo>
                    <a:pt x="1907" y="696"/>
                  </a:lnTo>
                  <a:lnTo>
                    <a:pt x="1889" y="708"/>
                  </a:lnTo>
                  <a:lnTo>
                    <a:pt x="1871" y="714"/>
                  </a:lnTo>
                  <a:lnTo>
                    <a:pt x="1859" y="726"/>
                  </a:lnTo>
                  <a:lnTo>
                    <a:pt x="1841" y="738"/>
                  </a:lnTo>
                  <a:lnTo>
                    <a:pt x="1823" y="744"/>
                  </a:lnTo>
                  <a:lnTo>
                    <a:pt x="1805" y="756"/>
                  </a:lnTo>
                  <a:lnTo>
                    <a:pt x="1787" y="762"/>
                  </a:lnTo>
                  <a:lnTo>
                    <a:pt x="1769" y="774"/>
                  </a:lnTo>
                  <a:lnTo>
                    <a:pt x="1751" y="780"/>
                  </a:lnTo>
                  <a:lnTo>
                    <a:pt x="1739" y="792"/>
                  </a:lnTo>
                  <a:lnTo>
                    <a:pt x="1721" y="798"/>
                  </a:lnTo>
                  <a:lnTo>
                    <a:pt x="1697" y="804"/>
                  </a:lnTo>
                  <a:lnTo>
                    <a:pt x="1679" y="816"/>
                  </a:lnTo>
                  <a:lnTo>
                    <a:pt x="1661" y="822"/>
                  </a:lnTo>
                  <a:lnTo>
                    <a:pt x="1643" y="828"/>
                  </a:lnTo>
                  <a:lnTo>
                    <a:pt x="1625" y="834"/>
                  </a:lnTo>
                  <a:lnTo>
                    <a:pt x="1607" y="840"/>
                  </a:lnTo>
                  <a:lnTo>
                    <a:pt x="1589" y="852"/>
                  </a:lnTo>
                  <a:lnTo>
                    <a:pt x="1565" y="858"/>
                  </a:lnTo>
                  <a:lnTo>
                    <a:pt x="1547" y="864"/>
                  </a:lnTo>
                  <a:lnTo>
                    <a:pt x="1529" y="864"/>
                  </a:lnTo>
                  <a:lnTo>
                    <a:pt x="1511" y="870"/>
                  </a:lnTo>
                  <a:lnTo>
                    <a:pt x="1487" y="876"/>
                  </a:lnTo>
                  <a:lnTo>
                    <a:pt x="1469" y="882"/>
                  </a:lnTo>
                  <a:lnTo>
                    <a:pt x="1451" y="888"/>
                  </a:lnTo>
                  <a:lnTo>
                    <a:pt x="1427" y="894"/>
                  </a:lnTo>
                  <a:lnTo>
                    <a:pt x="1409" y="894"/>
                  </a:lnTo>
                  <a:lnTo>
                    <a:pt x="1385" y="900"/>
                  </a:lnTo>
                  <a:lnTo>
                    <a:pt x="1367" y="900"/>
                  </a:lnTo>
                  <a:lnTo>
                    <a:pt x="1349" y="906"/>
                  </a:lnTo>
                  <a:lnTo>
                    <a:pt x="1325" y="906"/>
                  </a:lnTo>
                  <a:lnTo>
                    <a:pt x="1307" y="912"/>
                  </a:lnTo>
                  <a:lnTo>
                    <a:pt x="1283" y="912"/>
                  </a:lnTo>
                  <a:lnTo>
                    <a:pt x="1265" y="918"/>
                  </a:lnTo>
                  <a:lnTo>
                    <a:pt x="1241" y="918"/>
                  </a:lnTo>
                  <a:lnTo>
                    <a:pt x="1224" y="918"/>
                  </a:lnTo>
                  <a:lnTo>
                    <a:pt x="1200" y="918"/>
                  </a:lnTo>
                  <a:lnTo>
                    <a:pt x="1182" y="924"/>
                  </a:lnTo>
                  <a:lnTo>
                    <a:pt x="1158" y="924"/>
                  </a:lnTo>
                  <a:lnTo>
                    <a:pt x="1140" y="924"/>
                  </a:lnTo>
                  <a:lnTo>
                    <a:pt x="1116" y="924"/>
                  </a:lnTo>
                  <a:lnTo>
                    <a:pt x="1098" y="924"/>
                  </a:lnTo>
                  <a:lnTo>
                    <a:pt x="1074" y="924"/>
                  </a:lnTo>
                  <a:lnTo>
                    <a:pt x="1056" y="924"/>
                  </a:lnTo>
                  <a:lnTo>
                    <a:pt x="1032" y="918"/>
                  </a:lnTo>
                  <a:lnTo>
                    <a:pt x="1014" y="918"/>
                  </a:lnTo>
                  <a:lnTo>
                    <a:pt x="990" y="918"/>
                  </a:lnTo>
                  <a:lnTo>
                    <a:pt x="972" y="918"/>
                  </a:lnTo>
                  <a:lnTo>
                    <a:pt x="948" y="912"/>
                  </a:lnTo>
                  <a:lnTo>
                    <a:pt x="930" y="912"/>
                  </a:lnTo>
                  <a:lnTo>
                    <a:pt x="906" y="906"/>
                  </a:lnTo>
                  <a:lnTo>
                    <a:pt x="888" y="906"/>
                  </a:lnTo>
                  <a:lnTo>
                    <a:pt x="870" y="900"/>
                  </a:lnTo>
                  <a:lnTo>
                    <a:pt x="846" y="900"/>
                  </a:lnTo>
                  <a:lnTo>
                    <a:pt x="828" y="894"/>
                  </a:lnTo>
                  <a:lnTo>
                    <a:pt x="804" y="894"/>
                  </a:lnTo>
                  <a:lnTo>
                    <a:pt x="786" y="888"/>
                  </a:lnTo>
                  <a:lnTo>
                    <a:pt x="768" y="882"/>
                  </a:lnTo>
                  <a:lnTo>
                    <a:pt x="744" y="876"/>
                  </a:lnTo>
                  <a:lnTo>
                    <a:pt x="726" y="870"/>
                  </a:lnTo>
                  <a:lnTo>
                    <a:pt x="708" y="864"/>
                  </a:lnTo>
                  <a:lnTo>
                    <a:pt x="684" y="864"/>
                  </a:lnTo>
                  <a:lnTo>
                    <a:pt x="666" y="858"/>
                  </a:lnTo>
                  <a:lnTo>
                    <a:pt x="648" y="852"/>
                  </a:lnTo>
                  <a:lnTo>
                    <a:pt x="630" y="840"/>
                  </a:lnTo>
                  <a:lnTo>
                    <a:pt x="612" y="834"/>
                  </a:lnTo>
                  <a:lnTo>
                    <a:pt x="588" y="828"/>
                  </a:lnTo>
                  <a:lnTo>
                    <a:pt x="570" y="822"/>
                  </a:lnTo>
                  <a:lnTo>
                    <a:pt x="552" y="816"/>
                  </a:lnTo>
                  <a:lnTo>
                    <a:pt x="534" y="804"/>
                  </a:lnTo>
                  <a:lnTo>
                    <a:pt x="516" y="798"/>
                  </a:lnTo>
                  <a:lnTo>
                    <a:pt x="498" y="792"/>
                  </a:lnTo>
                  <a:lnTo>
                    <a:pt x="480" y="780"/>
                  </a:lnTo>
                  <a:lnTo>
                    <a:pt x="462" y="774"/>
                  </a:lnTo>
                  <a:lnTo>
                    <a:pt x="444" y="762"/>
                  </a:lnTo>
                  <a:lnTo>
                    <a:pt x="426" y="756"/>
                  </a:lnTo>
                  <a:lnTo>
                    <a:pt x="408" y="744"/>
                  </a:lnTo>
                  <a:lnTo>
                    <a:pt x="396" y="738"/>
                  </a:lnTo>
                  <a:lnTo>
                    <a:pt x="378" y="726"/>
                  </a:lnTo>
                  <a:lnTo>
                    <a:pt x="360" y="714"/>
                  </a:lnTo>
                  <a:lnTo>
                    <a:pt x="342" y="708"/>
                  </a:lnTo>
                  <a:lnTo>
                    <a:pt x="330" y="696"/>
                  </a:lnTo>
                  <a:lnTo>
                    <a:pt x="312" y="684"/>
                  </a:lnTo>
                  <a:lnTo>
                    <a:pt x="300" y="672"/>
                  </a:lnTo>
                  <a:lnTo>
                    <a:pt x="282" y="666"/>
                  </a:lnTo>
                  <a:lnTo>
                    <a:pt x="264" y="654"/>
                  </a:lnTo>
                  <a:lnTo>
                    <a:pt x="252" y="642"/>
                  </a:lnTo>
                  <a:lnTo>
                    <a:pt x="240" y="630"/>
                  </a:lnTo>
                  <a:lnTo>
                    <a:pt x="222" y="618"/>
                  </a:lnTo>
                  <a:lnTo>
                    <a:pt x="210" y="606"/>
                  </a:lnTo>
                  <a:lnTo>
                    <a:pt x="198" y="594"/>
                  </a:lnTo>
                  <a:lnTo>
                    <a:pt x="180" y="582"/>
                  </a:lnTo>
                  <a:lnTo>
                    <a:pt x="168" y="570"/>
                  </a:lnTo>
                  <a:lnTo>
                    <a:pt x="156" y="552"/>
                  </a:lnTo>
                  <a:lnTo>
                    <a:pt x="144" y="540"/>
                  </a:lnTo>
                  <a:lnTo>
                    <a:pt x="132" y="528"/>
                  </a:lnTo>
                  <a:lnTo>
                    <a:pt x="120" y="516"/>
                  </a:lnTo>
                  <a:lnTo>
                    <a:pt x="108" y="504"/>
                  </a:lnTo>
                  <a:lnTo>
                    <a:pt x="96" y="486"/>
                  </a:lnTo>
                  <a:lnTo>
                    <a:pt x="84" y="474"/>
                  </a:lnTo>
                  <a:lnTo>
                    <a:pt x="78" y="462"/>
                  </a:lnTo>
                  <a:lnTo>
                    <a:pt x="66" y="444"/>
                  </a:lnTo>
                  <a:lnTo>
                    <a:pt x="54" y="432"/>
                  </a:lnTo>
                  <a:lnTo>
                    <a:pt x="48" y="420"/>
                  </a:lnTo>
                  <a:lnTo>
                    <a:pt x="36" y="402"/>
                  </a:lnTo>
                  <a:lnTo>
                    <a:pt x="30" y="390"/>
                  </a:lnTo>
                  <a:lnTo>
                    <a:pt x="18" y="372"/>
                  </a:lnTo>
                  <a:lnTo>
                    <a:pt x="12" y="360"/>
                  </a:lnTo>
                  <a:lnTo>
                    <a:pt x="0" y="342"/>
                  </a:lnTo>
                  <a:lnTo>
                    <a:pt x="1116" y="0"/>
                  </a:lnTo>
                  <a:lnTo>
                    <a:pt x="2135" y="486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3636963" y="5781675"/>
              <a:ext cx="581025" cy="790575"/>
            </a:xfrm>
            <a:custGeom>
              <a:avLst/>
              <a:gdLst>
                <a:gd name="T0" fmla="*/ 0 w 61"/>
                <a:gd name="T1" fmla="*/ 83 h 83"/>
                <a:gd name="T2" fmla="*/ 12 w 61"/>
                <a:gd name="T3" fmla="*/ 83 h 83"/>
                <a:gd name="T4" fmla="*/ 61 w 61"/>
                <a:gd name="T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83">
                  <a:moveTo>
                    <a:pt x="0" y="83"/>
                  </a:moveTo>
                  <a:lnTo>
                    <a:pt x="12" y="83"/>
                  </a:lnTo>
                  <a:lnTo>
                    <a:pt x="61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40"/>
            <p:cNvSpPr>
              <a:spLocks noChangeArrowheads="1"/>
            </p:cNvSpPr>
            <p:nvPr/>
          </p:nvSpPr>
          <p:spPr bwMode="auto">
            <a:xfrm>
              <a:off x="1219200" y="3113088"/>
              <a:ext cx="35747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SLL </a:t>
              </a:r>
            </a:p>
          </p:txBody>
        </p:sp>
        <p:sp>
          <p:nvSpPr>
            <p:cNvPr id="57" name="Rectangle 41"/>
            <p:cNvSpPr>
              <a:spLocks noChangeArrowheads="1"/>
            </p:cNvSpPr>
            <p:nvPr/>
          </p:nvSpPr>
          <p:spPr bwMode="auto">
            <a:xfrm>
              <a:off x="1295400" y="3408363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8%</a:t>
              </a:r>
            </a:p>
          </p:txBody>
        </p:sp>
        <p:sp>
          <p:nvSpPr>
            <p:cNvPr id="58" name="Rectangle 42"/>
            <p:cNvSpPr>
              <a:spLocks noChangeArrowheads="1"/>
            </p:cNvSpPr>
            <p:nvPr/>
          </p:nvSpPr>
          <p:spPr bwMode="auto">
            <a:xfrm>
              <a:off x="6778625" y="5695950"/>
              <a:ext cx="6593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Burkitt</a:t>
              </a:r>
            </a:p>
          </p:txBody>
        </p:sp>
        <p:sp>
          <p:nvSpPr>
            <p:cNvPr id="59" name="Rectangle 43"/>
            <p:cNvSpPr>
              <a:spLocks noChangeArrowheads="1"/>
            </p:cNvSpPr>
            <p:nvPr/>
          </p:nvSpPr>
          <p:spPr bwMode="auto">
            <a:xfrm>
              <a:off x="6997700" y="5991225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1%</a:t>
              </a:r>
            </a:p>
          </p:txBody>
        </p:sp>
        <p:sp>
          <p:nvSpPr>
            <p:cNvPr id="60" name="Rectangle 44"/>
            <p:cNvSpPr>
              <a:spLocks noChangeArrowheads="1"/>
            </p:cNvSpPr>
            <p:nvPr/>
          </p:nvSpPr>
          <p:spPr bwMode="auto">
            <a:xfrm>
              <a:off x="6940550" y="4732338"/>
              <a:ext cx="22034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Lymphoblastiques</a:t>
              </a:r>
            </a:p>
          </p:txBody>
        </p:sp>
        <p:sp>
          <p:nvSpPr>
            <p:cNvPr id="61" name="Rectangle 45"/>
            <p:cNvSpPr>
              <a:spLocks noChangeArrowheads="1"/>
            </p:cNvSpPr>
            <p:nvPr/>
          </p:nvSpPr>
          <p:spPr bwMode="auto">
            <a:xfrm>
              <a:off x="7567613" y="5027613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62" name="Rectangle 46"/>
            <p:cNvSpPr>
              <a:spLocks noChangeArrowheads="1"/>
            </p:cNvSpPr>
            <p:nvPr/>
          </p:nvSpPr>
          <p:spPr bwMode="auto">
            <a:xfrm>
              <a:off x="7615238" y="5132388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2%</a:t>
              </a:r>
            </a:p>
          </p:txBody>
        </p:sp>
        <p:sp>
          <p:nvSpPr>
            <p:cNvPr id="63" name="Rectangle 47"/>
            <p:cNvSpPr>
              <a:spLocks noChangeArrowheads="1"/>
            </p:cNvSpPr>
            <p:nvPr/>
          </p:nvSpPr>
          <p:spPr bwMode="auto">
            <a:xfrm>
              <a:off x="7188200" y="3970338"/>
              <a:ext cx="149720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T périphériques</a:t>
              </a:r>
            </a:p>
          </p:txBody>
        </p:sp>
        <p:sp>
          <p:nvSpPr>
            <p:cNvPr id="64" name="Rectangle 48"/>
            <p:cNvSpPr>
              <a:spLocks noChangeArrowheads="1"/>
            </p:cNvSpPr>
            <p:nvPr/>
          </p:nvSpPr>
          <p:spPr bwMode="auto">
            <a:xfrm>
              <a:off x="7900988" y="4265613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7%</a:t>
              </a:r>
            </a:p>
          </p:txBody>
        </p:sp>
        <p:sp>
          <p:nvSpPr>
            <p:cNvPr id="65" name="Rectangle 49"/>
            <p:cNvSpPr>
              <a:spLocks noChangeArrowheads="1"/>
            </p:cNvSpPr>
            <p:nvPr/>
          </p:nvSpPr>
          <p:spPr bwMode="auto">
            <a:xfrm>
              <a:off x="7302500" y="3103563"/>
              <a:ext cx="123271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Anaplasique</a:t>
              </a:r>
              <a:r>
                <a:rPr lang="fr-FR" altLang="en-US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6" name="Rectangle 50"/>
            <p:cNvSpPr>
              <a:spLocks noChangeArrowheads="1"/>
            </p:cNvSpPr>
            <p:nvPr/>
          </p:nvSpPr>
          <p:spPr bwMode="auto">
            <a:xfrm>
              <a:off x="7700963" y="3398838"/>
              <a:ext cx="5026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T/nul</a:t>
              </a:r>
            </a:p>
          </p:txBody>
        </p:sp>
        <p:sp>
          <p:nvSpPr>
            <p:cNvPr id="67" name="Rectangle 51"/>
            <p:cNvSpPr>
              <a:spLocks noChangeArrowheads="1"/>
            </p:cNvSpPr>
            <p:nvPr/>
          </p:nvSpPr>
          <p:spPr bwMode="auto">
            <a:xfrm>
              <a:off x="7834313" y="3694113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2%</a:t>
              </a:r>
            </a:p>
          </p:txBody>
        </p:sp>
        <p:sp>
          <p:nvSpPr>
            <p:cNvPr id="68" name="Rectangle 52"/>
            <p:cNvSpPr>
              <a:spLocks noChangeArrowheads="1"/>
            </p:cNvSpPr>
            <p:nvPr/>
          </p:nvSpPr>
          <p:spPr bwMode="auto">
            <a:xfrm>
              <a:off x="6797675" y="2273300"/>
              <a:ext cx="6290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Autres</a:t>
              </a:r>
            </a:p>
          </p:txBody>
        </p:sp>
        <p:sp>
          <p:nvSpPr>
            <p:cNvPr id="69" name="Rectangle 53"/>
            <p:cNvSpPr>
              <a:spLocks noChangeArrowheads="1"/>
            </p:cNvSpPr>
            <p:nvPr/>
          </p:nvSpPr>
          <p:spPr bwMode="auto">
            <a:xfrm>
              <a:off x="7007225" y="2568575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6%</a:t>
              </a:r>
            </a:p>
          </p:txBody>
        </p:sp>
        <p:sp>
          <p:nvSpPr>
            <p:cNvPr id="70" name="Rectangle 54"/>
            <p:cNvSpPr>
              <a:spLocks noChangeArrowheads="1"/>
            </p:cNvSpPr>
            <p:nvPr/>
          </p:nvSpPr>
          <p:spPr bwMode="auto">
            <a:xfrm>
              <a:off x="400050" y="2082800"/>
              <a:ext cx="14915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Zone Marginale</a:t>
              </a:r>
            </a:p>
          </p:txBody>
        </p:sp>
        <p:sp>
          <p:nvSpPr>
            <p:cNvPr id="71" name="Rectangle 55"/>
            <p:cNvSpPr>
              <a:spLocks noChangeArrowheads="1"/>
            </p:cNvSpPr>
            <p:nvPr/>
          </p:nvSpPr>
          <p:spPr bwMode="auto">
            <a:xfrm>
              <a:off x="1095375" y="2378075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3%</a:t>
              </a:r>
            </a:p>
          </p:txBody>
        </p:sp>
        <p:sp>
          <p:nvSpPr>
            <p:cNvPr id="72" name="Rectangle 56"/>
            <p:cNvSpPr>
              <a:spLocks noChangeArrowheads="1"/>
            </p:cNvSpPr>
            <p:nvPr/>
          </p:nvSpPr>
          <p:spPr bwMode="auto">
            <a:xfrm>
              <a:off x="3094038" y="1597025"/>
              <a:ext cx="5361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MALT</a:t>
              </a:r>
            </a:p>
          </p:txBody>
        </p:sp>
        <p:sp>
          <p:nvSpPr>
            <p:cNvPr id="73" name="Rectangle 57"/>
            <p:cNvSpPr>
              <a:spLocks noChangeArrowheads="1"/>
            </p:cNvSpPr>
            <p:nvPr/>
          </p:nvSpPr>
          <p:spPr bwMode="auto">
            <a:xfrm>
              <a:off x="3275013" y="1892300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8%</a:t>
              </a:r>
            </a:p>
          </p:txBody>
        </p:sp>
        <p:sp>
          <p:nvSpPr>
            <p:cNvPr id="74" name="Rectangle 58"/>
            <p:cNvSpPr>
              <a:spLocks noChangeArrowheads="1"/>
            </p:cNvSpPr>
            <p:nvPr/>
          </p:nvSpPr>
          <p:spPr bwMode="auto">
            <a:xfrm>
              <a:off x="2732088" y="5775325"/>
              <a:ext cx="7838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Diffus à </a:t>
              </a:r>
            </a:p>
          </p:txBody>
        </p:sp>
        <p:sp>
          <p:nvSpPr>
            <p:cNvPr id="75" name="Rectangle 59"/>
            <p:cNvSpPr>
              <a:spLocks noChangeArrowheads="1"/>
            </p:cNvSpPr>
            <p:nvPr/>
          </p:nvSpPr>
          <p:spPr bwMode="auto">
            <a:xfrm>
              <a:off x="2684463" y="6045200"/>
              <a:ext cx="8445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Grandes </a:t>
              </a:r>
            </a:p>
          </p:txBody>
        </p:sp>
        <p:sp>
          <p:nvSpPr>
            <p:cNvPr id="76" name="Rectangle 60"/>
            <p:cNvSpPr>
              <a:spLocks noChangeArrowheads="1"/>
            </p:cNvSpPr>
            <p:nvPr/>
          </p:nvSpPr>
          <p:spPr bwMode="auto">
            <a:xfrm>
              <a:off x="2713038" y="6302375"/>
              <a:ext cx="7357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Cellules</a:t>
              </a: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2941638" y="6534150"/>
              <a:ext cx="4023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35%</a:t>
              </a:r>
            </a:p>
          </p:txBody>
        </p:sp>
        <p:sp>
          <p:nvSpPr>
            <p:cNvPr id="78" name="Rectangle 62"/>
            <p:cNvSpPr>
              <a:spLocks noChangeArrowheads="1"/>
            </p:cNvSpPr>
            <p:nvPr/>
          </p:nvSpPr>
          <p:spPr bwMode="auto">
            <a:xfrm>
              <a:off x="838200" y="4418013"/>
              <a:ext cx="8848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Manteau</a:t>
              </a:r>
            </a:p>
          </p:txBody>
        </p:sp>
        <p:sp>
          <p:nvSpPr>
            <p:cNvPr id="79" name="Rectangle 63"/>
            <p:cNvSpPr>
              <a:spLocks noChangeArrowheads="1"/>
            </p:cNvSpPr>
            <p:nvPr/>
          </p:nvSpPr>
          <p:spPr bwMode="auto">
            <a:xfrm>
              <a:off x="1133475" y="4713288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6%</a:t>
              </a:r>
            </a:p>
          </p:txBody>
        </p:sp>
        <p:sp>
          <p:nvSpPr>
            <p:cNvPr id="80" name="Rectangle 64"/>
            <p:cNvSpPr>
              <a:spLocks noChangeArrowheads="1"/>
            </p:cNvSpPr>
            <p:nvPr/>
          </p:nvSpPr>
          <p:spPr bwMode="auto">
            <a:xfrm>
              <a:off x="5283200" y="1692275"/>
              <a:ext cx="1034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Folliculaire</a:t>
              </a:r>
            </a:p>
          </p:txBody>
        </p:sp>
        <p:sp>
          <p:nvSpPr>
            <p:cNvPr id="81" name="Rectangle 65"/>
            <p:cNvSpPr>
              <a:spLocks noChangeArrowheads="1"/>
            </p:cNvSpPr>
            <p:nvPr/>
          </p:nvSpPr>
          <p:spPr bwMode="auto">
            <a:xfrm>
              <a:off x="5683250" y="1987550"/>
              <a:ext cx="4023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0" hangingPunct="0"/>
              <a:r>
                <a:rPr lang="fr-FR" altLang="en-US" b="1">
                  <a:solidFill>
                    <a:prstClr val="black"/>
                  </a:solidFill>
                  <a:cs typeface="Times New Roman" panose="02020603050405020304" pitchFamily="18" charset="0"/>
                </a:rPr>
                <a:t>22%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7566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4882" y="1467851"/>
            <a:ext cx="4396635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2400" b="1" dirty="0" smtClean="0">
                <a:solidFill>
                  <a:srgbClr val="00007A"/>
                </a:solidFill>
                <a:latin typeface="Times New Roman"/>
                <a:cs typeface="Times New Roman"/>
              </a:rPr>
              <a:t>1-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400" dirty="0">
                <a:cs typeface="Times New Roman"/>
              </a:rPr>
              <a:t>Les hémopathies </a:t>
            </a:r>
            <a:r>
              <a:rPr lang="fr-FR" sz="2400" dirty="0" smtClean="0">
                <a:cs typeface="Times New Roman"/>
              </a:rPr>
              <a:t>malignes, </a:t>
            </a:r>
            <a:r>
              <a:rPr lang="fr-FR" sz="2400" dirty="0">
                <a:cs typeface="Times New Roman"/>
              </a:rPr>
              <a:t>tu ne traiteras pas toujours</a:t>
            </a:r>
          </a:p>
          <a:p>
            <a:pPr algn="just"/>
            <a:endParaRPr lang="fr-FR" sz="1600" dirty="0">
              <a:cs typeface="Times New Roman"/>
            </a:endParaRPr>
          </a:p>
          <a:p>
            <a:pPr marL="0" indent="0" algn="just">
              <a:buNone/>
            </a:pPr>
            <a:r>
              <a:rPr lang="fr-FR" sz="2400" b="1" dirty="0">
                <a:solidFill>
                  <a:srgbClr val="00007A"/>
                </a:solidFill>
                <a:cs typeface="Times New Roman"/>
              </a:rPr>
              <a:t>2-</a:t>
            </a:r>
            <a:r>
              <a:rPr lang="fr-FR" sz="2400" dirty="0">
                <a:cs typeface="Times New Roman"/>
              </a:rPr>
              <a:t> Aux tumeurs CD20</a:t>
            </a:r>
            <a:r>
              <a:rPr lang="fr-FR" sz="2400" dirty="0" smtClean="0">
                <a:cs typeface="Times New Roman"/>
              </a:rPr>
              <a:t>+,  traitement tu </a:t>
            </a:r>
            <a:r>
              <a:rPr lang="fr-FR" sz="2400" dirty="0">
                <a:cs typeface="Times New Roman"/>
              </a:rPr>
              <a:t>donneras</a:t>
            </a:r>
          </a:p>
          <a:p>
            <a:pPr algn="just"/>
            <a:endParaRPr lang="fr-FR" sz="1600" dirty="0">
              <a:cs typeface="Times New Roman"/>
            </a:endParaRPr>
          </a:p>
          <a:p>
            <a:pPr marL="0" indent="0" algn="just">
              <a:buNone/>
            </a:pPr>
            <a:r>
              <a:rPr lang="fr-FR" sz="2400" b="1" dirty="0" smtClean="0">
                <a:solidFill>
                  <a:srgbClr val="00007A"/>
                </a:solidFill>
                <a:cs typeface="Times New Roman"/>
              </a:rPr>
              <a:t>3- </a:t>
            </a:r>
            <a:r>
              <a:rPr lang="fr-FR" sz="2400" dirty="0">
                <a:cs typeface="Times New Roman"/>
              </a:rPr>
              <a:t>En </a:t>
            </a:r>
            <a:r>
              <a:rPr lang="fr-FR" sz="2400" dirty="0" smtClean="0">
                <a:cs typeface="Times New Roman"/>
              </a:rPr>
              <a:t>RCP, </a:t>
            </a:r>
            <a:r>
              <a:rPr lang="fr-FR" sz="2400" dirty="0">
                <a:cs typeface="Times New Roman"/>
              </a:rPr>
              <a:t>tu valideras</a:t>
            </a:r>
          </a:p>
          <a:p>
            <a:pPr algn="just"/>
            <a:endParaRPr lang="fr-FR" sz="1600" dirty="0">
              <a:cs typeface="Times New Roman"/>
            </a:endParaRPr>
          </a:p>
          <a:p>
            <a:pPr marL="0" indent="0" algn="just">
              <a:buNone/>
            </a:pPr>
            <a:r>
              <a:rPr lang="fr-FR" sz="2400" b="1" dirty="0">
                <a:solidFill>
                  <a:srgbClr val="00007A"/>
                </a:solidFill>
                <a:cs typeface="Times New Roman"/>
              </a:rPr>
              <a:t>4</a:t>
            </a:r>
            <a:r>
              <a:rPr lang="fr-FR" sz="2400" b="1" dirty="0" smtClean="0">
                <a:solidFill>
                  <a:srgbClr val="00007A"/>
                </a:solidFill>
                <a:cs typeface="Times New Roman"/>
              </a:rPr>
              <a:t>- </a:t>
            </a:r>
            <a:r>
              <a:rPr lang="fr-FR" sz="2400" dirty="0">
                <a:cs typeface="Times New Roman"/>
              </a:rPr>
              <a:t>En </a:t>
            </a:r>
            <a:r>
              <a:rPr lang="fr-FR" sz="2400" dirty="0" smtClean="0">
                <a:cs typeface="Times New Roman"/>
              </a:rPr>
              <a:t>rechute, </a:t>
            </a:r>
            <a:r>
              <a:rPr lang="fr-FR" sz="2400" dirty="0">
                <a:cs typeface="Times New Roman"/>
              </a:rPr>
              <a:t>tu te débrouilleras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>
                <a:solidFill>
                  <a:prstClr val="white"/>
                </a:solidFill>
                <a:cs typeface="Times New Roman"/>
              </a:rPr>
              <a:t>Les tables de la loi de l’hématologue</a:t>
            </a:r>
            <a:endParaRPr lang="en-US" sz="3600" b="1" kern="0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59" y="1467851"/>
            <a:ext cx="3407014" cy="42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8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052186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  <a:cs typeface="Times New Roman"/>
              </a:rPr>
              <a:t>L’hématologue </a:t>
            </a:r>
            <a:r>
              <a:rPr lang="fr-FR" sz="4000" b="1" dirty="0">
                <a:solidFill>
                  <a:prstClr val="white"/>
                </a:solidFill>
                <a:cs typeface="Times New Roman"/>
              </a:rPr>
              <a:t>et les </a:t>
            </a:r>
            <a:r>
              <a:rPr lang="fr-FR" sz="4000" b="1" dirty="0" err="1">
                <a:solidFill>
                  <a:prstClr val="white"/>
                </a:solidFill>
                <a:cs typeface="Times New Roman"/>
              </a:rPr>
              <a:t>biosimilaires</a:t>
            </a:r>
            <a:r>
              <a:rPr lang="fr-FR" sz="2800" dirty="0">
                <a:solidFill>
                  <a:prstClr val="white"/>
                </a:solidFill>
                <a:cs typeface="Times New Roman"/>
              </a:rPr>
              <a:t/>
            </a:r>
            <a:br>
              <a:rPr lang="fr-FR" sz="2800" dirty="0">
                <a:solidFill>
                  <a:prstClr val="white"/>
                </a:solidFill>
                <a:cs typeface="Times New Roman"/>
              </a:rPr>
            </a:br>
            <a:r>
              <a:rPr lang="fr-FR" sz="2800" dirty="0">
                <a:solidFill>
                  <a:prstClr val="white"/>
                </a:solidFill>
                <a:cs typeface="Times New Roman"/>
              </a:rPr>
              <a:t>La rencontre…</a:t>
            </a:r>
            <a:endParaRPr lang="en-US" sz="2800" dirty="0">
              <a:solidFill>
                <a:prstClr val="white"/>
              </a:solidFill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065" y="3902620"/>
            <a:ext cx="2955381" cy="29553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647" y="1560407"/>
            <a:ext cx="2033436" cy="25385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197" y="1761271"/>
            <a:ext cx="3116868" cy="233765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61271"/>
            <a:ext cx="3579647" cy="23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8968"/>
            <a:ext cx="8915400" cy="489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"/>
            <a:ext cx="9144000" cy="1277655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  <a:cs typeface="Times New Roman"/>
              </a:rPr>
              <a:t>L’hématologue </a:t>
            </a:r>
            <a:r>
              <a:rPr lang="fr-FR" sz="4000" b="1" dirty="0">
                <a:solidFill>
                  <a:prstClr val="white"/>
                </a:solidFill>
                <a:cs typeface="Times New Roman"/>
              </a:rPr>
              <a:t>face aux </a:t>
            </a:r>
            <a:r>
              <a:rPr lang="fr-FR" sz="4000" b="1" dirty="0" err="1">
                <a:solidFill>
                  <a:prstClr val="white"/>
                </a:solidFill>
                <a:cs typeface="Times New Roman"/>
              </a:rPr>
              <a:t>biosimilaires</a:t>
            </a:r>
            <a:r>
              <a:rPr lang="fr-FR" sz="4000" b="1" dirty="0">
                <a:solidFill>
                  <a:prstClr val="white"/>
                </a:solidFill>
                <a:cs typeface="Times New Roman"/>
              </a:rPr>
              <a:t> d’anticorps monoclonaux</a:t>
            </a:r>
            <a:endParaRPr lang="en-US" sz="4000" b="1" dirty="0">
              <a:solidFill>
                <a:prstClr val="white"/>
              </a:solidFill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1200" dirty="0" err="1">
                <a:solidFill>
                  <a:prstClr val="black"/>
                </a:solidFill>
              </a:rPr>
              <a:t>Mellstedt</a:t>
            </a:r>
            <a:r>
              <a:rPr lang="en-US" sz="1200" dirty="0">
                <a:solidFill>
                  <a:prstClr val="black"/>
                </a:solidFill>
              </a:rPr>
              <a:t>, H. EJC supplements 11, no. 3 (2013) 1−11</a:t>
            </a:r>
            <a:endParaRPr lang="fr-F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9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4052664"/>
            <a:ext cx="6400800" cy="1752600"/>
          </a:xfrm>
        </p:spPr>
        <p:txBody>
          <a:bodyPr>
            <a:noAutofit/>
          </a:bodyPr>
          <a:lstStyle/>
          <a:p>
            <a:endParaRPr lang="fr-FR" sz="2400" b="1" dirty="0" smtClean="0">
              <a:solidFill>
                <a:schemeClr val="tx1"/>
              </a:solidFill>
            </a:endParaRPr>
          </a:p>
          <a:p>
            <a:r>
              <a:rPr lang="fr-FR" sz="2400" b="1" dirty="0" smtClean="0">
                <a:solidFill>
                  <a:schemeClr val="tx1"/>
                </a:solidFill>
              </a:rPr>
              <a:t>Pr A. ASTIER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Dr S. CHOQUET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Pr P. TILLEUL</a:t>
            </a:r>
          </a:p>
        </p:txBody>
      </p:sp>
      <p:cxnSp>
        <p:nvCxnSpPr>
          <p:cNvPr id="9" name="Straight Connector 7"/>
          <p:cNvCxnSpPr/>
          <p:nvPr/>
        </p:nvCxnSpPr>
        <p:spPr>
          <a:xfrm>
            <a:off x="685800" y="3645024"/>
            <a:ext cx="7848600" cy="1587"/>
          </a:xfrm>
          <a:prstGeom prst="line">
            <a:avLst/>
          </a:prstGeom>
          <a:noFill/>
          <a:ln w="19050" cap="flat" cmpd="sng" algn="ctr">
            <a:solidFill>
              <a:srgbClr val="00007A"/>
            </a:solidFill>
            <a:prstDash val="solid"/>
          </a:ln>
          <a:effectLst/>
        </p:spPr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1772816"/>
            <a:ext cx="78486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080" tIns="48540" rIns="97080" bIns="48540" numCol="1" anchor="b" anchorCtr="0" compatLnSpc="1">
            <a:prstTxWarp prst="textNoShape">
              <a:avLst/>
            </a:prstTxWarp>
            <a:noAutofit/>
          </a:bodyPr>
          <a:lstStyle>
            <a:lvl1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2pPr>
            <a:lvl3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3pPr>
            <a:lvl4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4pPr>
            <a:lvl5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fr-FR" sz="4800" b="1" dirty="0" smtClean="0">
                <a:solidFill>
                  <a:srgbClr val="00007A"/>
                </a:solidFill>
                <a:latin typeface="+mn-lt"/>
              </a:rPr>
              <a:t>INTERVENANTS</a:t>
            </a:r>
            <a:endParaRPr lang="en-US" sz="4800" b="1" dirty="0">
              <a:solidFill>
                <a:srgbClr val="00007A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6" t="19322" r="32382" b="65605"/>
          <a:stretch/>
        </p:blipFill>
        <p:spPr bwMode="auto">
          <a:xfrm>
            <a:off x="6563269" y="20187"/>
            <a:ext cx="2565779" cy="16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611734" y="6362164"/>
            <a:ext cx="592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Regards croisés sur les </a:t>
            </a:r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biosimilaires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 en hématologie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, avec le soutien de Sandoz</a:t>
            </a:r>
          </a:p>
          <a:p>
            <a:pPr algn="ctr"/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SFPO 2017 - Nantes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"/>
            <a:ext cx="9144000" cy="1152395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  <a:cs typeface="Times New Roman"/>
              </a:rPr>
              <a:t>L’hématologue </a:t>
            </a:r>
            <a:r>
              <a:rPr lang="fr-FR" sz="4000" b="1" dirty="0">
                <a:solidFill>
                  <a:prstClr val="white"/>
                </a:solidFill>
                <a:cs typeface="Times New Roman"/>
              </a:rPr>
              <a:t>face aux </a:t>
            </a:r>
            <a:r>
              <a:rPr lang="fr-FR" sz="4000" b="1" dirty="0" err="1">
                <a:solidFill>
                  <a:prstClr val="white"/>
                </a:solidFill>
                <a:cs typeface="Times New Roman"/>
              </a:rPr>
              <a:t>biosimilaires</a:t>
            </a:r>
            <a:r>
              <a:rPr lang="fr-FR" sz="4000" b="1" dirty="0">
                <a:solidFill>
                  <a:prstClr val="white"/>
                </a:solidFill>
                <a:cs typeface="Times New Roman"/>
              </a:rPr>
              <a:t> d’anticorps monoclonaux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4300"/>
            <a:ext cx="3327400" cy="35052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272" y="2546190"/>
            <a:ext cx="3807928" cy="28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"/>
            <a:ext cx="9144000" cy="1252603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  <a:cs typeface="Times New Roman"/>
              </a:rPr>
              <a:t>Connaissances </a:t>
            </a:r>
            <a:r>
              <a:rPr lang="fr-FR" sz="4000" b="1" dirty="0">
                <a:solidFill>
                  <a:prstClr val="white"/>
                </a:solidFill>
                <a:cs typeface="Times New Roman"/>
              </a:rPr>
              <a:t>des </a:t>
            </a:r>
            <a:r>
              <a:rPr lang="fr-FR" sz="4000" b="1" dirty="0" err="1">
                <a:solidFill>
                  <a:prstClr val="white"/>
                </a:solidFill>
                <a:cs typeface="Times New Roman"/>
              </a:rPr>
              <a:t>b</a:t>
            </a:r>
            <a:r>
              <a:rPr lang="fr-FR" sz="4000" b="1" dirty="0" err="1" smtClean="0">
                <a:solidFill>
                  <a:prstClr val="white"/>
                </a:solidFill>
                <a:cs typeface="Times New Roman"/>
              </a:rPr>
              <a:t>iosimilaires</a:t>
            </a:r>
            <a:r>
              <a:rPr lang="fr-FR" sz="4000" b="1" dirty="0" smtClean="0">
                <a:solidFill>
                  <a:prstClr val="white"/>
                </a:solidFill>
                <a:cs typeface="Times New Roman"/>
              </a:rPr>
              <a:t> </a:t>
            </a:r>
            <a:r>
              <a:rPr lang="fr-FR" sz="4000" b="1" dirty="0">
                <a:solidFill>
                  <a:prstClr val="white"/>
                </a:solidFill>
                <a:cs typeface="Times New Roman"/>
              </a:rPr>
              <a:t>par les hématologues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599442"/>
            <a:ext cx="812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089764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  <a:cs typeface="Times New Roman"/>
              </a:rPr>
              <a:t>Freins </a:t>
            </a:r>
            <a:r>
              <a:rPr lang="fr-FR" sz="4000" b="1" dirty="0">
                <a:solidFill>
                  <a:prstClr val="white"/>
                </a:solidFill>
                <a:cs typeface="Times New Roman"/>
              </a:rPr>
              <a:t>à la prescription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9616" y="1664609"/>
            <a:ext cx="387144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>
              <a:buClr>
                <a:srgbClr val="00007A"/>
              </a:buClr>
              <a:buFont typeface="Wingdings" charset="2"/>
              <a:buChar char="ü"/>
            </a:pPr>
            <a:r>
              <a:rPr lang="fr-FR" sz="2800" dirty="0" smtClean="0">
                <a:solidFill>
                  <a:prstClr val="black"/>
                </a:solidFill>
                <a:cs typeface="Times New Roman"/>
              </a:rPr>
              <a:t>Pathologies différentes</a:t>
            </a:r>
          </a:p>
          <a:p>
            <a:pPr marL="342900" indent="-342900" defTabSz="457200">
              <a:buClr>
                <a:srgbClr val="00007A"/>
              </a:buClr>
              <a:buFont typeface="Wingdings" charset="2"/>
              <a:buChar char="ü"/>
            </a:pPr>
            <a:endParaRPr lang="fr-FR" sz="2800" dirty="0">
              <a:solidFill>
                <a:prstClr val="black"/>
              </a:solidFill>
              <a:cs typeface="Times New Roman"/>
            </a:endParaRPr>
          </a:p>
          <a:p>
            <a:pPr marL="342900" indent="-342900" defTabSz="457200">
              <a:buClr>
                <a:srgbClr val="00007A"/>
              </a:buClr>
              <a:buFont typeface="Wingdings" charset="2"/>
              <a:buChar char="ü"/>
            </a:pPr>
            <a:r>
              <a:rPr lang="fr-FR" sz="2800" dirty="0" smtClean="0">
                <a:solidFill>
                  <a:prstClr val="black"/>
                </a:solidFill>
                <a:cs typeface="Times New Roman"/>
              </a:rPr>
              <a:t>Indications différentes</a:t>
            </a:r>
          </a:p>
          <a:p>
            <a:pPr marL="342900" indent="-342900" defTabSz="457200">
              <a:buClr>
                <a:srgbClr val="00007A"/>
              </a:buClr>
              <a:buFont typeface="Wingdings" charset="2"/>
              <a:buChar char="ü"/>
            </a:pPr>
            <a:endParaRPr lang="fr-FR" sz="2800" dirty="0">
              <a:solidFill>
                <a:prstClr val="black"/>
              </a:solidFill>
              <a:cs typeface="Times New Roman"/>
            </a:endParaRPr>
          </a:p>
          <a:p>
            <a:pPr marL="342900" indent="-342900" defTabSz="457200">
              <a:buClr>
                <a:srgbClr val="00007A"/>
              </a:buClr>
              <a:buFont typeface="Wingdings" charset="2"/>
              <a:buChar char="ü"/>
            </a:pPr>
            <a:r>
              <a:rPr lang="fr-FR" sz="2800" dirty="0" smtClean="0">
                <a:solidFill>
                  <a:prstClr val="black"/>
                </a:solidFill>
                <a:cs typeface="Times New Roman"/>
              </a:rPr>
              <a:t>Schémas différents</a:t>
            </a:r>
            <a:endParaRPr lang="fr-FR" sz="2800" dirty="0">
              <a:solidFill>
                <a:prstClr val="black"/>
              </a:solidFill>
              <a:cs typeface="Times New Roman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213861" y="4436043"/>
            <a:ext cx="6716279" cy="2181674"/>
            <a:chOff x="766469" y="4436043"/>
            <a:chExt cx="6716279" cy="2181674"/>
          </a:xfrm>
        </p:grpSpPr>
        <p:sp>
          <p:nvSpPr>
            <p:cNvPr id="7" name="ZoneTexte 6"/>
            <p:cNvSpPr txBox="1"/>
            <p:nvPr/>
          </p:nvSpPr>
          <p:spPr>
            <a:xfrm>
              <a:off x="766469" y="4436643"/>
              <a:ext cx="2847600" cy="1055608"/>
            </a:xfrm>
            <a:prstGeom prst="round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457200"/>
              <a:r>
                <a:rPr lang="fr-FR" sz="2800" dirty="0" smtClean="0">
                  <a:solidFill>
                    <a:prstClr val="white"/>
                  </a:solidFill>
                </a:rPr>
                <a:t>Chimiothérapie + princeps</a:t>
              </a:r>
              <a:endParaRPr lang="fr-FR" sz="2800" dirty="0">
                <a:solidFill>
                  <a:prstClr val="white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66852" y="5562109"/>
              <a:ext cx="2847217" cy="1055608"/>
            </a:xfrm>
            <a:prstGeom prst="roundRect">
              <a:avLst/>
            </a:prstGeom>
            <a:solidFill>
              <a:srgbClr val="800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defTabSz="457200"/>
              <a:r>
                <a:rPr lang="fr-FR" sz="2800" dirty="0" smtClean="0">
                  <a:solidFill>
                    <a:prstClr val="white"/>
                  </a:solidFill>
                </a:rPr>
                <a:t>Chimiothérapie + </a:t>
              </a:r>
              <a:r>
                <a:rPr lang="fr-FR" sz="2800" dirty="0" err="1" smtClean="0">
                  <a:solidFill>
                    <a:prstClr val="white"/>
                  </a:solidFill>
                </a:rPr>
                <a:t>biosimilaire</a:t>
              </a:r>
              <a:endParaRPr lang="fr-FR" sz="2800" dirty="0">
                <a:solidFill>
                  <a:prstClr val="white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552422" y="4436643"/>
              <a:ext cx="1930326" cy="578882"/>
            </a:xfrm>
            <a:prstGeom prst="round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457200"/>
              <a:r>
                <a:rPr lang="fr-FR" sz="2800" dirty="0">
                  <a:solidFill>
                    <a:prstClr val="white"/>
                  </a:solidFill>
                </a:rPr>
                <a:t>P</a:t>
              </a:r>
              <a:r>
                <a:rPr lang="fr-FR" sz="2800" dirty="0" smtClean="0">
                  <a:solidFill>
                    <a:prstClr val="white"/>
                  </a:solidFill>
                </a:rPr>
                <a:t>rinceps</a:t>
              </a:r>
              <a:endParaRPr lang="fr-FR" sz="2800" dirty="0">
                <a:solidFill>
                  <a:prstClr val="white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552423" y="5776394"/>
              <a:ext cx="1930325" cy="578882"/>
            </a:xfrm>
            <a:prstGeom prst="roundRect">
              <a:avLst/>
            </a:prstGeom>
            <a:solidFill>
              <a:srgbClr val="800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defTabSz="457200"/>
              <a:r>
                <a:rPr lang="fr-FR" sz="2800" dirty="0" err="1">
                  <a:solidFill>
                    <a:prstClr val="white"/>
                  </a:solidFill>
                </a:rPr>
                <a:t>B</a:t>
              </a:r>
              <a:r>
                <a:rPr lang="fr-FR" sz="2800" dirty="0" err="1" smtClean="0">
                  <a:solidFill>
                    <a:prstClr val="white"/>
                  </a:solidFill>
                </a:rPr>
                <a:t>iosimilaire</a:t>
              </a:r>
              <a:endParaRPr lang="fr-FR" sz="2800" dirty="0">
                <a:solidFill>
                  <a:prstClr val="white"/>
                </a:solidFill>
              </a:endParaRPr>
            </a:p>
          </p:txBody>
        </p:sp>
        <p:sp>
          <p:nvSpPr>
            <p:cNvPr id="12" name="Flèche vers la droite 8"/>
            <p:cNvSpPr/>
            <p:nvPr/>
          </p:nvSpPr>
          <p:spPr>
            <a:xfrm>
              <a:off x="4177298" y="4436043"/>
              <a:ext cx="850294" cy="580082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4" name="Flèche vers la droite 8"/>
            <p:cNvSpPr/>
            <p:nvPr/>
          </p:nvSpPr>
          <p:spPr>
            <a:xfrm>
              <a:off x="4177298" y="5799872"/>
              <a:ext cx="850294" cy="580082"/>
            </a:xfrm>
            <a:prstGeom prst="rightArrow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2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  <a:cs typeface="Times New Roman"/>
              </a:rPr>
              <a:t>Positionnement </a:t>
            </a:r>
            <a:r>
              <a:rPr lang="fr-FR" sz="4000" b="1" dirty="0">
                <a:solidFill>
                  <a:prstClr val="white"/>
                </a:solidFill>
                <a:cs typeface="Times New Roman"/>
              </a:rPr>
              <a:t>des sociétés </a:t>
            </a:r>
            <a:r>
              <a:rPr lang="fr-FR" sz="4000" b="1" dirty="0" smtClean="0">
                <a:solidFill>
                  <a:prstClr val="white"/>
                </a:solidFill>
                <a:cs typeface="Times New Roman"/>
              </a:rPr>
              <a:t>savantes ?</a:t>
            </a:r>
            <a:endParaRPr lang="fr-FR" sz="4000" b="1" dirty="0">
              <a:solidFill>
                <a:prstClr val="white"/>
              </a:solidFill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99" y="1380060"/>
            <a:ext cx="4120219" cy="485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9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  <a:cs typeface="Times New Roman"/>
              </a:rPr>
              <a:t>La </a:t>
            </a:r>
            <a:r>
              <a:rPr lang="fr-FR" sz="4000" b="1" dirty="0">
                <a:solidFill>
                  <a:prstClr val="white"/>
                </a:solidFill>
                <a:cs typeface="Times New Roman"/>
              </a:rPr>
              <a:t>vision du patient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3" y="1154592"/>
            <a:ext cx="4783667" cy="47836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1922"/>
            <a:ext cx="2603500" cy="18492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b="5206"/>
          <a:stretch/>
        </p:blipFill>
        <p:spPr>
          <a:xfrm>
            <a:off x="6201832" y="4431922"/>
            <a:ext cx="2942167" cy="18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85800" y="2214172"/>
            <a:ext cx="7848600" cy="2028825"/>
            <a:chOff x="685800" y="1797484"/>
            <a:chExt cx="7848600" cy="2028825"/>
          </a:xfrm>
        </p:grpSpPr>
        <p:cxnSp>
          <p:nvCxnSpPr>
            <p:cNvPr id="9" name="Straight Connector 7"/>
            <p:cNvCxnSpPr/>
            <p:nvPr/>
          </p:nvCxnSpPr>
          <p:spPr>
            <a:xfrm>
              <a:off x="685800" y="3824722"/>
              <a:ext cx="7848600" cy="1587"/>
            </a:xfrm>
            <a:prstGeom prst="line">
              <a:avLst/>
            </a:prstGeom>
            <a:noFill/>
            <a:ln w="19050" cap="flat" cmpd="sng" algn="ctr">
              <a:solidFill>
                <a:srgbClr val="00007A"/>
              </a:solidFill>
              <a:prstDash val="solid"/>
            </a:ln>
            <a:effectLst/>
          </p:spPr>
        </p:cxn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685800" y="1797484"/>
              <a:ext cx="7848600" cy="192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7080" tIns="48540" rIns="97080" bIns="48540" numCol="1" anchor="b" anchorCtr="0" compatLnSpc="1">
              <a:prstTxWarp prst="textNoShape">
                <a:avLst/>
              </a:prstTxWarp>
              <a:noAutofit/>
            </a:bodyPr>
            <a:lstStyle>
              <a:lvl1pPr algn="l" defTabSz="971550" rtl="0" eaLnBrk="0" fontAlgn="base" hangingPunct="0">
                <a:spcBef>
                  <a:spcPct val="0"/>
                </a:spcBef>
                <a:spcAft>
                  <a:spcPct val="0"/>
                </a:spcAft>
                <a:defRPr sz="5400" kern="1200" cap="all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defTabSz="971550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2"/>
                  </a:solidFill>
                  <a:latin typeface="Arial" charset="0"/>
                </a:defRPr>
              </a:lvl2pPr>
              <a:lvl3pPr algn="l" defTabSz="971550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2"/>
                  </a:solidFill>
                  <a:latin typeface="Arial" charset="0"/>
                </a:defRPr>
              </a:lvl3pPr>
              <a:lvl4pPr algn="l" defTabSz="971550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2"/>
                  </a:solidFill>
                  <a:latin typeface="Arial" charset="0"/>
                </a:defRPr>
              </a:lvl4pPr>
              <a:lvl5pPr algn="l" defTabSz="971550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50000"/>
                </a:lnSpc>
                <a:tabLst>
                  <a:tab pos="85725" algn="l"/>
                  <a:tab pos="87313" algn="l"/>
                </a:tabLst>
              </a:pPr>
              <a:r>
                <a:rPr lang="fr-FR" sz="4000" b="1" dirty="0">
                  <a:solidFill>
                    <a:srgbClr val="00007A"/>
                  </a:solidFill>
                  <a:cs typeface="Times New Roman"/>
                </a:rPr>
                <a:t>ACTIONS À MENER </a:t>
              </a:r>
              <a:br>
                <a:rPr lang="fr-FR" sz="4000" b="1" dirty="0">
                  <a:solidFill>
                    <a:srgbClr val="00007A"/>
                  </a:solidFill>
                  <a:cs typeface="Times New Roman"/>
                </a:rPr>
              </a:br>
              <a:r>
                <a:rPr lang="fr-FR" sz="4000" b="1" dirty="0">
                  <a:solidFill>
                    <a:srgbClr val="00007A"/>
                  </a:solidFill>
                  <a:cs typeface="Times New Roman"/>
                </a:rPr>
                <a:t>ENVERS LES PATIENTS</a:t>
              </a:r>
              <a:endParaRPr lang="en-US" sz="3600" b="1" kern="0" cap="none" spc="0" dirty="0">
                <a:solidFill>
                  <a:srgbClr val="00007A"/>
                </a:solidFill>
                <a:cs typeface="Arial" charset="0"/>
              </a:endParaRPr>
            </a:p>
          </p:txBody>
        </p:sp>
      </p:grpSp>
      <p:sp>
        <p:nvSpPr>
          <p:cNvPr id="11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6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/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</a:rPr>
              <a:t>Rassurer</a:t>
            </a:r>
            <a:endParaRPr lang="en-US" sz="3600" b="1" kern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517" y="1129540"/>
            <a:ext cx="6802967" cy="26994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834" y="4057064"/>
            <a:ext cx="3826576" cy="242643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30" y="4459960"/>
            <a:ext cx="1436342" cy="138006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410" y="4602537"/>
            <a:ext cx="2671589" cy="1282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8487" y="3331923"/>
            <a:ext cx="2530257" cy="4977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600" b="1" dirty="0" err="1" smtClean="0">
                <a:solidFill>
                  <a:prstClr val="white"/>
                </a:solidFill>
              </a:rPr>
              <a:t>Ac</a:t>
            </a:r>
            <a:r>
              <a:rPr lang="fr-FR" sz="1600" b="1" dirty="0" smtClean="0">
                <a:solidFill>
                  <a:prstClr val="white"/>
                </a:solidFill>
              </a:rPr>
              <a:t> de référence</a:t>
            </a:r>
            <a:endParaRPr lang="fr-FR" sz="16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8071" y="3331923"/>
            <a:ext cx="2685413" cy="4977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600" b="1" dirty="0" err="1" smtClean="0">
                <a:solidFill>
                  <a:prstClr val="white"/>
                </a:solidFill>
              </a:rPr>
              <a:t>Ac</a:t>
            </a:r>
            <a:r>
              <a:rPr lang="fr-FR" sz="1600" b="1" dirty="0" smtClean="0">
                <a:solidFill>
                  <a:prstClr val="white"/>
                </a:solidFill>
              </a:rPr>
              <a:t> </a:t>
            </a:r>
            <a:r>
              <a:rPr lang="fr-FR" sz="1600" b="1" dirty="0" err="1" smtClean="0">
                <a:solidFill>
                  <a:prstClr val="white"/>
                </a:solidFill>
              </a:rPr>
              <a:t>biosimilaire</a:t>
            </a:r>
            <a:endParaRPr lang="fr-FR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0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</a:rPr>
              <a:t>Responsabiliser</a:t>
            </a:r>
            <a:endParaRPr lang="en-US" sz="3600" b="1" kern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91" y="1192633"/>
            <a:ext cx="3810000" cy="2857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91" y="2805533"/>
            <a:ext cx="3382433" cy="338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4052664"/>
            <a:ext cx="6400800" cy="1752600"/>
          </a:xfrm>
        </p:spPr>
        <p:txBody>
          <a:bodyPr>
            <a:normAutofit/>
          </a:bodyPr>
          <a:lstStyle/>
          <a:p>
            <a:endParaRPr lang="fr-FR" sz="2000" b="1" dirty="0" smtClean="0">
              <a:solidFill>
                <a:schemeClr val="tx1"/>
              </a:solidFill>
            </a:endParaRPr>
          </a:p>
          <a:p>
            <a:r>
              <a:rPr lang="fr-FR" sz="2000" b="1" dirty="0">
                <a:solidFill>
                  <a:schemeClr val="tx1"/>
                </a:solidFill>
              </a:rPr>
              <a:t>P</a:t>
            </a:r>
            <a:r>
              <a:rPr lang="fr-FR" sz="2000" b="1" dirty="0" smtClean="0">
                <a:solidFill>
                  <a:schemeClr val="tx1"/>
                </a:solidFill>
              </a:rPr>
              <a:t>r Patrick </a:t>
            </a:r>
            <a:r>
              <a:rPr lang="fr-FR" sz="2000" b="1" dirty="0">
                <a:solidFill>
                  <a:schemeClr val="tx1"/>
                </a:solidFill>
              </a:rPr>
              <a:t>TILLEUL</a:t>
            </a:r>
          </a:p>
          <a:p>
            <a:r>
              <a:rPr lang="fr-FR" sz="2000" dirty="0">
                <a:solidFill>
                  <a:schemeClr val="tx1"/>
                </a:solidFill>
              </a:rPr>
              <a:t>Groupe Hospitalier Pitié-Salpêtrière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1734" y="6362164"/>
            <a:ext cx="592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prstClr val="white">
                    <a:lumMod val="50000"/>
                  </a:prstClr>
                </a:solidFill>
              </a:rPr>
              <a:t>Regards croisés sur les </a:t>
            </a:r>
            <a:r>
              <a:rPr lang="fr-FR" sz="1400" i="1" dirty="0" err="1">
                <a:solidFill>
                  <a:prstClr val="white">
                    <a:lumMod val="50000"/>
                  </a:prstClr>
                </a:solidFill>
              </a:rPr>
              <a:t>biosimilaires</a:t>
            </a:r>
            <a:r>
              <a:rPr lang="fr-FR" sz="1400" i="1" dirty="0">
                <a:solidFill>
                  <a:prstClr val="white">
                    <a:lumMod val="50000"/>
                  </a:prstClr>
                </a:solidFill>
              </a:rPr>
              <a:t> en hématologie </a:t>
            </a:r>
            <a:r>
              <a:rPr lang="fr-FR" sz="1400" i="1" dirty="0" smtClean="0">
                <a:solidFill>
                  <a:prstClr val="white">
                    <a:lumMod val="50000"/>
                  </a:prstClr>
                </a:solidFill>
              </a:rPr>
              <a:t>, avec le soutien de Sandoz</a:t>
            </a:r>
          </a:p>
          <a:p>
            <a:pPr algn="ctr"/>
            <a:r>
              <a:rPr lang="fr-FR" sz="1400" i="1" dirty="0" smtClean="0">
                <a:solidFill>
                  <a:prstClr val="white">
                    <a:lumMod val="50000"/>
                  </a:prstClr>
                </a:solidFill>
              </a:rPr>
              <a:t>SFPO 2017 - Nantes</a:t>
            </a:r>
            <a:endParaRPr lang="en-US" sz="1400" i="1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9" name="Straight Connector 7"/>
          <p:cNvCxnSpPr/>
          <p:nvPr/>
        </p:nvCxnSpPr>
        <p:spPr>
          <a:xfrm>
            <a:off x="690053" y="3973616"/>
            <a:ext cx="7848600" cy="1587"/>
          </a:xfrm>
          <a:prstGeom prst="line">
            <a:avLst/>
          </a:prstGeom>
          <a:noFill/>
          <a:ln w="19050" cap="flat" cmpd="sng" algn="ctr">
            <a:solidFill>
              <a:srgbClr val="00007A"/>
            </a:solidFill>
            <a:prstDash val="solid"/>
          </a:ln>
          <a:effectLst/>
        </p:spPr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68660" y="2005831"/>
            <a:ext cx="820668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080" tIns="48540" rIns="97080" bIns="48540" numCol="1" anchor="b" anchorCtr="0" compatLnSpc="1">
            <a:prstTxWarp prst="textNoShape">
              <a:avLst/>
            </a:prstTxWarp>
            <a:noAutofit/>
          </a:bodyPr>
          <a:lstStyle>
            <a:lvl1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2pPr>
            <a:lvl3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3pPr>
            <a:lvl4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4pPr>
            <a:lvl5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fr-FR" sz="4000" b="1" dirty="0" err="1">
                <a:solidFill>
                  <a:srgbClr val="00007A"/>
                </a:solidFill>
              </a:rPr>
              <a:t>Biosimilaires</a:t>
            </a:r>
            <a:r>
              <a:rPr lang="fr-FR" sz="4000" b="1" dirty="0">
                <a:solidFill>
                  <a:srgbClr val="00007A"/>
                </a:solidFill>
              </a:rPr>
              <a:t> : enjeux </a:t>
            </a:r>
            <a:r>
              <a:rPr lang="fr-FR" sz="4000" b="1" dirty="0" smtClean="0">
                <a:solidFill>
                  <a:srgbClr val="00007A"/>
                </a:solidFill>
              </a:rPr>
              <a:t>réglementaires, organisationnels </a:t>
            </a:r>
            <a:r>
              <a:rPr lang="fr-FR" sz="4000" b="1" dirty="0">
                <a:solidFill>
                  <a:srgbClr val="00007A"/>
                </a:solidFill>
              </a:rPr>
              <a:t>et économiques </a:t>
            </a:r>
            <a:endParaRPr lang="en-US" sz="4000" b="1" dirty="0">
              <a:solidFill>
                <a:srgbClr val="000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7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</a:rPr>
              <a:t>Liens d’intérêt</a:t>
            </a:r>
            <a:endParaRPr lang="en-US" sz="3600" b="1" kern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95288" y="1639341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51"/>
              </a:spcAft>
            </a:pPr>
            <a:r>
              <a:rPr lang="fr-FR" sz="2400" dirty="0">
                <a:solidFill>
                  <a:prstClr val="black"/>
                </a:solidFill>
              </a:rPr>
              <a:t>Amgen</a:t>
            </a:r>
          </a:p>
          <a:p>
            <a:pPr algn="just">
              <a:spcAft>
                <a:spcPts val="651"/>
              </a:spcAft>
            </a:pPr>
            <a:r>
              <a:rPr lang="fr-FR" sz="2400" dirty="0" err="1">
                <a:solidFill>
                  <a:prstClr val="black"/>
                </a:solidFill>
              </a:rPr>
              <a:t>Astellas</a:t>
            </a:r>
            <a:endParaRPr lang="fr-FR" sz="2400" dirty="0">
              <a:solidFill>
                <a:prstClr val="black"/>
              </a:solidFill>
            </a:endParaRPr>
          </a:p>
          <a:p>
            <a:pPr algn="just">
              <a:spcAft>
                <a:spcPts val="651"/>
              </a:spcAft>
            </a:pPr>
            <a:r>
              <a:rPr lang="fr-FR" sz="2400" dirty="0" err="1" smtClean="0">
                <a:solidFill>
                  <a:prstClr val="black"/>
                </a:solidFill>
              </a:rPr>
              <a:t>Biogen</a:t>
            </a:r>
            <a:endParaRPr lang="fr-FR" sz="2400" dirty="0">
              <a:solidFill>
                <a:prstClr val="black"/>
              </a:solidFill>
            </a:endParaRPr>
          </a:p>
          <a:p>
            <a:pPr algn="just">
              <a:spcAft>
                <a:spcPts val="651"/>
              </a:spcAft>
            </a:pPr>
            <a:r>
              <a:rPr lang="fr-FR" sz="2400" dirty="0">
                <a:solidFill>
                  <a:prstClr val="black"/>
                </a:solidFill>
              </a:rPr>
              <a:t>Baxter</a:t>
            </a:r>
          </a:p>
          <a:p>
            <a:pPr algn="just">
              <a:spcAft>
                <a:spcPts val="651"/>
              </a:spcAft>
            </a:pPr>
            <a:r>
              <a:rPr lang="fr-FR" sz="2400" dirty="0" err="1">
                <a:solidFill>
                  <a:prstClr val="black"/>
                </a:solidFill>
              </a:rPr>
              <a:t>Chiesi</a:t>
            </a:r>
            <a:endParaRPr lang="fr-FR" sz="2400" dirty="0">
              <a:solidFill>
                <a:prstClr val="black"/>
              </a:solidFill>
            </a:endParaRPr>
          </a:p>
          <a:p>
            <a:pPr algn="just">
              <a:spcAft>
                <a:spcPts val="651"/>
              </a:spcAft>
            </a:pPr>
            <a:r>
              <a:rPr lang="fr-FR" sz="2400" dirty="0" smtClean="0">
                <a:solidFill>
                  <a:prstClr val="black"/>
                </a:solidFill>
              </a:rPr>
              <a:t>MSD</a:t>
            </a:r>
            <a:endParaRPr lang="fr-FR" sz="2400" dirty="0">
              <a:solidFill>
                <a:prstClr val="black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681724" y="163934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51"/>
              </a:spcAft>
            </a:pPr>
            <a:r>
              <a:rPr lang="fr-FR" sz="2400" dirty="0" smtClean="0">
                <a:solidFill>
                  <a:prstClr val="black"/>
                </a:solidFill>
              </a:rPr>
              <a:t>Novartis</a:t>
            </a:r>
            <a:endParaRPr lang="fr-FR" sz="2400" dirty="0">
              <a:solidFill>
                <a:prstClr val="black"/>
              </a:solidFill>
            </a:endParaRPr>
          </a:p>
          <a:p>
            <a:pPr algn="just">
              <a:spcAft>
                <a:spcPts val="651"/>
              </a:spcAft>
            </a:pPr>
            <a:r>
              <a:rPr lang="fr-FR" sz="2400" dirty="0">
                <a:solidFill>
                  <a:prstClr val="black"/>
                </a:solidFill>
              </a:rPr>
              <a:t>Roche</a:t>
            </a:r>
          </a:p>
          <a:p>
            <a:pPr algn="just">
              <a:spcAft>
                <a:spcPts val="651"/>
              </a:spcAft>
            </a:pPr>
            <a:r>
              <a:rPr lang="fr-FR" sz="2400" dirty="0">
                <a:solidFill>
                  <a:prstClr val="black"/>
                </a:solidFill>
              </a:rPr>
              <a:t>Sandoz</a:t>
            </a:r>
          </a:p>
          <a:p>
            <a:pPr algn="just">
              <a:spcAft>
                <a:spcPts val="651"/>
              </a:spcAft>
            </a:pPr>
            <a:r>
              <a:rPr lang="fr-FR" sz="2400" dirty="0" smtClean="0">
                <a:solidFill>
                  <a:prstClr val="black"/>
                </a:solidFill>
              </a:rPr>
              <a:t>Takeda</a:t>
            </a:r>
            <a:endParaRPr lang="fr-F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75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4052664"/>
            <a:ext cx="6400800" cy="1752600"/>
          </a:xfrm>
        </p:spPr>
        <p:txBody>
          <a:bodyPr>
            <a:normAutofit/>
          </a:bodyPr>
          <a:lstStyle/>
          <a:p>
            <a:endParaRPr lang="fr-FR" sz="2000" b="1" dirty="0" smtClean="0">
              <a:solidFill>
                <a:schemeClr val="tx1"/>
              </a:solidFill>
            </a:endParaRPr>
          </a:p>
          <a:p>
            <a:r>
              <a:rPr lang="fr-FR" sz="2000" b="1" dirty="0" smtClean="0">
                <a:solidFill>
                  <a:schemeClr val="tx1"/>
                </a:solidFill>
              </a:rPr>
              <a:t>Pr Alain ASTIER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Chef du pole PUI, GH Henri Mondor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Vice Président ESOP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1734" y="6362164"/>
            <a:ext cx="592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Regards croisés sur les </a:t>
            </a:r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biosimilaires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 en hématologie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, avec le soutien de Sandoz</a:t>
            </a:r>
          </a:p>
          <a:p>
            <a:pPr algn="ctr"/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SFPO 2017 - Nantes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7"/>
          <p:cNvCxnSpPr/>
          <p:nvPr/>
        </p:nvCxnSpPr>
        <p:spPr>
          <a:xfrm>
            <a:off x="685800" y="4147493"/>
            <a:ext cx="7848600" cy="1587"/>
          </a:xfrm>
          <a:prstGeom prst="line">
            <a:avLst/>
          </a:prstGeom>
          <a:noFill/>
          <a:ln w="19050" cap="flat" cmpd="sng" algn="ctr">
            <a:solidFill>
              <a:srgbClr val="00007A"/>
            </a:solidFill>
            <a:prstDash val="solid"/>
          </a:ln>
          <a:effectLst/>
        </p:spPr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2221855"/>
            <a:ext cx="78486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080" tIns="48540" rIns="97080" bIns="48540" numCol="1" anchor="b" anchorCtr="0" compatLnSpc="1">
            <a:prstTxWarp prst="textNoShape">
              <a:avLst/>
            </a:prstTxWarp>
            <a:noAutofit/>
          </a:bodyPr>
          <a:lstStyle>
            <a:lvl1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2pPr>
            <a:lvl3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3pPr>
            <a:lvl4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4pPr>
            <a:lvl5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fr-FR" sz="4800" b="1" dirty="0" smtClean="0">
                <a:solidFill>
                  <a:srgbClr val="00007A"/>
                </a:solidFill>
                <a:latin typeface="+mn-lt"/>
              </a:rPr>
              <a:t>De la spécificité du développement d’un anticorps monoclonal </a:t>
            </a:r>
            <a:r>
              <a:rPr lang="fr-FR" sz="4800" b="1" dirty="0" err="1" smtClean="0">
                <a:solidFill>
                  <a:srgbClr val="00007A"/>
                </a:solidFill>
                <a:latin typeface="+mn-lt"/>
              </a:rPr>
              <a:t>biosimilaire</a:t>
            </a:r>
            <a:endParaRPr lang="en-US" sz="4800" b="1" dirty="0">
              <a:solidFill>
                <a:srgbClr val="00007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8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prstClr val="white"/>
                </a:solidFill>
              </a:rPr>
              <a:t>Sommaire</a:t>
            </a:r>
            <a:endParaRPr lang="en-US" sz="3600" b="1" kern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167844" y="1196752"/>
            <a:ext cx="2808312" cy="936104"/>
          </a:xfrm>
          <a:prstGeom prst="roundRect">
            <a:avLst/>
          </a:prstGeom>
          <a:gradFill rotWithShape="1">
            <a:gsLst>
              <a:gs pos="0">
                <a:srgbClr val="00007A">
                  <a:shade val="70000"/>
                  <a:satMod val="150000"/>
                </a:srgbClr>
              </a:gs>
              <a:gs pos="34000">
                <a:srgbClr val="00007A">
                  <a:shade val="70000"/>
                  <a:satMod val="140000"/>
                </a:srgbClr>
              </a:gs>
              <a:gs pos="70000">
                <a:srgbClr val="00007A">
                  <a:tint val="100000"/>
                  <a:shade val="90000"/>
                  <a:satMod val="140000"/>
                </a:srgbClr>
              </a:gs>
              <a:gs pos="100000">
                <a:srgbClr val="00007A">
                  <a:tint val="100000"/>
                  <a:shade val="100000"/>
                  <a:satMod val="100000"/>
                </a:srgbClr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00007A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lIns="91432" tIns="45716" rIns="91432" bIns="45716" rtlCol="0" anchor="ctr"/>
          <a:lstStyle/>
          <a:p>
            <a:pPr defTabSz="914317"/>
            <a:r>
              <a:rPr lang="fr-FR" sz="2800" b="1" kern="0" dirty="0">
                <a:solidFill>
                  <a:srgbClr val="FFFFFF"/>
                </a:solidFill>
              </a:rPr>
              <a:t>- 3 enjeux </a:t>
            </a:r>
            <a:br>
              <a:rPr lang="fr-FR" sz="2800" b="1" kern="0" dirty="0">
                <a:solidFill>
                  <a:srgbClr val="FFFFFF"/>
                </a:solidFill>
              </a:rPr>
            </a:br>
            <a:r>
              <a:rPr lang="fr-FR" sz="2800" b="1" kern="0" dirty="0">
                <a:solidFill>
                  <a:srgbClr val="FFFFFF"/>
                </a:solidFill>
              </a:rPr>
              <a:t>- 3 messages clés</a:t>
            </a:r>
          </a:p>
        </p:txBody>
      </p:sp>
      <p:graphicFrame>
        <p:nvGraphicFramePr>
          <p:cNvPr id="10" name="Espace réservé du conten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224118"/>
              </p:ext>
            </p:extLst>
          </p:nvPr>
        </p:nvGraphicFramePr>
        <p:xfrm>
          <a:off x="503548" y="1700808"/>
          <a:ext cx="8136905" cy="612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92499" defTabSz="1053551">
              <a:tabLst>
                <a:tab pos="92960" algn="l"/>
              </a:tabLst>
            </a:pPr>
            <a:r>
              <a:rPr lang="fr-FR" sz="4000" b="1" dirty="0">
                <a:solidFill>
                  <a:prstClr val="white"/>
                </a:solidFill>
              </a:rPr>
              <a:t>Le règlementaire</a:t>
            </a:r>
            <a:endParaRPr lang="en-US" sz="4000" b="1" dirty="0">
              <a:solidFill>
                <a:prstClr val="white"/>
              </a:solidFill>
            </a:endParaRPr>
          </a:p>
        </p:txBody>
      </p:sp>
      <p:graphicFrame>
        <p:nvGraphicFramePr>
          <p:cNvPr id="8" name="Espace réservé du conten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890433"/>
              </p:ext>
            </p:extLst>
          </p:nvPr>
        </p:nvGraphicFramePr>
        <p:xfrm>
          <a:off x="-324544" y="836712"/>
          <a:ext cx="993710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angle à coins arrondis 12"/>
          <p:cNvSpPr/>
          <p:nvPr/>
        </p:nvSpPr>
        <p:spPr>
          <a:xfrm>
            <a:off x="539552" y="4456689"/>
            <a:ext cx="7848872" cy="2167093"/>
          </a:xfrm>
          <a:prstGeom prst="roundRect">
            <a:avLst/>
          </a:prstGeom>
          <a:gradFill rotWithShape="1">
            <a:gsLst>
              <a:gs pos="0">
                <a:srgbClr val="9B9BDD">
                  <a:tint val="50000"/>
                  <a:shade val="86000"/>
                  <a:satMod val="140000"/>
                </a:srgbClr>
              </a:gs>
              <a:gs pos="45000">
                <a:srgbClr val="9B9BDD">
                  <a:tint val="48000"/>
                  <a:satMod val="150000"/>
                </a:srgbClr>
              </a:gs>
              <a:gs pos="100000">
                <a:srgbClr val="9B9BDD">
                  <a:tint val="28000"/>
                  <a:satMod val="160000"/>
                </a:srgbClr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9B9BDD"/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just" fontAlgn="base">
              <a:spcBef>
                <a:spcPts val="60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kern="0" dirty="0" smtClean="0">
                <a:solidFill>
                  <a:srgbClr val="333333"/>
                </a:solidFill>
                <a:latin typeface="Arial"/>
              </a:rPr>
              <a:t> Le patient traité par un médicament biologique doit être </a:t>
            </a:r>
            <a:r>
              <a:rPr lang="fr-FR" b="1" kern="0" dirty="0" smtClean="0">
                <a:solidFill>
                  <a:srgbClr val="00007A">
                    <a:lumMod val="75000"/>
                  </a:srgbClr>
                </a:solidFill>
                <a:latin typeface="Arial"/>
              </a:rPr>
              <a:t>informé</a:t>
            </a:r>
            <a:r>
              <a:rPr lang="fr-FR" kern="0" dirty="0" smtClean="0">
                <a:solidFill>
                  <a:srgbClr val="333333"/>
                </a:solidFill>
                <a:latin typeface="Arial"/>
              </a:rPr>
              <a:t> </a:t>
            </a:r>
            <a:r>
              <a:rPr lang="fr-FR" b="1" kern="0" dirty="0" smtClean="0">
                <a:solidFill>
                  <a:srgbClr val="00007A">
                    <a:lumMod val="75000"/>
                  </a:srgbClr>
                </a:solidFill>
                <a:latin typeface="Arial"/>
              </a:rPr>
              <a:t>d’une possible interchangeabilité entre deux médicaments biologiques </a:t>
            </a:r>
            <a:r>
              <a:rPr lang="fr-FR" kern="0" dirty="0" smtClean="0">
                <a:solidFill>
                  <a:srgbClr val="333333"/>
                </a:solidFill>
                <a:latin typeface="Arial"/>
              </a:rPr>
              <a:t>(princeps et/ou </a:t>
            </a:r>
            <a:r>
              <a:rPr lang="fr-FR" kern="0" dirty="0" err="1" smtClean="0">
                <a:solidFill>
                  <a:srgbClr val="333333"/>
                </a:solidFill>
                <a:latin typeface="Arial"/>
              </a:rPr>
              <a:t>biosimilaire</a:t>
            </a:r>
            <a:r>
              <a:rPr lang="fr-FR" kern="0" dirty="0" smtClean="0">
                <a:solidFill>
                  <a:srgbClr val="333333"/>
                </a:solidFill>
                <a:latin typeface="Arial"/>
              </a:rPr>
              <a:t>) 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kern="0" dirty="0" smtClean="0">
                <a:solidFill>
                  <a:srgbClr val="333333"/>
                </a:solidFill>
                <a:latin typeface="Arial"/>
              </a:rPr>
              <a:t> et donner son accord ;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fr-FR" kern="0" dirty="0" smtClean="0">
                <a:solidFill>
                  <a:srgbClr val="333333"/>
                </a:solidFill>
                <a:latin typeface="Arial"/>
              </a:rPr>
              <a:t>- il doit recevoir une </a:t>
            </a:r>
            <a:r>
              <a:rPr lang="fr-FR" b="1" kern="0" dirty="0" smtClean="0">
                <a:solidFill>
                  <a:srgbClr val="00007A">
                    <a:lumMod val="75000"/>
                  </a:srgbClr>
                </a:solidFill>
                <a:latin typeface="Arial"/>
              </a:rPr>
              <a:t>surveillance clinique </a:t>
            </a:r>
            <a:r>
              <a:rPr lang="fr-FR" kern="0" dirty="0" smtClean="0">
                <a:solidFill>
                  <a:srgbClr val="333333"/>
                </a:solidFill>
                <a:latin typeface="Arial"/>
              </a:rPr>
              <a:t>appropriée lors du traitement ;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fr-FR" kern="0" dirty="0" smtClean="0">
                <a:solidFill>
                  <a:srgbClr val="333333"/>
                </a:solidFill>
                <a:latin typeface="Arial"/>
              </a:rPr>
              <a:t>- </a:t>
            </a:r>
            <a:r>
              <a:rPr lang="fr-FR" b="1" kern="0" dirty="0" smtClean="0">
                <a:solidFill>
                  <a:srgbClr val="00007A">
                    <a:lumMod val="75000"/>
                  </a:srgbClr>
                </a:solidFill>
                <a:latin typeface="Arial"/>
              </a:rPr>
              <a:t>La t</a:t>
            </a:r>
            <a:r>
              <a:rPr lang="fr-FR" b="1" kern="0" dirty="0" err="1" smtClean="0">
                <a:solidFill>
                  <a:srgbClr val="00007A">
                    <a:lumMod val="75000"/>
                  </a:srgbClr>
                </a:solidFill>
                <a:latin typeface="Arial"/>
              </a:rPr>
              <a:t>raçabilité</a:t>
            </a:r>
            <a:r>
              <a:rPr lang="fr-FR" kern="0" dirty="0" smtClean="0">
                <a:solidFill>
                  <a:srgbClr val="333333"/>
                </a:solidFill>
                <a:latin typeface="Arial"/>
              </a:rPr>
              <a:t> sur les produits concernés doit être assurée.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0" y="6623782"/>
            <a:ext cx="4177538" cy="276991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rgbClr val="333333"/>
                </a:solidFill>
                <a:cs typeface="Arial" charset="0"/>
              </a:rPr>
              <a:t>* Rapport ANSM  Etat des lieux médicaments </a:t>
            </a:r>
            <a:r>
              <a:rPr lang="fr-FR" sz="1200" dirty="0" err="1">
                <a:solidFill>
                  <a:srgbClr val="333333"/>
                </a:solidFill>
                <a:cs typeface="Arial" charset="0"/>
              </a:rPr>
              <a:t>biosimilaires</a:t>
            </a:r>
            <a:r>
              <a:rPr lang="fr-FR" sz="1200" dirty="0">
                <a:solidFill>
                  <a:srgbClr val="333333"/>
                </a:solidFill>
                <a:cs typeface="Arial" charset="0"/>
              </a:rPr>
              <a:t> 2016</a:t>
            </a:r>
          </a:p>
        </p:txBody>
      </p:sp>
      <p:sp>
        <p:nvSpPr>
          <p:cNvPr id="15" name="Flèche vers le bas 14"/>
          <p:cNvSpPr/>
          <p:nvPr/>
        </p:nvSpPr>
        <p:spPr>
          <a:xfrm>
            <a:off x="4355976" y="3789040"/>
            <a:ext cx="432048" cy="648072"/>
          </a:xfrm>
          <a:prstGeom prst="downArrow">
            <a:avLst/>
          </a:prstGeom>
          <a:solidFill>
            <a:srgbClr val="00007A"/>
          </a:solidFill>
          <a:ln w="26425" cap="flat" cmpd="sng" algn="ctr">
            <a:solidFill>
              <a:srgbClr val="00007A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 kern="0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4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08520" y="0"/>
            <a:ext cx="9252520" cy="126876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92499" algn="just" defTabSz="1053551">
              <a:tabLst>
                <a:tab pos="92960" algn="l"/>
              </a:tabLst>
            </a:pPr>
            <a:r>
              <a:rPr lang="fr-FR" sz="4000" b="1" dirty="0">
                <a:solidFill>
                  <a:prstClr val="white"/>
                </a:solidFill>
              </a:rPr>
              <a:t>Organisationnel : </a:t>
            </a:r>
            <a:r>
              <a:rPr lang="fr-FR" sz="2800" dirty="0">
                <a:solidFill>
                  <a:prstClr val="white"/>
                </a:solidFill>
              </a:rPr>
              <a:t>Y </a:t>
            </a:r>
            <a:r>
              <a:rPr lang="fr-FR" sz="2800" dirty="0" err="1">
                <a:solidFill>
                  <a:prstClr val="white"/>
                </a:solidFill>
              </a:rPr>
              <a:t>a-t-il</a:t>
            </a:r>
            <a:r>
              <a:rPr lang="fr-FR" sz="2800" dirty="0">
                <a:solidFill>
                  <a:prstClr val="white"/>
                </a:solidFill>
              </a:rPr>
              <a:t> eu un intérêt pour les hôpitaux à switcher vers les </a:t>
            </a:r>
            <a:r>
              <a:rPr lang="fr-FR" sz="2800" dirty="0" err="1">
                <a:solidFill>
                  <a:prstClr val="white"/>
                </a:solidFill>
              </a:rPr>
              <a:t>biosimilaires</a:t>
            </a:r>
            <a:r>
              <a:rPr lang="fr-FR" sz="2800" dirty="0">
                <a:solidFill>
                  <a:prstClr val="white"/>
                </a:solidFill>
              </a:rPr>
              <a:t> en 2016 ou 2017 ?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162248" y="1484285"/>
            <a:ext cx="4212000" cy="4681019"/>
          </a:xfrm>
        </p:spPr>
        <p:txBody>
          <a:bodyPr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fr-FR" sz="2800" b="1" u="sng" dirty="0" smtClean="0">
                <a:solidFill>
                  <a:srgbClr val="00007A"/>
                </a:solidFill>
              </a:rPr>
              <a:t>OUI</a:t>
            </a:r>
          </a:p>
          <a:p>
            <a:pPr marL="371875" lvl="1" indent="-3718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Affichage </a:t>
            </a:r>
            <a:r>
              <a:rPr lang="fr-FR" sz="2400" dirty="0"/>
              <a:t>d’une organisation capable de prendre des décisions </a:t>
            </a:r>
            <a:r>
              <a:rPr lang="fr-FR" sz="2400" dirty="0" smtClean="0"/>
              <a:t>collégiales.</a:t>
            </a:r>
          </a:p>
          <a:p>
            <a:pPr marL="371875" lvl="1" indent="-3718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« Effets d’empreinte » pour autres disciplines à </a:t>
            </a:r>
            <a:r>
              <a:rPr lang="fr-FR" sz="2400" dirty="0" smtClean="0"/>
              <a:t>venir.</a:t>
            </a:r>
          </a:p>
          <a:p>
            <a:pPr marL="371875" lvl="1" indent="-371875" algn="just">
              <a:buFont typeface="Arial" panose="020B0604020202020204" pitchFamily="34" charset="0"/>
              <a:buChar char="•"/>
            </a:pPr>
            <a:r>
              <a:rPr lang="fr-FR" sz="2400" dirty="0" smtClean="0"/>
              <a:t>Hôpitaux </a:t>
            </a:r>
            <a:r>
              <a:rPr lang="fr-FR" sz="2400" dirty="0"/>
              <a:t>promoteurs de ces décisions ont généré des </a:t>
            </a:r>
            <a:r>
              <a:rPr lang="fr-FR" sz="2400" dirty="0" smtClean="0"/>
              <a:t>économies</a:t>
            </a:r>
          </a:p>
          <a:p>
            <a:pPr marL="805730" lvl="2" indent="-371875"/>
            <a:r>
              <a:rPr lang="fr-FR" sz="1600" dirty="0" smtClean="0">
                <a:solidFill>
                  <a:srgbClr val="00007A"/>
                </a:solidFill>
              </a:rPr>
              <a:t>Qui </a:t>
            </a:r>
            <a:r>
              <a:rPr lang="fr-FR" sz="1600" dirty="0">
                <a:solidFill>
                  <a:srgbClr val="00007A"/>
                </a:solidFill>
              </a:rPr>
              <a:t>dépassent les seuls </a:t>
            </a:r>
            <a:r>
              <a:rPr lang="fr-FR" sz="1600" dirty="0" smtClean="0">
                <a:solidFill>
                  <a:srgbClr val="00007A"/>
                </a:solidFill>
              </a:rPr>
              <a:t>établissements concernés</a:t>
            </a:r>
          </a:p>
          <a:p>
            <a:pPr marL="805730" lvl="2" indent="-371875" algn="just"/>
            <a:r>
              <a:rPr lang="fr-FR" sz="1600" dirty="0">
                <a:solidFill>
                  <a:srgbClr val="00007A"/>
                </a:solidFill>
              </a:rPr>
              <a:t>Qui sont importantes pour le payeur</a:t>
            </a:r>
          </a:p>
          <a:p>
            <a:pPr marL="805730" lvl="2" indent="-371875" algn="just"/>
            <a:r>
              <a:rPr lang="fr-FR" sz="1600" dirty="0">
                <a:solidFill>
                  <a:srgbClr val="00007A"/>
                </a:solidFill>
              </a:rPr>
              <a:t>Anticipation régulation CAQES à </a:t>
            </a:r>
            <a:r>
              <a:rPr lang="fr-FR" sz="1600" dirty="0" smtClean="0">
                <a:solidFill>
                  <a:srgbClr val="00007A"/>
                </a:solidFill>
              </a:rPr>
              <a:t>venir</a:t>
            </a:r>
            <a:endParaRPr lang="fr-FR" sz="1600" dirty="0">
              <a:solidFill>
                <a:srgbClr val="00007A"/>
              </a:solidFill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644008" y="1484783"/>
            <a:ext cx="4212000" cy="4681019"/>
          </a:xfrm>
          <a:prstGeom prst="rect">
            <a:avLst/>
          </a:prstGeom>
        </p:spPr>
        <p:txBody>
          <a:bodyPr vert="horz" lIns="99167" tIns="49583" rIns="99167" bIns="49583" rtlCol="0">
            <a:noAutofit/>
          </a:bodyPr>
          <a:lstStyle>
            <a:lvl1pPr marL="371875" indent="-371875" algn="l" defTabSz="9916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5729" indent="-309896" algn="l" defTabSz="9916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9584" indent="-247917" algn="l" defTabSz="9916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5417" indent="-247917" algn="l" defTabSz="9916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1250" indent="-247917" algn="l" defTabSz="9916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7084" indent="-247917" algn="l" defTabSz="9916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2917" indent="-247917" algn="l" defTabSz="9916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8751" indent="-247917" algn="l" defTabSz="9916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4584" indent="-247917" algn="l" defTabSz="9916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2800" b="1" u="sng" dirty="0" smtClean="0">
                <a:solidFill>
                  <a:srgbClr val="00007A"/>
                </a:solidFill>
              </a:rPr>
              <a:t>LES LIMITES</a:t>
            </a:r>
          </a:p>
          <a:p>
            <a:pPr marL="371875" lvl="1" indent="-371875" algn="just"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</a:rPr>
              <a:t>Charge </a:t>
            </a:r>
            <a:r>
              <a:rPr lang="fr-FR" sz="2400" dirty="0">
                <a:solidFill>
                  <a:prstClr val="black"/>
                </a:solidFill>
              </a:rPr>
              <a:t>de travail pharmaceutique et </a:t>
            </a:r>
            <a:r>
              <a:rPr lang="fr-FR" sz="2400" dirty="0" smtClean="0">
                <a:solidFill>
                  <a:prstClr val="black"/>
                </a:solidFill>
              </a:rPr>
              <a:t>médicale importante.</a:t>
            </a:r>
            <a:endParaRPr lang="fr-FR" sz="2400" dirty="0">
              <a:solidFill>
                <a:prstClr val="black"/>
              </a:solidFill>
            </a:endParaRPr>
          </a:p>
          <a:p>
            <a:pPr marL="371875" lvl="1" indent="-371875" algn="just"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</a:rPr>
              <a:t>Lors du déploiement et après</a:t>
            </a:r>
          </a:p>
          <a:p>
            <a:pPr marL="805730" lvl="2" indent="-371875">
              <a:buClr>
                <a:srgbClr val="00007A"/>
              </a:buClr>
              <a:buSzPct val="100000"/>
            </a:pPr>
            <a:r>
              <a:rPr lang="fr-FR" sz="1800" dirty="0">
                <a:solidFill>
                  <a:prstClr val="black"/>
                </a:solidFill>
              </a:rPr>
              <a:t>Avec les patients : Explications, </a:t>
            </a:r>
            <a:r>
              <a:rPr lang="fr-FR" sz="1800" dirty="0" smtClean="0">
                <a:solidFill>
                  <a:prstClr val="black"/>
                </a:solidFill>
              </a:rPr>
              <a:t>gestion </a:t>
            </a:r>
            <a:r>
              <a:rPr lang="fr-FR" sz="1800" dirty="0">
                <a:solidFill>
                  <a:prstClr val="black"/>
                </a:solidFill>
              </a:rPr>
              <a:t>des plaintes….</a:t>
            </a:r>
          </a:p>
          <a:p>
            <a:pPr marL="805730" lvl="2" indent="-371875">
              <a:buClr>
                <a:srgbClr val="00007A"/>
              </a:buClr>
              <a:buSzPct val="100000"/>
            </a:pPr>
            <a:r>
              <a:rPr lang="fr-FR" sz="1800" b="1" dirty="0">
                <a:solidFill>
                  <a:srgbClr val="00007A"/>
                </a:solidFill>
              </a:rPr>
              <a:t>Sans accompagnement des équipes qui </a:t>
            </a:r>
            <a:r>
              <a:rPr lang="fr-FR" sz="1800" b="1" dirty="0" smtClean="0">
                <a:solidFill>
                  <a:srgbClr val="00007A"/>
                </a:solidFill>
              </a:rPr>
              <a:t>gèrent au quotidien</a:t>
            </a:r>
            <a:endParaRPr lang="fr-FR" sz="1800" b="1" dirty="0">
              <a:solidFill>
                <a:srgbClr val="00007A"/>
              </a:solidFill>
            </a:endParaRPr>
          </a:p>
          <a:p>
            <a:pPr marL="805730" lvl="2" indent="-371875">
              <a:buClr>
                <a:srgbClr val="00007A"/>
              </a:buClr>
              <a:buSzPct val="100000"/>
            </a:pPr>
            <a:r>
              <a:rPr lang="fr-FR" sz="1800" dirty="0">
                <a:solidFill>
                  <a:prstClr val="black"/>
                </a:solidFill>
              </a:rPr>
              <a:t>A l’exception du « bâton » se profilant avec CAQES 2018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4572000" y="1484784"/>
            <a:ext cx="0" cy="468101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2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92499" defTabSz="1053551">
              <a:tabLst>
                <a:tab pos="92960" algn="l"/>
              </a:tabLst>
            </a:pPr>
            <a:r>
              <a:rPr lang="fr-FR" sz="4000" b="1" dirty="0">
                <a:solidFill>
                  <a:prstClr val="white"/>
                </a:solidFill>
              </a:rPr>
              <a:t>Enjeu organisationnel du switch en cancérologie </a:t>
            </a:r>
            <a:r>
              <a:rPr lang="fr-FR" sz="4000" b="1" baseline="-25000" dirty="0">
                <a:solidFill>
                  <a:prstClr val="white"/>
                </a:solidFill>
              </a:rPr>
              <a:t>(1)</a:t>
            </a:r>
            <a:r>
              <a:rPr lang="fr-FR" sz="4000" b="1" dirty="0">
                <a:solidFill>
                  <a:prstClr val="white"/>
                </a:solidFill>
              </a:rPr>
              <a:t> ?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87073" y="1783357"/>
            <a:ext cx="844537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FR" sz="2400" b="1" dirty="0" smtClean="0">
                <a:solidFill>
                  <a:srgbClr val="00007A"/>
                </a:solidFill>
              </a:rPr>
              <a:t>«</a:t>
            </a:r>
            <a:r>
              <a:rPr lang="fr-FR" sz="2400" b="1" dirty="0">
                <a:solidFill>
                  <a:srgbClr val="00007A"/>
                </a:solidFill>
              </a:rPr>
              <a:t> Empreinte » </a:t>
            </a:r>
            <a:r>
              <a:rPr lang="fr-FR" sz="2400" b="1" dirty="0" err="1" smtClean="0">
                <a:solidFill>
                  <a:srgbClr val="00007A"/>
                </a:solidFill>
              </a:rPr>
              <a:t>biosimilaires</a:t>
            </a:r>
            <a:r>
              <a:rPr lang="fr-FR" sz="2400" b="1" dirty="0" smtClean="0">
                <a:solidFill>
                  <a:srgbClr val="00007A"/>
                </a:solidFill>
              </a:rPr>
              <a:t> ** sans</a:t>
            </a:r>
            <a:r>
              <a:rPr lang="fr-FR" sz="2400" b="1" dirty="0">
                <a:solidFill>
                  <a:srgbClr val="00007A"/>
                </a:solidFill>
              </a:rPr>
              <a:t> feedback clinique négatif </a:t>
            </a:r>
            <a:endParaRPr lang="fr-FR" sz="2400" b="1" dirty="0" smtClean="0">
              <a:solidFill>
                <a:srgbClr val="00007A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fr-FR" sz="2400" b="1" dirty="0" smtClean="0">
                <a:solidFill>
                  <a:srgbClr val="00007A"/>
                </a:solidFill>
              </a:rPr>
              <a:t>Question </a:t>
            </a:r>
            <a:r>
              <a:rPr lang="fr-FR" sz="2400" b="1" dirty="0">
                <a:solidFill>
                  <a:srgbClr val="00007A"/>
                </a:solidFill>
              </a:rPr>
              <a:t>en </a:t>
            </a:r>
            <a:r>
              <a:rPr lang="fr-FR" sz="2400" b="1" dirty="0" smtClean="0">
                <a:solidFill>
                  <a:srgbClr val="00007A"/>
                </a:solidFill>
              </a:rPr>
              <a:t>cancérologie : </a:t>
            </a:r>
            <a:r>
              <a:rPr lang="fr-FR" sz="2400" b="1" dirty="0">
                <a:solidFill>
                  <a:srgbClr val="00007A"/>
                </a:solidFill>
              </a:rPr>
              <a:t>Intérêt de </a:t>
            </a:r>
            <a:r>
              <a:rPr lang="fr-FR" sz="2400" b="1" i="1" dirty="0">
                <a:solidFill>
                  <a:srgbClr val="00007A"/>
                </a:solidFill>
              </a:rPr>
              <a:t>switcher</a:t>
            </a:r>
            <a:r>
              <a:rPr lang="fr-FR" sz="2400" b="1" dirty="0">
                <a:solidFill>
                  <a:srgbClr val="00007A"/>
                </a:solidFill>
              </a:rPr>
              <a:t> le traitement d’un patient pour des lignes de traitements </a:t>
            </a:r>
            <a:r>
              <a:rPr lang="fr-FR" sz="2400" b="1" dirty="0" smtClean="0">
                <a:solidFill>
                  <a:srgbClr val="00007A"/>
                </a:solidFill>
              </a:rPr>
              <a:t>plus </a:t>
            </a:r>
            <a:r>
              <a:rPr lang="fr-FR" sz="2400" b="1" dirty="0">
                <a:solidFill>
                  <a:srgbClr val="00007A"/>
                </a:solidFill>
              </a:rPr>
              <a:t>brèves ? </a:t>
            </a:r>
            <a:endParaRPr lang="fr-FR" sz="2400" b="1" dirty="0" smtClean="0">
              <a:solidFill>
                <a:srgbClr val="00007A"/>
              </a:solidFill>
            </a:endParaRPr>
          </a:p>
          <a:p>
            <a:pPr algn="just"/>
            <a:endParaRPr lang="fr-FR" sz="1200" b="1" dirty="0">
              <a:solidFill>
                <a:srgbClr val="00007A"/>
              </a:solidFill>
            </a:endParaRPr>
          </a:p>
          <a:p>
            <a:pPr algn="just"/>
            <a:r>
              <a:rPr lang="fr-FR" sz="2400" b="1" dirty="0">
                <a:solidFill>
                  <a:srgbClr val="00007A"/>
                </a:solidFill>
              </a:rPr>
              <a:t>Le pharmacien aurait tendance à dire oui </a:t>
            </a:r>
          </a:p>
          <a:p>
            <a:pPr marL="742950" lvl="2" indent="-342900" algn="just"/>
            <a:r>
              <a:rPr lang="fr-FR" sz="2000" dirty="0">
                <a:solidFill>
                  <a:prstClr val="black"/>
                </a:solidFill>
              </a:rPr>
              <a:t>Complexité du suivi logistique du déploiement</a:t>
            </a:r>
            <a:r>
              <a:rPr lang="fr-FR" sz="2000" dirty="0" smtClean="0">
                <a:solidFill>
                  <a:prstClr val="black"/>
                </a:solidFill>
              </a:rPr>
              <a:t>, si cohabitation</a:t>
            </a:r>
          </a:p>
          <a:p>
            <a:pPr marL="742950" lvl="2" indent="-342900" algn="just"/>
            <a:r>
              <a:rPr lang="fr-FR" sz="2000" dirty="0" smtClean="0">
                <a:solidFill>
                  <a:prstClr val="black"/>
                </a:solidFill>
              </a:rPr>
              <a:t>Risque </a:t>
            </a:r>
            <a:r>
              <a:rPr lang="fr-FR" sz="2000" dirty="0">
                <a:solidFill>
                  <a:prstClr val="black"/>
                </a:solidFill>
              </a:rPr>
              <a:t>iatrogénique de confusion entre les 2 </a:t>
            </a:r>
            <a:r>
              <a:rPr lang="fr-FR" sz="2000" dirty="0" smtClean="0">
                <a:solidFill>
                  <a:prstClr val="black"/>
                </a:solidFill>
              </a:rPr>
              <a:t>formes sur </a:t>
            </a:r>
            <a:r>
              <a:rPr lang="fr-FR" sz="2000" dirty="0">
                <a:solidFill>
                  <a:prstClr val="black"/>
                </a:solidFill>
              </a:rPr>
              <a:t>logiciel métier (CHIMIO</a:t>
            </a:r>
            <a:r>
              <a:rPr lang="fr-FR" sz="2000" dirty="0" smtClean="0">
                <a:solidFill>
                  <a:prstClr val="black"/>
                </a:solidFill>
                <a:cs typeface="Times New Roman"/>
              </a:rPr>
              <a:t>® ou autre</a:t>
            </a:r>
            <a:r>
              <a:rPr lang="fr-FR" sz="2000" dirty="0" smtClean="0">
                <a:solidFill>
                  <a:prstClr val="black"/>
                </a:solidFill>
              </a:rPr>
              <a:t>) </a:t>
            </a:r>
            <a:r>
              <a:rPr lang="fr-FR" sz="2000" dirty="0">
                <a:solidFill>
                  <a:prstClr val="black"/>
                </a:solidFill>
              </a:rPr>
              <a:t>. </a:t>
            </a:r>
            <a:endParaRPr lang="fr-FR" sz="2000" dirty="0" smtClean="0">
              <a:solidFill>
                <a:prstClr val="black"/>
              </a:solidFill>
            </a:endParaRPr>
          </a:p>
          <a:p>
            <a:pPr marL="742950" lvl="2" indent="-342900" algn="just"/>
            <a:r>
              <a:rPr lang="fr-FR" sz="2000" dirty="0">
                <a:solidFill>
                  <a:prstClr val="black"/>
                </a:solidFill>
              </a:rPr>
              <a:t>Ajustement → si prescription différente du protocole </a:t>
            </a:r>
            <a:endParaRPr lang="fr-FR" sz="2000" dirty="0" smtClean="0">
              <a:solidFill>
                <a:prstClr val="black"/>
              </a:solidFill>
            </a:endParaRPr>
          </a:p>
          <a:p>
            <a:pPr marL="742950" lvl="2" indent="-342900" algn="just"/>
            <a:r>
              <a:rPr lang="fr-FR" sz="2000" dirty="0" smtClean="0">
                <a:solidFill>
                  <a:prstClr val="black"/>
                </a:solidFill>
              </a:rPr>
              <a:t>Lacunes </a:t>
            </a:r>
            <a:r>
              <a:rPr lang="fr-FR" sz="2000" dirty="0">
                <a:solidFill>
                  <a:prstClr val="black"/>
                </a:solidFill>
              </a:rPr>
              <a:t>de </a:t>
            </a:r>
            <a:r>
              <a:rPr lang="fr-FR" sz="2000" dirty="0" smtClean="0">
                <a:solidFill>
                  <a:prstClr val="black"/>
                </a:solidFill>
              </a:rPr>
              <a:t>traçabilité</a:t>
            </a:r>
          </a:p>
          <a:p>
            <a:pPr marL="400050" lvl="2" indent="0" algn="just">
              <a:buFont typeface="Arial" panose="020B0604020202020204" pitchFamily="34" charset="0"/>
              <a:buNone/>
            </a:pPr>
            <a:r>
              <a:rPr lang="fr-FR" sz="2000" i="1" dirty="0">
                <a:solidFill>
                  <a:prstClr val="black"/>
                </a:solidFill>
              </a:rPr>
              <a:t>	</a:t>
            </a:r>
            <a:r>
              <a:rPr lang="fr-FR" sz="1400" i="1" dirty="0">
                <a:solidFill>
                  <a:prstClr val="black"/>
                </a:solidFill>
              </a:rPr>
              <a:t>		</a:t>
            </a:r>
            <a:endParaRPr lang="fr-FR" sz="2800" dirty="0">
              <a:solidFill>
                <a:prstClr val="black"/>
              </a:solidFill>
            </a:endParaRPr>
          </a:p>
          <a:p>
            <a:pPr algn="just"/>
            <a:endParaRPr lang="fr-FR" sz="24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81001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99"/>
              </a:spcBef>
            </a:pPr>
            <a:r>
              <a:rPr lang="fr-FR" sz="1200" dirty="0">
                <a:solidFill>
                  <a:prstClr val="black"/>
                </a:solidFill>
              </a:rPr>
              <a:t>** Position </a:t>
            </a:r>
            <a:r>
              <a:rPr lang="fr-FR" sz="1200" dirty="0" err="1">
                <a:solidFill>
                  <a:prstClr val="black"/>
                </a:solidFill>
              </a:rPr>
              <a:t>paper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dirty="0" err="1">
                <a:solidFill>
                  <a:prstClr val="black"/>
                </a:solidFill>
              </a:rPr>
              <a:t>Esmo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dirty="0" err="1">
                <a:solidFill>
                  <a:prstClr val="black"/>
                </a:solidFill>
              </a:rPr>
              <a:t>Biosimilars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dirty="0" err="1">
                <a:solidFill>
                  <a:prstClr val="black"/>
                </a:solidFill>
              </a:rPr>
              <a:t>cancerology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dirty="0" err="1">
                <a:solidFill>
                  <a:prstClr val="black"/>
                </a:solidFill>
              </a:rPr>
              <a:t>Tarbenero</a:t>
            </a:r>
            <a:r>
              <a:rPr lang="fr-FR" sz="1200" dirty="0">
                <a:solidFill>
                  <a:prstClr val="black"/>
                </a:solidFill>
              </a:rPr>
              <a:t> J. and al 2017</a:t>
            </a:r>
          </a:p>
        </p:txBody>
      </p:sp>
    </p:spTree>
    <p:extLst>
      <p:ext uri="{BB962C8B-B14F-4D97-AF65-F5344CB8AC3E}">
        <p14:creationId xmlns:p14="http://schemas.microsoft.com/office/powerpoint/2010/main" val="326770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92499" defTabSz="1053551">
              <a:tabLst>
                <a:tab pos="92960" algn="l"/>
              </a:tabLst>
            </a:pPr>
            <a:r>
              <a:rPr lang="fr-FR" sz="4000" b="1" dirty="0">
                <a:solidFill>
                  <a:prstClr val="white"/>
                </a:solidFill>
              </a:rPr>
              <a:t>Enjeu organisationnel du switch en cancérologie </a:t>
            </a:r>
            <a:r>
              <a:rPr lang="fr-FR" sz="4000" b="1" baseline="-25000" dirty="0" smtClean="0">
                <a:solidFill>
                  <a:prstClr val="white"/>
                </a:solidFill>
              </a:rPr>
              <a:t>(2)</a:t>
            </a:r>
            <a:r>
              <a:rPr lang="fr-FR" sz="4000" b="1" dirty="0" smtClean="0">
                <a:solidFill>
                  <a:prstClr val="white"/>
                </a:solidFill>
              </a:rPr>
              <a:t> </a:t>
            </a:r>
            <a:r>
              <a:rPr lang="fr-FR" sz="4000" b="1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395288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fr-FR" sz="2400" b="1" dirty="0" smtClean="0">
                <a:solidFill>
                  <a:srgbClr val="00007A"/>
                </a:solidFill>
              </a:rPr>
              <a:t>De </a:t>
            </a:r>
            <a:r>
              <a:rPr lang="fr-FR" sz="2400" b="1" dirty="0">
                <a:solidFill>
                  <a:srgbClr val="00007A"/>
                </a:solidFill>
              </a:rPr>
              <a:t>son </a:t>
            </a:r>
            <a:r>
              <a:rPr lang="fr-FR" sz="2400" b="1" dirty="0" smtClean="0">
                <a:solidFill>
                  <a:srgbClr val="00007A"/>
                </a:solidFill>
              </a:rPr>
              <a:t>côté, </a:t>
            </a:r>
            <a:r>
              <a:rPr lang="fr-FR" sz="2400" b="1" dirty="0">
                <a:solidFill>
                  <a:srgbClr val="00007A"/>
                </a:solidFill>
              </a:rPr>
              <a:t>le cancérologue </a:t>
            </a:r>
            <a:r>
              <a:rPr lang="fr-FR" sz="2400" b="1" dirty="0" smtClean="0">
                <a:solidFill>
                  <a:srgbClr val="00007A"/>
                </a:solidFill>
              </a:rPr>
              <a:t>est plus </a:t>
            </a:r>
            <a:r>
              <a:rPr lang="fr-FR" sz="2400" b="1" dirty="0">
                <a:solidFill>
                  <a:srgbClr val="00007A"/>
                </a:solidFill>
              </a:rPr>
              <a:t>réticent parce que…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Jusqu’à ce jour → Obligation d’information du patient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Temps médical dédié à l’information + réticences patients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Comment traiter ceux qui refusent le </a:t>
            </a:r>
            <a:r>
              <a:rPr lang="fr-FR" sz="2000" dirty="0" err="1">
                <a:solidFill>
                  <a:prstClr val="black"/>
                </a:solidFill>
              </a:rPr>
              <a:t>biosimilaire</a:t>
            </a:r>
            <a:r>
              <a:rPr lang="fr-FR" sz="2000" dirty="0">
                <a:solidFill>
                  <a:prstClr val="black"/>
                </a:solidFill>
              </a:rPr>
              <a:t> ?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b="1" dirty="0">
                <a:solidFill>
                  <a:prstClr val="black"/>
                </a:solidFill>
              </a:rPr>
              <a:t>Economie directe </a:t>
            </a:r>
            <a:r>
              <a:rPr lang="fr-FR" sz="2000" dirty="0">
                <a:solidFill>
                  <a:prstClr val="black"/>
                </a:solidFill>
              </a:rPr>
              <a:t>(</a:t>
            </a:r>
            <a:r>
              <a:rPr lang="fr-FR" sz="2000" i="1" dirty="0" err="1">
                <a:solidFill>
                  <a:prstClr val="black"/>
                </a:solidFill>
              </a:rPr>
              <a:t>cost</a:t>
            </a:r>
            <a:r>
              <a:rPr lang="fr-FR" sz="2000" i="1" dirty="0">
                <a:solidFill>
                  <a:prstClr val="black"/>
                </a:solidFill>
              </a:rPr>
              <a:t> </a:t>
            </a:r>
            <a:r>
              <a:rPr lang="fr-FR" sz="2000" i="1" dirty="0" err="1">
                <a:solidFill>
                  <a:prstClr val="black"/>
                </a:solidFill>
              </a:rPr>
              <a:t>savings</a:t>
            </a:r>
            <a:r>
              <a:rPr lang="fr-FR" sz="2000" dirty="0">
                <a:solidFill>
                  <a:prstClr val="black"/>
                </a:solidFill>
              </a:rPr>
              <a:t>) du switch </a:t>
            </a:r>
            <a:r>
              <a:rPr lang="fr-FR" sz="2000" dirty="0" smtClean="0">
                <a:solidFill>
                  <a:prstClr val="black"/>
                </a:solidFill>
              </a:rPr>
              <a:t>plus </a:t>
            </a:r>
            <a:r>
              <a:rPr lang="fr-FR" sz="2000" dirty="0">
                <a:solidFill>
                  <a:prstClr val="black"/>
                </a:solidFill>
              </a:rPr>
              <a:t>réduite du fait du nombre limité de cycles concernés par le switch 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Ceci comparativement à une pathologie </a:t>
            </a:r>
            <a:r>
              <a:rPr lang="fr-FR" sz="2000" dirty="0" smtClean="0">
                <a:solidFill>
                  <a:prstClr val="black"/>
                </a:solidFill>
              </a:rPr>
              <a:t>chronique.</a:t>
            </a:r>
            <a:endParaRPr lang="fr-FR" sz="2000" dirty="0">
              <a:solidFill>
                <a:prstClr val="black"/>
              </a:solidFill>
            </a:endParaRPr>
          </a:p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92499" defTabSz="1053551">
              <a:tabLst>
                <a:tab pos="92960" algn="l"/>
              </a:tabLst>
            </a:pPr>
            <a:r>
              <a:rPr lang="fr-FR" sz="4000" b="1" dirty="0">
                <a:solidFill>
                  <a:prstClr val="white"/>
                </a:solidFill>
              </a:rPr>
              <a:t>Enjeu </a:t>
            </a:r>
            <a:r>
              <a:rPr lang="fr-FR" sz="4000" b="1" dirty="0" smtClean="0">
                <a:solidFill>
                  <a:prstClr val="white"/>
                </a:solidFill>
              </a:rPr>
              <a:t>économiques **</a:t>
            </a:r>
            <a:endParaRPr lang="fr-FR" sz="4000" b="1" dirty="0">
              <a:solidFill>
                <a:prstClr val="white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395288" y="13414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fr-FR" sz="2400" b="1" dirty="0" smtClean="0">
                <a:solidFill>
                  <a:srgbClr val="00007A"/>
                </a:solidFill>
              </a:rPr>
              <a:t>Le </a:t>
            </a:r>
            <a:r>
              <a:rPr lang="fr-FR" sz="2400" b="1" dirty="0">
                <a:solidFill>
                  <a:srgbClr val="00007A"/>
                </a:solidFill>
              </a:rPr>
              <a:t>modèle suivi par le payeur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Celui des vases communicants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(Coût B – Coût A) x Quantité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Vous pouvez produire économie X en €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Dans la vrai vie, sensiblement différent…</a:t>
            </a:r>
          </a:p>
          <a:p>
            <a:pPr marL="742950" lvl="2" indent="-342900" algn="just">
              <a:spcAft>
                <a:spcPts val="600"/>
              </a:spcAft>
            </a:pPr>
            <a:endParaRPr lang="fr-FR" sz="2000" dirty="0">
              <a:solidFill>
                <a:prstClr val="black"/>
              </a:solidFill>
            </a:endParaRP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Fabricants de princeps ont ou vont développer </a:t>
            </a:r>
            <a:r>
              <a:rPr lang="fr-FR" sz="2000" dirty="0" smtClean="0">
                <a:solidFill>
                  <a:prstClr val="black"/>
                </a:solidFill>
              </a:rPr>
              <a:t>:</a:t>
            </a:r>
          </a:p>
          <a:p>
            <a:pPr marL="1200150" lvl="3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dirty="0" smtClean="0">
                <a:solidFill>
                  <a:prstClr val="black"/>
                </a:solidFill>
              </a:rPr>
              <a:t>Des </a:t>
            </a:r>
            <a:r>
              <a:rPr lang="fr-FR" dirty="0">
                <a:solidFill>
                  <a:prstClr val="black"/>
                </a:solidFill>
              </a:rPr>
              <a:t>« </a:t>
            </a:r>
            <a:r>
              <a:rPr lang="fr-FR" dirty="0" err="1">
                <a:solidFill>
                  <a:prstClr val="black"/>
                </a:solidFill>
              </a:rPr>
              <a:t>Peg</a:t>
            </a:r>
            <a:r>
              <a:rPr lang="fr-FR" dirty="0">
                <a:solidFill>
                  <a:prstClr val="black"/>
                </a:solidFill>
              </a:rPr>
              <a:t> – composés </a:t>
            </a:r>
            <a:r>
              <a:rPr lang="fr-FR" dirty="0" smtClean="0">
                <a:solidFill>
                  <a:prstClr val="black"/>
                </a:solidFill>
              </a:rPr>
              <a:t>»</a:t>
            </a:r>
          </a:p>
          <a:p>
            <a:pPr marL="1200150" lvl="3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prstClr val="black"/>
                </a:solidFill>
              </a:rPr>
              <a:t>Des formes sous–cutanées (SC)</a:t>
            </a:r>
          </a:p>
          <a:p>
            <a:pPr lvl="2">
              <a:spcBef>
                <a:spcPts val="1199"/>
              </a:spcBef>
              <a:buFont typeface="Arial" panose="020B0604020202020204" pitchFamily="34" charset="0"/>
              <a:buNone/>
            </a:pPr>
            <a:endParaRPr lang="fr-FR" sz="900" dirty="0">
              <a:solidFill>
                <a:prstClr val="black"/>
              </a:solidFill>
            </a:endParaRPr>
          </a:p>
          <a:p>
            <a:pPr marL="742950" lvl="2" indent="-342900" algn="just">
              <a:spcAft>
                <a:spcPts val="600"/>
              </a:spcAft>
            </a:pPr>
            <a:endParaRPr lang="fr-FR" sz="1800" dirty="0">
              <a:solidFill>
                <a:prstClr val="black"/>
              </a:solidFill>
            </a:endParaRPr>
          </a:p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2400" dirty="0">
              <a:solidFill>
                <a:prstClr val="black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51659" y="1982152"/>
            <a:ext cx="1099511" cy="401251"/>
          </a:xfrm>
          <a:prstGeom prst="rect">
            <a:avLst/>
          </a:prstGeom>
          <a:noFill/>
        </p:spPr>
        <p:txBody>
          <a:bodyPr wrap="square" lIns="92572" tIns="46285" rIns="92572" bIns="46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A</a:t>
            </a:r>
            <a:endParaRPr lang="fr-FR" sz="2000" b="1" dirty="0">
              <a:solidFill>
                <a:srgbClr val="00007A">
                  <a:lumMod val="60000"/>
                  <a:lumOff val="4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47504" y="1982152"/>
            <a:ext cx="733008" cy="401251"/>
          </a:xfrm>
          <a:prstGeom prst="rect">
            <a:avLst/>
          </a:prstGeom>
          <a:noFill/>
        </p:spPr>
        <p:txBody>
          <a:bodyPr wrap="square" lIns="92572" tIns="46285" rIns="92572" bIns="462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B</a:t>
            </a:r>
            <a:endParaRPr lang="fr-FR" sz="2000" b="1" dirty="0">
              <a:solidFill>
                <a:srgbClr val="00007A">
                  <a:lumMod val="60000"/>
                  <a:lumOff val="40000"/>
                </a:srgbClr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86" y="1268760"/>
            <a:ext cx="2232247" cy="23817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309320"/>
            <a:ext cx="4572000" cy="5386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fr-FR" sz="1200" dirty="0">
                <a:solidFill>
                  <a:prstClr val="black"/>
                </a:solidFill>
              </a:rPr>
              <a:t>**Bocquet et al J. Med </a:t>
            </a:r>
            <a:r>
              <a:rPr lang="fr-FR" sz="1200" dirty="0" err="1">
                <a:solidFill>
                  <a:prstClr val="black"/>
                </a:solidFill>
              </a:rPr>
              <a:t>Econ</a:t>
            </a:r>
            <a:r>
              <a:rPr lang="fr-FR" sz="1200" dirty="0">
                <a:solidFill>
                  <a:prstClr val="black"/>
                </a:solidFill>
              </a:rPr>
              <a:t> 2015</a:t>
            </a:r>
          </a:p>
          <a:p>
            <a:pPr>
              <a:spcBef>
                <a:spcPts val="600"/>
              </a:spcBef>
            </a:pPr>
            <a:r>
              <a:rPr lang="fr-FR" sz="1200" dirty="0">
                <a:solidFill>
                  <a:prstClr val="black"/>
                </a:solidFill>
              </a:rPr>
              <a:t>** Mestre </a:t>
            </a:r>
            <a:r>
              <a:rPr lang="fr-FR" sz="1200" dirty="0" err="1">
                <a:solidFill>
                  <a:prstClr val="black"/>
                </a:solidFill>
              </a:rPr>
              <a:t>Ferrandiz</a:t>
            </a:r>
            <a:r>
              <a:rPr lang="fr-FR" sz="1200" dirty="0">
                <a:solidFill>
                  <a:prstClr val="black"/>
                </a:solidFill>
              </a:rPr>
              <a:t> J et al </a:t>
            </a:r>
            <a:r>
              <a:rPr lang="fr-FR" sz="1200" dirty="0" err="1">
                <a:solidFill>
                  <a:prstClr val="black"/>
                </a:solidFill>
              </a:rPr>
              <a:t>Pharmacoeconomics</a:t>
            </a:r>
            <a:r>
              <a:rPr lang="fr-FR" sz="1200" dirty="0">
                <a:solidFill>
                  <a:prstClr val="black"/>
                </a:solidFill>
              </a:rPr>
              <a:t>  2016</a:t>
            </a:r>
          </a:p>
        </p:txBody>
      </p:sp>
    </p:spTree>
    <p:extLst>
      <p:ext uri="{BB962C8B-B14F-4D97-AF65-F5344CB8AC3E}">
        <p14:creationId xmlns:p14="http://schemas.microsoft.com/office/powerpoint/2010/main" val="100512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92499" defTabSz="1053551">
              <a:tabLst>
                <a:tab pos="92960" algn="l"/>
              </a:tabLst>
            </a:pPr>
            <a:r>
              <a:rPr lang="fr-FR" sz="4000" b="1" dirty="0">
                <a:solidFill>
                  <a:prstClr val="white"/>
                </a:solidFill>
              </a:rPr>
              <a:t>Enjeu </a:t>
            </a:r>
            <a:r>
              <a:rPr lang="fr-FR" sz="4000" b="1" dirty="0" smtClean="0">
                <a:solidFill>
                  <a:prstClr val="white"/>
                </a:solidFill>
              </a:rPr>
              <a:t>économiques : l’exemple de l’alternative SC</a:t>
            </a:r>
            <a:endParaRPr lang="fr-FR" sz="4000" b="1" dirty="0">
              <a:solidFill>
                <a:prstClr val="white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79512" y="991269"/>
            <a:ext cx="8712968" cy="5866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fr-FR" sz="2400" b="1" dirty="0" smtClean="0">
                <a:solidFill>
                  <a:srgbClr val="00007A"/>
                </a:solidFill>
              </a:rPr>
              <a:t>Identifier </a:t>
            </a:r>
            <a:r>
              <a:rPr lang="fr-FR" sz="2400" b="1" dirty="0">
                <a:solidFill>
                  <a:srgbClr val="00007A"/>
                </a:solidFill>
              </a:rPr>
              <a:t>par exemple les situations où une injection </a:t>
            </a:r>
            <a:r>
              <a:rPr lang="fr-FR" sz="2400" b="1" dirty="0" smtClean="0">
                <a:solidFill>
                  <a:srgbClr val="00007A"/>
                </a:solidFill>
              </a:rPr>
              <a:t>SC :</a:t>
            </a:r>
            <a:endParaRPr lang="fr-FR" sz="2400" b="1" dirty="0">
              <a:solidFill>
                <a:srgbClr val="00007A"/>
              </a:solidFill>
            </a:endParaRP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Peut favoriser la </a:t>
            </a:r>
            <a:r>
              <a:rPr lang="fr-FR" sz="2000" b="1" dirty="0">
                <a:solidFill>
                  <a:prstClr val="black"/>
                </a:solidFill>
              </a:rPr>
              <a:t>rotation d’un </a:t>
            </a:r>
            <a:r>
              <a:rPr lang="fr-FR" sz="2000" b="1" dirty="0" smtClean="0">
                <a:solidFill>
                  <a:prstClr val="black"/>
                </a:solidFill>
              </a:rPr>
              <a:t>HDJ </a:t>
            </a:r>
            <a:r>
              <a:rPr lang="fr-FR" sz="2000" dirty="0" smtClean="0">
                <a:solidFill>
                  <a:prstClr val="black"/>
                </a:solidFill>
              </a:rPr>
              <a:t>et donc </a:t>
            </a:r>
            <a:r>
              <a:rPr lang="fr-FR" sz="2000" dirty="0">
                <a:solidFill>
                  <a:prstClr val="black"/>
                </a:solidFill>
              </a:rPr>
              <a:t>sa capacité à absorber + de séjours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Peut </a:t>
            </a:r>
            <a:r>
              <a:rPr lang="fr-FR" sz="2000" dirty="0" smtClean="0">
                <a:solidFill>
                  <a:prstClr val="black"/>
                </a:solidFill>
              </a:rPr>
              <a:t>optimiser </a:t>
            </a:r>
            <a:r>
              <a:rPr lang="fr-FR" sz="2000" dirty="0">
                <a:solidFill>
                  <a:prstClr val="black"/>
                </a:solidFill>
              </a:rPr>
              <a:t>la </a:t>
            </a:r>
            <a:r>
              <a:rPr lang="fr-FR" sz="2000" b="1" dirty="0">
                <a:solidFill>
                  <a:prstClr val="black"/>
                </a:solidFill>
              </a:rPr>
              <a:t>qualité</a:t>
            </a:r>
            <a:r>
              <a:rPr lang="fr-FR" sz="2000" dirty="0">
                <a:solidFill>
                  <a:prstClr val="black"/>
                </a:solidFill>
              </a:rPr>
              <a:t> de vie du </a:t>
            </a:r>
            <a:r>
              <a:rPr lang="fr-FR" sz="2000" dirty="0" smtClean="0">
                <a:solidFill>
                  <a:prstClr val="black"/>
                </a:solidFill>
              </a:rPr>
              <a:t>patient</a:t>
            </a:r>
            <a:endParaRPr lang="fr-FR" sz="100" dirty="0">
              <a:solidFill>
                <a:prstClr val="black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fr-FR" sz="2400" b="1" dirty="0">
                <a:solidFill>
                  <a:srgbClr val="00007A"/>
                </a:solidFill>
              </a:rPr>
              <a:t>Ces paramètres devront être mesurés en pratique </a:t>
            </a:r>
            <a:r>
              <a:rPr lang="fr-FR" sz="2400" b="1" dirty="0" smtClean="0">
                <a:solidFill>
                  <a:srgbClr val="00007A"/>
                </a:solidFill>
              </a:rPr>
              <a:t>clinique :</a:t>
            </a:r>
            <a:endParaRPr lang="fr-FR" sz="2400" b="1" dirty="0">
              <a:solidFill>
                <a:srgbClr val="00007A"/>
              </a:solidFill>
            </a:endParaRP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Mis en perspective de l’hypothèse Surcoût princeps en SC/</a:t>
            </a:r>
            <a:r>
              <a:rPr lang="fr-FR" sz="2000" dirty="0" err="1">
                <a:solidFill>
                  <a:prstClr val="black"/>
                </a:solidFill>
              </a:rPr>
              <a:t>Biosimilaire</a:t>
            </a:r>
            <a:endParaRPr lang="fr-FR" sz="2000" dirty="0">
              <a:solidFill>
                <a:prstClr val="black"/>
              </a:solidFill>
            </a:endParaRP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Avec capacité de produire </a:t>
            </a:r>
            <a:r>
              <a:rPr lang="fr-FR" sz="2000" dirty="0" smtClean="0">
                <a:solidFill>
                  <a:prstClr val="black"/>
                </a:solidFill>
              </a:rPr>
              <a:t>plus </a:t>
            </a:r>
            <a:r>
              <a:rPr lang="fr-FR" sz="2000" dirty="0">
                <a:solidFill>
                  <a:prstClr val="black"/>
                </a:solidFill>
              </a:rPr>
              <a:t>de séjours (dans contexte de saturation des HDJ)</a:t>
            </a:r>
          </a:p>
          <a:p>
            <a:pPr marL="1200150" lvl="3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prstClr val="black"/>
                </a:solidFill>
              </a:rPr>
              <a:t>Le paramètre rotation </a:t>
            </a:r>
            <a:r>
              <a:rPr lang="fr-FR" dirty="0">
                <a:solidFill>
                  <a:prstClr val="black"/>
                </a:solidFill>
              </a:rPr>
              <a:t>aura sa pertinence circonscrite aux seules situations de </a:t>
            </a:r>
            <a:r>
              <a:rPr lang="fr-FR" dirty="0" smtClean="0">
                <a:solidFill>
                  <a:prstClr val="black"/>
                </a:solidFill>
              </a:rPr>
              <a:t>mono-</a:t>
            </a:r>
            <a:r>
              <a:rPr lang="fr-FR" dirty="0" err="1" smtClean="0">
                <a:solidFill>
                  <a:prstClr val="black"/>
                </a:solidFill>
              </a:rPr>
              <a:t>chimothérapie</a:t>
            </a:r>
            <a:r>
              <a:rPr lang="fr-FR" dirty="0" smtClean="0">
                <a:solidFill>
                  <a:prstClr val="black"/>
                </a:solidFill>
              </a:rPr>
              <a:t> (traitement d’entretien)</a:t>
            </a:r>
            <a:endParaRPr lang="fr-FR" dirty="0">
              <a:solidFill>
                <a:prstClr val="black"/>
              </a:solidFill>
            </a:endParaRPr>
          </a:p>
          <a:p>
            <a:pPr marL="1200150" lvl="3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prstClr val="black"/>
                </a:solidFill>
              </a:rPr>
              <a:t> Neutralisée pour les poly-chimiothérapies par les temps d’injection des autres </a:t>
            </a:r>
            <a:r>
              <a:rPr lang="fr-FR" dirty="0" err="1">
                <a:solidFill>
                  <a:prstClr val="black"/>
                </a:solidFill>
              </a:rPr>
              <a:t>chimios</a:t>
            </a:r>
            <a:endParaRPr lang="fr-FR" dirty="0">
              <a:solidFill>
                <a:prstClr val="black"/>
              </a:solidFill>
            </a:endParaRP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Vigilance dans </a:t>
            </a:r>
            <a:r>
              <a:rPr lang="fr-FR" sz="2000" dirty="0" smtClean="0">
                <a:solidFill>
                  <a:prstClr val="black"/>
                </a:solidFill>
              </a:rPr>
              <a:t>prise </a:t>
            </a:r>
            <a:r>
              <a:rPr lang="fr-FR" sz="2000" dirty="0">
                <a:solidFill>
                  <a:prstClr val="black"/>
                </a:solidFill>
              </a:rPr>
              <a:t>en compte du paramètre durée </a:t>
            </a:r>
            <a:r>
              <a:rPr lang="fr-FR" sz="2000" dirty="0" smtClean="0">
                <a:solidFill>
                  <a:prstClr val="black"/>
                </a:solidFill>
              </a:rPr>
              <a:t>d’injection/exigences </a:t>
            </a:r>
            <a:r>
              <a:rPr lang="fr-FR" sz="2000" dirty="0">
                <a:solidFill>
                  <a:prstClr val="black"/>
                </a:solidFill>
              </a:rPr>
              <a:t>réglementaires de surveillance des patients en post-injection 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None/>
            </a:pPr>
            <a:endParaRPr lang="fr-FR" sz="12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4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BC76-8D34-492A-A4E4-AB29286A0D3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92499" algn="just" defTabSz="1053551">
              <a:tabLst>
                <a:tab pos="92960" algn="l"/>
              </a:tabLst>
            </a:pPr>
            <a:r>
              <a:rPr lang="fr-FR" sz="4000" b="1" dirty="0" smtClean="0">
                <a:solidFill>
                  <a:prstClr val="white"/>
                </a:solidFill>
              </a:rPr>
              <a:t>Conclusion – Key message</a:t>
            </a:r>
            <a:endParaRPr lang="fr-FR" sz="4000" b="1" dirty="0">
              <a:solidFill>
                <a:prstClr val="white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395288" y="1124744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800"/>
              </a:spcAft>
            </a:pPr>
            <a:r>
              <a:rPr lang="fr-FR" sz="2400" b="1" dirty="0" smtClean="0">
                <a:solidFill>
                  <a:srgbClr val="00007A"/>
                </a:solidFill>
              </a:rPr>
              <a:t>Dans </a:t>
            </a:r>
            <a:r>
              <a:rPr lang="fr-FR" sz="2400" b="1" dirty="0">
                <a:solidFill>
                  <a:srgbClr val="00007A"/>
                </a:solidFill>
              </a:rPr>
              <a:t>un contexte d’allocations de ressources constantes, de recherche de pistes de financement de </a:t>
            </a:r>
            <a:r>
              <a:rPr lang="fr-FR" sz="2400" b="1" dirty="0" smtClean="0">
                <a:solidFill>
                  <a:srgbClr val="00007A"/>
                </a:solidFill>
              </a:rPr>
              <a:t>l’innovation.</a:t>
            </a:r>
            <a:endParaRPr lang="fr-FR" sz="2400" b="1" dirty="0">
              <a:solidFill>
                <a:srgbClr val="00007A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fr-FR" sz="2400" b="1" dirty="0" smtClean="0">
                <a:solidFill>
                  <a:srgbClr val="00007A"/>
                </a:solidFill>
              </a:rPr>
              <a:t>… La </a:t>
            </a:r>
            <a:r>
              <a:rPr lang="fr-FR" sz="2400" b="1" dirty="0">
                <a:solidFill>
                  <a:srgbClr val="00007A"/>
                </a:solidFill>
              </a:rPr>
              <a:t>piste </a:t>
            </a:r>
            <a:r>
              <a:rPr lang="fr-FR" sz="2400" b="1" dirty="0" err="1">
                <a:solidFill>
                  <a:srgbClr val="00007A"/>
                </a:solidFill>
              </a:rPr>
              <a:t>biosimilaires</a:t>
            </a:r>
            <a:r>
              <a:rPr lang="fr-FR" sz="2400" b="1" dirty="0">
                <a:solidFill>
                  <a:srgbClr val="00007A"/>
                </a:solidFill>
              </a:rPr>
              <a:t> est une opportunité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Dans le respect d’une réglementation qui évolue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Dans un contexte organisationnel à bien baliser et à accompagner (pas d’objectif type </a:t>
            </a:r>
            <a:r>
              <a:rPr lang="fr-FR" sz="2000" dirty="0" err="1" smtClean="0">
                <a:solidFill>
                  <a:prstClr val="black"/>
                </a:solidFill>
              </a:rPr>
              <a:t>biosimilaire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>
                <a:solidFill>
                  <a:prstClr val="black"/>
                </a:solidFill>
              </a:rPr>
              <a:t>à 100%). 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Expérience </a:t>
            </a:r>
            <a:r>
              <a:rPr lang="fr-FR" sz="2000" dirty="0" smtClean="0">
                <a:solidFill>
                  <a:prstClr val="black"/>
                </a:solidFill>
              </a:rPr>
              <a:t>Suède* </a:t>
            </a:r>
            <a:r>
              <a:rPr lang="fr-FR" sz="2000" dirty="0">
                <a:solidFill>
                  <a:prstClr val="black"/>
                </a:solidFill>
              </a:rPr>
              <a:t>– Danemark à analyser</a:t>
            </a:r>
          </a:p>
          <a:p>
            <a:pPr marL="742950" lvl="2" indent="-342900" algn="just">
              <a:spcAft>
                <a:spcPts val="600"/>
              </a:spcAft>
            </a:pPr>
            <a:r>
              <a:rPr lang="fr-FR" sz="2000" dirty="0">
                <a:solidFill>
                  <a:prstClr val="black"/>
                </a:solidFill>
              </a:rPr>
              <a:t>Dans l’intérêt économique partagé de tous</a:t>
            </a:r>
          </a:p>
          <a:p>
            <a:pPr marL="1200150" lvl="3" indent="-342900" algn="just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prstClr val="black"/>
                </a:solidFill>
              </a:rPr>
              <a:t>Patients, </a:t>
            </a:r>
          </a:p>
          <a:p>
            <a:pPr marL="1200150" lvl="3" indent="-342900" algn="just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prstClr val="black"/>
                </a:solidFill>
              </a:rPr>
              <a:t>Financeurs, </a:t>
            </a:r>
          </a:p>
          <a:p>
            <a:pPr marL="1200150" lvl="3" indent="-342900" algn="just">
              <a:spcBef>
                <a:spcPts val="0"/>
              </a:spcBef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fr-FR" dirty="0" smtClean="0">
                <a:solidFill>
                  <a:prstClr val="black"/>
                </a:solidFill>
              </a:rPr>
              <a:t>Prescripteurs.</a:t>
            </a:r>
            <a:endParaRPr lang="fr-FR" dirty="0">
              <a:solidFill>
                <a:prstClr val="black"/>
              </a:solidFill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fr-FR" sz="2400" b="1" dirty="0" smtClean="0">
                <a:solidFill>
                  <a:srgbClr val="00007A"/>
                </a:solidFill>
              </a:rPr>
              <a:t>… Au </a:t>
            </a:r>
            <a:r>
              <a:rPr lang="fr-FR" sz="2400" b="1" dirty="0">
                <a:solidFill>
                  <a:srgbClr val="00007A"/>
                </a:solidFill>
              </a:rPr>
              <a:t>profit aussi du financement de </a:t>
            </a:r>
            <a:r>
              <a:rPr lang="fr-FR" sz="2400" b="1" dirty="0" smtClean="0">
                <a:solidFill>
                  <a:srgbClr val="00007A"/>
                </a:solidFill>
              </a:rPr>
              <a:t>l’innovation</a:t>
            </a:r>
            <a:endParaRPr lang="fr-FR" sz="2400" b="1" dirty="0">
              <a:solidFill>
                <a:srgbClr val="00007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803" y="6581001"/>
            <a:ext cx="3062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-57150">
              <a:spcAft>
                <a:spcPts val="600"/>
              </a:spcAft>
            </a:pPr>
            <a:r>
              <a:rPr lang="fr-FR" sz="1200" dirty="0">
                <a:solidFill>
                  <a:prstClr val="black"/>
                </a:solidFill>
              </a:rPr>
              <a:t>* </a:t>
            </a:r>
            <a:r>
              <a:rPr lang="fr-FR" sz="1200" dirty="0" err="1">
                <a:solidFill>
                  <a:prstClr val="black"/>
                </a:solidFill>
              </a:rPr>
              <a:t>Jørgensen</a:t>
            </a:r>
            <a:r>
              <a:rPr lang="fr-FR" sz="1200" dirty="0">
                <a:solidFill>
                  <a:prstClr val="black"/>
                </a:solidFill>
              </a:rPr>
              <a:t> K et al  (</a:t>
            </a:r>
            <a:r>
              <a:rPr lang="fr-FR" sz="1200" dirty="0" err="1">
                <a:solidFill>
                  <a:prstClr val="black"/>
                </a:solidFill>
              </a:rPr>
              <a:t>Nor</a:t>
            </a:r>
            <a:r>
              <a:rPr lang="fr-FR" sz="1200" dirty="0">
                <a:solidFill>
                  <a:prstClr val="black"/>
                </a:solidFill>
              </a:rPr>
              <a:t>-switch) </a:t>
            </a:r>
            <a:r>
              <a:rPr lang="fr-FR" sz="1200" dirty="0" smtClean="0">
                <a:solidFill>
                  <a:prstClr val="black"/>
                </a:solidFill>
              </a:rPr>
              <a:t>Lancet</a:t>
            </a:r>
            <a:r>
              <a:rPr lang="fr-FR" sz="1200" dirty="0">
                <a:solidFill>
                  <a:prstClr val="black"/>
                </a:solidFill>
              </a:rPr>
              <a:t>. 2017</a:t>
            </a:r>
          </a:p>
        </p:txBody>
      </p:sp>
    </p:spTree>
    <p:extLst>
      <p:ext uri="{BB962C8B-B14F-4D97-AF65-F5344CB8AC3E}">
        <p14:creationId xmlns:p14="http://schemas.microsoft.com/office/powerpoint/2010/main" val="31714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7"/>
          <p:cNvCxnSpPr/>
          <p:nvPr/>
        </p:nvCxnSpPr>
        <p:spPr>
          <a:xfrm>
            <a:off x="685800" y="4147493"/>
            <a:ext cx="7848600" cy="1587"/>
          </a:xfrm>
          <a:prstGeom prst="line">
            <a:avLst/>
          </a:prstGeom>
          <a:noFill/>
          <a:ln w="19050" cap="flat" cmpd="sng" algn="ctr">
            <a:solidFill>
              <a:srgbClr val="00007A"/>
            </a:solidFill>
            <a:prstDash val="solid"/>
          </a:ln>
          <a:effectLst/>
        </p:spPr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2221855"/>
            <a:ext cx="78486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080" tIns="48540" rIns="97080" bIns="48540" numCol="1" anchor="b" anchorCtr="0" compatLnSpc="1">
            <a:prstTxWarp prst="textNoShape">
              <a:avLst/>
            </a:prstTxWarp>
            <a:noAutofit/>
          </a:bodyPr>
          <a:lstStyle>
            <a:lvl1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2pPr>
            <a:lvl3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3pPr>
            <a:lvl4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4pPr>
            <a:lvl5pPr algn="l" defTabSz="971550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en-US" sz="4800" b="1" dirty="0" smtClean="0">
                <a:solidFill>
                  <a:srgbClr val="00007A"/>
                </a:solidFill>
                <a:latin typeface="+mn-lt"/>
              </a:rPr>
              <a:t>MERCI DE VOTRE ATTENTION</a:t>
            </a:r>
            <a:endParaRPr lang="en-US" sz="4800" b="1" dirty="0">
              <a:solidFill>
                <a:srgbClr val="00007A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6" t="19322" r="32382" b="65605"/>
          <a:stretch/>
        </p:blipFill>
        <p:spPr bwMode="auto">
          <a:xfrm>
            <a:off x="6561571" y="1341"/>
            <a:ext cx="2565779" cy="16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611734" y="6362164"/>
            <a:ext cx="592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Regards croisés sur les </a:t>
            </a:r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biosimilaires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 en hématologie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, avec le soutien de Sandoz</a:t>
            </a:r>
          </a:p>
          <a:p>
            <a:pPr algn="ctr"/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SFPO 2017 - Nantes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0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lvl="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schemeClr val="bg1"/>
                </a:solidFill>
              </a:rPr>
              <a:t>Liens d’intérêt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95288" y="13414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400" dirty="0"/>
              <a:t>Subventions </a:t>
            </a:r>
            <a:r>
              <a:rPr lang="fr-FR" sz="2400" dirty="0" smtClean="0"/>
              <a:t>de recherche : </a:t>
            </a:r>
            <a:r>
              <a:rPr lang="fr-FR" sz="2400" dirty="0" err="1"/>
              <a:t>Biogaran</a:t>
            </a:r>
            <a:endParaRPr lang="fr-FR" sz="2400" dirty="0"/>
          </a:p>
          <a:p>
            <a:pPr algn="just"/>
            <a:endParaRPr lang="fr-FR" sz="2400" dirty="0" smtClean="0"/>
          </a:p>
          <a:p>
            <a:pPr algn="just"/>
            <a:r>
              <a:rPr lang="fr-FR" sz="2400" dirty="0" smtClean="0"/>
              <a:t>Consulting </a:t>
            </a:r>
            <a:r>
              <a:rPr lang="fr-FR" sz="2400" dirty="0" err="1" smtClean="0"/>
              <a:t>fees</a:t>
            </a:r>
            <a:r>
              <a:rPr lang="fr-FR" sz="2400" dirty="0" smtClean="0"/>
              <a:t> : </a:t>
            </a:r>
            <a:r>
              <a:rPr lang="fr-FR" sz="2400" dirty="0"/>
              <a:t>Sandoz, </a:t>
            </a:r>
            <a:r>
              <a:rPr lang="fr-FR" sz="2400" dirty="0" err="1"/>
              <a:t>Pfizer,Amgen</a:t>
            </a:r>
            <a:r>
              <a:rPr lang="fr-FR" sz="2400" dirty="0"/>
              <a:t>, </a:t>
            </a:r>
            <a:r>
              <a:rPr lang="fr-FR" sz="2400" dirty="0" err="1"/>
              <a:t>Sothema</a:t>
            </a:r>
            <a:r>
              <a:rPr lang="fr-FR" sz="2400" dirty="0"/>
              <a:t>, </a:t>
            </a:r>
            <a:r>
              <a:rPr lang="fr-FR" sz="2400" dirty="0" err="1"/>
              <a:t>Merck</a:t>
            </a:r>
            <a:r>
              <a:rPr lang="fr-FR" sz="2400" dirty="0"/>
              <a:t>, </a:t>
            </a:r>
            <a:r>
              <a:rPr lang="fr-FR" sz="2400" dirty="0" err="1"/>
              <a:t>Mylan</a:t>
            </a:r>
            <a:endParaRPr lang="fr-FR" sz="2400" dirty="0"/>
          </a:p>
          <a:p>
            <a:pPr algn="just"/>
            <a:endParaRPr lang="fr-FR" sz="2400" dirty="0" smtClean="0"/>
          </a:p>
          <a:p>
            <a:pPr algn="just"/>
            <a:r>
              <a:rPr lang="fr-FR" sz="2400" dirty="0" smtClean="0"/>
              <a:t>Président : </a:t>
            </a:r>
            <a:r>
              <a:rPr lang="fr-FR" sz="2400" dirty="0"/>
              <a:t>ARPEM, Faculté de Médecine P12</a:t>
            </a:r>
          </a:p>
          <a:p>
            <a:pPr algn="just"/>
            <a:endParaRPr lang="fr-FR" sz="2400" dirty="0" smtClean="0"/>
          </a:p>
          <a:p>
            <a:pPr algn="just"/>
            <a:r>
              <a:rPr lang="fr-FR" sz="2400" dirty="0" smtClean="0"/>
              <a:t>Directeur scientifique : </a:t>
            </a:r>
            <a:r>
              <a:rPr lang="fr-FR" sz="2400" dirty="0" err="1"/>
              <a:t>Biotopic</a:t>
            </a:r>
            <a:r>
              <a:rPr lang="fr-FR" sz="2400" dirty="0"/>
              <a:t> </a:t>
            </a:r>
            <a:r>
              <a:rPr lang="fr-FR" sz="2400" dirty="0" err="1"/>
              <a:t>pharmaceuticals</a:t>
            </a:r>
            <a:r>
              <a:rPr lang="fr-FR" sz="2400" dirty="0"/>
              <a:t>, startup académique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47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BC76-8D34-492A-A4E4-AB29286A0D3C}" type="slidenum">
              <a:rPr lang="fr-FR"/>
              <a:pPr>
                <a:defRPr/>
              </a:pPr>
              <a:t>5</a:t>
            </a:fld>
            <a:endParaRPr lang="fr-FR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lvl="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>
                <a:solidFill>
                  <a:schemeClr val="bg1"/>
                </a:solidFill>
              </a:rPr>
              <a:t>Médicament </a:t>
            </a:r>
            <a:r>
              <a:rPr lang="fr-FR" sz="4000" b="1" dirty="0" err="1">
                <a:solidFill>
                  <a:schemeClr val="bg1"/>
                </a:solidFill>
              </a:rPr>
              <a:t>biosimilaire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395288" y="13414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400" dirty="0" smtClean="0"/>
              <a:t>Un </a:t>
            </a:r>
            <a:r>
              <a:rPr lang="fr-FR" sz="2400" dirty="0"/>
              <a:t>médicament </a:t>
            </a:r>
            <a:r>
              <a:rPr lang="fr-FR" sz="2400" dirty="0" err="1"/>
              <a:t>biosimilaire</a:t>
            </a:r>
            <a:r>
              <a:rPr lang="fr-FR" sz="2400" dirty="0"/>
              <a:t> est un médicament biologique qui est développé pour être hautement similaire à un médicament biologique existant (le «médicament de référence» ou princeps). Les </a:t>
            </a:r>
            <a:r>
              <a:rPr lang="fr-FR" sz="2400" dirty="0" err="1"/>
              <a:t>biosimilaires</a:t>
            </a:r>
            <a:r>
              <a:rPr lang="fr-FR" sz="2400" dirty="0"/>
              <a:t> sont à distinguer des génériques, qui ont des structures chimiques plus simples et sont considérés comme identiques à leur médicament de référence. </a:t>
            </a:r>
          </a:p>
          <a:p>
            <a:pPr marL="0" indent="0" algn="just">
              <a:buNone/>
            </a:pPr>
            <a:endParaRPr lang="fr-FR" sz="1400" dirty="0"/>
          </a:p>
          <a:p>
            <a:pPr algn="just"/>
            <a:r>
              <a:rPr lang="fr-FR" sz="2400" dirty="0"/>
              <a:t>Il est autorisé par l’EMA après présentation d’un dossier très complet et exhaustif.</a:t>
            </a:r>
          </a:p>
          <a:p>
            <a:pPr algn="just"/>
            <a:endParaRPr lang="fr-FR" sz="1200" dirty="0"/>
          </a:p>
          <a:p>
            <a:pPr algn="just"/>
            <a:r>
              <a:rPr lang="fr-FR" sz="2400" dirty="0"/>
              <a:t>Seuls des laboratoires possédant une solide expérience dans la manipulation des </a:t>
            </a:r>
            <a:r>
              <a:rPr lang="fr-FR" sz="2400" dirty="0" err="1"/>
              <a:t>proteines</a:t>
            </a:r>
            <a:r>
              <a:rPr lang="fr-FR" sz="2400" dirty="0"/>
              <a:t> peuvent prétendre arriver au niveau de qualité requis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2" name="Rectangle 1"/>
          <p:cNvSpPr/>
          <p:nvPr/>
        </p:nvSpPr>
        <p:spPr>
          <a:xfrm>
            <a:off x="-25349" y="6581001"/>
            <a:ext cx="6660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Rapport ANSM  Etat des lieux médicaments </a:t>
            </a:r>
            <a:r>
              <a:rPr lang="fr-FR" sz="1200" dirty="0" err="1"/>
              <a:t>biosimilaires</a:t>
            </a:r>
            <a:r>
              <a:rPr lang="fr-FR" sz="1200" dirty="0"/>
              <a:t> 2016 </a:t>
            </a:r>
          </a:p>
        </p:txBody>
      </p:sp>
    </p:spTree>
    <p:extLst>
      <p:ext uri="{BB962C8B-B14F-4D97-AF65-F5344CB8AC3E}">
        <p14:creationId xmlns:p14="http://schemas.microsoft.com/office/powerpoint/2010/main" val="33996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288" y="1341438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fr-FR" sz="2400" dirty="0" smtClean="0">
                <a:effectLst/>
              </a:rPr>
              <a:t>Le principe actif d’un biosimilaire et celui de son médicament de référence sont essentiellement la </a:t>
            </a:r>
            <a:r>
              <a:rPr lang="fr-FR" sz="2400" b="1" dirty="0" smtClean="0">
                <a:solidFill>
                  <a:srgbClr val="00007A"/>
                </a:solidFill>
                <a:effectLst/>
              </a:rPr>
              <a:t>même substance biologique</a:t>
            </a:r>
            <a:r>
              <a:rPr lang="fr-FR" sz="2400" dirty="0" smtClean="0">
                <a:effectLst/>
              </a:rPr>
              <a:t>, bien qu’il puisse y </a:t>
            </a:r>
            <a:r>
              <a:rPr lang="fr-FR" sz="2400" b="1" dirty="0" smtClean="0">
                <a:solidFill>
                  <a:srgbClr val="00007A"/>
                </a:solidFill>
                <a:effectLst/>
              </a:rPr>
              <a:t>avoir des différences mineures </a:t>
            </a:r>
            <a:r>
              <a:rPr lang="fr-FR" sz="2400" dirty="0" smtClean="0">
                <a:effectLst/>
              </a:rPr>
              <a:t>en raison de leur nature</a:t>
            </a:r>
            <a:r>
              <a:rPr lang="fr-FR" sz="2400" dirty="0" smtClean="0">
                <a:solidFill>
                  <a:schemeClr val="accent1"/>
                </a:solidFill>
                <a:effectLst/>
              </a:rPr>
              <a:t> </a:t>
            </a:r>
            <a:r>
              <a:rPr lang="fr-FR" sz="2400" b="1" dirty="0" smtClean="0">
                <a:solidFill>
                  <a:srgbClr val="00007A"/>
                </a:solidFill>
                <a:effectLst/>
              </a:rPr>
              <a:t>complexe</a:t>
            </a:r>
            <a:r>
              <a:rPr lang="fr-FR" sz="2400" dirty="0" smtClean="0">
                <a:solidFill>
                  <a:srgbClr val="00007A"/>
                </a:solidFill>
                <a:effectLst/>
              </a:rPr>
              <a:t> </a:t>
            </a:r>
            <a:r>
              <a:rPr lang="fr-FR" sz="2400" dirty="0" smtClean="0">
                <a:effectLst/>
              </a:rPr>
              <a:t>et leurs méthodes de production.</a:t>
            </a:r>
          </a:p>
          <a:p>
            <a:pPr algn="just"/>
            <a:endParaRPr lang="fr-FR" sz="2400" dirty="0" smtClean="0"/>
          </a:p>
          <a:p>
            <a:pPr algn="just"/>
            <a:r>
              <a:rPr lang="fr-FR" sz="2400" b="1" dirty="0" smtClean="0">
                <a:solidFill>
                  <a:srgbClr val="00007A"/>
                </a:solidFill>
                <a:effectLst/>
              </a:rPr>
              <a:t>Tout comme le médicament de référence, le biosimilaire présente un certain degré de variabilité naturelle. </a:t>
            </a:r>
          </a:p>
          <a:p>
            <a:pPr algn="just"/>
            <a:endParaRPr lang="fr-FR" sz="2400" dirty="0" smtClean="0">
              <a:effectLst/>
            </a:endParaRPr>
          </a:p>
          <a:p>
            <a:pPr algn="just"/>
            <a:r>
              <a:rPr lang="fr-FR" sz="2400" dirty="0" smtClean="0"/>
              <a:t>Pour son </a:t>
            </a:r>
            <a:r>
              <a:rPr lang="fr-FR" sz="2400" dirty="0" smtClean="0">
                <a:effectLst/>
              </a:rPr>
              <a:t>approbation, il sera prouvé que sa variabilité et les éventuelles différences qu’il présente par rapport à son médicament de référence n’affectent pas la sécurité ni l’efficacité. </a:t>
            </a:r>
          </a:p>
          <a:p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lvl="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>
                <a:solidFill>
                  <a:schemeClr val="bg1"/>
                </a:solidFill>
              </a:rPr>
              <a:t>Médicament </a:t>
            </a:r>
            <a:r>
              <a:rPr lang="fr-FR" sz="4000" b="1" dirty="0" err="1">
                <a:solidFill>
                  <a:schemeClr val="bg1"/>
                </a:solidFill>
              </a:rPr>
              <a:t>biosimilaire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/>
              <a:pPr>
                <a:defRPr/>
              </a:pPr>
              <a:t>6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-25349" y="6581001"/>
            <a:ext cx="6660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Rapport ANSM  Etat des lieux médicaments </a:t>
            </a:r>
            <a:r>
              <a:rPr lang="fr-FR" sz="1200" dirty="0" err="1"/>
              <a:t>biosimilaires</a:t>
            </a:r>
            <a:r>
              <a:rPr lang="fr-FR" sz="1200" dirty="0"/>
              <a:t> 2016 </a:t>
            </a:r>
          </a:p>
        </p:txBody>
      </p:sp>
    </p:spTree>
    <p:extLst>
      <p:ext uri="{BB962C8B-B14F-4D97-AF65-F5344CB8AC3E}">
        <p14:creationId xmlns:p14="http://schemas.microsoft.com/office/powerpoint/2010/main" val="433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021E2-9FAB-4880-B4D6-CC69EBBE1DDE}" type="slidenum">
              <a:rPr lang="fr-FR"/>
              <a:pPr>
                <a:defRPr/>
              </a:pPr>
              <a:t>7</a:t>
            </a:fld>
            <a:endParaRPr lang="fr-F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lvl="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schemeClr val="bg1"/>
                </a:solidFill>
              </a:rPr>
              <a:t>Fabrication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t="10270" r="51718" b="12112"/>
          <a:stretch/>
        </p:blipFill>
        <p:spPr bwMode="auto">
          <a:xfrm>
            <a:off x="596175" y="1052736"/>
            <a:ext cx="8368313" cy="5534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4326" y="1052736"/>
            <a:ext cx="193706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7A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007A"/>
                </a:solidFill>
              </a:rPr>
              <a:t>Génie génétique</a:t>
            </a:r>
            <a:endParaRPr lang="fr-FR" sz="2000" b="1" dirty="0">
              <a:solidFill>
                <a:srgbClr val="00007A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4327" y="3748970"/>
            <a:ext cx="177971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7A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007A"/>
                </a:solidFill>
              </a:rPr>
              <a:t>Biotechnologie</a:t>
            </a:r>
            <a:endParaRPr lang="fr-FR" sz="2000" b="1" dirty="0">
              <a:solidFill>
                <a:srgbClr val="00007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327" y="6598027"/>
            <a:ext cx="9130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Biologics manufacturing process. </a:t>
            </a:r>
            <a:r>
              <a:rPr lang="en-US" sz="1200" dirty="0" err="1" smtClean="0"/>
              <a:t>Mellstedt</a:t>
            </a:r>
            <a:r>
              <a:rPr lang="en-US" sz="1200" dirty="0" smtClean="0"/>
              <a:t> </a:t>
            </a:r>
            <a:r>
              <a:rPr lang="en-US" sz="1200" dirty="0"/>
              <a:t>H, </a:t>
            </a:r>
            <a:r>
              <a:rPr lang="en-US" sz="1200" dirty="0" err="1"/>
              <a:t>Niederwieser</a:t>
            </a:r>
            <a:r>
              <a:rPr lang="en-US" sz="1200" dirty="0"/>
              <a:t> D, Ludwig H. The challenge of </a:t>
            </a:r>
            <a:r>
              <a:rPr lang="en-US" sz="1200" dirty="0" err="1"/>
              <a:t>biosimilars</a:t>
            </a:r>
            <a:r>
              <a:rPr lang="en-US" sz="1200" dirty="0"/>
              <a:t>. Ann </a:t>
            </a:r>
            <a:r>
              <a:rPr lang="en-US" sz="1200" dirty="0" err="1"/>
              <a:t>Oncol</a:t>
            </a:r>
            <a:r>
              <a:rPr lang="en-US" sz="1200" dirty="0"/>
              <a:t> 2008;19:412–419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139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www.in-terre-actif.com/2010/uploads/RITAPosts/tiny_mce/popul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871" y="1340768"/>
            <a:ext cx="5120258" cy="351591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04236" y="5229200"/>
            <a:ext cx="8735529" cy="919401"/>
          </a:xfrm>
          <a:prstGeom prst="roundRect">
            <a:avLst/>
          </a:prstGeom>
          <a:noFill/>
          <a:ln>
            <a:solidFill>
              <a:srgbClr val="00007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7A"/>
                </a:solidFill>
              </a:rPr>
              <a:t>Il existe une variabilité normale entre les lots d’un même fabricant</a:t>
            </a:r>
            <a:endParaRPr lang="en-US" sz="2400" b="1" dirty="0" smtClean="0">
              <a:solidFill>
                <a:srgbClr val="00007A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00007A"/>
                </a:solidFill>
              </a:rPr>
              <a:t>Principe des normes d’acceptation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196752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lvl="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en-GB" sz="4000" b="1" dirty="0" smtClean="0">
                <a:solidFill>
                  <a:schemeClr val="bg1"/>
                </a:solidFill>
              </a:rPr>
              <a:t>Le </a:t>
            </a:r>
            <a:r>
              <a:rPr lang="en-GB" sz="4000" b="1" dirty="0">
                <a:solidFill>
                  <a:schemeClr val="bg1"/>
                </a:solidFill>
              </a:rPr>
              <a:t>vivant </a:t>
            </a:r>
            <a:r>
              <a:rPr lang="en-GB" sz="4000" b="1" dirty="0" err="1">
                <a:solidFill>
                  <a:schemeClr val="bg1"/>
                </a:solidFill>
              </a:rPr>
              <a:t>est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indissociable</a:t>
            </a:r>
            <a:r>
              <a:rPr lang="en-GB" sz="4000" b="1" dirty="0">
                <a:solidFill>
                  <a:schemeClr val="bg1"/>
                </a:solidFill>
              </a:rPr>
              <a:t> de la </a:t>
            </a:r>
            <a:r>
              <a:rPr lang="en-GB" sz="4000" b="1" dirty="0" err="1">
                <a:solidFill>
                  <a:schemeClr val="bg1"/>
                </a:solidFill>
              </a:rPr>
              <a:t>variabilité</a:t>
            </a:r>
            <a:r>
              <a:rPr lang="en-GB" sz="4000" b="1" dirty="0">
                <a:solidFill>
                  <a:schemeClr val="bg1"/>
                </a:solidFill>
              </a:rPr>
              <a:t> !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B0ABC76-8D34-492A-A4E4-AB29286A0D3C}" type="slidenum">
              <a:rPr lang="fr-FR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1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2D631-738A-4D31-B27C-8E904A02789F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6" t="24304" r="16428" b="38393"/>
          <a:stretch/>
        </p:blipFill>
        <p:spPr bwMode="auto">
          <a:xfrm>
            <a:off x="959644" y="1659628"/>
            <a:ext cx="7224713" cy="428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00007A"/>
          </a:solidFill>
          <a:ln>
            <a:noFill/>
          </a:ln>
          <a:extLst>
            <a:ext uri="{91240B29-F687-4F45-9708-019B960494DF}">
              <a14:hiddenLine xmlns:a14="http://schemas.microsoft.com/office/drawing/2010/main" w="264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80" tIns="48540" rIns="97080" bIns="48540" anchor="ctr"/>
          <a:lstStyle/>
          <a:p>
            <a:pPr marL="361950" lvl="0" defTabSz="9715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fr-FR" sz="4000" b="1" dirty="0" smtClean="0">
                <a:solidFill>
                  <a:schemeClr val="bg1"/>
                </a:solidFill>
              </a:rPr>
              <a:t>Développement d’un </a:t>
            </a:r>
            <a:r>
              <a:rPr lang="fr-FR" sz="4000" b="1" dirty="0" err="1" smtClean="0">
                <a:solidFill>
                  <a:schemeClr val="bg1"/>
                </a:solidFill>
              </a:rPr>
              <a:t>biosimilaire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608385"/>
            <a:ext cx="8568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Adapté de : EMA </a:t>
            </a:r>
            <a:r>
              <a:rPr lang="fr-FR" sz="1200" dirty="0"/>
              <a:t>Guideline on </a:t>
            </a:r>
            <a:r>
              <a:rPr lang="fr-FR" sz="1200" dirty="0" err="1"/>
              <a:t>similar</a:t>
            </a:r>
            <a:r>
              <a:rPr lang="fr-FR" sz="1200" dirty="0"/>
              <a:t> </a:t>
            </a:r>
            <a:r>
              <a:rPr lang="fr-FR" sz="1200" dirty="0" err="1"/>
              <a:t>biological</a:t>
            </a:r>
            <a:r>
              <a:rPr lang="fr-FR" sz="1200" dirty="0"/>
              <a:t> </a:t>
            </a:r>
            <a:r>
              <a:rPr lang="fr-FR" sz="1200" dirty="0" err="1"/>
              <a:t>medicinal</a:t>
            </a:r>
            <a:r>
              <a:rPr lang="fr-FR" sz="1200" dirty="0"/>
              <a:t> </a:t>
            </a:r>
            <a:r>
              <a:rPr lang="fr-FR" sz="1200" dirty="0" err="1"/>
              <a:t>products</a:t>
            </a:r>
            <a:r>
              <a:rPr lang="fr-FR" sz="1200" dirty="0"/>
              <a:t> CHMP/437/04 </a:t>
            </a:r>
            <a:r>
              <a:rPr lang="fr-FR" sz="1200" dirty="0" err="1"/>
              <a:t>Rev</a:t>
            </a:r>
            <a:r>
              <a:rPr lang="fr-FR" sz="1200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591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4596</TotalTime>
  <Words>1368</Words>
  <Application>Microsoft Office PowerPoint</Application>
  <PresentationFormat>Affichage à l'écran (4:3)</PresentationFormat>
  <Paragraphs>285</Paragraphs>
  <Slides>38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38</vt:i4>
      </vt:variant>
    </vt:vector>
  </HeadingPairs>
  <TitlesOfParts>
    <vt:vector size="41" baseType="lpstr">
      <vt:lpstr>Thème Office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APHP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Médicaments biosimilaires</dc:title>
  <dc:creator>ASTIER Alain</dc:creator>
  <cp:lastModifiedBy>Christelle David-Basei</cp:lastModifiedBy>
  <cp:revision>30</cp:revision>
  <dcterms:created xsi:type="dcterms:W3CDTF">2017-06-29T15:12:40Z</dcterms:created>
  <dcterms:modified xsi:type="dcterms:W3CDTF">2017-10-11T07:30:37Z</dcterms:modified>
</cp:coreProperties>
</file>