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60" r:id="rId6"/>
    <p:sldId id="261" r:id="rId7"/>
    <p:sldId id="27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6187" autoAdjust="0"/>
  </p:normalViewPr>
  <p:slideViewPr>
    <p:cSldViewPr snapToGrid="0">
      <p:cViewPr varScale="1">
        <p:scale>
          <a:sx n="86" d="100"/>
          <a:sy n="86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Patients (n=28)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B-4C00-9F4E-E5809FAE0C9F}"/>
              </c:ext>
            </c:extLst>
          </c:dPt>
          <c:dPt>
            <c:idx val="1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B-4C00-9F4E-E5809FAE0C9F}"/>
              </c:ext>
            </c:extLst>
          </c:dPt>
          <c:dPt>
            <c:idx val="2"/>
            <c:bubble3D val="0"/>
            <c:spPr>
              <a:solidFill>
                <a:schemeClr val="accent3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4B-4C00-9F4E-E5809FAE0C9F}"/>
              </c:ext>
            </c:extLst>
          </c:dPt>
          <c:dPt>
            <c:idx val="3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4B-4C00-9F4E-E5809FAE0C9F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4B-4C00-9F4E-E5809FAE0C9F}"/>
              </c:ext>
            </c:extLst>
          </c:dPt>
          <c:dPt>
            <c:idx val="5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24B-4C00-9F4E-E5809FAE0C9F}"/>
              </c:ext>
            </c:extLst>
          </c:dPt>
          <c:dPt>
            <c:idx val="6"/>
            <c:bubble3D val="0"/>
            <c:spPr>
              <a:solidFill>
                <a:schemeClr val="accent3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24B-4C00-9F4E-E5809FAE0C9F}"/>
              </c:ext>
            </c:extLst>
          </c:dPt>
          <c:dPt>
            <c:idx val="7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24B-4C00-9F4E-E5809FAE0C9F}"/>
              </c:ext>
            </c:extLst>
          </c:dPt>
          <c:dPt>
            <c:idx val="8"/>
            <c:bubble3D val="0"/>
            <c:spPr>
              <a:solidFill>
                <a:schemeClr val="accent3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24B-4C00-9F4E-E5809FAE0C9F}"/>
              </c:ext>
            </c:extLst>
          </c:dPt>
          <c:dLbls>
            <c:dLbl>
              <c:idx val="0"/>
              <c:layout>
                <c:manualLayout>
                  <c:x val="-0.20224805130052301"/>
                  <c:y val="0.10368862105708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Rémission</a:t>
                    </a:r>
                    <a:r>
                      <a:rPr lang="en-US" dirty="0"/>
                      <a:t>/</a:t>
                    </a:r>
                    <a:r>
                      <a:rPr lang="en-US" dirty="0" err="1"/>
                      <a:t>stabilité</a:t>
                    </a:r>
                    <a:r>
                      <a:rPr lang="en-US" dirty="0"/>
                      <a:t>
37 %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80998479912256"/>
                      <c:h val="0.16298977239077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24B-4C00-9F4E-E5809FAE0C9F}"/>
                </c:ext>
              </c:extLst>
            </c:dLbl>
            <c:dLbl>
              <c:idx val="1"/>
              <c:layout>
                <c:manualLayout>
                  <c:x val="-1.0869565217391301E-2"/>
                  <c:y val="-1.07015655255404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Progression
10 %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4B-4C00-9F4E-E5809FAE0C9F}"/>
                </c:ext>
              </c:extLst>
            </c:dLbl>
            <c:dLbl>
              <c:idx val="2"/>
              <c:layout>
                <c:manualLayout>
                  <c:x val="-1.2173190211221501E-2"/>
                  <c:y val="-4.244825490879080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err="1"/>
                      <a:t>Hemato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tox</a:t>
                    </a:r>
                    <a:r>
                      <a:rPr lang="en-US" dirty="0"/>
                      <a:t> 
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4B-4C00-9F4E-E5809FAE0C9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err="1"/>
                      <a:t>Diarrhées</a:t>
                    </a:r>
                    <a:r>
                      <a:rPr lang="en-US" dirty="0"/>
                      <a:t>
13 %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4B-4C00-9F4E-E5809FAE0C9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AEG
3 %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4B-4C00-9F4E-E5809FAE0C9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err="1"/>
                      <a:t>Sd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infectieux</a:t>
                    </a:r>
                    <a:r>
                      <a:rPr lang="en-US"/>
                      <a:t>
7 %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4B-4C00-9F4E-E5809FAE0C9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err="1"/>
                      <a:t>Refus</a:t>
                    </a:r>
                    <a:r>
                      <a:rPr lang="en-US"/>
                      <a:t> patient 
7 %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4B-4C00-9F4E-E5809FAE0C9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err="1"/>
                      <a:t>Mauvaise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tolérance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générale</a:t>
                    </a:r>
                    <a:r>
                      <a:rPr lang="en-US"/>
                      <a:t>
13 %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4B-4C00-9F4E-E5809FAE0C9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Cardio
3 %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24B-4C00-9F4E-E5809FAE0C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Feuil1!$A$2:$A$10</c:f>
              <c:strCache>
                <c:ptCount val="9"/>
                <c:pt idx="0">
                  <c:v>Rémission/stabilité</c:v>
                </c:pt>
                <c:pt idx="1">
                  <c:v>Progression</c:v>
                </c:pt>
                <c:pt idx="2">
                  <c:v>Hemato tox </c:v>
                </c:pt>
                <c:pt idx="3">
                  <c:v>Diarrhées</c:v>
                </c:pt>
                <c:pt idx="4">
                  <c:v>AEG</c:v>
                </c:pt>
                <c:pt idx="5">
                  <c:v>Sd infectieux</c:v>
                </c:pt>
                <c:pt idx="6">
                  <c:v>Refus patient </c:v>
                </c:pt>
                <c:pt idx="7">
                  <c:v>Mauvaise tolérance générale</c:v>
                </c:pt>
                <c:pt idx="8">
                  <c:v>Cardio</c:v>
                </c:pt>
              </c:strCache>
            </c:strRef>
          </c:cat>
          <c:val>
            <c:numRef>
              <c:f>Feuil1!$B$2:$B$10</c:f>
              <c:numCache>
                <c:formatCode>0.00%</c:formatCode>
                <c:ptCount val="9"/>
                <c:pt idx="0">
                  <c:v>0.39300000000000002</c:v>
                </c:pt>
                <c:pt idx="1">
                  <c:v>0.107</c:v>
                </c:pt>
                <c:pt idx="2">
                  <c:v>7.0999999999999994E-2</c:v>
                </c:pt>
                <c:pt idx="3">
                  <c:v>0.14299999999999999</c:v>
                </c:pt>
                <c:pt idx="4">
                  <c:v>3.5999999999999997E-2</c:v>
                </c:pt>
                <c:pt idx="5">
                  <c:v>7.0999999999999994E-2</c:v>
                </c:pt>
                <c:pt idx="6">
                  <c:v>7.0999999999999994E-2</c:v>
                </c:pt>
                <c:pt idx="7">
                  <c:v>0.14299999999999999</c:v>
                </c:pt>
                <c:pt idx="8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24B-4C00-9F4E-E5809FAE0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Patients (n=24)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2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5C-4C3F-9CE7-6DFF5D25C9F4}"/>
              </c:ext>
            </c:extLst>
          </c:dPt>
          <c:dPt>
            <c:idx val="1"/>
            <c:bubble3D val="0"/>
            <c:spPr>
              <a:solidFill>
                <a:schemeClr val="accent2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5C-4C3F-9CE7-6DFF5D25C9F4}"/>
              </c:ext>
            </c:extLst>
          </c:dPt>
          <c:dPt>
            <c:idx val="2"/>
            <c:bubble3D val="0"/>
            <c:spPr>
              <a:solidFill>
                <a:schemeClr val="accent2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5C-4C3F-9CE7-6DFF5D25C9F4}"/>
              </c:ext>
            </c:extLst>
          </c:dPt>
          <c:dPt>
            <c:idx val="3"/>
            <c:bubble3D val="0"/>
            <c:spPr>
              <a:solidFill>
                <a:schemeClr val="accent2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5C-4C3F-9CE7-6DFF5D25C9F4}"/>
              </c:ext>
            </c:extLst>
          </c:dPt>
          <c:dPt>
            <c:idx val="4"/>
            <c:bubble3D val="0"/>
            <c:spPr>
              <a:solidFill>
                <a:schemeClr val="accent2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5C-4C3F-9CE7-6DFF5D25C9F4}"/>
              </c:ext>
            </c:extLst>
          </c:dPt>
          <c:dPt>
            <c:idx val="5"/>
            <c:bubble3D val="0"/>
            <c:spPr>
              <a:solidFill>
                <a:schemeClr val="accent2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5C-4C3F-9CE7-6DFF5D25C9F4}"/>
              </c:ext>
            </c:extLst>
          </c:dPt>
          <c:dPt>
            <c:idx val="6"/>
            <c:bubble3D val="0"/>
            <c:spPr>
              <a:solidFill>
                <a:schemeClr val="accent2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75C-4C3F-9CE7-6DFF5D25C9F4}"/>
              </c:ext>
            </c:extLst>
          </c:dPt>
          <c:dPt>
            <c:idx val="7"/>
            <c:bubble3D val="0"/>
            <c:spPr>
              <a:solidFill>
                <a:schemeClr val="accent2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75C-4C3F-9CE7-6DFF5D25C9F4}"/>
              </c:ext>
            </c:extLst>
          </c:dPt>
          <c:dPt>
            <c:idx val="8"/>
            <c:bubble3D val="0"/>
            <c:spPr>
              <a:solidFill>
                <a:schemeClr val="accent2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75C-4C3F-9CE7-6DFF5D25C9F4}"/>
              </c:ext>
            </c:extLst>
          </c:dPt>
          <c:dPt>
            <c:idx val="9"/>
            <c:bubble3D val="0"/>
            <c:explosion val="0"/>
            <c:spPr>
              <a:solidFill>
                <a:schemeClr val="accent2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75C-4C3F-9CE7-6DFF5D25C9F4}"/>
              </c:ext>
            </c:extLst>
          </c:dPt>
          <c:dLbls>
            <c:dLbl>
              <c:idx val="0"/>
              <c:layout>
                <c:manualLayout>
                  <c:x val="-2.68363826261694E-2"/>
                  <c:y val="-9.8603678046198101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Allergie</a:t>
                    </a:r>
                    <a:r>
                      <a:rPr lang="en-US" dirty="0"/>
                      <a:t>
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5C-4C3F-9CE7-6DFF5D25C9F4}"/>
                </c:ext>
              </c:extLst>
            </c:dLbl>
            <c:dLbl>
              <c:idx val="1"/>
              <c:layout>
                <c:manualLayout>
                  <c:x val="-0.20027995826449499"/>
                  <c:y val="5.969270009980120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Hemato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toxicité</a:t>
                    </a:r>
                    <a:r>
                      <a:rPr lang="en-US" dirty="0"/>
                      <a:t>
25 %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B75C-4C3F-9CE7-6DFF5D25C9F4}"/>
                </c:ext>
              </c:extLst>
            </c:dLbl>
            <c:dLbl>
              <c:idx val="2"/>
              <c:layout>
                <c:manualLayout>
                  <c:x val="-9.6453723994900098E-3"/>
                  <c:y val="-2.1377872547990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Diarrhées</a:t>
                    </a:r>
                    <a:r>
                      <a:rPr lang="en-US" dirty="0"/>
                      <a:t>
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5C-4C3F-9CE7-6DFF5D25C9F4}"/>
                </c:ext>
              </c:extLst>
            </c:dLbl>
            <c:dLbl>
              <c:idx val="3"/>
              <c:layout>
                <c:manualLayout>
                  <c:x val="-7.8758713705910699E-2"/>
                  <c:y val="-0.12008364289455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Altération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état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général</a:t>
                    </a:r>
                    <a:r>
                      <a:rPr lang="en-US" dirty="0"/>
                      <a:t>
14 %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B75C-4C3F-9CE7-6DFF5D25C9F4}"/>
                </c:ext>
              </c:extLst>
            </c:dLbl>
            <c:dLbl>
              <c:idx val="4"/>
              <c:layout>
                <c:manualLayout>
                  <c:x val="0.141383344390731"/>
                  <c:y val="-3.042048547025359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Stabilité</a:t>
                    </a:r>
                    <a:r>
                      <a:rPr lang="en-US" dirty="0"/>
                      <a:t>/</a:t>
                    </a:r>
                    <a:r>
                      <a:rPr lang="en-US" dirty="0" err="1"/>
                      <a:t>rémission</a:t>
                    </a:r>
                    <a:r>
                      <a:rPr lang="en-US" dirty="0"/>
                      <a:t>
4 %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609606911821619"/>
                      <c:h val="0.12106871980441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75C-4C3F-9CE7-6DFF5D25C9F4}"/>
                </c:ext>
              </c:extLst>
            </c:dLbl>
            <c:dLbl>
              <c:idx val="5"/>
              <c:layout>
                <c:manualLayout>
                  <c:x val="0.131094665988816"/>
                  <c:y val="-0.1205698537763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Progression
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5C-4C3F-9CE7-6DFF5D25C9F4}"/>
                </c:ext>
              </c:extLst>
            </c:dLbl>
            <c:dLbl>
              <c:idx val="6"/>
              <c:layout>
                <c:manualLayout>
                  <c:x val="5.9778442267429304E-3"/>
                  <c:y val="-8.62064688503853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Cardio </a:t>
                    </a:r>
                    <a:r>
                      <a:rPr lang="en-US" dirty="0" err="1"/>
                      <a:t>vasculaires</a:t>
                    </a:r>
                    <a:r>
                      <a:rPr lang="en-US" dirty="0"/>
                      <a:t>
4 %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62676011325787"/>
                      <c:h val="0.20335118760996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75C-4C3F-9CE7-6DFF5D25C9F4}"/>
                </c:ext>
              </c:extLst>
            </c:dLbl>
            <c:dLbl>
              <c:idx val="7"/>
              <c:layout>
                <c:manualLayout>
                  <c:x val="0.19527295930788299"/>
                  <c:y val="1.326504446662249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Avis onco gériatrique
14 %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B75C-4C3F-9CE7-6DFF5D25C9F4}"/>
                </c:ext>
              </c:extLst>
            </c:dLbl>
            <c:dLbl>
              <c:idx val="8"/>
              <c:layout>
                <c:manualLayout>
                  <c:x val="1.0542295440930299E-2"/>
                  <c:y val="3.68765624942878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Infection
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75C-4C3F-9CE7-6DFF5D25C9F4}"/>
                </c:ext>
              </c:extLst>
            </c:dLbl>
            <c:dLbl>
              <c:idx val="9"/>
              <c:layout>
                <c:manualLayout>
                  <c:x val="2.50349947830619E-3"/>
                  <c:y val="2.984635004990060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Autres</a:t>
                    </a:r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
11 %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75C-4C3F-9CE7-6DFF5D25C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Feuil1!$A$2:$A$11</c:f>
              <c:strCache>
                <c:ptCount val="10"/>
                <c:pt idx="0">
                  <c:v>Allergie</c:v>
                </c:pt>
                <c:pt idx="1">
                  <c:v>Hemato toxicité</c:v>
                </c:pt>
                <c:pt idx="2">
                  <c:v>Diarrhées</c:v>
                </c:pt>
                <c:pt idx="3">
                  <c:v>Altération état général</c:v>
                </c:pt>
                <c:pt idx="4">
                  <c:v>Stabilité/rémission</c:v>
                </c:pt>
                <c:pt idx="5">
                  <c:v>Progression</c:v>
                </c:pt>
                <c:pt idx="6">
                  <c:v>Cardio vasculaires</c:v>
                </c:pt>
                <c:pt idx="7">
                  <c:v>Avis onco gériatrique</c:v>
                </c:pt>
                <c:pt idx="8">
                  <c:v>Infection</c:v>
                </c:pt>
                <c:pt idx="9">
                  <c:v>Autres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 formatCode="0.00%">
                  <c:v>7.0999999999999994E-2</c:v>
                </c:pt>
                <c:pt idx="1">
                  <c:v>0.25</c:v>
                </c:pt>
                <c:pt idx="2" formatCode="0.00%">
                  <c:v>7.0999999999999994E-2</c:v>
                </c:pt>
                <c:pt idx="3" formatCode="0.00%">
                  <c:v>0.14299999999999999</c:v>
                </c:pt>
                <c:pt idx="4" formatCode="0.00%">
                  <c:v>3.5999999999999997E-2</c:v>
                </c:pt>
                <c:pt idx="5" formatCode="0.00%">
                  <c:v>7.0999999999999994E-2</c:v>
                </c:pt>
                <c:pt idx="6" formatCode="0.00%">
                  <c:v>3.5999999999999997E-2</c:v>
                </c:pt>
                <c:pt idx="7" formatCode="0.00%">
                  <c:v>0.14299999999999999</c:v>
                </c:pt>
                <c:pt idx="8" formatCode="0.00%">
                  <c:v>7.0999999999999994E-2</c:v>
                </c:pt>
                <c:pt idx="9" formatCode="0.00%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75C-4C3F-9CE7-6DFF5D25C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D2216-BBE5-E145-90A2-655489A4EC7C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AAB9A61E-8267-274F-95B1-03C69AC5D34D}">
      <dgm:prSet phldrT="[Texte]" custT="1"/>
      <dgm:spPr/>
      <dgm:t>
        <a:bodyPr/>
        <a:lstStyle/>
        <a:p>
          <a:pPr algn="ctr"/>
          <a:r>
            <a:rPr lang="fr-FR" sz="1100" b="1" dirty="0"/>
            <a:t>Historique  médicamenteux + comorbidités</a:t>
          </a:r>
        </a:p>
      </dgm:t>
    </dgm:pt>
    <dgm:pt modelId="{939860B6-019B-B34D-8133-54DB1EC65E8A}" type="parTrans" cxnId="{225F40BB-FBEE-2B47-A94B-80E67762D87E}">
      <dgm:prSet/>
      <dgm:spPr/>
      <dgm:t>
        <a:bodyPr/>
        <a:lstStyle/>
        <a:p>
          <a:endParaRPr lang="fr-FR"/>
        </a:p>
      </dgm:t>
    </dgm:pt>
    <dgm:pt modelId="{2B6D8FD1-19EB-7A41-AEA3-0DCCC0836FD1}" type="sibTrans" cxnId="{225F40BB-FBEE-2B47-A94B-80E67762D87E}">
      <dgm:prSet/>
      <dgm:spPr/>
      <dgm:t>
        <a:bodyPr/>
        <a:lstStyle/>
        <a:p>
          <a:endParaRPr lang="fr-FR"/>
        </a:p>
      </dgm:t>
    </dgm:pt>
    <dgm:pt modelId="{3EFF8F77-70E3-1C4E-B756-FA0F92A8E952}">
      <dgm:prSet phldrT="[Texte]" custT="1"/>
      <dgm:spPr/>
      <dgm:t>
        <a:bodyPr/>
        <a:lstStyle/>
        <a:p>
          <a:pPr algn="ctr"/>
          <a:r>
            <a:rPr lang="fr-FR" sz="1100" b="1" dirty="0"/>
            <a:t>Séance d’HDJ</a:t>
          </a:r>
        </a:p>
        <a:p>
          <a:pPr algn="ctr"/>
          <a:r>
            <a:rPr lang="fr-FR" sz="1100" b="1" dirty="0"/>
            <a:t>Automédication </a:t>
          </a:r>
        </a:p>
        <a:p>
          <a:pPr algn="ctr"/>
          <a:r>
            <a:rPr lang="fr-FR" sz="1100" b="1" dirty="0"/>
            <a:t>Phytothérapie </a:t>
          </a:r>
        </a:p>
      </dgm:t>
    </dgm:pt>
    <dgm:pt modelId="{3C10DA4E-5F95-EC44-854B-AA0D1E60687A}" type="parTrans" cxnId="{323789CF-FD0B-DA4C-B3BA-DC14B7208D20}">
      <dgm:prSet/>
      <dgm:spPr/>
      <dgm:t>
        <a:bodyPr/>
        <a:lstStyle/>
        <a:p>
          <a:endParaRPr lang="fr-FR"/>
        </a:p>
      </dgm:t>
    </dgm:pt>
    <dgm:pt modelId="{E6BAC7BD-399A-9D4B-ACBF-3C84FA3C3DF6}" type="sibTrans" cxnId="{323789CF-FD0B-DA4C-B3BA-DC14B7208D20}">
      <dgm:prSet/>
      <dgm:spPr/>
      <dgm:t>
        <a:bodyPr/>
        <a:lstStyle/>
        <a:p>
          <a:endParaRPr lang="fr-FR"/>
        </a:p>
      </dgm:t>
    </dgm:pt>
    <dgm:pt modelId="{BEBDFE55-E57B-6440-8DF8-C4839E6B86B6}">
      <dgm:prSet phldrT="[Texte]" custT="1"/>
      <dgm:spPr/>
      <dgm:t>
        <a:bodyPr/>
        <a:lstStyle/>
        <a:p>
          <a:pPr algn="ctr"/>
          <a:r>
            <a:rPr lang="fr-FR" sz="1100" b="1" dirty="0"/>
            <a:t>Bilan de médication avec analyse pharmaceutique personnalisée</a:t>
          </a:r>
        </a:p>
      </dgm:t>
    </dgm:pt>
    <dgm:pt modelId="{B58CF82A-B2E0-6944-94DE-C0E807F9EE2B}" type="parTrans" cxnId="{552E024D-082D-2D4A-BC81-F4246CED724B}">
      <dgm:prSet/>
      <dgm:spPr/>
      <dgm:t>
        <a:bodyPr/>
        <a:lstStyle/>
        <a:p>
          <a:endParaRPr lang="fr-FR"/>
        </a:p>
      </dgm:t>
    </dgm:pt>
    <dgm:pt modelId="{E4E13124-1C7C-CD42-BC09-A8ACD0A8AA1B}" type="sibTrans" cxnId="{552E024D-082D-2D4A-BC81-F4246CED724B}">
      <dgm:prSet/>
      <dgm:spPr/>
      <dgm:t>
        <a:bodyPr/>
        <a:lstStyle/>
        <a:p>
          <a:endParaRPr lang="fr-FR"/>
        </a:p>
      </dgm:t>
    </dgm:pt>
    <dgm:pt modelId="{E7DD3F81-CAD5-BF48-BAE3-8600F123A359}">
      <dgm:prSet phldrT="[Texte]" custT="1"/>
      <dgm:spPr/>
      <dgm:t>
        <a:bodyPr/>
        <a:lstStyle/>
        <a:p>
          <a:pPr algn="ctr"/>
          <a:r>
            <a:rPr lang="fr-FR" sz="1100" b="1" dirty="0"/>
            <a:t>Proposition(s)</a:t>
          </a:r>
          <a:r>
            <a:rPr lang="fr-FR" sz="1100" b="1" baseline="0" dirty="0"/>
            <a:t> à l'</a:t>
          </a:r>
          <a:r>
            <a:rPr lang="fr-FR" sz="1100" b="1" baseline="0" dirty="0" err="1"/>
            <a:t>oncogériatre</a:t>
          </a:r>
          <a:endParaRPr lang="fr-FR" sz="1100" b="1" dirty="0"/>
        </a:p>
      </dgm:t>
    </dgm:pt>
    <dgm:pt modelId="{FC9C66E5-EC3C-6841-A34B-BB68609DFBFE}" type="parTrans" cxnId="{B782790A-DD88-A14A-8B81-C688A2CB50D6}">
      <dgm:prSet/>
      <dgm:spPr/>
      <dgm:t>
        <a:bodyPr/>
        <a:lstStyle/>
        <a:p>
          <a:endParaRPr lang="fr-FR"/>
        </a:p>
      </dgm:t>
    </dgm:pt>
    <dgm:pt modelId="{D5F68B39-AD87-9449-9F97-4B2ACBC508F9}" type="sibTrans" cxnId="{B782790A-DD88-A14A-8B81-C688A2CB50D6}">
      <dgm:prSet/>
      <dgm:spPr/>
      <dgm:t>
        <a:bodyPr/>
        <a:lstStyle/>
        <a:p>
          <a:endParaRPr lang="fr-FR"/>
        </a:p>
      </dgm:t>
    </dgm:pt>
    <dgm:pt modelId="{588FE16A-E84D-124A-AB56-57926A1CE688}">
      <dgm:prSet phldrT="[Texte]" custT="1"/>
      <dgm:spPr/>
      <dgm:t>
        <a:bodyPr/>
        <a:lstStyle/>
        <a:p>
          <a:pPr algn="ctr"/>
          <a:r>
            <a:rPr lang="fr-FR" sz="1100" b="1" dirty="0"/>
            <a:t>Diffusion CR aux oncologues et médecins traitants </a:t>
          </a:r>
        </a:p>
      </dgm:t>
    </dgm:pt>
    <dgm:pt modelId="{FE300D7B-3BC1-A543-8942-6DA716E83CF5}" type="parTrans" cxnId="{C0E4AEAB-530E-CE44-82DD-368B8504F888}">
      <dgm:prSet/>
      <dgm:spPr/>
      <dgm:t>
        <a:bodyPr/>
        <a:lstStyle/>
        <a:p>
          <a:endParaRPr lang="fr-FR"/>
        </a:p>
      </dgm:t>
    </dgm:pt>
    <dgm:pt modelId="{63488A3E-ECD4-2C48-9934-E39E1A39652F}" type="sibTrans" cxnId="{C0E4AEAB-530E-CE44-82DD-368B8504F888}">
      <dgm:prSet/>
      <dgm:spPr/>
      <dgm:t>
        <a:bodyPr/>
        <a:lstStyle/>
        <a:p>
          <a:endParaRPr lang="fr-FR"/>
        </a:p>
      </dgm:t>
    </dgm:pt>
    <dgm:pt modelId="{39B44518-4B36-4F71-A0ED-4375B2CE4C08}">
      <dgm:prSet phldrT="[Texte]" custT="1"/>
      <dgm:spPr/>
      <dgm:t>
        <a:bodyPr/>
        <a:lstStyle/>
        <a:p>
          <a:pPr algn="ctr"/>
          <a:r>
            <a:rPr lang="fr-FR" sz="1100" b="1" dirty="0"/>
            <a:t>Mise en œuvre de la prise en charge proposée</a:t>
          </a:r>
        </a:p>
      </dgm:t>
    </dgm:pt>
    <dgm:pt modelId="{9D97A986-BE0D-4617-89AC-02797A6E9136}" type="parTrans" cxnId="{7585AFAD-253C-442B-A2F8-7E4AAA19117F}">
      <dgm:prSet/>
      <dgm:spPr/>
      <dgm:t>
        <a:bodyPr/>
        <a:lstStyle/>
        <a:p>
          <a:endParaRPr lang="fr-FR"/>
        </a:p>
      </dgm:t>
    </dgm:pt>
    <dgm:pt modelId="{2DA5CDB3-36A5-481F-81C1-2EFE12622218}" type="sibTrans" cxnId="{7585AFAD-253C-442B-A2F8-7E4AAA19117F}">
      <dgm:prSet/>
      <dgm:spPr/>
      <dgm:t>
        <a:bodyPr/>
        <a:lstStyle/>
        <a:p>
          <a:endParaRPr lang="fr-FR"/>
        </a:p>
      </dgm:t>
    </dgm:pt>
    <dgm:pt modelId="{121B04ED-CFD0-49DC-AA39-F7A458E3C573}" type="pres">
      <dgm:prSet presAssocID="{18ED2216-BBE5-E145-90A2-655489A4EC7C}" presName="rootnode" presStyleCnt="0">
        <dgm:presLayoutVars>
          <dgm:chMax/>
          <dgm:chPref/>
          <dgm:dir/>
          <dgm:animLvl val="lvl"/>
        </dgm:presLayoutVars>
      </dgm:prSet>
      <dgm:spPr/>
    </dgm:pt>
    <dgm:pt modelId="{C5A9D9AD-A42D-4CEC-9906-20A7020C2C20}" type="pres">
      <dgm:prSet presAssocID="{AAB9A61E-8267-274F-95B1-03C69AC5D34D}" presName="composite" presStyleCnt="0"/>
      <dgm:spPr/>
    </dgm:pt>
    <dgm:pt modelId="{57D78BEF-E705-4FAA-B1E7-D5749E47AF04}" type="pres">
      <dgm:prSet presAssocID="{AAB9A61E-8267-274F-95B1-03C69AC5D34D}" presName="bentUpArrow1" presStyleLbl="alignImgPlace1" presStyleIdx="0" presStyleCnt="5"/>
      <dgm:spPr/>
    </dgm:pt>
    <dgm:pt modelId="{C65102F4-9E45-4660-A969-9FE1B639A7AC}" type="pres">
      <dgm:prSet presAssocID="{AAB9A61E-8267-274F-95B1-03C69AC5D34D}" presName="ParentText" presStyleLbl="node1" presStyleIdx="0" presStyleCnt="6" custScaleX="148453">
        <dgm:presLayoutVars>
          <dgm:chMax val="1"/>
          <dgm:chPref val="1"/>
          <dgm:bulletEnabled val="1"/>
        </dgm:presLayoutVars>
      </dgm:prSet>
      <dgm:spPr/>
    </dgm:pt>
    <dgm:pt modelId="{F399D8F0-BEC7-4476-A3A5-E7902BAC862A}" type="pres">
      <dgm:prSet presAssocID="{AAB9A61E-8267-274F-95B1-03C69AC5D34D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C725A2A-1F3C-476D-875B-B327CEF4C855}" type="pres">
      <dgm:prSet presAssocID="{2B6D8FD1-19EB-7A41-AEA3-0DCCC0836FD1}" presName="sibTrans" presStyleCnt="0"/>
      <dgm:spPr/>
    </dgm:pt>
    <dgm:pt modelId="{30E52AD1-7C3C-43BE-9E0E-4F1F3E811E28}" type="pres">
      <dgm:prSet presAssocID="{3EFF8F77-70E3-1C4E-B756-FA0F92A8E952}" presName="composite" presStyleCnt="0"/>
      <dgm:spPr/>
    </dgm:pt>
    <dgm:pt modelId="{AEBDE3C9-D032-45F6-8DB0-583101A93BAB}" type="pres">
      <dgm:prSet presAssocID="{3EFF8F77-70E3-1C4E-B756-FA0F92A8E952}" presName="bentUpArrow1" presStyleLbl="alignImgPlace1" presStyleIdx="1" presStyleCnt="5"/>
      <dgm:spPr/>
    </dgm:pt>
    <dgm:pt modelId="{B8AA8A1B-6E32-4DDF-A05D-1EF21DA32365}" type="pres">
      <dgm:prSet presAssocID="{3EFF8F77-70E3-1C4E-B756-FA0F92A8E952}" presName="ParentText" presStyleLbl="node1" presStyleIdx="1" presStyleCnt="6" custScaleX="148453">
        <dgm:presLayoutVars>
          <dgm:chMax val="1"/>
          <dgm:chPref val="1"/>
          <dgm:bulletEnabled val="1"/>
        </dgm:presLayoutVars>
      </dgm:prSet>
      <dgm:spPr/>
    </dgm:pt>
    <dgm:pt modelId="{2B6861C8-EC07-4529-94CA-AEF3549F2923}" type="pres">
      <dgm:prSet presAssocID="{3EFF8F77-70E3-1C4E-B756-FA0F92A8E952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00D85DA-5EE2-4408-8DA1-6AADC120B1D8}" type="pres">
      <dgm:prSet presAssocID="{E6BAC7BD-399A-9D4B-ACBF-3C84FA3C3DF6}" presName="sibTrans" presStyleCnt="0"/>
      <dgm:spPr/>
    </dgm:pt>
    <dgm:pt modelId="{EDF58251-FD8E-4D47-916A-80D0CE4C1C00}" type="pres">
      <dgm:prSet presAssocID="{BEBDFE55-E57B-6440-8DF8-C4839E6B86B6}" presName="composite" presStyleCnt="0"/>
      <dgm:spPr/>
    </dgm:pt>
    <dgm:pt modelId="{E958188C-980B-45A3-98A8-56374B3A7E8A}" type="pres">
      <dgm:prSet presAssocID="{BEBDFE55-E57B-6440-8DF8-C4839E6B86B6}" presName="bentUpArrow1" presStyleLbl="alignImgPlace1" presStyleIdx="2" presStyleCnt="5"/>
      <dgm:spPr/>
    </dgm:pt>
    <dgm:pt modelId="{629EB21D-A293-4259-B135-4C429CBFE2D8}" type="pres">
      <dgm:prSet presAssocID="{BEBDFE55-E57B-6440-8DF8-C4839E6B86B6}" presName="ParentText" presStyleLbl="node1" presStyleIdx="2" presStyleCnt="6" custScaleX="148529">
        <dgm:presLayoutVars>
          <dgm:chMax val="1"/>
          <dgm:chPref val="1"/>
          <dgm:bulletEnabled val="1"/>
        </dgm:presLayoutVars>
      </dgm:prSet>
      <dgm:spPr/>
    </dgm:pt>
    <dgm:pt modelId="{0D6F3B30-4199-419B-B642-3DCF93263F3D}" type="pres">
      <dgm:prSet presAssocID="{BEBDFE55-E57B-6440-8DF8-C4839E6B86B6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72C1C06D-E2D3-4B65-87D3-053C1646C931}" type="pres">
      <dgm:prSet presAssocID="{E4E13124-1C7C-CD42-BC09-A8ACD0A8AA1B}" presName="sibTrans" presStyleCnt="0"/>
      <dgm:spPr/>
    </dgm:pt>
    <dgm:pt modelId="{FD79911B-B416-4C17-B3B1-4122716636D7}" type="pres">
      <dgm:prSet presAssocID="{E7DD3F81-CAD5-BF48-BAE3-8600F123A359}" presName="composite" presStyleCnt="0"/>
      <dgm:spPr/>
    </dgm:pt>
    <dgm:pt modelId="{39A93579-A584-452F-A7F6-295ADAB86D1A}" type="pres">
      <dgm:prSet presAssocID="{E7DD3F81-CAD5-BF48-BAE3-8600F123A359}" presName="bentUpArrow1" presStyleLbl="alignImgPlace1" presStyleIdx="3" presStyleCnt="5"/>
      <dgm:spPr/>
    </dgm:pt>
    <dgm:pt modelId="{E5AB2816-9738-4544-AE86-85D4B1F20881}" type="pres">
      <dgm:prSet presAssocID="{E7DD3F81-CAD5-BF48-BAE3-8600F123A359}" presName="ParentText" presStyleLbl="node1" presStyleIdx="3" presStyleCnt="6" custScaleX="148453">
        <dgm:presLayoutVars>
          <dgm:chMax val="1"/>
          <dgm:chPref val="1"/>
          <dgm:bulletEnabled val="1"/>
        </dgm:presLayoutVars>
      </dgm:prSet>
      <dgm:spPr/>
    </dgm:pt>
    <dgm:pt modelId="{F3E965D7-CD06-4939-B305-D623F12E4632}" type="pres">
      <dgm:prSet presAssocID="{E7DD3F81-CAD5-BF48-BAE3-8600F123A359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B3BFFF7-BA32-4DFE-9CC9-3BC59D563795}" type="pres">
      <dgm:prSet presAssocID="{D5F68B39-AD87-9449-9F97-4B2ACBC508F9}" presName="sibTrans" presStyleCnt="0"/>
      <dgm:spPr/>
    </dgm:pt>
    <dgm:pt modelId="{46B76340-1917-435A-B43E-BA2B4D03E8C2}" type="pres">
      <dgm:prSet presAssocID="{588FE16A-E84D-124A-AB56-57926A1CE688}" presName="composite" presStyleCnt="0"/>
      <dgm:spPr/>
    </dgm:pt>
    <dgm:pt modelId="{17EF77F9-29EF-4961-9DCE-6961962A8F64}" type="pres">
      <dgm:prSet presAssocID="{588FE16A-E84D-124A-AB56-57926A1CE688}" presName="bentUpArrow1" presStyleLbl="alignImgPlace1" presStyleIdx="4" presStyleCnt="5"/>
      <dgm:spPr/>
    </dgm:pt>
    <dgm:pt modelId="{432ABEDE-D1CF-4415-A82E-0C51BC55D482}" type="pres">
      <dgm:prSet presAssocID="{588FE16A-E84D-124A-AB56-57926A1CE688}" presName="ParentText" presStyleLbl="node1" presStyleIdx="4" presStyleCnt="6" custScaleX="148453">
        <dgm:presLayoutVars>
          <dgm:chMax val="1"/>
          <dgm:chPref val="1"/>
          <dgm:bulletEnabled val="1"/>
        </dgm:presLayoutVars>
      </dgm:prSet>
      <dgm:spPr/>
    </dgm:pt>
    <dgm:pt modelId="{59F12F5D-6579-473B-A389-E8401692A47E}" type="pres">
      <dgm:prSet presAssocID="{588FE16A-E84D-124A-AB56-57926A1CE688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5523BB1F-066B-4724-9B9A-DE68C04A8B3F}" type="pres">
      <dgm:prSet presAssocID="{63488A3E-ECD4-2C48-9934-E39E1A39652F}" presName="sibTrans" presStyleCnt="0"/>
      <dgm:spPr/>
    </dgm:pt>
    <dgm:pt modelId="{B548F1B3-F868-4D20-93A7-CC78C0C48B1A}" type="pres">
      <dgm:prSet presAssocID="{39B44518-4B36-4F71-A0ED-4375B2CE4C08}" presName="composite" presStyleCnt="0"/>
      <dgm:spPr/>
    </dgm:pt>
    <dgm:pt modelId="{D7D72913-3E1C-4924-94C0-F41A34C40F49}" type="pres">
      <dgm:prSet presAssocID="{39B44518-4B36-4F71-A0ED-4375B2CE4C08}" presName="ParentText" presStyleLbl="node1" presStyleIdx="5" presStyleCnt="6" custScaleX="148453">
        <dgm:presLayoutVars>
          <dgm:chMax val="1"/>
          <dgm:chPref val="1"/>
          <dgm:bulletEnabled val="1"/>
        </dgm:presLayoutVars>
      </dgm:prSet>
      <dgm:spPr/>
    </dgm:pt>
  </dgm:ptLst>
  <dgm:cxnLst>
    <dgm:cxn modelId="{B782790A-DD88-A14A-8B81-C688A2CB50D6}" srcId="{18ED2216-BBE5-E145-90A2-655489A4EC7C}" destId="{E7DD3F81-CAD5-BF48-BAE3-8600F123A359}" srcOrd="3" destOrd="0" parTransId="{FC9C66E5-EC3C-6841-A34B-BB68609DFBFE}" sibTransId="{D5F68B39-AD87-9449-9F97-4B2ACBC508F9}"/>
    <dgm:cxn modelId="{552E024D-082D-2D4A-BC81-F4246CED724B}" srcId="{18ED2216-BBE5-E145-90A2-655489A4EC7C}" destId="{BEBDFE55-E57B-6440-8DF8-C4839E6B86B6}" srcOrd="2" destOrd="0" parTransId="{B58CF82A-B2E0-6944-94DE-C0E807F9EE2B}" sibTransId="{E4E13124-1C7C-CD42-BC09-A8ACD0A8AA1B}"/>
    <dgm:cxn modelId="{7EAB8577-7F47-4199-967E-57FD52F129FC}" type="presOf" srcId="{3EFF8F77-70E3-1C4E-B756-FA0F92A8E952}" destId="{B8AA8A1B-6E32-4DDF-A05D-1EF21DA32365}" srcOrd="0" destOrd="0" presId="urn:microsoft.com/office/officeart/2005/8/layout/StepDownProcess"/>
    <dgm:cxn modelId="{022EA884-C007-4878-9361-F46D6F4D53FC}" type="presOf" srcId="{E7DD3F81-CAD5-BF48-BAE3-8600F123A359}" destId="{E5AB2816-9738-4544-AE86-85D4B1F20881}" srcOrd="0" destOrd="0" presId="urn:microsoft.com/office/officeart/2005/8/layout/StepDownProcess"/>
    <dgm:cxn modelId="{A98DB194-2294-4703-9623-AE017BA76D53}" type="presOf" srcId="{18ED2216-BBE5-E145-90A2-655489A4EC7C}" destId="{121B04ED-CFD0-49DC-AA39-F7A458E3C573}" srcOrd="0" destOrd="0" presId="urn:microsoft.com/office/officeart/2005/8/layout/StepDownProcess"/>
    <dgm:cxn modelId="{BE6FDD99-97F6-4E07-9935-31CF6B4A9851}" type="presOf" srcId="{BEBDFE55-E57B-6440-8DF8-C4839E6B86B6}" destId="{629EB21D-A293-4259-B135-4C429CBFE2D8}" srcOrd="0" destOrd="0" presId="urn:microsoft.com/office/officeart/2005/8/layout/StepDownProcess"/>
    <dgm:cxn modelId="{C0E4AEAB-530E-CE44-82DD-368B8504F888}" srcId="{18ED2216-BBE5-E145-90A2-655489A4EC7C}" destId="{588FE16A-E84D-124A-AB56-57926A1CE688}" srcOrd="4" destOrd="0" parTransId="{FE300D7B-3BC1-A543-8942-6DA716E83CF5}" sibTransId="{63488A3E-ECD4-2C48-9934-E39E1A39652F}"/>
    <dgm:cxn modelId="{7585AFAD-253C-442B-A2F8-7E4AAA19117F}" srcId="{18ED2216-BBE5-E145-90A2-655489A4EC7C}" destId="{39B44518-4B36-4F71-A0ED-4375B2CE4C08}" srcOrd="5" destOrd="0" parTransId="{9D97A986-BE0D-4617-89AC-02797A6E9136}" sibTransId="{2DA5CDB3-36A5-481F-81C1-2EFE12622218}"/>
    <dgm:cxn modelId="{33C79CAE-F54B-4A99-B4ED-758200D3244A}" type="presOf" srcId="{39B44518-4B36-4F71-A0ED-4375B2CE4C08}" destId="{D7D72913-3E1C-4924-94C0-F41A34C40F49}" srcOrd="0" destOrd="0" presId="urn:microsoft.com/office/officeart/2005/8/layout/StepDownProcess"/>
    <dgm:cxn modelId="{225F40BB-FBEE-2B47-A94B-80E67762D87E}" srcId="{18ED2216-BBE5-E145-90A2-655489A4EC7C}" destId="{AAB9A61E-8267-274F-95B1-03C69AC5D34D}" srcOrd="0" destOrd="0" parTransId="{939860B6-019B-B34D-8133-54DB1EC65E8A}" sibTransId="{2B6D8FD1-19EB-7A41-AEA3-0DCCC0836FD1}"/>
    <dgm:cxn modelId="{27D4D7CB-51D2-4DF0-AF6E-E21AC8F343A1}" type="presOf" srcId="{AAB9A61E-8267-274F-95B1-03C69AC5D34D}" destId="{C65102F4-9E45-4660-A969-9FE1B639A7AC}" srcOrd="0" destOrd="0" presId="urn:microsoft.com/office/officeart/2005/8/layout/StepDownProcess"/>
    <dgm:cxn modelId="{323789CF-FD0B-DA4C-B3BA-DC14B7208D20}" srcId="{18ED2216-BBE5-E145-90A2-655489A4EC7C}" destId="{3EFF8F77-70E3-1C4E-B756-FA0F92A8E952}" srcOrd="1" destOrd="0" parTransId="{3C10DA4E-5F95-EC44-854B-AA0D1E60687A}" sibTransId="{E6BAC7BD-399A-9D4B-ACBF-3C84FA3C3DF6}"/>
    <dgm:cxn modelId="{8FF8DFE3-D9BB-4720-AF84-5A7CCE56096F}" type="presOf" srcId="{588FE16A-E84D-124A-AB56-57926A1CE688}" destId="{432ABEDE-D1CF-4415-A82E-0C51BC55D482}" srcOrd="0" destOrd="0" presId="urn:microsoft.com/office/officeart/2005/8/layout/StepDownProcess"/>
    <dgm:cxn modelId="{2382C015-A861-4247-8BF8-7AD75B215A48}" type="presParOf" srcId="{121B04ED-CFD0-49DC-AA39-F7A458E3C573}" destId="{C5A9D9AD-A42D-4CEC-9906-20A7020C2C20}" srcOrd="0" destOrd="0" presId="urn:microsoft.com/office/officeart/2005/8/layout/StepDownProcess"/>
    <dgm:cxn modelId="{7F80ACB1-B068-4B74-BD29-F90BC305568A}" type="presParOf" srcId="{C5A9D9AD-A42D-4CEC-9906-20A7020C2C20}" destId="{57D78BEF-E705-4FAA-B1E7-D5749E47AF04}" srcOrd="0" destOrd="0" presId="urn:microsoft.com/office/officeart/2005/8/layout/StepDownProcess"/>
    <dgm:cxn modelId="{F71E1DFC-5E5E-47E6-A011-AB358E5F40CE}" type="presParOf" srcId="{C5A9D9AD-A42D-4CEC-9906-20A7020C2C20}" destId="{C65102F4-9E45-4660-A969-9FE1B639A7AC}" srcOrd="1" destOrd="0" presId="urn:microsoft.com/office/officeart/2005/8/layout/StepDownProcess"/>
    <dgm:cxn modelId="{B584E0B9-64F5-4D5C-8AD1-0C2F4BCE59F3}" type="presParOf" srcId="{C5A9D9AD-A42D-4CEC-9906-20A7020C2C20}" destId="{F399D8F0-BEC7-4476-A3A5-E7902BAC862A}" srcOrd="2" destOrd="0" presId="urn:microsoft.com/office/officeart/2005/8/layout/StepDownProcess"/>
    <dgm:cxn modelId="{D7F95714-B260-4108-B0E9-5B09CA7C698D}" type="presParOf" srcId="{121B04ED-CFD0-49DC-AA39-F7A458E3C573}" destId="{4C725A2A-1F3C-476D-875B-B327CEF4C855}" srcOrd="1" destOrd="0" presId="urn:microsoft.com/office/officeart/2005/8/layout/StepDownProcess"/>
    <dgm:cxn modelId="{1099C86F-5DB9-4A55-9198-F0A5B150968B}" type="presParOf" srcId="{121B04ED-CFD0-49DC-AA39-F7A458E3C573}" destId="{30E52AD1-7C3C-43BE-9E0E-4F1F3E811E28}" srcOrd="2" destOrd="0" presId="urn:microsoft.com/office/officeart/2005/8/layout/StepDownProcess"/>
    <dgm:cxn modelId="{68BAFE42-D1A6-4CA6-9636-5E42861B9D84}" type="presParOf" srcId="{30E52AD1-7C3C-43BE-9E0E-4F1F3E811E28}" destId="{AEBDE3C9-D032-45F6-8DB0-583101A93BAB}" srcOrd="0" destOrd="0" presId="urn:microsoft.com/office/officeart/2005/8/layout/StepDownProcess"/>
    <dgm:cxn modelId="{75940869-6CB7-4B66-ACF2-E0A3A60E9582}" type="presParOf" srcId="{30E52AD1-7C3C-43BE-9E0E-4F1F3E811E28}" destId="{B8AA8A1B-6E32-4DDF-A05D-1EF21DA32365}" srcOrd="1" destOrd="0" presId="urn:microsoft.com/office/officeart/2005/8/layout/StepDownProcess"/>
    <dgm:cxn modelId="{2FE6CA9B-FE98-4EC5-B2EB-0FE0AFC2416D}" type="presParOf" srcId="{30E52AD1-7C3C-43BE-9E0E-4F1F3E811E28}" destId="{2B6861C8-EC07-4529-94CA-AEF3549F2923}" srcOrd="2" destOrd="0" presId="urn:microsoft.com/office/officeart/2005/8/layout/StepDownProcess"/>
    <dgm:cxn modelId="{0AB1916D-E376-4A28-AA9F-E242CCBCB5E3}" type="presParOf" srcId="{121B04ED-CFD0-49DC-AA39-F7A458E3C573}" destId="{800D85DA-5EE2-4408-8DA1-6AADC120B1D8}" srcOrd="3" destOrd="0" presId="urn:microsoft.com/office/officeart/2005/8/layout/StepDownProcess"/>
    <dgm:cxn modelId="{BC9063F8-CC40-49A5-A9CE-3137963D2E1B}" type="presParOf" srcId="{121B04ED-CFD0-49DC-AA39-F7A458E3C573}" destId="{EDF58251-FD8E-4D47-916A-80D0CE4C1C00}" srcOrd="4" destOrd="0" presId="urn:microsoft.com/office/officeart/2005/8/layout/StepDownProcess"/>
    <dgm:cxn modelId="{E94ABD85-EB17-46AB-8F53-C8BD8649BC1D}" type="presParOf" srcId="{EDF58251-FD8E-4D47-916A-80D0CE4C1C00}" destId="{E958188C-980B-45A3-98A8-56374B3A7E8A}" srcOrd="0" destOrd="0" presId="urn:microsoft.com/office/officeart/2005/8/layout/StepDownProcess"/>
    <dgm:cxn modelId="{176D515B-F804-4C9C-AEBD-F7F49CEF0435}" type="presParOf" srcId="{EDF58251-FD8E-4D47-916A-80D0CE4C1C00}" destId="{629EB21D-A293-4259-B135-4C429CBFE2D8}" srcOrd="1" destOrd="0" presId="urn:microsoft.com/office/officeart/2005/8/layout/StepDownProcess"/>
    <dgm:cxn modelId="{B1440C92-F44E-426A-9C34-65A350887639}" type="presParOf" srcId="{EDF58251-FD8E-4D47-916A-80D0CE4C1C00}" destId="{0D6F3B30-4199-419B-B642-3DCF93263F3D}" srcOrd="2" destOrd="0" presId="urn:microsoft.com/office/officeart/2005/8/layout/StepDownProcess"/>
    <dgm:cxn modelId="{7E3640C6-075D-4CDB-8803-D902B84A695D}" type="presParOf" srcId="{121B04ED-CFD0-49DC-AA39-F7A458E3C573}" destId="{72C1C06D-E2D3-4B65-87D3-053C1646C931}" srcOrd="5" destOrd="0" presId="urn:microsoft.com/office/officeart/2005/8/layout/StepDownProcess"/>
    <dgm:cxn modelId="{97588B4A-8685-4A48-8E50-61C9996EAC77}" type="presParOf" srcId="{121B04ED-CFD0-49DC-AA39-F7A458E3C573}" destId="{FD79911B-B416-4C17-B3B1-4122716636D7}" srcOrd="6" destOrd="0" presId="urn:microsoft.com/office/officeart/2005/8/layout/StepDownProcess"/>
    <dgm:cxn modelId="{C925C193-8CD9-4AD1-BF77-5E57AC0BDC2C}" type="presParOf" srcId="{FD79911B-B416-4C17-B3B1-4122716636D7}" destId="{39A93579-A584-452F-A7F6-295ADAB86D1A}" srcOrd="0" destOrd="0" presId="urn:microsoft.com/office/officeart/2005/8/layout/StepDownProcess"/>
    <dgm:cxn modelId="{ADA981A2-165D-4317-8B61-92CDAD5B7AA1}" type="presParOf" srcId="{FD79911B-B416-4C17-B3B1-4122716636D7}" destId="{E5AB2816-9738-4544-AE86-85D4B1F20881}" srcOrd="1" destOrd="0" presId="urn:microsoft.com/office/officeart/2005/8/layout/StepDownProcess"/>
    <dgm:cxn modelId="{842F853F-AF8B-484C-B096-A57865BB3CF6}" type="presParOf" srcId="{FD79911B-B416-4C17-B3B1-4122716636D7}" destId="{F3E965D7-CD06-4939-B305-D623F12E4632}" srcOrd="2" destOrd="0" presId="urn:microsoft.com/office/officeart/2005/8/layout/StepDownProcess"/>
    <dgm:cxn modelId="{613745C6-5163-4814-979B-4B25413C1226}" type="presParOf" srcId="{121B04ED-CFD0-49DC-AA39-F7A458E3C573}" destId="{AB3BFFF7-BA32-4DFE-9CC9-3BC59D563795}" srcOrd="7" destOrd="0" presId="urn:microsoft.com/office/officeart/2005/8/layout/StepDownProcess"/>
    <dgm:cxn modelId="{6F34483F-D04C-4FC5-8F14-46C8607FE646}" type="presParOf" srcId="{121B04ED-CFD0-49DC-AA39-F7A458E3C573}" destId="{46B76340-1917-435A-B43E-BA2B4D03E8C2}" srcOrd="8" destOrd="0" presId="urn:microsoft.com/office/officeart/2005/8/layout/StepDownProcess"/>
    <dgm:cxn modelId="{0AC8E215-96DA-4DEF-9370-914376208EA9}" type="presParOf" srcId="{46B76340-1917-435A-B43E-BA2B4D03E8C2}" destId="{17EF77F9-29EF-4961-9DCE-6961962A8F64}" srcOrd="0" destOrd="0" presId="urn:microsoft.com/office/officeart/2005/8/layout/StepDownProcess"/>
    <dgm:cxn modelId="{EADD940C-FB7B-4885-B082-2C84D6DA820B}" type="presParOf" srcId="{46B76340-1917-435A-B43E-BA2B4D03E8C2}" destId="{432ABEDE-D1CF-4415-A82E-0C51BC55D482}" srcOrd="1" destOrd="0" presId="urn:microsoft.com/office/officeart/2005/8/layout/StepDownProcess"/>
    <dgm:cxn modelId="{8C8EEEAF-FC49-4C0F-A853-742C1469E3AD}" type="presParOf" srcId="{46B76340-1917-435A-B43E-BA2B4D03E8C2}" destId="{59F12F5D-6579-473B-A389-E8401692A47E}" srcOrd="2" destOrd="0" presId="urn:microsoft.com/office/officeart/2005/8/layout/StepDownProcess"/>
    <dgm:cxn modelId="{8222E347-912C-46B8-803E-E516007A15A5}" type="presParOf" srcId="{121B04ED-CFD0-49DC-AA39-F7A458E3C573}" destId="{5523BB1F-066B-4724-9B9A-DE68C04A8B3F}" srcOrd="9" destOrd="0" presId="urn:microsoft.com/office/officeart/2005/8/layout/StepDownProcess"/>
    <dgm:cxn modelId="{DCB041E9-8DC7-4966-A92A-CBF8563A1434}" type="presParOf" srcId="{121B04ED-CFD0-49DC-AA39-F7A458E3C573}" destId="{B548F1B3-F868-4D20-93A7-CC78C0C48B1A}" srcOrd="10" destOrd="0" presId="urn:microsoft.com/office/officeart/2005/8/layout/StepDownProcess"/>
    <dgm:cxn modelId="{67D0FE25-EA8A-41A9-900F-43CA3C430577}" type="presParOf" srcId="{B548F1B3-F868-4D20-93A7-CC78C0C48B1A}" destId="{D7D72913-3E1C-4924-94C0-F41A34C40F4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2A603-FBBB-48CE-92B7-B416262C664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6DA5714-FFF0-41AA-A3C8-0201EEF35C5E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</a:rPr>
            <a:t>90 patients</a:t>
          </a:r>
        </a:p>
      </dgm:t>
    </dgm:pt>
    <dgm:pt modelId="{987BDAE4-A75E-4D1E-88DA-528BC4EB849C}" type="parTrans" cxnId="{9F453E64-2EE4-43E8-A356-5FC19449E6BB}">
      <dgm:prSet/>
      <dgm:spPr/>
      <dgm:t>
        <a:bodyPr/>
        <a:lstStyle/>
        <a:p>
          <a:endParaRPr lang="fr-FR"/>
        </a:p>
      </dgm:t>
    </dgm:pt>
    <dgm:pt modelId="{1FCFB2EA-996B-435C-95E1-44187B5197BA}" type="sibTrans" cxnId="{9F453E64-2EE4-43E8-A356-5FC19449E6BB}">
      <dgm:prSet/>
      <dgm:spPr/>
      <dgm:t>
        <a:bodyPr/>
        <a:lstStyle/>
        <a:p>
          <a:endParaRPr lang="fr-FR"/>
        </a:p>
      </dgm:t>
    </dgm:pt>
    <dgm:pt modelId="{11D06628-0787-4047-A8C3-6AA0BE296E6C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</a:rPr>
            <a:t>Bilan de médication + bilan gériatrique</a:t>
          </a:r>
        </a:p>
      </dgm:t>
    </dgm:pt>
    <dgm:pt modelId="{B38564B0-FA0B-415A-A83D-93C79D299613}" type="parTrans" cxnId="{525A4003-A12C-4B17-A3CA-C969171CD523}">
      <dgm:prSet/>
      <dgm:spPr/>
      <dgm:t>
        <a:bodyPr/>
        <a:lstStyle/>
        <a:p>
          <a:endParaRPr lang="fr-FR"/>
        </a:p>
      </dgm:t>
    </dgm:pt>
    <dgm:pt modelId="{6F1F9D3B-A174-4E1F-94BF-0A37340BF283}" type="sibTrans" cxnId="{525A4003-A12C-4B17-A3CA-C969171CD523}">
      <dgm:prSet/>
      <dgm:spPr/>
      <dgm:t>
        <a:bodyPr/>
        <a:lstStyle/>
        <a:p>
          <a:endParaRPr lang="fr-FR"/>
        </a:p>
      </dgm:t>
    </dgm:pt>
    <dgm:pt modelId="{11586190-2669-44DF-9E2D-72815B75782B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</a:rPr>
            <a:t>38 patients exclus</a:t>
          </a:r>
        </a:p>
      </dgm:t>
    </dgm:pt>
    <dgm:pt modelId="{7B55B420-6EAF-4598-BCE2-DCF3BE34AEB9}" type="parTrans" cxnId="{8EBBE01D-CF1F-43F8-8D49-A441D586E64B}">
      <dgm:prSet/>
      <dgm:spPr/>
      <dgm:t>
        <a:bodyPr/>
        <a:lstStyle/>
        <a:p>
          <a:endParaRPr lang="fr-FR"/>
        </a:p>
      </dgm:t>
    </dgm:pt>
    <dgm:pt modelId="{FF0B7164-CA2C-416A-9A8D-B53E751972B1}" type="sibTrans" cxnId="{8EBBE01D-CF1F-43F8-8D49-A441D586E64B}">
      <dgm:prSet/>
      <dgm:spPr/>
      <dgm:t>
        <a:bodyPr/>
        <a:lstStyle/>
        <a:p>
          <a:endParaRPr lang="fr-FR"/>
        </a:p>
      </dgm:t>
    </dgm:pt>
    <dgm:pt modelId="{62E6F071-E969-4509-B0E1-4AFE7776CBA6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</a:rPr>
            <a:t>Pas de chimiothérapie</a:t>
          </a:r>
        </a:p>
      </dgm:t>
    </dgm:pt>
    <dgm:pt modelId="{E8109C3B-BB9A-4C06-B25F-A48F642B40FD}" type="parTrans" cxnId="{C8820259-A7EE-43C0-B2F5-B3A8288820C3}">
      <dgm:prSet/>
      <dgm:spPr/>
      <dgm:t>
        <a:bodyPr/>
        <a:lstStyle/>
        <a:p>
          <a:endParaRPr lang="fr-FR"/>
        </a:p>
      </dgm:t>
    </dgm:pt>
    <dgm:pt modelId="{8FFE772C-B383-463B-A9FC-1A795A3CCE66}" type="sibTrans" cxnId="{C8820259-A7EE-43C0-B2F5-B3A8288820C3}">
      <dgm:prSet/>
      <dgm:spPr/>
      <dgm:t>
        <a:bodyPr/>
        <a:lstStyle/>
        <a:p>
          <a:endParaRPr lang="fr-FR"/>
        </a:p>
      </dgm:t>
    </dgm:pt>
    <dgm:pt modelId="{E27FB43F-F8F9-44E9-9C8A-755928DE6D9C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</a:rPr>
            <a:t>50 patients + 2 perdus de vue </a:t>
          </a:r>
        </a:p>
      </dgm:t>
    </dgm:pt>
    <dgm:pt modelId="{89EF3E4E-1C9B-494D-B00F-AA7BD60305D5}" type="parTrans" cxnId="{B8C48321-E5D9-47F4-BA6F-784221AAAD27}">
      <dgm:prSet/>
      <dgm:spPr/>
      <dgm:t>
        <a:bodyPr/>
        <a:lstStyle/>
        <a:p>
          <a:endParaRPr lang="fr-FR"/>
        </a:p>
      </dgm:t>
    </dgm:pt>
    <dgm:pt modelId="{A8C70A7F-ADFB-471F-BB9C-D9543345B49C}" type="sibTrans" cxnId="{B8C48321-E5D9-47F4-BA6F-784221AAAD27}">
      <dgm:prSet/>
      <dgm:spPr/>
      <dgm:t>
        <a:bodyPr/>
        <a:lstStyle/>
        <a:p>
          <a:endParaRPr lang="fr-FR"/>
        </a:p>
      </dgm:t>
    </dgm:pt>
    <dgm:pt modelId="{1803674C-6A74-4D70-BF6F-5CE8DCBE0FA1}">
      <dgm:prSet phldrT="[Texte]" custT="1"/>
      <dgm:spPr/>
      <dgm:t>
        <a:bodyPr/>
        <a:lstStyle/>
        <a:p>
          <a:r>
            <a:rPr lang="fr-FR" sz="1300" dirty="0">
              <a:latin typeface="Calibri" panose="020F0502020204030204" pitchFamily="34" charset="0"/>
            </a:rPr>
            <a:t>Chimiothérapie</a:t>
          </a:r>
        </a:p>
      </dgm:t>
    </dgm:pt>
    <dgm:pt modelId="{2354A08A-29EA-4339-85DF-14A031EABE6A}" type="parTrans" cxnId="{F199E533-93F4-4864-8CD7-D32489D3FFA4}">
      <dgm:prSet/>
      <dgm:spPr/>
      <dgm:t>
        <a:bodyPr/>
        <a:lstStyle/>
        <a:p>
          <a:endParaRPr lang="fr-FR"/>
        </a:p>
      </dgm:t>
    </dgm:pt>
    <dgm:pt modelId="{4B9F9BF2-6CBF-4840-9CF9-6E5686368947}" type="sibTrans" cxnId="{F199E533-93F4-4864-8CD7-D32489D3FFA4}">
      <dgm:prSet/>
      <dgm:spPr/>
      <dgm:t>
        <a:bodyPr/>
        <a:lstStyle/>
        <a:p>
          <a:endParaRPr lang="fr-FR"/>
        </a:p>
      </dgm:t>
    </dgm:pt>
    <dgm:pt modelId="{0437CE13-F088-49DD-AD97-B662140799F3}" type="pres">
      <dgm:prSet presAssocID="{4AA2A603-FBBB-48CE-92B7-B416262C6647}" presName="rootnode" presStyleCnt="0">
        <dgm:presLayoutVars>
          <dgm:chMax/>
          <dgm:chPref/>
          <dgm:dir/>
          <dgm:animLvl val="lvl"/>
        </dgm:presLayoutVars>
      </dgm:prSet>
      <dgm:spPr/>
    </dgm:pt>
    <dgm:pt modelId="{3C1CEE2D-D55C-451E-947A-817C2BF8B5D6}" type="pres">
      <dgm:prSet presAssocID="{B6DA5714-FFF0-41AA-A3C8-0201EEF35C5E}" presName="composite" presStyleCnt="0"/>
      <dgm:spPr/>
    </dgm:pt>
    <dgm:pt modelId="{4EE4012F-2CF6-43C5-B1ED-9414C5EC3EAD}" type="pres">
      <dgm:prSet presAssocID="{B6DA5714-FFF0-41AA-A3C8-0201EEF35C5E}" presName="bentUpArrow1" presStyleLbl="alignImgPlace1" presStyleIdx="0" presStyleCnt="2" custScaleX="65105" custScaleY="81593" custLinFactX="89954" custLinFactNeighborX="100000" custLinFactNeighborY="-5411"/>
      <dgm:spPr/>
    </dgm:pt>
    <dgm:pt modelId="{7796B851-5859-4089-9F0B-E8C58B2CB719}" type="pres">
      <dgm:prSet presAssocID="{B6DA5714-FFF0-41AA-A3C8-0201EEF35C5E}" presName="ParentText" presStyleLbl="node1" presStyleIdx="0" presStyleCnt="3" custLinFactNeighborX="74020" custLinFactNeighborY="3629">
        <dgm:presLayoutVars>
          <dgm:chMax val="1"/>
          <dgm:chPref val="1"/>
          <dgm:bulletEnabled val="1"/>
        </dgm:presLayoutVars>
      </dgm:prSet>
      <dgm:spPr/>
    </dgm:pt>
    <dgm:pt modelId="{A77A5A54-66D8-491A-B6BC-9DB8A78CACBC}" type="pres">
      <dgm:prSet presAssocID="{B6DA5714-FFF0-41AA-A3C8-0201EEF35C5E}" presName="ChildText" presStyleLbl="revTx" presStyleIdx="0" presStyleCnt="3" custLinFactX="5769" custLinFactNeighborX="100000" custLinFactNeighborY="5401">
        <dgm:presLayoutVars>
          <dgm:chMax val="0"/>
          <dgm:chPref val="0"/>
          <dgm:bulletEnabled val="1"/>
        </dgm:presLayoutVars>
      </dgm:prSet>
      <dgm:spPr/>
    </dgm:pt>
    <dgm:pt modelId="{CEA7AC35-879D-48AB-AE80-3DF9C9B049B7}" type="pres">
      <dgm:prSet presAssocID="{1FCFB2EA-996B-435C-95E1-44187B5197BA}" presName="sibTrans" presStyleCnt="0"/>
      <dgm:spPr/>
    </dgm:pt>
    <dgm:pt modelId="{5D890534-ADBE-43DE-A33F-408E5C379582}" type="pres">
      <dgm:prSet presAssocID="{11586190-2669-44DF-9E2D-72815B75782B}" presName="composite" presStyleCnt="0"/>
      <dgm:spPr/>
    </dgm:pt>
    <dgm:pt modelId="{6B9281ED-8FD8-4376-8080-9C0195B8EB46}" type="pres">
      <dgm:prSet presAssocID="{11586190-2669-44DF-9E2D-72815B75782B}" presName="bentUpArrow1" presStyleLbl="alignImgPlace1" presStyleIdx="1" presStyleCnt="2" custAng="5400000" custScaleX="79356" custScaleY="74983" custLinFactX="-14141" custLinFactY="-84721" custLinFactNeighborX="-100000" custLinFactNeighborY="-100000"/>
      <dgm:spPr>
        <a:solidFill>
          <a:srgbClr val="00B0F0"/>
        </a:solidFill>
      </dgm:spPr>
    </dgm:pt>
    <dgm:pt modelId="{21771599-B67C-433C-8405-7CD7E83342DC}" type="pres">
      <dgm:prSet presAssocID="{11586190-2669-44DF-9E2D-72815B75782B}" presName="ParentText" presStyleLbl="node1" presStyleIdx="1" presStyleCnt="3" custLinFactX="12041" custLinFactNeighborX="100000" custLinFactNeighborY="-1163">
        <dgm:presLayoutVars>
          <dgm:chMax val="1"/>
          <dgm:chPref val="1"/>
          <dgm:bulletEnabled val="1"/>
        </dgm:presLayoutVars>
      </dgm:prSet>
      <dgm:spPr/>
    </dgm:pt>
    <dgm:pt modelId="{81F5F9EF-D048-4C76-9DC7-0117FC7B9CEB}" type="pres">
      <dgm:prSet presAssocID="{11586190-2669-44DF-9E2D-72815B75782B}" presName="ChildText" presStyleLbl="revTx" presStyleIdx="1" presStyleCnt="3" custScaleX="118119" custLinFactX="68959" custLinFactNeighborX="100000" custLinFactNeighborY="-967">
        <dgm:presLayoutVars>
          <dgm:chMax val="0"/>
          <dgm:chPref val="0"/>
          <dgm:bulletEnabled val="1"/>
        </dgm:presLayoutVars>
      </dgm:prSet>
      <dgm:spPr/>
    </dgm:pt>
    <dgm:pt modelId="{9FF22D7E-514C-4497-9BEE-9C5739FA8BF6}" type="pres">
      <dgm:prSet presAssocID="{FF0B7164-CA2C-416A-9A8D-B53E751972B1}" presName="sibTrans" presStyleCnt="0"/>
      <dgm:spPr/>
    </dgm:pt>
    <dgm:pt modelId="{BE7987E0-F859-4106-B029-04902D3460C8}" type="pres">
      <dgm:prSet presAssocID="{E27FB43F-F8F9-44E9-9C8A-755928DE6D9C}" presName="composite" presStyleCnt="0"/>
      <dgm:spPr/>
    </dgm:pt>
    <dgm:pt modelId="{8DFC0763-EB93-4B5C-A878-C6296F67C0BE}" type="pres">
      <dgm:prSet presAssocID="{E27FB43F-F8F9-44E9-9C8A-755928DE6D9C}" presName="ParentText" presStyleLbl="node1" presStyleIdx="2" presStyleCnt="3" custLinFactX="-71628" custLinFactNeighborX="-100000" custLinFactNeighborY="-80852">
        <dgm:presLayoutVars>
          <dgm:chMax val="1"/>
          <dgm:chPref val="1"/>
          <dgm:bulletEnabled val="1"/>
        </dgm:presLayoutVars>
      </dgm:prSet>
      <dgm:spPr/>
    </dgm:pt>
    <dgm:pt modelId="{CD4D9188-924F-48F0-A13E-08A4EF88F7F9}" type="pres">
      <dgm:prSet presAssocID="{E27FB43F-F8F9-44E9-9C8A-755928DE6D9C}" presName="FinalChildText" presStyleLbl="revTx" presStyleIdx="2" presStyleCnt="3" custScaleX="124281" custLinFactX="-148600" custLinFactNeighborX="-200000" custLinFactNeighborY="-11684">
        <dgm:presLayoutVars>
          <dgm:chMax val="0"/>
          <dgm:chPref val="0"/>
          <dgm:bulletEnabled val="1"/>
        </dgm:presLayoutVars>
      </dgm:prSet>
      <dgm:spPr/>
    </dgm:pt>
  </dgm:ptLst>
  <dgm:cxnLst>
    <dgm:cxn modelId="{525A4003-A12C-4B17-A3CA-C969171CD523}" srcId="{B6DA5714-FFF0-41AA-A3C8-0201EEF35C5E}" destId="{11D06628-0787-4047-A8C3-6AA0BE296E6C}" srcOrd="0" destOrd="0" parTransId="{B38564B0-FA0B-415A-A83D-93C79D299613}" sibTransId="{6F1F9D3B-A174-4E1F-94BF-0A37340BF283}"/>
    <dgm:cxn modelId="{E89D9004-0036-4F87-8F73-4CA99398E723}" type="presOf" srcId="{1803674C-6A74-4D70-BF6F-5CE8DCBE0FA1}" destId="{CD4D9188-924F-48F0-A13E-08A4EF88F7F9}" srcOrd="0" destOrd="0" presId="urn:microsoft.com/office/officeart/2005/8/layout/StepDownProcess"/>
    <dgm:cxn modelId="{8EBBE01D-CF1F-43F8-8D49-A441D586E64B}" srcId="{4AA2A603-FBBB-48CE-92B7-B416262C6647}" destId="{11586190-2669-44DF-9E2D-72815B75782B}" srcOrd="1" destOrd="0" parTransId="{7B55B420-6EAF-4598-BCE2-DCF3BE34AEB9}" sibTransId="{FF0B7164-CA2C-416A-9A8D-B53E751972B1}"/>
    <dgm:cxn modelId="{B8C48321-E5D9-47F4-BA6F-784221AAAD27}" srcId="{4AA2A603-FBBB-48CE-92B7-B416262C6647}" destId="{E27FB43F-F8F9-44E9-9C8A-755928DE6D9C}" srcOrd="2" destOrd="0" parTransId="{89EF3E4E-1C9B-494D-B00F-AA7BD60305D5}" sibTransId="{A8C70A7F-ADFB-471F-BB9C-D9543345B49C}"/>
    <dgm:cxn modelId="{F199E533-93F4-4864-8CD7-D32489D3FFA4}" srcId="{E27FB43F-F8F9-44E9-9C8A-755928DE6D9C}" destId="{1803674C-6A74-4D70-BF6F-5CE8DCBE0FA1}" srcOrd="0" destOrd="0" parTransId="{2354A08A-29EA-4339-85DF-14A031EABE6A}" sibTransId="{4B9F9BF2-6CBF-4840-9CF9-6E5686368947}"/>
    <dgm:cxn modelId="{AC2FC63E-DE40-4C33-9E1E-B52351AD5A21}" type="presOf" srcId="{4AA2A603-FBBB-48CE-92B7-B416262C6647}" destId="{0437CE13-F088-49DD-AD97-B662140799F3}" srcOrd="0" destOrd="0" presId="urn:microsoft.com/office/officeart/2005/8/layout/StepDownProcess"/>
    <dgm:cxn modelId="{9F453E64-2EE4-43E8-A356-5FC19449E6BB}" srcId="{4AA2A603-FBBB-48CE-92B7-B416262C6647}" destId="{B6DA5714-FFF0-41AA-A3C8-0201EEF35C5E}" srcOrd="0" destOrd="0" parTransId="{987BDAE4-A75E-4D1E-88DA-528BC4EB849C}" sibTransId="{1FCFB2EA-996B-435C-95E1-44187B5197BA}"/>
    <dgm:cxn modelId="{C8820259-A7EE-43C0-B2F5-B3A8288820C3}" srcId="{11586190-2669-44DF-9E2D-72815B75782B}" destId="{62E6F071-E969-4509-B0E1-4AFE7776CBA6}" srcOrd="0" destOrd="0" parTransId="{E8109C3B-BB9A-4C06-B25F-A48F642B40FD}" sibTransId="{8FFE772C-B383-463B-A9FC-1A795A3CCE66}"/>
    <dgm:cxn modelId="{8EB8FA8E-C67E-4D6C-A720-93E2495AF5EA}" type="presOf" srcId="{62E6F071-E969-4509-B0E1-4AFE7776CBA6}" destId="{81F5F9EF-D048-4C76-9DC7-0117FC7B9CEB}" srcOrd="0" destOrd="0" presId="urn:microsoft.com/office/officeart/2005/8/layout/StepDownProcess"/>
    <dgm:cxn modelId="{BBE71AAE-0A0F-4068-AF24-417D867A0337}" type="presOf" srcId="{B6DA5714-FFF0-41AA-A3C8-0201EEF35C5E}" destId="{7796B851-5859-4089-9F0B-E8C58B2CB719}" srcOrd="0" destOrd="0" presId="urn:microsoft.com/office/officeart/2005/8/layout/StepDownProcess"/>
    <dgm:cxn modelId="{850EDFD2-71E7-42A6-A87E-14C6413E5030}" type="presOf" srcId="{11586190-2669-44DF-9E2D-72815B75782B}" destId="{21771599-B67C-433C-8405-7CD7E83342DC}" srcOrd="0" destOrd="0" presId="urn:microsoft.com/office/officeart/2005/8/layout/StepDownProcess"/>
    <dgm:cxn modelId="{3E59D9F1-42FC-41BF-8019-6FF51C28879C}" type="presOf" srcId="{11D06628-0787-4047-A8C3-6AA0BE296E6C}" destId="{A77A5A54-66D8-491A-B6BC-9DB8A78CACBC}" srcOrd="0" destOrd="0" presId="urn:microsoft.com/office/officeart/2005/8/layout/StepDownProcess"/>
    <dgm:cxn modelId="{8E2889F2-0049-4C2E-BE9D-F73F8F7B0078}" type="presOf" srcId="{E27FB43F-F8F9-44E9-9C8A-755928DE6D9C}" destId="{8DFC0763-EB93-4B5C-A878-C6296F67C0BE}" srcOrd="0" destOrd="0" presId="urn:microsoft.com/office/officeart/2005/8/layout/StepDownProcess"/>
    <dgm:cxn modelId="{35F10D9E-C233-48E5-9E39-99ABF075436C}" type="presParOf" srcId="{0437CE13-F088-49DD-AD97-B662140799F3}" destId="{3C1CEE2D-D55C-451E-947A-817C2BF8B5D6}" srcOrd="0" destOrd="0" presId="urn:microsoft.com/office/officeart/2005/8/layout/StepDownProcess"/>
    <dgm:cxn modelId="{AEB84534-CE7E-4E98-81E6-3D929981C609}" type="presParOf" srcId="{3C1CEE2D-D55C-451E-947A-817C2BF8B5D6}" destId="{4EE4012F-2CF6-43C5-B1ED-9414C5EC3EAD}" srcOrd="0" destOrd="0" presId="urn:microsoft.com/office/officeart/2005/8/layout/StepDownProcess"/>
    <dgm:cxn modelId="{4249A24A-B3E8-43D3-878F-B2A336A272FE}" type="presParOf" srcId="{3C1CEE2D-D55C-451E-947A-817C2BF8B5D6}" destId="{7796B851-5859-4089-9F0B-E8C58B2CB719}" srcOrd="1" destOrd="0" presId="urn:microsoft.com/office/officeart/2005/8/layout/StepDownProcess"/>
    <dgm:cxn modelId="{8949B1A6-04F9-421A-A841-08B970F4D1A9}" type="presParOf" srcId="{3C1CEE2D-D55C-451E-947A-817C2BF8B5D6}" destId="{A77A5A54-66D8-491A-B6BC-9DB8A78CACBC}" srcOrd="2" destOrd="0" presId="urn:microsoft.com/office/officeart/2005/8/layout/StepDownProcess"/>
    <dgm:cxn modelId="{887324DB-B327-4082-B038-CF96297E7224}" type="presParOf" srcId="{0437CE13-F088-49DD-AD97-B662140799F3}" destId="{CEA7AC35-879D-48AB-AE80-3DF9C9B049B7}" srcOrd="1" destOrd="0" presId="urn:microsoft.com/office/officeart/2005/8/layout/StepDownProcess"/>
    <dgm:cxn modelId="{8244A57D-E7C5-46A8-981A-B478AD09A254}" type="presParOf" srcId="{0437CE13-F088-49DD-AD97-B662140799F3}" destId="{5D890534-ADBE-43DE-A33F-408E5C379582}" srcOrd="2" destOrd="0" presId="urn:microsoft.com/office/officeart/2005/8/layout/StepDownProcess"/>
    <dgm:cxn modelId="{92EACC3E-08F8-4549-B43D-AF1ABBA51026}" type="presParOf" srcId="{5D890534-ADBE-43DE-A33F-408E5C379582}" destId="{6B9281ED-8FD8-4376-8080-9C0195B8EB46}" srcOrd="0" destOrd="0" presId="urn:microsoft.com/office/officeart/2005/8/layout/StepDownProcess"/>
    <dgm:cxn modelId="{81AE244A-939E-4700-8D87-ABED22446F33}" type="presParOf" srcId="{5D890534-ADBE-43DE-A33F-408E5C379582}" destId="{21771599-B67C-433C-8405-7CD7E83342DC}" srcOrd="1" destOrd="0" presId="urn:microsoft.com/office/officeart/2005/8/layout/StepDownProcess"/>
    <dgm:cxn modelId="{FA8E92C5-DD89-4B55-B44E-EDB5E8CF977C}" type="presParOf" srcId="{5D890534-ADBE-43DE-A33F-408E5C379582}" destId="{81F5F9EF-D048-4C76-9DC7-0117FC7B9CEB}" srcOrd="2" destOrd="0" presId="urn:microsoft.com/office/officeart/2005/8/layout/StepDownProcess"/>
    <dgm:cxn modelId="{64A575A7-A978-440F-A016-F4D0A8AF00C8}" type="presParOf" srcId="{0437CE13-F088-49DD-AD97-B662140799F3}" destId="{9FF22D7E-514C-4497-9BEE-9C5739FA8BF6}" srcOrd="3" destOrd="0" presId="urn:microsoft.com/office/officeart/2005/8/layout/StepDownProcess"/>
    <dgm:cxn modelId="{926D3FEF-7114-40F8-8FC5-9FBAC4C13DE8}" type="presParOf" srcId="{0437CE13-F088-49DD-AD97-B662140799F3}" destId="{BE7987E0-F859-4106-B029-04902D3460C8}" srcOrd="4" destOrd="0" presId="urn:microsoft.com/office/officeart/2005/8/layout/StepDownProcess"/>
    <dgm:cxn modelId="{0551F122-B1DA-4B44-A846-CA4F5EF6119F}" type="presParOf" srcId="{BE7987E0-F859-4106-B029-04902D3460C8}" destId="{8DFC0763-EB93-4B5C-A878-C6296F67C0BE}" srcOrd="0" destOrd="0" presId="urn:microsoft.com/office/officeart/2005/8/layout/StepDownProcess"/>
    <dgm:cxn modelId="{1095AD19-5B10-4BB4-B9FA-B23B3E6D28E3}" type="presParOf" srcId="{BE7987E0-F859-4106-B029-04902D3460C8}" destId="{CD4D9188-924F-48F0-A13E-08A4EF88F7F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78BEF-E705-4FAA-B1E7-D5749E47AF04}">
      <dsp:nvSpPr>
        <dsp:cNvPr id="0" name=""/>
        <dsp:cNvSpPr/>
      </dsp:nvSpPr>
      <dsp:spPr>
        <a:xfrm rot="5400000">
          <a:off x="1278840" y="808311"/>
          <a:ext cx="695775" cy="792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5102F4-9E45-4660-A969-9FE1B639A7AC}">
      <dsp:nvSpPr>
        <dsp:cNvPr id="0" name=""/>
        <dsp:cNvSpPr/>
      </dsp:nvSpPr>
      <dsp:spPr>
        <a:xfrm>
          <a:off x="810742" y="37030"/>
          <a:ext cx="1738794" cy="8198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Historique  médicamenteux + comorbidités</a:t>
          </a:r>
        </a:p>
      </dsp:txBody>
      <dsp:txXfrm>
        <a:off x="850771" y="77059"/>
        <a:ext cx="1658736" cy="739797"/>
      </dsp:txXfrm>
    </dsp:sp>
    <dsp:sp modelId="{F399D8F0-BEC7-4476-A3A5-E7902BAC862A}">
      <dsp:nvSpPr>
        <dsp:cNvPr id="0" name=""/>
        <dsp:cNvSpPr/>
      </dsp:nvSpPr>
      <dsp:spPr>
        <a:xfrm>
          <a:off x="2265778" y="115222"/>
          <a:ext cx="851874" cy="662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DE3C9-D032-45F6-8DB0-583101A93BAB}">
      <dsp:nvSpPr>
        <dsp:cNvPr id="0" name=""/>
        <dsp:cNvSpPr/>
      </dsp:nvSpPr>
      <dsp:spPr>
        <a:xfrm rot="5400000">
          <a:off x="2386157" y="1729280"/>
          <a:ext cx="695775" cy="792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349446"/>
            <a:satOff val="-827"/>
            <a:lumOff val="268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AA8A1B-6E32-4DDF-A05D-1EF21DA32365}">
      <dsp:nvSpPr>
        <dsp:cNvPr id="0" name=""/>
        <dsp:cNvSpPr/>
      </dsp:nvSpPr>
      <dsp:spPr>
        <a:xfrm>
          <a:off x="1918059" y="957999"/>
          <a:ext cx="1738794" cy="8198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67625"/>
                <a:satOff val="-1932"/>
                <a:lumOff val="432"/>
                <a:alphaOff val="0"/>
                <a:tint val="96000"/>
                <a:lumMod val="104000"/>
              </a:schemeClr>
            </a:gs>
            <a:gs pos="100000">
              <a:schemeClr val="accent2">
                <a:hueOff val="-167625"/>
                <a:satOff val="-1932"/>
                <a:lumOff val="43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Séance d’HDJ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Automédication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Phytothérapie </a:t>
          </a:r>
        </a:p>
      </dsp:txBody>
      <dsp:txXfrm>
        <a:off x="1958088" y="998028"/>
        <a:ext cx="1658736" cy="739797"/>
      </dsp:txXfrm>
    </dsp:sp>
    <dsp:sp modelId="{2B6861C8-EC07-4529-94CA-AEF3549F2923}">
      <dsp:nvSpPr>
        <dsp:cNvPr id="0" name=""/>
        <dsp:cNvSpPr/>
      </dsp:nvSpPr>
      <dsp:spPr>
        <a:xfrm>
          <a:off x="3373095" y="1036190"/>
          <a:ext cx="851874" cy="662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8188C-980B-45A3-98A8-56374B3A7E8A}">
      <dsp:nvSpPr>
        <dsp:cNvPr id="0" name=""/>
        <dsp:cNvSpPr/>
      </dsp:nvSpPr>
      <dsp:spPr>
        <a:xfrm rot="5400000">
          <a:off x="3493919" y="2650248"/>
          <a:ext cx="695775" cy="792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698892"/>
            <a:satOff val="-1654"/>
            <a:lumOff val="536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9EB21D-A293-4259-B135-4C429CBFE2D8}">
      <dsp:nvSpPr>
        <dsp:cNvPr id="0" name=""/>
        <dsp:cNvSpPr/>
      </dsp:nvSpPr>
      <dsp:spPr>
        <a:xfrm>
          <a:off x="3025376" y="1878967"/>
          <a:ext cx="1739684" cy="8198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335249"/>
                <a:satOff val="-3863"/>
                <a:lumOff val="864"/>
                <a:alphaOff val="0"/>
                <a:tint val="96000"/>
                <a:lumMod val="104000"/>
              </a:schemeClr>
            </a:gs>
            <a:gs pos="100000">
              <a:schemeClr val="accent2">
                <a:hueOff val="-335249"/>
                <a:satOff val="-3863"/>
                <a:lumOff val="86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Bilan de médication avec analyse pharmaceutique personnalisée</a:t>
          </a:r>
        </a:p>
      </dsp:txBody>
      <dsp:txXfrm>
        <a:off x="3065405" y="1918996"/>
        <a:ext cx="1659626" cy="739797"/>
      </dsp:txXfrm>
    </dsp:sp>
    <dsp:sp modelId="{0D6F3B30-4199-419B-B642-3DCF93263F3D}">
      <dsp:nvSpPr>
        <dsp:cNvPr id="0" name=""/>
        <dsp:cNvSpPr/>
      </dsp:nvSpPr>
      <dsp:spPr>
        <a:xfrm>
          <a:off x="4480857" y="1957159"/>
          <a:ext cx="851874" cy="662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93579-A584-452F-A7F6-295ADAB86D1A}">
      <dsp:nvSpPr>
        <dsp:cNvPr id="0" name=""/>
        <dsp:cNvSpPr/>
      </dsp:nvSpPr>
      <dsp:spPr>
        <a:xfrm rot="5400000">
          <a:off x="4600791" y="3571216"/>
          <a:ext cx="695775" cy="792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1048338"/>
            <a:satOff val="-2481"/>
            <a:lumOff val="804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AB2816-9738-4544-AE86-85D4B1F20881}">
      <dsp:nvSpPr>
        <dsp:cNvPr id="0" name=""/>
        <dsp:cNvSpPr/>
      </dsp:nvSpPr>
      <dsp:spPr>
        <a:xfrm>
          <a:off x="4132693" y="2799935"/>
          <a:ext cx="1738794" cy="8198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502874"/>
                <a:satOff val="-5795"/>
                <a:lumOff val="1295"/>
                <a:alphaOff val="0"/>
                <a:tint val="96000"/>
                <a:lumMod val="104000"/>
              </a:schemeClr>
            </a:gs>
            <a:gs pos="100000">
              <a:schemeClr val="accent2">
                <a:hueOff val="-502874"/>
                <a:satOff val="-5795"/>
                <a:lumOff val="129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Proposition(s)</a:t>
          </a:r>
          <a:r>
            <a:rPr lang="fr-FR" sz="1100" b="1" kern="1200" baseline="0" dirty="0"/>
            <a:t> à l'</a:t>
          </a:r>
          <a:r>
            <a:rPr lang="fr-FR" sz="1100" b="1" kern="1200" baseline="0" dirty="0" err="1"/>
            <a:t>oncogériatre</a:t>
          </a:r>
          <a:endParaRPr lang="fr-FR" sz="1100" b="1" kern="1200" dirty="0"/>
        </a:p>
      </dsp:txBody>
      <dsp:txXfrm>
        <a:off x="4172722" y="2839964"/>
        <a:ext cx="1658736" cy="739797"/>
      </dsp:txXfrm>
    </dsp:sp>
    <dsp:sp modelId="{F3E965D7-CD06-4939-B305-D623F12E4632}">
      <dsp:nvSpPr>
        <dsp:cNvPr id="0" name=""/>
        <dsp:cNvSpPr/>
      </dsp:nvSpPr>
      <dsp:spPr>
        <a:xfrm>
          <a:off x="5587729" y="2878127"/>
          <a:ext cx="851874" cy="662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F77F9-29EF-4961-9DCE-6961962A8F64}">
      <dsp:nvSpPr>
        <dsp:cNvPr id="0" name=""/>
        <dsp:cNvSpPr/>
      </dsp:nvSpPr>
      <dsp:spPr>
        <a:xfrm rot="5400000">
          <a:off x="5708108" y="4492184"/>
          <a:ext cx="695775" cy="792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1397784"/>
            <a:satOff val="-3308"/>
            <a:lumOff val="1072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2ABEDE-D1CF-4415-A82E-0C51BC55D482}">
      <dsp:nvSpPr>
        <dsp:cNvPr id="0" name=""/>
        <dsp:cNvSpPr/>
      </dsp:nvSpPr>
      <dsp:spPr>
        <a:xfrm>
          <a:off x="5240010" y="3720903"/>
          <a:ext cx="1738794" cy="8198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670499"/>
                <a:satOff val="-7726"/>
                <a:lumOff val="1727"/>
                <a:alphaOff val="0"/>
                <a:tint val="96000"/>
                <a:lumMod val="104000"/>
              </a:schemeClr>
            </a:gs>
            <a:gs pos="100000">
              <a:schemeClr val="accent2">
                <a:hueOff val="-670499"/>
                <a:satOff val="-7726"/>
                <a:lumOff val="172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Diffusion CR aux oncologues et médecins traitants </a:t>
          </a:r>
        </a:p>
      </dsp:txBody>
      <dsp:txXfrm>
        <a:off x="5280039" y="3760932"/>
        <a:ext cx="1658736" cy="739797"/>
      </dsp:txXfrm>
    </dsp:sp>
    <dsp:sp modelId="{59F12F5D-6579-473B-A389-E8401692A47E}">
      <dsp:nvSpPr>
        <dsp:cNvPr id="0" name=""/>
        <dsp:cNvSpPr/>
      </dsp:nvSpPr>
      <dsp:spPr>
        <a:xfrm>
          <a:off x="6695046" y="3799095"/>
          <a:ext cx="851874" cy="662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2913-3E1C-4924-94C0-F41A34C40F49}">
      <dsp:nvSpPr>
        <dsp:cNvPr id="0" name=""/>
        <dsp:cNvSpPr/>
      </dsp:nvSpPr>
      <dsp:spPr>
        <a:xfrm>
          <a:off x="6347327" y="4641871"/>
          <a:ext cx="1738794" cy="8198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6000"/>
                <a:lumMod val="104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Mise en œuvre de la prise en charge proposée</a:t>
          </a:r>
        </a:p>
      </dsp:txBody>
      <dsp:txXfrm>
        <a:off x="6387356" y="4681900"/>
        <a:ext cx="1658736" cy="739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4012F-2CF6-43C5-B1ED-9414C5EC3EAD}">
      <dsp:nvSpPr>
        <dsp:cNvPr id="0" name=""/>
        <dsp:cNvSpPr/>
      </dsp:nvSpPr>
      <dsp:spPr>
        <a:xfrm rot="5400000">
          <a:off x="2877090" y="1195419"/>
          <a:ext cx="765782" cy="6956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6B851-5859-4089-9F0B-E8C58B2CB719}">
      <dsp:nvSpPr>
        <dsp:cNvPr id="0" name=""/>
        <dsp:cNvSpPr/>
      </dsp:nvSpPr>
      <dsp:spPr>
        <a:xfrm>
          <a:off x="1681885" y="59521"/>
          <a:ext cx="1579948" cy="110591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Calibri" panose="020F0502020204030204" pitchFamily="34" charset="0"/>
            </a:rPr>
            <a:t>90 patients</a:t>
          </a:r>
        </a:p>
      </dsp:txBody>
      <dsp:txXfrm>
        <a:off x="1735881" y="113517"/>
        <a:ext cx="1471956" cy="997920"/>
      </dsp:txXfrm>
    </dsp:sp>
    <dsp:sp modelId="{A77A5A54-66D8-491A-B6BC-9DB8A78CACBC}">
      <dsp:nvSpPr>
        <dsp:cNvPr id="0" name=""/>
        <dsp:cNvSpPr/>
      </dsp:nvSpPr>
      <dsp:spPr>
        <a:xfrm>
          <a:off x="3307752" y="173138"/>
          <a:ext cx="1149103" cy="893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>
              <a:latin typeface="Calibri" panose="020F0502020204030204" pitchFamily="34" charset="0"/>
            </a:rPr>
            <a:t>Bilan de médication + bilan gériatrique</a:t>
          </a:r>
        </a:p>
      </dsp:txBody>
      <dsp:txXfrm>
        <a:off x="3307752" y="173138"/>
        <a:ext cx="1149103" cy="893847"/>
      </dsp:txXfrm>
    </dsp:sp>
    <dsp:sp modelId="{6B9281ED-8FD8-4376-8080-9C0195B8EB46}">
      <dsp:nvSpPr>
        <dsp:cNvPr id="0" name=""/>
        <dsp:cNvSpPr/>
      </dsp:nvSpPr>
      <dsp:spPr>
        <a:xfrm rot="10800000">
          <a:off x="968816" y="592314"/>
          <a:ext cx="703745" cy="8479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71599-B67C-433C-8405-7CD7E83342DC}">
      <dsp:nvSpPr>
        <dsp:cNvPr id="0" name=""/>
        <dsp:cNvSpPr/>
      </dsp:nvSpPr>
      <dsp:spPr>
        <a:xfrm>
          <a:off x="3592543" y="1162452"/>
          <a:ext cx="1579948" cy="1105912"/>
        </a:xfrm>
        <a:prstGeom prst="roundRect">
          <a:avLst>
            <a:gd name="adj" fmla="val 1667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Calibri" panose="020F0502020204030204" pitchFamily="34" charset="0"/>
            </a:rPr>
            <a:t>38 patients exclus</a:t>
          </a:r>
        </a:p>
      </dsp:txBody>
      <dsp:txXfrm>
        <a:off x="3646539" y="1216448"/>
        <a:ext cx="1471956" cy="997920"/>
      </dsp:txXfrm>
    </dsp:sp>
    <dsp:sp modelId="{81F5F9EF-D048-4C76-9DC7-0117FC7B9CEB}">
      <dsp:nvSpPr>
        <dsp:cNvPr id="0" name=""/>
        <dsp:cNvSpPr/>
      </dsp:nvSpPr>
      <dsp:spPr>
        <a:xfrm>
          <a:off x="5155955" y="1272145"/>
          <a:ext cx="1357310" cy="893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>
              <a:latin typeface="Calibri" panose="020F0502020204030204" pitchFamily="34" charset="0"/>
            </a:rPr>
            <a:t>Pas de chimiothérapie</a:t>
          </a:r>
        </a:p>
      </dsp:txBody>
      <dsp:txXfrm>
        <a:off x="5155955" y="1272145"/>
        <a:ext cx="1357310" cy="893847"/>
      </dsp:txXfrm>
    </dsp:sp>
    <dsp:sp modelId="{8DFC0763-EB93-4B5C-A878-C6296F67C0BE}">
      <dsp:nvSpPr>
        <dsp:cNvPr id="0" name=""/>
        <dsp:cNvSpPr/>
      </dsp:nvSpPr>
      <dsp:spPr>
        <a:xfrm>
          <a:off x="420664" y="1406069"/>
          <a:ext cx="1579948" cy="1105912"/>
        </a:xfrm>
        <a:prstGeom prst="roundRect">
          <a:avLst>
            <a:gd name="adj" fmla="val 1667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Calibri" panose="020F0502020204030204" pitchFamily="34" charset="0"/>
            </a:rPr>
            <a:t>50 patients + 2 perdus de vue </a:t>
          </a:r>
        </a:p>
      </dsp:txBody>
      <dsp:txXfrm>
        <a:off x="474660" y="1460065"/>
        <a:ext cx="1471956" cy="997920"/>
      </dsp:txXfrm>
    </dsp:sp>
    <dsp:sp modelId="{CD4D9188-924F-48F0-A13E-08A4EF88F7F9}">
      <dsp:nvSpPr>
        <dsp:cNvPr id="0" name=""/>
        <dsp:cNvSpPr/>
      </dsp:nvSpPr>
      <dsp:spPr>
        <a:xfrm>
          <a:off x="566963" y="2301259"/>
          <a:ext cx="1428117" cy="893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>
              <a:latin typeface="Calibri" panose="020F0502020204030204" pitchFamily="34" charset="0"/>
            </a:rPr>
            <a:t>Chimiothérapie</a:t>
          </a:r>
        </a:p>
      </dsp:txBody>
      <dsp:txXfrm>
        <a:off x="566963" y="2301259"/>
        <a:ext cx="1428117" cy="893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ABBD2-512F-4CF9-A22A-8FD382B4F9F3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EAC7-B40C-45E1-B37D-1E6E733673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04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EAC7-B40C-45E1-B37D-1E6E7336735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65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EAC7-B40C-45E1-B37D-1E6E7336735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62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EAC7-B40C-45E1-B37D-1E6E7336735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4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EAC7-B40C-45E1-B37D-1E6E7336735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737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EAC7-B40C-45E1-B37D-1E6E7336735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00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EAC7-B40C-45E1-B37D-1E6E7336735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05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EAC7-B40C-45E1-B37D-1E6E7336735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22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16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27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3588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688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84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499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83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65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9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31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75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27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92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48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25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15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13.10.17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8E51D9-ED34-4C8A-A03A-4709F5B1E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18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38329" y="1297460"/>
            <a:ext cx="6600451" cy="3924766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Calibri" panose="020F0502020204030204" pitchFamily="34" charset="0"/>
              </a:rPr>
              <a:t>Révisions thérapeutiques en </a:t>
            </a:r>
            <a:r>
              <a:rPr lang="fr-FR" dirty="0" err="1">
                <a:latin typeface="Calibri" panose="020F0502020204030204" pitchFamily="34" charset="0"/>
              </a:rPr>
              <a:t>oncogériatrie</a:t>
            </a:r>
            <a:r>
              <a:rPr lang="fr-FR" dirty="0">
                <a:latin typeface="Calibri" panose="020F0502020204030204" pitchFamily="34" charset="0"/>
              </a:rPr>
              <a:t> et chimiothérapie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latin typeface="Calibri" panose="020F0502020204030204" pitchFamily="34" charset="0"/>
              </a:rPr>
              <a:t>GEORGET Camille</a:t>
            </a:r>
          </a:p>
          <a:p>
            <a:r>
              <a:rPr lang="fr-FR" dirty="0">
                <a:latin typeface="Calibri" panose="020F0502020204030204" pitchFamily="34" charset="0"/>
              </a:rPr>
              <a:t>Service Pharmacie, Hôpital </a:t>
            </a:r>
            <a:r>
              <a:rPr lang="fr-FR" dirty="0" err="1">
                <a:latin typeface="Calibri" panose="020F0502020204030204" pitchFamily="34" charset="0"/>
              </a:rPr>
              <a:t>Timone</a:t>
            </a:r>
            <a:r>
              <a:rPr lang="fr-FR" dirty="0">
                <a:latin typeface="Calibri" panose="020F0502020204030204" pitchFamily="34" charset="0"/>
              </a:rPr>
              <a:t>, AP-HM</a:t>
            </a:r>
          </a:p>
          <a:p>
            <a:r>
              <a:rPr lang="fr-FR" dirty="0">
                <a:latin typeface="Calibri" panose="020F0502020204030204" pitchFamily="34" charset="0"/>
              </a:rPr>
              <a:t>Poster 68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2" y="166298"/>
            <a:ext cx="1154120" cy="14496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903" y="268431"/>
            <a:ext cx="1135560" cy="11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96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33190"/>
          </a:xfrm>
        </p:spPr>
        <p:txBody>
          <a:bodyPr>
            <a:noAutofit/>
          </a:bodyPr>
          <a:lstStyle/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Discussion/conclusion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390650"/>
            <a:ext cx="6591985" cy="45205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Recommandations pharmaceutiques acceptées:</a:t>
            </a:r>
          </a:p>
          <a:p>
            <a:pPr marL="0" indent="0">
              <a:buNone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Appliquées en totalité ou partiellement 40 %</a:t>
            </a:r>
          </a:p>
          <a:p>
            <a:pPr marL="0" indent="0">
              <a:buNone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Non appliquées 45 %</a:t>
            </a:r>
          </a:p>
          <a:p>
            <a:pPr marL="0" indent="0">
              <a:buNone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Patients décédés ou sortis du parcours 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oncogériatrique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 15 %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baseline="30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Conformité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avec les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recommandations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officielles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de la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société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internationale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d’oncogériatrie</a:t>
            </a:r>
            <a:r>
              <a:rPr lang="en-US" baseline="30000" dirty="0">
                <a:latin typeface="Calibri" charset="0"/>
                <a:ea typeface="Calibri" charset="0"/>
                <a:cs typeface="Calibri" charset="0"/>
              </a:rPr>
              <a:t>1</a:t>
            </a:r>
          </a:p>
          <a:p>
            <a:pPr marL="0" indent="0">
              <a:buNone/>
            </a:pPr>
            <a:endParaRPr lang="en-US" baseline="300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Rédaction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 d’un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bilan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 de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médication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 (</a:t>
            </a:r>
            <a:r>
              <a:rPr lang="en-US" dirty="0" err="1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prévu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dans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 les nouveaux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actes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 de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pharmacie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 clinique au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sein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 des PUI) </a:t>
            </a:r>
            <a:endParaRPr lang="en-US" baseline="300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baseline="300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baseline="300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baseline="300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Révisions thérapeutiques en </a:t>
            </a:r>
            <a:r>
              <a:rPr lang="fr-FR" dirty="0" err="1"/>
              <a:t>oncogériatrie</a:t>
            </a:r>
            <a:r>
              <a:rPr lang="fr-FR" dirty="0"/>
              <a:t> et chimiothérapie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76788" y="6574809"/>
            <a:ext cx="4438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J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Geriatr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latin typeface="Calibri" charset="0"/>
                <a:ea typeface="Calibri" charset="0"/>
                <a:cs typeface="Calibri" charset="0"/>
              </a:rPr>
              <a:t>Oncol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2016 ; 7:463-470 </a:t>
            </a:r>
          </a:p>
        </p:txBody>
      </p:sp>
    </p:spTree>
    <p:extLst>
      <p:ext uri="{BB962C8B-B14F-4D97-AF65-F5344CB8AC3E}">
        <p14:creationId xmlns:p14="http://schemas.microsoft.com/office/powerpoint/2010/main" val="105316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Discussion/conclusion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643449"/>
            <a:ext cx="6439585" cy="4267773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>
                <a:latin typeface="Calibri" charset="0"/>
                <a:ea typeface="Calibri" charset="0"/>
                <a:cs typeface="Calibri" charset="0"/>
              </a:rPr>
              <a:t>Etude toujours en cours </a:t>
            </a:r>
            <a:r>
              <a:rPr lang="fr-FR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 activité pérennisée après la fin du projet</a:t>
            </a:r>
          </a:p>
          <a:p>
            <a:pPr marL="0" indent="0" algn="just">
              <a:buNone/>
            </a:pPr>
            <a:endParaRPr lang="fr-FR" dirty="0">
              <a:latin typeface="Calibri" charset="0"/>
              <a:ea typeface="Calibri" charset="0"/>
              <a:cs typeface="Calibri" charset="0"/>
              <a:sym typeface="Wingdings" panose="05000000000000000000" pitchFamily="2" charset="2"/>
            </a:endParaRPr>
          </a:p>
          <a:p>
            <a:pPr algn="just"/>
            <a:r>
              <a:rPr lang="fr-FR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Nécessité de travailler sur les critères ou conditions d’acceptation des recommandations pharmaceutiques par les oncologues et/ou médecins traitants</a:t>
            </a:r>
          </a:p>
          <a:p>
            <a:pPr algn="just"/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fr-FR" dirty="0">
                <a:latin typeface="Calibri" charset="0"/>
                <a:ea typeface="Calibri" charset="0"/>
                <a:cs typeface="Calibri" charset="0"/>
              </a:rPr>
              <a:t>Données couplées aux variables gériatriques (analyse multi variée) et aux données de survie et d’hospitalisation</a:t>
            </a:r>
          </a:p>
          <a:p>
            <a:pPr marL="0" indent="0" algn="just">
              <a:buNone/>
            </a:pP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fr-FR" dirty="0">
                <a:latin typeface="Calibri" charset="0"/>
                <a:ea typeface="Calibri" charset="0"/>
                <a:cs typeface="Calibri" charset="0"/>
              </a:rPr>
              <a:t>Littérature pauvre : effets sur la survie des patients et ré-hospitalisation </a:t>
            </a:r>
            <a:r>
              <a:rPr lang="fr-FR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 majoritairement sur la qualité des prescriptions sans évaluation d’impact</a:t>
            </a:r>
          </a:p>
          <a:p>
            <a:pPr marL="0" indent="0" algn="just">
              <a:buNone/>
            </a:pPr>
            <a:endParaRPr lang="fr-FR" dirty="0">
              <a:latin typeface="Calibri" charset="0"/>
              <a:ea typeface="Calibri" charset="0"/>
              <a:cs typeface="Calibri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95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Résultat de recherche d'images pour &quot;assistance publique hopitaux de marseill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15" y="88960"/>
            <a:ext cx="925185" cy="11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12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97268" y="1495889"/>
            <a:ext cx="17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PUI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1228" y="1967728"/>
            <a:ext cx="22265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J. DUCRAY</a:t>
            </a:r>
          </a:p>
          <a:p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Dr F. CORREARD</a:t>
            </a:r>
          </a:p>
          <a:p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Dr C. TABELE</a:t>
            </a:r>
          </a:p>
          <a:p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Dr R. BRUN</a:t>
            </a:r>
          </a:p>
          <a:p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Dr M.A. ESTEVE</a:t>
            </a:r>
          </a:p>
          <a:p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Pr S. HONORE</a:t>
            </a:r>
          </a:p>
          <a:p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Dr P. BERTAULT-PERES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43679" y="1357390"/>
            <a:ext cx="290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Service Médecine Interne et Thérapeutique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71783" y="2521725"/>
            <a:ext cx="1783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S. LEVILLAIN</a:t>
            </a:r>
          </a:p>
          <a:p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Dr A.L. COUDERC</a:t>
            </a:r>
          </a:p>
          <a:p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Dr A. DAUMAS</a:t>
            </a:r>
          </a:p>
          <a:p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Pr P. VILLANI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11228" y="613508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Oncologie Médicale 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Pr F.DUFFAUD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13999" y="5270897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Oncologie Dermatologie </a:t>
            </a:r>
            <a:endParaRPr lang="fr-FR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Pr JJ. GROB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7978" y="455072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Oncologie Digestive </a:t>
            </a:r>
            <a:r>
              <a:rPr lang="fr-FR" b="1" dirty="0" err="1">
                <a:solidFill>
                  <a:srgbClr val="0070C0"/>
                </a:solidFill>
                <a:latin typeface="Calibri" panose="020F0502020204030204" pitchFamily="34" charset="0"/>
              </a:rPr>
              <a:t>Timone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  Pr JF. SEITZ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41553" y="5988541"/>
            <a:ext cx="321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Oncologie Hématologie adulte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   Pr R. COSTELLO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415635" y="468881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Hépato-gastro-entérologie et oncologie digestive Nord 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Pr JC. GRIMAUD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987336" y="5189306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Oncologie multidisciplinaire et innovations thérapeutiques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</a:rPr>
              <a:t>Pr F.BARLESI</a:t>
            </a:r>
          </a:p>
        </p:txBody>
      </p:sp>
      <p:pic>
        <p:nvPicPr>
          <p:cNvPr id="19" name="Picture 4" descr="Résultat de recherche d'images pour &quot;DGOS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85"/>
          <a:stretch/>
        </p:blipFill>
        <p:spPr bwMode="auto">
          <a:xfrm>
            <a:off x="7932644" y="26499"/>
            <a:ext cx="963394" cy="12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133664" y="154193"/>
            <a:ext cx="693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latin typeface="Calibri" panose="020F0502020204030204" pitchFamily="34" charset="0"/>
              </a:rPr>
              <a:t>MERCI DE VOTRE </a:t>
            </a:r>
          </a:p>
          <a:p>
            <a:pPr algn="ctr"/>
            <a:r>
              <a:rPr lang="fr-FR" sz="3600" dirty="0">
                <a:solidFill>
                  <a:srgbClr val="0070C0"/>
                </a:solidFill>
                <a:latin typeface="Calibri" panose="020F0502020204030204" pitchFamily="34" charset="0"/>
              </a:rPr>
              <a:t>ATTENTION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901" y="1768593"/>
            <a:ext cx="3947194" cy="262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6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5202" y="624110"/>
            <a:ext cx="2997502" cy="648636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5" y="1705232"/>
            <a:ext cx="6591985" cy="4205990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latin typeface="Calibri" panose="020F0502020204030204" pitchFamily="34" charset="0"/>
              </a:rPr>
              <a:t>Appel d’offre DGOS pharmacie clinique N° DGOS/PF2/2016/49</a:t>
            </a:r>
          </a:p>
          <a:p>
            <a:pPr marL="0" indent="0" algn="just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algn="just"/>
            <a:r>
              <a:rPr lang="fr-FR" i="1" dirty="0">
                <a:effectLst/>
                <a:latin typeface="Calibri" panose="020F0502020204030204" pitchFamily="34" charset="0"/>
              </a:rPr>
              <a:t>« Étudier une démarche pluridisciplinaire visant à sécuriser la prise en charge thérapeutique du patient de plus de 75 ans poly-pathologique et hospitalisé dans des services non gériatriques et l’étendre vers une démarche ville-hôpital lors de sa sortie »</a:t>
            </a:r>
            <a:r>
              <a:rPr lang="fr-FR" dirty="0">
                <a:effectLst/>
                <a:latin typeface="Calibri" panose="020F0502020204030204" pitchFamily="34" charset="0"/>
              </a:rPr>
              <a:t> </a:t>
            </a:r>
          </a:p>
          <a:p>
            <a:pPr algn="just">
              <a:buFontTx/>
              <a:buChar char="-"/>
            </a:pPr>
            <a:r>
              <a:rPr lang="fr-FR" dirty="0" err="1">
                <a:latin typeface="Calibri" panose="020F0502020204030204" pitchFamily="34" charset="0"/>
              </a:rPr>
              <a:t>Orthogériatrie</a:t>
            </a:r>
            <a:endParaRPr lang="fr-FR" dirty="0">
              <a:latin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fr-FR" dirty="0" err="1">
                <a:latin typeface="Calibri" panose="020F0502020204030204" pitchFamily="34" charset="0"/>
              </a:rPr>
              <a:t>Oncogériatrie</a:t>
            </a:r>
            <a:r>
              <a:rPr lang="fr-FR" dirty="0">
                <a:latin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algn="just"/>
            <a:r>
              <a:rPr lang="fr-FR" dirty="0">
                <a:latin typeface="Calibri" panose="020F0502020204030204" pitchFamily="34" charset="0"/>
              </a:rPr>
              <a:t>Travail collaboratif pharmaciens-</a:t>
            </a:r>
            <a:r>
              <a:rPr lang="fr-FR" dirty="0" err="1">
                <a:latin typeface="Calibri" panose="020F0502020204030204" pitchFamily="34" charset="0"/>
              </a:rPr>
              <a:t>oncogériatre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4" descr="Résultat de recherche d'images pour &quot;DGO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85"/>
          <a:stretch/>
        </p:blipFill>
        <p:spPr bwMode="auto">
          <a:xfrm>
            <a:off x="7957357" y="88557"/>
            <a:ext cx="963394" cy="12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8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22776"/>
          </a:xfrm>
        </p:spPr>
        <p:txBody>
          <a:bodyPr/>
          <a:lstStyle/>
          <a:p>
            <a:r>
              <a:rPr lang="fr-FR" dirty="0" err="1">
                <a:latin typeface="Calibri" panose="020F0502020204030204" pitchFamily="34" charset="0"/>
              </a:rPr>
              <a:t>Oncogériatrie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414" y="1804086"/>
            <a:ext cx="6744385" cy="4253814"/>
          </a:xfrm>
        </p:spPr>
        <p:txBody>
          <a:bodyPr>
            <a:normAutofit/>
          </a:bodyPr>
          <a:lstStyle/>
          <a:p>
            <a:pPr algn="just"/>
            <a:r>
              <a:rPr lang="fr-FR" u="sng" dirty="0">
                <a:latin typeface="Calibri" panose="020F0502020204030204" pitchFamily="34" charset="0"/>
              </a:rPr>
              <a:t>En 2012 :</a:t>
            </a:r>
          </a:p>
          <a:p>
            <a:pPr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</a:rPr>
              <a:t>près d'un tiers des cancers diagnostiqués chez les patients ≥ 75 ans </a:t>
            </a:r>
          </a:p>
          <a:p>
            <a:pPr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</a:rPr>
              <a:t>près de 10 % chez les patients ≥ 85 ans </a:t>
            </a:r>
          </a:p>
          <a:p>
            <a:pPr marL="0" indent="0" algn="just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algn="just"/>
            <a:r>
              <a:rPr lang="fr-FR" dirty="0">
                <a:latin typeface="Calibri" panose="020F0502020204030204" pitchFamily="34" charset="0"/>
              </a:rPr>
              <a:t>Patients fragiles, hétérogènes</a:t>
            </a:r>
          </a:p>
          <a:p>
            <a:pPr algn="just"/>
            <a:endParaRPr lang="fr-FR" u="sng" dirty="0">
              <a:latin typeface="Calibri" panose="020F0502020204030204" pitchFamily="34" charset="0"/>
            </a:endParaRPr>
          </a:p>
          <a:p>
            <a:pPr algn="just"/>
            <a:r>
              <a:rPr lang="fr-FR" u="sng" dirty="0">
                <a:latin typeface="Calibri" panose="020F0502020204030204" pitchFamily="34" charset="0"/>
              </a:rPr>
              <a:t>Une prise en charge thérapeutique et de support est proposée, adaptée</a:t>
            </a:r>
            <a:r>
              <a:rPr lang="fr-FR" dirty="0">
                <a:latin typeface="Calibri" panose="020F0502020204030204" pitchFamily="34" charset="0"/>
              </a:rPr>
              <a:t> :</a:t>
            </a:r>
          </a:p>
          <a:p>
            <a:pPr algn="just">
              <a:buFontTx/>
              <a:buChar char="-"/>
            </a:pPr>
            <a:r>
              <a:rPr lang="fr-FR" dirty="0">
                <a:latin typeface="Calibri" panose="020F0502020204030204" pitchFamily="34" charset="0"/>
              </a:rPr>
              <a:t>Pathologies chroniques du patient, état fonctionnel, nutritionnel, cognitif, sa situation sociale </a:t>
            </a:r>
          </a:p>
          <a:p>
            <a:pPr algn="just">
              <a:buFontTx/>
              <a:buChar char="-"/>
            </a:pP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12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3807" y="2463618"/>
            <a:ext cx="6591985" cy="367147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>
                <a:latin typeface="Calibri" panose="020F0502020204030204" pitchFamily="34" charset="0"/>
              </a:rPr>
              <a:t>Collaboration médico-pharmaceutique</a:t>
            </a:r>
          </a:p>
          <a:p>
            <a:pPr>
              <a:buFontTx/>
              <a:buChar char="-"/>
            </a:pPr>
            <a:endParaRPr lang="fr-FR" u="sng" dirty="0">
              <a:latin typeface="Calibri" panose="020F0502020204030204" pitchFamily="34" charset="0"/>
            </a:endParaRPr>
          </a:p>
          <a:p>
            <a:r>
              <a:rPr lang="fr-FR" u="sng" dirty="0">
                <a:latin typeface="Calibri" panose="020F0502020204030204" pitchFamily="34" charset="0"/>
              </a:rPr>
              <a:t>Réaliser un bilan de médication et en particulier:</a:t>
            </a:r>
          </a:p>
          <a:p>
            <a:pPr>
              <a:buFontTx/>
              <a:buChar char="-"/>
            </a:pPr>
            <a:r>
              <a:rPr lang="fr-FR" dirty="0">
                <a:latin typeface="Calibri" panose="020F0502020204030204" pitchFamily="34" charset="0"/>
              </a:rPr>
              <a:t>Eviter des toxicités graves de la chimiothérapie </a:t>
            </a:r>
            <a:r>
              <a:rPr lang="fr-FR" dirty="0">
                <a:latin typeface="Calibri" panose="020F0502020204030204" pitchFamily="34" charset="0"/>
                <a:sym typeface="Wingdings"/>
              </a:rPr>
              <a:t> altérations du bilan biologique préalables</a:t>
            </a:r>
          </a:p>
          <a:p>
            <a:pPr>
              <a:buFontTx/>
              <a:buChar char="-"/>
            </a:pPr>
            <a:r>
              <a:rPr lang="fr-FR" dirty="0" err="1">
                <a:latin typeface="Calibri" panose="020F0502020204030204" pitchFamily="34" charset="0"/>
              </a:rPr>
              <a:t>Polymédication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dirty="0">
                <a:latin typeface="Calibri" panose="020F0502020204030204" pitchFamily="34" charset="0"/>
              </a:rPr>
              <a:t>Revoir le traitement habituel du patient</a:t>
            </a:r>
          </a:p>
          <a:p>
            <a:pPr>
              <a:buFontTx/>
              <a:buChar char="-"/>
            </a:pPr>
            <a:r>
              <a:rPr lang="fr-FR" dirty="0">
                <a:latin typeface="Calibri" panose="020F0502020204030204" pitchFamily="34" charset="0"/>
              </a:rPr>
              <a:t>Proposer des soins de support adaptés à la personne âgée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250" y="431758"/>
            <a:ext cx="2635736" cy="16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5201" y="624109"/>
            <a:ext cx="6589199" cy="735133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Organisation et fonctionnement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417485356"/>
              </p:ext>
            </p:extLst>
          </p:nvPr>
        </p:nvGraphicFramePr>
        <p:xfrm>
          <a:off x="247135" y="1359243"/>
          <a:ext cx="8896865" cy="549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</p:spPr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15774" y="1640113"/>
            <a:ext cx="371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Pharmacie d’officine, dossier médical patient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04347" y="2539997"/>
            <a:ext cx="296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Questionnaire patient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07432" y="3483426"/>
            <a:ext cx="242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Pharmacien sénior, interne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32270" y="4390554"/>
            <a:ext cx="242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Intégration au CR d’HDJ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</p:spTree>
    <p:extLst>
      <p:ext uri="{BB962C8B-B14F-4D97-AF65-F5344CB8AC3E}">
        <p14:creationId xmlns:p14="http://schemas.microsoft.com/office/powerpoint/2010/main" val="214584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3349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Matériel et méthodes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latin typeface="Calibri" panose="020F0502020204030204" pitchFamily="34" charset="0"/>
              </a:rPr>
              <a:t>Etude d’implémentation par suivi d’indicateurs, prospective </a:t>
            </a:r>
          </a:p>
          <a:p>
            <a:pPr algn="just"/>
            <a:r>
              <a:rPr lang="fr-FR" dirty="0">
                <a:latin typeface="Calibri" panose="020F0502020204030204" pitchFamily="34" charset="0"/>
              </a:rPr>
              <a:t>Convocation en HDJ entre le 27/12/2016 et le 11/05/2017</a:t>
            </a:r>
          </a:p>
          <a:p>
            <a:pPr algn="just"/>
            <a:r>
              <a:rPr lang="fr-FR" dirty="0">
                <a:latin typeface="Calibri" panose="020F0502020204030204" pitchFamily="34" charset="0"/>
              </a:rPr>
              <a:t>Suivi jusqu’au 10/08/2017</a:t>
            </a:r>
          </a:p>
          <a:p>
            <a:pPr algn="just"/>
            <a:r>
              <a:rPr lang="fr-FR" dirty="0">
                <a:latin typeface="Calibri" panose="020F0502020204030204" pitchFamily="34" charset="0"/>
              </a:rPr>
              <a:t>Logiciels Chimio® et </a:t>
            </a:r>
            <a:r>
              <a:rPr lang="fr-FR" dirty="0" err="1">
                <a:latin typeface="Calibri" panose="020F0502020204030204" pitchFamily="34" charset="0"/>
              </a:rPr>
              <a:t>Axigate</a:t>
            </a:r>
            <a:r>
              <a:rPr lang="fr-FR" dirty="0">
                <a:latin typeface="Calibri" panose="020F0502020204030204" pitchFamily="34" charset="0"/>
              </a:rPr>
              <a:t>® </a:t>
            </a:r>
          </a:p>
          <a:p>
            <a:pPr marL="0" indent="0" algn="just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dirty="0">
                <a:latin typeface="Calibri" panose="020F0502020204030204" pitchFamily="34" charset="0"/>
                <a:sym typeface="Wingdings" panose="05000000000000000000" pitchFamily="2" charset="2"/>
              </a:rPr>
              <a:t>- Indicateurs: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fr-FR" dirty="0">
                <a:latin typeface="Calibri" panose="020F0502020204030204" pitchFamily="34" charset="0"/>
              </a:rPr>
              <a:t>Age, sexe, stade métastatique ou non du cancer, protocole de chimiothérapie, doses administrées par rapport à la dose théorique, causes d’arrêts et de réduction de la chimiothérapie, nombres de lignes de traitements après l’avis </a:t>
            </a:r>
            <a:r>
              <a:rPr lang="fr-FR" dirty="0" err="1">
                <a:latin typeface="Calibri" panose="020F0502020204030204" pitchFamily="34" charset="0"/>
              </a:rPr>
              <a:t>oncogériatrique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57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3294063" cy="606705"/>
          </a:xfrm>
        </p:spPr>
        <p:txBody>
          <a:bodyPr>
            <a:no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Population cible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Révisions thérapeutiques en </a:t>
            </a:r>
            <a:r>
              <a:rPr lang="fr-FR" dirty="0" err="1"/>
              <a:t>oncogériatrie</a:t>
            </a:r>
            <a:r>
              <a:rPr lang="fr-FR" dirty="0"/>
              <a:t> et chimiothérapie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621002"/>
              </p:ext>
            </p:extLst>
          </p:nvPr>
        </p:nvGraphicFramePr>
        <p:xfrm>
          <a:off x="1753404" y="2434096"/>
          <a:ext cx="6513266" cy="342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417275" y="1151299"/>
            <a:ext cx="282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Sexe ratio 0,5</a:t>
            </a:r>
          </a:p>
          <a:p>
            <a:r>
              <a:rPr lang="fr-FR" dirty="0">
                <a:latin typeface="Calibri" panose="020F0502020204030204" pitchFamily="34" charset="0"/>
              </a:rPr>
              <a:t>Age moyen  </a:t>
            </a:r>
            <a:r>
              <a:rPr lang="fr-FR" dirty="0">
                <a:latin typeface="Calibri" panose="020F0502020204030204" pitchFamily="34" charset="0"/>
                <a:ea typeface="Calibri" charset="0"/>
                <a:cs typeface="Calibri" charset="0"/>
              </a:rPr>
              <a:t>80,9 ± 4,8 ans</a:t>
            </a:r>
          </a:p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92851" y="5490287"/>
            <a:ext cx="492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dirty="0">
                <a:latin typeface="Calibri" panose="020F0502020204030204" pitchFamily="34" charset="0"/>
              </a:rPr>
              <a:t>53,8 % de femmes / 46,2 % d’hommes</a:t>
            </a:r>
          </a:p>
        </p:txBody>
      </p:sp>
      <p:sp>
        <p:nvSpPr>
          <p:cNvPr id="13" name="Ellipse 12"/>
          <p:cNvSpPr/>
          <p:nvPr/>
        </p:nvSpPr>
        <p:spPr>
          <a:xfrm>
            <a:off x="6115051" y="758322"/>
            <a:ext cx="3028949" cy="1457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75934" y="1770202"/>
            <a:ext cx="434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Décision de chimiothérapie en RCP</a:t>
            </a:r>
          </a:p>
        </p:txBody>
      </p:sp>
    </p:spTree>
    <p:extLst>
      <p:ext uri="{BB962C8B-B14F-4D97-AF65-F5344CB8AC3E}">
        <p14:creationId xmlns:p14="http://schemas.microsoft.com/office/powerpoint/2010/main" val="87889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Résultats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3807" y="1303017"/>
            <a:ext cx="6591985" cy="4840309"/>
          </a:xfrm>
        </p:spPr>
        <p:txBody>
          <a:bodyPr/>
          <a:lstStyle/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52 patients </a:t>
            </a:r>
            <a:r>
              <a:rPr lang="fr-FR" dirty="0">
                <a:latin typeface="Calibri" charset="0"/>
                <a:ea typeface="Calibri" charset="0"/>
                <a:cs typeface="Calibri" charset="0"/>
                <a:sym typeface="Wingdings" panose="05000000000000000000" pitchFamily="2" charset="2"/>
              </a:rPr>
              <a:t>dont 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59,6 % métastatiques</a:t>
            </a:r>
          </a:p>
          <a:p>
            <a:pPr lvl="0">
              <a:buClr>
                <a:srgbClr val="0F6FC6"/>
              </a:buClr>
            </a:pPr>
            <a:r>
              <a:rPr lang="fr-FR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fr-FR" u="sng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charset="0"/>
                <a:ea typeface="Calibri" charset="0"/>
                <a:cs typeface="Calibri" charset="0"/>
              </a:rPr>
              <a:t>ère</a:t>
            </a:r>
            <a:r>
              <a:rPr lang="fr-FR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charset="0"/>
                <a:ea typeface="Calibri" charset="0"/>
                <a:cs typeface="Calibri" charset="0"/>
              </a:rPr>
              <a:t> chimiothérapie:</a:t>
            </a:r>
          </a:p>
          <a:p>
            <a:pPr lvl="0">
              <a:buClr>
                <a:srgbClr val="0F6FC6"/>
              </a:buClr>
              <a:buFontTx/>
              <a:buChar char="-"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charset="0"/>
                <a:ea typeface="Calibri" charset="0"/>
                <a:cs typeface="Calibri" charset="0"/>
              </a:rPr>
              <a:t>50 patients suivis</a:t>
            </a:r>
          </a:p>
          <a:p>
            <a:pPr lvl="0">
              <a:buClr>
                <a:srgbClr val="0F6FC6"/>
              </a:buClr>
              <a:buFontTx/>
              <a:buChar char="-"/>
            </a:pPr>
            <a:r>
              <a:rPr lang="fr-FR" dirty="0">
                <a:latin typeface="Calibri" charset="0"/>
                <a:ea typeface="Calibri" charset="0"/>
                <a:cs typeface="Calibri" charset="0"/>
              </a:rPr>
              <a:t>Arrêt: 28 patients</a:t>
            </a:r>
          </a:p>
          <a:p>
            <a:pPr lvl="0">
              <a:buClr>
                <a:srgbClr val="0F6FC6"/>
              </a:buClr>
              <a:buFontTx/>
              <a:buChar char="-"/>
            </a:pP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>
              <a:buClr>
                <a:srgbClr val="0F6FC6"/>
              </a:buClr>
              <a:buFontTx/>
              <a:buChar char="-"/>
            </a:pP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>
              <a:buClr>
                <a:srgbClr val="0F6FC6"/>
              </a:buClr>
              <a:buFontTx/>
              <a:buChar char="-"/>
            </a:pP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>
              <a:buClr>
                <a:srgbClr val="0F6FC6"/>
              </a:buClr>
              <a:buFontTx/>
              <a:buChar char="-"/>
            </a:pP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>
              <a:buClr>
                <a:srgbClr val="0F6FC6"/>
              </a:buClr>
              <a:buFontTx/>
              <a:buChar char="-"/>
            </a:pP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lvl="0">
              <a:buClr>
                <a:srgbClr val="0F6FC6"/>
              </a:buClr>
              <a:buFontTx/>
              <a:buChar char="-"/>
            </a:pP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8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106060" y="5784111"/>
            <a:ext cx="964052" cy="40256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066588"/>
              </p:ext>
            </p:extLst>
          </p:nvPr>
        </p:nvGraphicFramePr>
        <p:xfrm>
          <a:off x="3625701" y="2371060"/>
          <a:ext cx="5433239" cy="395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6454066" y="3702941"/>
            <a:ext cx="1491449" cy="56158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29469" y="2360428"/>
            <a:ext cx="844635" cy="81352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4796" y="5688419"/>
            <a:ext cx="784013" cy="4114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3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Résultats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1971" y="1640413"/>
            <a:ext cx="6591985" cy="4606970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Réduction de dose: 24 patients</a:t>
            </a: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dirty="0">
                <a:latin typeface="Calibri" charset="0"/>
                <a:ea typeface="Calibri" charset="0"/>
                <a:cs typeface="Calibri" charset="0"/>
              </a:rPr>
              <a:t>Protocoles associés particulièrement à une réduction</a:t>
            </a:r>
          </a:p>
          <a:p>
            <a:pPr>
              <a:buFontTx/>
              <a:buChar char="-"/>
            </a:pP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Carboplatine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Gemcitabine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Char char="-"/>
            </a:pP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Carboplatine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/5FU</a:t>
            </a:r>
          </a:p>
          <a:p>
            <a:pPr>
              <a:buFontTx/>
              <a:buChar char="-"/>
            </a:pP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Carboplatine</a:t>
            </a:r>
            <a:r>
              <a:rPr lang="fr-FR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fr-FR" dirty="0" err="1">
                <a:latin typeface="Calibri" charset="0"/>
                <a:ea typeface="Calibri" charset="0"/>
                <a:cs typeface="Calibri" charset="0"/>
              </a:rPr>
              <a:t>Paclitaxel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13.10.17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Révisions thérapeutiques en oncogériatrie et chimiothérapie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51D9-ED34-4C8A-A03A-4709F5B1EDBA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8" name="Espace réservé du contenu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402850"/>
              </p:ext>
            </p:extLst>
          </p:nvPr>
        </p:nvGraphicFramePr>
        <p:xfrm>
          <a:off x="4195669" y="498005"/>
          <a:ext cx="5072899" cy="382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2725131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1643</TotalTime>
  <Words>653</Words>
  <Application>Microsoft Office PowerPoint</Application>
  <PresentationFormat>Affichage à l'écran (4:3)</PresentationFormat>
  <Paragraphs>200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Brin</vt:lpstr>
      <vt:lpstr>Révisions thérapeutiques en oncogériatrie et chimiothérapie </vt:lpstr>
      <vt:lpstr>Introduction</vt:lpstr>
      <vt:lpstr>Oncogériatrie</vt:lpstr>
      <vt:lpstr>Objectifs</vt:lpstr>
      <vt:lpstr>Organisation et fonctionnement </vt:lpstr>
      <vt:lpstr>Matériel et méthodes </vt:lpstr>
      <vt:lpstr>Population cible </vt:lpstr>
      <vt:lpstr>Résultats </vt:lpstr>
      <vt:lpstr>Résultats </vt:lpstr>
      <vt:lpstr>Discussion/conclusion</vt:lpstr>
      <vt:lpstr>Discussion/conclusion</vt:lpstr>
      <vt:lpstr>Présentation PowerPoint</vt:lpstr>
    </vt:vector>
  </TitlesOfParts>
  <Company>APHM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GEORGET Camille</dc:creator>
  <cp:lastModifiedBy>Informatique La Cité Nantes</cp:lastModifiedBy>
  <cp:revision>129</cp:revision>
  <dcterms:created xsi:type="dcterms:W3CDTF">2017-10-02T06:38:19Z</dcterms:created>
  <dcterms:modified xsi:type="dcterms:W3CDTF">2017-10-12T13:35:48Z</dcterms:modified>
</cp:coreProperties>
</file>