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olumes\SANS%20TITRE\Evaluation%20de%20l'alcoo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Volumes\SANS%20TITRE\Evaluation%20de%20l'alco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Quantité d'éthanol/perfusion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[5]Results!$DG$1:$DG$3</c:f>
              <c:strCache>
                <c:ptCount val="3"/>
                <c:pt idx="0">
                  <c:v>Gemcitabine</c:v>
                </c:pt>
                <c:pt idx="1">
                  <c:v>Paclitaxel</c:v>
                </c:pt>
                <c:pt idx="2">
                  <c:v>Docétaxel</c:v>
                </c:pt>
              </c:strCache>
            </c:strRef>
          </c:cat>
          <c:val>
            <c:numRef>
              <c:f>[5]Results!$DH$1:$DH$3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80649600"/>
        <c:axId val="80663680"/>
      </c:barChart>
      <c:scatterChart>
        <c:scatterStyle val="lineMarker"/>
        <c:varyColors val="0"/>
        <c:ser>
          <c:idx val="1"/>
          <c:order val="2"/>
          <c:tx>
            <c:v>Box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[5]Results!$DJ$1:$DJ$41</c:f>
              <c:numCache>
                <c:formatCode>General</c:formatCode>
                <c:ptCount val="41"/>
                <c:pt idx="0">
                  <c:v>0.2</c:v>
                </c:pt>
                <c:pt idx="1">
                  <c:v>0.2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0.8</c:v>
                </c:pt>
                <c:pt idx="6">
                  <c:v>0.8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0.2</c:v>
                </c:pt>
                <c:pt idx="11">
                  <c:v>0.2</c:v>
                </c:pt>
                <c:pt idx="12">
                  <c:v>0.8</c:v>
                </c:pt>
                <c:pt idx="14">
                  <c:v>1.2</c:v>
                </c:pt>
                <c:pt idx="15">
                  <c:v>1.2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1.8</c:v>
                </c:pt>
                <c:pt idx="20">
                  <c:v>1.8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1.2</c:v>
                </c:pt>
                <c:pt idx="25">
                  <c:v>1.2</c:v>
                </c:pt>
                <c:pt idx="26">
                  <c:v>1.8</c:v>
                </c:pt>
                <c:pt idx="28">
                  <c:v>2.2000000000000002</c:v>
                </c:pt>
                <c:pt idx="29">
                  <c:v>2.2000000000000002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2.8</c:v>
                </c:pt>
                <c:pt idx="34">
                  <c:v>2.8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2.8</c:v>
                </c:pt>
              </c:numCache>
            </c:numRef>
          </c:xVal>
          <c:yVal>
            <c:numRef>
              <c:f>[5]Results!$DI$1:$DI$41</c:f>
              <c:numCache>
                <c:formatCode>General</c:formatCode>
                <c:ptCount val="41"/>
                <c:pt idx="0">
                  <c:v>20.934999999999999</c:v>
                </c:pt>
                <c:pt idx="1">
                  <c:v>18.145312499999999</c:v>
                </c:pt>
                <c:pt idx="2">
                  <c:v>18.145312499999999</c:v>
                </c:pt>
                <c:pt idx="3">
                  <c:v>11.6525</c:v>
                </c:pt>
                <c:pt idx="4">
                  <c:v>18.145312499999999</c:v>
                </c:pt>
                <c:pt idx="5">
                  <c:v>18.145312499999999</c:v>
                </c:pt>
                <c:pt idx="6">
                  <c:v>23.60125</c:v>
                </c:pt>
                <c:pt idx="7">
                  <c:v>23.60125</c:v>
                </c:pt>
                <c:pt idx="8">
                  <c:v>26.07</c:v>
                </c:pt>
                <c:pt idx="9">
                  <c:v>23.60125</c:v>
                </c:pt>
                <c:pt idx="10">
                  <c:v>23.60125</c:v>
                </c:pt>
                <c:pt idx="11">
                  <c:v>20.934999999999999</c:v>
                </c:pt>
                <c:pt idx="12">
                  <c:v>20.934999999999999</c:v>
                </c:pt>
                <c:pt idx="14">
                  <c:v>9.0850000000000009</c:v>
                </c:pt>
                <c:pt idx="15">
                  <c:v>8.7887499999999985</c:v>
                </c:pt>
                <c:pt idx="16">
                  <c:v>8.7887499999999985</c:v>
                </c:pt>
                <c:pt idx="17">
                  <c:v>6.9124999999999996</c:v>
                </c:pt>
                <c:pt idx="18">
                  <c:v>8.7887499999999985</c:v>
                </c:pt>
                <c:pt idx="19">
                  <c:v>8.7887499999999985</c:v>
                </c:pt>
                <c:pt idx="20">
                  <c:v>10.36875</c:v>
                </c:pt>
                <c:pt idx="21">
                  <c:v>10.36875</c:v>
                </c:pt>
                <c:pt idx="22">
                  <c:v>10.467499999999999</c:v>
                </c:pt>
                <c:pt idx="23">
                  <c:v>10.36875</c:v>
                </c:pt>
                <c:pt idx="24">
                  <c:v>10.36875</c:v>
                </c:pt>
                <c:pt idx="25">
                  <c:v>9.0850000000000009</c:v>
                </c:pt>
                <c:pt idx="26">
                  <c:v>9.0850000000000009</c:v>
                </c:pt>
                <c:pt idx="28">
                  <c:v>2.923</c:v>
                </c:pt>
                <c:pt idx="29">
                  <c:v>2.2120000000000002</c:v>
                </c:pt>
                <c:pt idx="30">
                  <c:v>2.2120000000000002</c:v>
                </c:pt>
                <c:pt idx="31">
                  <c:v>1.4615</c:v>
                </c:pt>
                <c:pt idx="32">
                  <c:v>2.2120000000000002</c:v>
                </c:pt>
                <c:pt idx="33">
                  <c:v>2.2120000000000002</c:v>
                </c:pt>
                <c:pt idx="34">
                  <c:v>3.16</c:v>
                </c:pt>
                <c:pt idx="35">
                  <c:v>3.16</c:v>
                </c:pt>
                <c:pt idx="36">
                  <c:v>3.95</c:v>
                </c:pt>
                <c:pt idx="37">
                  <c:v>3.16</c:v>
                </c:pt>
                <c:pt idx="38">
                  <c:v>3.16</c:v>
                </c:pt>
                <c:pt idx="39">
                  <c:v>2.923</c:v>
                </c:pt>
                <c:pt idx="40">
                  <c:v>2.923</c:v>
                </c:pt>
              </c:numCache>
            </c:numRef>
          </c:yVal>
          <c:smooth val="0"/>
        </c:ser>
        <c:ser>
          <c:idx val="2"/>
          <c:order val="1"/>
          <c:tx>
            <c:v>Mean line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is-IS"/>
                      <a:t>20,6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cs-CZ"/>
                      <a:t>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fi-FI"/>
                      <a:t>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[5]Results!$DL$1:$DL$8</c:f>
              <c:numCache>
                <c:formatCode>General</c:formatCode>
                <c:ptCount val="8"/>
                <c:pt idx="0">
                  <c:v>0.2</c:v>
                </c:pt>
                <c:pt idx="1">
                  <c:v>0.8</c:v>
                </c:pt>
                <c:pt idx="3">
                  <c:v>1.2</c:v>
                </c:pt>
                <c:pt idx="4">
                  <c:v>1.8</c:v>
                </c:pt>
                <c:pt idx="6">
                  <c:v>2.2000000000000002</c:v>
                </c:pt>
                <c:pt idx="7">
                  <c:v>2.8</c:v>
                </c:pt>
              </c:numCache>
            </c:numRef>
          </c:xVal>
          <c:yVal>
            <c:numRef>
              <c:f>[5]Results!$DK$1:$DK$8</c:f>
              <c:numCache>
                <c:formatCode>General</c:formatCode>
                <c:ptCount val="8"/>
                <c:pt idx="0">
                  <c:v>20.578402777777779</c:v>
                </c:pt>
                <c:pt idx="1">
                  <c:v>20.578402777777779</c:v>
                </c:pt>
                <c:pt idx="3">
                  <c:v>9.3571111111111076</c:v>
                </c:pt>
                <c:pt idx="4">
                  <c:v>9.3571111111111076</c:v>
                </c:pt>
                <c:pt idx="6">
                  <c:v>2.81860714285714</c:v>
                </c:pt>
                <c:pt idx="7">
                  <c:v>2.81860714285714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65600"/>
        <c:axId val="83690240"/>
      </c:scatterChart>
      <c:catAx>
        <c:axId val="806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663680"/>
        <c:crosses val="min"/>
        <c:auto val="0"/>
        <c:lblAlgn val="ctr"/>
        <c:lblOffset val="100"/>
        <c:noMultiLvlLbl val="0"/>
      </c:catAx>
      <c:valAx>
        <c:axId val="80663680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dirty="0"/>
                  <a:t>Quantité </a:t>
                </a:r>
                <a:r>
                  <a:rPr lang="fr-FR" sz="1200" dirty="0" smtClean="0"/>
                  <a:t>d’éthanol </a:t>
                </a:r>
                <a:r>
                  <a:rPr lang="fr-FR" sz="1200" dirty="0"/>
                  <a:t>(g)*</a:t>
                </a:r>
              </a:p>
            </c:rich>
          </c:tx>
          <c:layout>
            <c:manualLayout>
              <c:xMode val="edge"/>
              <c:yMode val="edge"/>
              <c:x val="2.6034561672652601E-2"/>
              <c:y val="0.1789699289609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649600"/>
        <c:crossesAt val="0"/>
        <c:crossBetween val="between"/>
      </c:valAx>
      <c:valAx>
        <c:axId val="80665600"/>
        <c:scaling>
          <c:orientation val="minMax"/>
          <c:max val="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690240"/>
        <c:crossesAt val="0"/>
        <c:crossBetween val="midCat"/>
      </c:valAx>
      <c:valAx>
        <c:axId val="83690240"/>
        <c:scaling>
          <c:orientation val="minMax"/>
          <c:max val="30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665600"/>
        <c:crosses val="max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solidFill>
      <a:schemeClr val="lt1"/>
    </a:solidFill>
    <a:ln w="15875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/>
              <a:t>Gemcitabine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521558580327099"/>
          <c:y val="0.25935566351870398"/>
          <c:w val="0.74834416018067695"/>
          <c:h val="0.46952224141887799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[4]Results!$DG$1:$DG$3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[4]Results!$DH$1:$DH$3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111744"/>
        <c:axId val="84113664"/>
      </c:barChart>
      <c:scatterChart>
        <c:scatterStyle val="lineMarker"/>
        <c:varyColors val="0"/>
        <c:ser>
          <c:idx val="1"/>
          <c:order val="2"/>
          <c:tx>
            <c:v>Box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[4]Results!$DJ$1:$DJ$41</c:f>
              <c:numCache>
                <c:formatCode>General</c:formatCode>
                <c:ptCount val="41"/>
                <c:pt idx="0">
                  <c:v>0.2</c:v>
                </c:pt>
                <c:pt idx="1">
                  <c:v>0.2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0.8</c:v>
                </c:pt>
                <c:pt idx="6">
                  <c:v>0.8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0.2</c:v>
                </c:pt>
                <c:pt idx="11">
                  <c:v>0.2</c:v>
                </c:pt>
                <c:pt idx="12">
                  <c:v>0.8</c:v>
                </c:pt>
                <c:pt idx="14">
                  <c:v>1.2</c:v>
                </c:pt>
                <c:pt idx="15">
                  <c:v>1.2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1.8</c:v>
                </c:pt>
                <c:pt idx="20">
                  <c:v>1.8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1.2</c:v>
                </c:pt>
                <c:pt idx="25">
                  <c:v>1.2</c:v>
                </c:pt>
                <c:pt idx="26">
                  <c:v>1.8</c:v>
                </c:pt>
                <c:pt idx="28">
                  <c:v>2.2000000000000002</c:v>
                </c:pt>
                <c:pt idx="29">
                  <c:v>2.2000000000000002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2.8</c:v>
                </c:pt>
                <c:pt idx="34">
                  <c:v>2.8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2.8</c:v>
                </c:pt>
              </c:numCache>
            </c:numRef>
          </c:xVal>
          <c:yVal>
            <c:numRef>
              <c:f>[4]Results!$DI$1:$DI$41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4">
                  <c:v>0.3</c:v>
                </c:pt>
                <c:pt idx="15">
                  <c:v>0.20250000000000001</c:v>
                </c:pt>
                <c:pt idx="16">
                  <c:v>0.20250000000000001</c:v>
                </c:pt>
                <c:pt idx="17">
                  <c:v>0</c:v>
                </c:pt>
                <c:pt idx="18">
                  <c:v>0.20250000000000001</c:v>
                </c:pt>
                <c:pt idx="19">
                  <c:v>0.20250000000000001</c:v>
                </c:pt>
                <c:pt idx="20">
                  <c:v>0.35499999999999998</c:v>
                </c:pt>
                <c:pt idx="21">
                  <c:v>0.35499999999999998</c:v>
                </c:pt>
                <c:pt idx="22">
                  <c:v>0.45</c:v>
                </c:pt>
                <c:pt idx="23">
                  <c:v>0.35499999999999998</c:v>
                </c:pt>
                <c:pt idx="24">
                  <c:v>0.35499999999999998</c:v>
                </c:pt>
                <c:pt idx="25">
                  <c:v>0.3</c:v>
                </c:pt>
                <c:pt idx="26">
                  <c:v>0.3</c:v>
                </c:pt>
                <c:pt idx="28">
                  <c:v>0.12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0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0.24</c:v>
                </c:pt>
                <c:pt idx="35">
                  <c:v>0.24</c:v>
                </c:pt>
                <c:pt idx="36">
                  <c:v>0.4</c:v>
                </c:pt>
                <c:pt idx="37">
                  <c:v>0.24</c:v>
                </c:pt>
                <c:pt idx="38">
                  <c:v>0.24</c:v>
                </c:pt>
                <c:pt idx="39">
                  <c:v>0.12</c:v>
                </c:pt>
                <c:pt idx="40">
                  <c:v>0.12</c:v>
                </c:pt>
              </c:numCache>
            </c:numRef>
          </c:yVal>
          <c:smooth val="0"/>
        </c:ser>
        <c:ser>
          <c:idx val="2"/>
          <c:order val="1"/>
          <c:tx>
            <c:v>Mean line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780977937515881E-2"/>
                  <c:y val="-5.52663427772220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&lt; 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597253421081402E-2"/>
                  <c:y val="-1.4875423805874199E-2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0,31*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1682674211057898E-3"/>
                  <c:y val="-3.4369952758905899E-2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0,14*</a:t>
                    </a:r>
                    <a:endParaRPr lang="mr-I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[4]Results!$DL$1:$DL$8</c:f>
              <c:numCache>
                <c:formatCode>General</c:formatCode>
                <c:ptCount val="8"/>
                <c:pt idx="0">
                  <c:v>0.2</c:v>
                </c:pt>
                <c:pt idx="1">
                  <c:v>0.8</c:v>
                </c:pt>
                <c:pt idx="3">
                  <c:v>1.2</c:v>
                </c:pt>
                <c:pt idx="4">
                  <c:v>1.8</c:v>
                </c:pt>
                <c:pt idx="6">
                  <c:v>2.2000000000000002</c:v>
                </c:pt>
                <c:pt idx="7">
                  <c:v>2.8</c:v>
                </c:pt>
              </c:numCache>
            </c:numRef>
          </c:xVal>
          <c:yVal>
            <c:numRef>
              <c:f>[4]Results!$DK$1:$DK$8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0.30687500000000001</c:v>
                </c:pt>
                <c:pt idx="4">
                  <c:v>0.30687500000000001</c:v>
                </c:pt>
                <c:pt idx="6">
                  <c:v>0.14111111111111099</c:v>
                </c:pt>
                <c:pt idx="7">
                  <c:v>0.14111111111111099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59488"/>
        <c:axId val="83761024"/>
      </c:scatterChart>
      <c:catAx>
        <c:axId val="84111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Temps de prélèvement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113664"/>
        <c:crosses val="min"/>
        <c:auto val="0"/>
        <c:lblAlgn val="ctr"/>
        <c:lblOffset val="100"/>
        <c:noMultiLvlLbl val="0"/>
      </c:catAx>
      <c:valAx>
        <c:axId val="84113664"/>
        <c:scaling>
          <c:orientation val="minMax"/>
          <c:max val="0.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Alcoolémie (g/L)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111744"/>
        <c:crossesAt val="0"/>
        <c:crossBetween val="between"/>
      </c:valAx>
      <c:valAx>
        <c:axId val="83759488"/>
        <c:scaling>
          <c:orientation val="minMax"/>
          <c:max val="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761024"/>
        <c:crossesAt val="0"/>
        <c:crossBetween val="midCat"/>
      </c:valAx>
      <c:valAx>
        <c:axId val="83761024"/>
        <c:scaling>
          <c:orientation val="minMax"/>
          <c:max val="0.7"/>
          <c:min val="-0.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759488"/>
        <c:crosses val="max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/>
              <a:t>Paclitaxel ou Docétaxel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581740914209699"/>
          <c:y val="0.26791405238522098"/>
          <c:w val="0.80338311890340097"/>
          <c:h val="0.405971928138112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[1]Results!$DG$1:$DG$3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[1]Results!$DH$1:$DH$3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3789696"/>
        <c:axId val="84148224"/>
      </c:barChart>
      <c:scatterChart>
        <c:scatterStyle val="lineMarker"/>
        <c:varyColors val="0"/>
        <c:ser>
          <c:idx val="1"/>
          <c:order val="2"/>
          <c:tx>
            <c:v>Box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[1]Results!$DJ$1:$DJ$41</c:f>
              <c:numCache>
                <c:formatCode>General</c:formatCode>
                <c:ptCount val="41"/>
                <c:pt idx="0">
                  <c:v>0.2</c:v>
                </c:pt>
                <c:pt idx="1">
                  <c:v>0.2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0.8</c:v>
                </c:pt>
                <c:pt idx="6">
                  <c:v>0.8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0.2</c:v>
                </c:pt>
                <c:pt idx="11">
                  <c:v>0.2</c:v>
                </c:pt>
                <c:pt idx="12">
                  <c:v>0.8</c:v>
                </c:pt>
                <c:pt idx="14">
                  <c:v>1.2</c:v>
                </c:pt>
                <c:pt idx="15">
                  <c:v>1.2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1.8</c:v>
                </c:pt>
                <c:pt idx="20">
                  <c:v>1.8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1.2</c:v>
                </c:pt>
                <c:pt idx="25">
                  <c:v>1.2</c:v>
                </c:pt>
                <c:pt idx="26">
                  <c:v>1.8</c:v>
                </c:pt>
                <c:pt idx="28">
                  <c:v>2.2000000000000002</c:v>
                </c:pt>
                <c:pt idx="29">
                  <c:v>2.2000000000000002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2.8</c:v>
                </c:pt>
                <c:pt idx="34">
                  <c:v>2.8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2.8</c:v>
                </c:pt>
              </c:numCache>
            </c:numRef>
          </c:xVal>
          <c:yVal>
            <c:numRef>
              <c:f>[1]Results!$DI$1:$DI$41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0"/>
        </c:ser>
        <c:ser>
          <c:idx val="2"/>
          <c:order val="1"/>
          <c:tx>
            <c:v>Mean line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491576552387783E-2"/>
                  <c:y val="-3.29892007984654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&lt; 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214734713233587E-2"/>
                  <c:y val="-3.29892007984654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&lt; 0,1</a:t>
                    </a:r>
                    <a:endParaRPr lang="fr-FR" sz="1200" b="0" i="0" u="none" strike="noStrike" kern="1200" baseline="0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937892874079384E-2"/>
                  <c:y val="-2.93649298744711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&lt; 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[1]Results!$DL$1:$DL$8</c:f>
              <c:numCache>
                <c:formatCode>General</c:formatCode>
                <c:ptCount val="8"/>
                <c:pt idx="0">
                  <c:v>0.2</c:v>
                </c:pt>
                <c:pt idx="1">
                  <c:v>0.8</c:v>
                </c:pt>
                <c:pt idx="3">
                  <c:v>1.2</c:v>
                </c:pt>
                <c:pt idx="4">
                  <c:v>1.8</c:v>
                </c:pt>
                <c:pt idx="6">
                  <c:v>2.2000000000000002</c:v>
                </c:pt>
                <c:pt idx="7">
                  <c:v>2.8</c:v>
                </c:pt>
              </c:numCache>
            </c:numRef>
          </c:xVal>
          <c:yVal>
            <c:numRef>
              <c:f>[1]Results!$DK$1:$DK$8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50144"/>
        <c:axId val="84151680"/>
      </c:scatterChart>
      <c:catAx>
        <c:axId val="83789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Temps de prélèvement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148224"/>
        <c:crossesAt val="0"/>
        <c:auto val="0"/>
        <c:lblAlgn val="ctr"/>
        <c:lblOffset val="100"/>
        <c:noMultiLvlLbl val="0"/>
      </c:catAx>
      <c:valAx>
        <c:axId val="84148224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Alcoolémie (g/L)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789696"/>
        <c:crossesAt val="0"/>
        <c:crossBetween val="between"/>
      </c:valAx>
      <c:valAx>
        <c:axId val="84150144"/>
        <c:scaling>
          <c:orientation val="minMax"/>
          <c:max val="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151680"/>
        <c:crossesAt val="0"/>
        <c:crossBetween val="midCat"/>
      </c:valAx>
      <c:valAx>
        <c:axId val="841516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150144"/>
        <c:crosses val="max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FB86F-3F04-6747-9DAF-65C0BF92C62E}" type="datetimeFigureOut">
              <a:rPr lang="fr-FR" smtClean="0"/>
              <a:t>10/10/2017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D5DAC-142E-FD4E-B838-B2F433032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81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D5DAC-142E-FD4E-B838-B2F43303232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C214-4CB4-CA41-9065-55662F68FF69}" type="datetime1">
              <a:rPr lang="fr-FR" smtClean="0"/>
              <a:t>10/10/2017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8220-F1D2-7947-BFCA-8382308F83BE}" type="datetime1">
              <a:rPr lang="fr-FR" smtClean="0"/>
              <a:t>10/10/2017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8220-F1D2-7947-BFCA-8382308F83BE}" type="datetime1">
              <a:rPr lang="fr-FR" smtClean="0"/>
              <a:t>10/10/2017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2D96-9A61-9541-A64B-47F64A612464}" type="datetime1">
              <a:rPr lang="fr-FR" smtClean="0"/>
              <a:t>10/10/2017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8220-F1D2-7947-BFCA-8382308F83BE}" type="datetime1">
              <a:rPr lang="fr-FR" smtClean="0"/>
              <a:t>10/10/2017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09AE-3619-C74F-A242-E1D59E839C55}" type="datetime1">
              <a:rPr lang="fr-FR" smtClean="0"/>
              <a:t>10/10/2017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8220-F1D2-7947-BFCA-8382308F83BE}" type="datetime1">
              <a:rPr lang="fr-FR" smtClean="0"/>
              <a:t>10/10/2017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8466-AB8D-624C-8D81-41F6DC7E1A60}" type="datetime1">
              <a:rPr lang="fr-FR" smtClean="0"/>
              <a:t>10/10/2017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285F-21B2-FA42-BD2F-900C818E353B}" type="datetime1">
              <a:rPr lang="fr-FR" smtClean="0"/>
              <a:t>10/10/2017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808220-F1D2-7947-BFCA-8382308F83BE}" type="datetime1">
              <a:rPr lang="fr-FR" smtClean="0"/>
              <a:t>10/10/2017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8220-F1D2-7947-BFCA-8382308F83BE}" type="datetime1">
              <a:rPr lang="fr-FR" smtClean="0"/>
              <a:t>10/10/2017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808220-F1D2-7947-BFCA-8382308F83BE}" type="datetime1">
              <a:rPr lang="fr-FR" smtClean="0"/>
              <a:t>10/10/2017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ECB7E6-4F9D-704C-9FA9-218AF8F977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91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ownloads/Drugs/DrugSafety/UCM40175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b="1" dirty="0"/>
              <a:t>Evaluation des effets de l’éthanol contenu dans les chimiothérapies chez des patients ambulatoires traités par Paclitaxel, Docétaxel et </a:t>
            </a:r>
            <a:r>
              <a:rPr lang="fr-FR" sz="4400" b="1" dirty="0" smtClean="0"/>
              <a:t>Gemcitabine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1586" y="4564567"/>
            <a:ext cx="3492165" cy="165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/>
              <a:t>Guillaume LE </a:t>
            </a:r>
            <a:r>
              <a:rPr lang="fr-FR" sz="1800" dirty="0" smtClean="0"/>
              <a:t>GUYADER,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/>
              <a:t>Hassan </a:t>
            </a:r>
            <a:r>
              <a:rPr lang="fr-FR" sz="1800" dirty="0"/>
              <a:t>DAHER</a:t>
            </a:r>
            <a:r>
              <a:rPr lang="fr-FR" sz="1800" dirty="0" smtClean="0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/>
              <a:t>ELIAS ASSAF,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/>
              <a:t>CHRISTOPHE TOURNIGAND, </a:t>
            </a:r>
            <a:endParaRPr lang="fr-FR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/>
              <a:t>Alain </a:t>
            </a:r>
            <a:r>
              <a:rPr lang="fr-FR" sz="1800" dirty="0"/>
              <a:t>ASTIER, </a:t>
            </a:r>
            <a:endParaRPr lang="fr-FR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/>
              <a:t>Muriel PAUL,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 smtClean="0"/>
              <a:t>Muriel VERLINDE-CARVALHO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1</a:t>
            </a:fld>
            <a:endParaRPr lang="fr-FR" dirty="0"/>
          </a:p>
        </p:txBody>
      </p:sp>
      <p:pic>
        <p:nvPicPr>
          <p:cNvPr id="4" name="Picture 2" descr="C:\Users\4067830\Desktop\Poster\henrimondor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477512"/>
            <a:ext cx="2056148" cy="16599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C:\Users\4067830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16" y="4656806"/>
            <a:ext cx="3552364" cy="9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70" y="5761290"/>
            <a:ext cx="1808256" cy="3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</a:t>
            </a:r>
            <a:r>
              <a:rPr lang="mr-IN" dirty="0" smtClean="0"/>
              <a:t>–</a:t>
            </a:r>
            <a:r>
              <a:rPr lang="fr-FR" dirty="0" smtClean="0"/>
              <a:t> Objectif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8" y="1845735"/>
            <a:ext cx="11094722" cy="33345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fr-FR" dirty="0"/>
              <a:t> Signalement </a:t>
            </a:r>
            <a:r>
              <a:rPr lang="fr-FR" dirty="0" smtClean="0"/>
              <a:t>d’un </a:t>
            </a:r>
            <a:r>
              <a:rPr lang="fr-FR" b="1" dirty="0">
                <a:solidFill>
                  <a:schemeClr val="accent1"/>
                </a:solidFill>
              </a:rPr>
              <a:t>syndrome d’ébriété post-chimiothérapie </a:t>
            </a:r>
            <a:r>
              <a:rPr lang="fr-FR" dirty="0" smtClean="0"/>
              <a:t>en HDJ d’oncologie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Alerte </a:t>
            </a:r>
            <a:r>
              <a:rPr lang="fr-FR" b="1" dirty="0">
                <a:solidFill>
                  <a:schemeClr val="accent1"/>
                </a:solidFill>
              </a:rPr>
              <a:t>de la </a:t>
            </a:r>
            <a:r>
              <a:rPr lang="fr-FR" b="1" dirty="0" smtClean="0">
                <a:solidFill>
                  <a:schemeClr val="accent1"/>
                </a:solidFill>
              </a:rPr>
              <a:t>FDA</a:t>
            </a:r>
            <a:r>
              <a:rPr lang="fr-FR" baseline="30000" dirty="0" smtClean="0"/>
              <a:t>(1</a:t>
            </a:r>
            <a:r>
              <a:rPr lang="fr-FR" baseline="30000" dirty="0"/>
              <a:t>)</a:t>
            </a:r>
            <a:r>
              <a:rPr lang="fr-FR" baseline="30000" dirty="0" smtClean="0"/>
              <a:t> </a:t>
            </a:r>
            <a:r>
              <a:rPr lang="fr-FR" dirty="0"/>
              <a:t>e</a:t>
            </a:r>
            <a:r>
              <a:rPr lang="fr-FR" dirty="0" smtClean="0"/>
              <a:t>n 2016 : concernant un risque d’</a:t>
            </a:r>
            <a:r>
              <a:rPr lang="fr-FR" b="1" dirty="0" smtClean="0">
                <a:solidFill>
                  <a:schemeClr val="accent1"/>
                </a:solidFill>
              </a:rPr>
              <a:t>intoxication aigue par l’éthanol </a:t>
            </a:r>
            <a:r>
              <a:rPr lang="fr-FR" dirty="0" smtClean="0"/>
              <a:t>chez les patients traités par </a:t>
            </a:r>
            <a:r>
              <a:rPr lang="fr-FR" b="1" dirty="0" smtClean="0">
                <a:solidFill>
                  <a:schemeClr val="accent1"/>
                </a:solidFill>
              </a:rPr>
              <a:t>Docétaxel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endParaRPr lang="fr-FR" dirty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endParaRPr lang="fr-FR" dirty="0" smtClean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endParaRPr lang="fr-FR" sz="3000" dirty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fr-FR" dirty="0" smtClean="0"/>
              <a:t> L’éthanol est largement utilisé pour ses </a:t>
            </a:r>
            <a:r>
              <a:rPr lang="fr-FR" b="1" dirty="0" smtClean="0">
                <a:solidFill>
                  <a:schemeClr val="accent1"/>
                </a:solidFill>
              </a:rPr>
              <a:t>propriétés de solvant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fr-FR" dirty="0" smtClean="0"/>
              <a:t> Certains médicaments contiennent des </a:t>
            </a:r>
            <a:r>
              <a:rPr lang="fr-FR" b="1" dirty="0" smtClean="0">
                <a:solidFill>
                  <a:schemeClr val="accent1"/>
                </a:solidFill>
              </a:rPr>
              <a:t>quantités non négligeables d’éthanol </a:t>
            </a:r>
            <a:r>
              <a:rPr lang="fr-FR" dirty="0" smtClean="0"/>
              <a:t>:</a:t>
            </a:r>
          </a:p>
          <a:p>
            <a:pPr lvl="2">
              <a:lnSpc>
                <a:spcPct val="110000"/>
              </a:lnSpc>
              <a:buFont typeface="Courier New" pitchFamily="49" charset="0"/>
              <a:buChar char="o"/>
            </a:pPr>
            <a:r>
              <a:rPr lang="fr-FR" dirty="0" smtClean="0"/>
              <a:t>Exemple de la Gemcitabine</a:t>
            </a:r>
            <a:r>
              <a:rPr lang="fr-FR" dirty="0"/>
              <a:t>, </a:t>
            </a:r>
            <a:r>
              <a:rPr lang="fr-FR" dirty="0" smtClean="0"/>
              <a:t>du Docétaxel et du Paclitaxel</a:t>
            </a:r>
          </a:p>
          <a:p>
            <a:pPr lvl="2">
              <a:lnSpc>
                <a:spcPct val="110000"/>
              </a:lnSpc>
              <a:buFont typeface="Wingdings" charset="2"/>
              <a:buChar char="Ø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2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2359" r="925"/>
          <a:stretch/>
        </p:blipFill>
        <p:spPr bwMode="auto">
          <a:xfrm>
            <a:off x="1398494" y="2745329"/>
            <a:ext cx="5782236" cy="132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73255" y="6447052"/>
            <a:ext cx="40799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Both"/>
            </a:pPr>
            <a:r>
              <a:rPr lang="fr-FR" sz="1000" dirty="0" smtClean="0"/>
              <a:t>- </a:t>
            </a:r>
            <a:r>
              <a:rPr lang="fr-FR" sz="1000" dirty="0" smtClean="0">
                <a:hlinkClick r:id="rId3"/>
              </a:rPr>
              <a:t>https</a:t>
            </a:r>
            <a:r>
              <a:rPr lang="fr-FR" sz="1000" dirty="0">
                <a:hlinkClick r:id="rId3"/>
              </a:rPr>
              <a:t>://</a:t>
            </a:r>
            <a:r>
              <a:rPr lang="fr-FR" sz="1000" dirty="0" smtClean="0">
                <a:hlinkClick r:id="rId3"/>
              </a:rPr>
              <a:t>www.fda.gov/downloads/Drugs/DrugSafety/UCM401754.pdf</a:t>
            </a:r>
            <a:endParaRPr lang="fr-FR" sz="1000" dirty="0" smtClean="0"/>
          </a:p>
        </p:txBody>
      </p:sp>
      <p:pic>
        <p:nvPicPr>
          <p:cNvPr id="1030" name="Picture 6" descr="C:\Users\4067830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14" y="3622802"/>
            <a:ext cx="1724688" cy="129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73255" y="5180290"/>
            <a:ext cx="10340204" cy="10011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fr-FR" sz="1600" dirty="0" smtClean="0"/>
              <a:t> </a:t>
            </a:r>
            <a:r>
              <a:rPr lang="fr-FR" sz="1600" b="1" u="sng" dirty="0" smtClean="0"/>
              <a:t>Objectif 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fr-FR" sz="1600" dirty="0" smtClean="0"/>
              <a:t> </a:t>
            </a:r>
            <a:r>
              <a:rPr lang="fr-FR" sz="1600" dirty="0"/>
              <a:t>Evaluer le </a:t>
            </a:r>
            <a:r>
              <a:rPr lang="fr-FR" sz="1600" b="1" dirty="0"/>
              <a:t>taux </a:t>
            </a:r>
            <a:r>
              <a:rPr lang="fr-FR" sz="1600" b="1" dirty="0" smtClean="0"/>
              <a:t>d’alcoolémie </a:t>
            </a:r>
            <a:r>
              <a:rPr lang="fr-FR" sz="1600" dirty="0"/>
              <a:t>et les </a:t>
            </a:r>
            <a:r>
              <a:rPr lang="fr-FR" sz="1600" b="1" dirty="0"/>
              <a:t>effets sur les fonctions cognitives </a:t>
            </a:r>
            <a:r>
              <a:rPr lang="fr-FR" sz="1600" dirty="0"/>
              <a:t>des patients traités par </a:t>
            </a:r>
            <a:r>
              <a:rPr lang="fr-FR" sz="1600" b="1" dirty="0" err="1"/>
              <a:t>Gemcitabine</a:t>
            </a:r>
            <a:r>
              <a:rPr lang="fr-FR" sz="1600" b="1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Mylan</a:t>
            </a:r>
            <a:r>
              <a:rPr lang="fr-FR" sz="1600" dirty="0" smtClean="0"/>
              <a:t>), </a:t>
            </a:r>
            <a:r>
              <a:rPr lang="fr-FR" sz="1600" b="1" dirty="0" err="1"/>
              <a:t>Docétaxel</a:t>
            </a:r>
            <a:r>
              <a:rPr lang="fr-FR" sz="1600" b="1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Fresenius</a:t>
            </a:r>
            <a:r>
              <a:rPr lang="fr-FR" sz="1600" dirty="0"/>
              <a:t>), </a:t>
            </a:r>
            <a:r>
              <a:rPr lang="fr-FR" sz="1600" b="1" dirty="0" err="1"/>
              <a:t>Paclitaxel</a:t>
            </a:r>
            <a:r>
              <a:rPr lang="fr-FR" sz="1600" b="1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Hospira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241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8688"/>
            <a:ext cx="10058400" cy="1450757"/>
          </a:xfrm>
        </p:spPr>
        <p:txBody>
          <a:bodyPr/>
          <a:lstStyle/>
          <a:p>
            <a:r>
              <a:rPr lang="fr-FR" dirty="0" smtClean="0"/>
              <a:t>Matériel &amp; méthodes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612643"/>
            <a:ext cx="10058400" cy="4488391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sz="3600" dirty="0" smtClean="0"/>
              <a:t> Participation des patients (H/F) traités pas </a:t>
            </a:r>
            <a:r>
              <a:rPr lang="fr-FR" sz="3600" dirty="0" err="1" smtClean="0"/>
              <a:t>Gemcitabine</a:t>
            </a:r>
            <a:r>
              <a:rPr lang="fr-FR" sz="3600" dirty="0" smtClean="0"/>
              <a:t>, </a:t>
            </a:r>
            <a:r>
              <a:rPr lang="fr-FR" sz="3600" dirty="0" err="1" smtClean="0"/>
              <a:t>Docétaxel</a:t>
            </a:r>
            <a:r>
              <a:rPr lang="fr-FR" sz="3600" dirty="0" smtClean="0"/>
              <a:t> et </a:t>
            </a:r>
            <a:r>
              <a:rPr lang="fr-FR" sz="3600" dirty="0" err="1" smtClean="0"/>
              <a:t>Paclitaxel</a:t>
            </a:r>
            <a:endParaRPr lang="fr-FR" sz="36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fr-FR" sz="3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sz="3600" dirty="0" smtClean="0"/>
              <a:t> </a:t>
            </a:r>
            <a:r>
              <a:rPr lang="fr-FR" sz="3600" b="1" dirty="0" smtClean="0">
                <a:solidFill>
                  <a:schemeClr val="accent1"/>
                </a:solidFill>
              </a:rPr>
              <a:t>Dosage </a:t>
            </a:r>
            <a:r>
              <a:rPr lang="fr-FR" sz="3600" b="1" dirty="0">
                <a:solidFill>
                  <a:schemeClr val="accent1"/>
                </a:solidFill>
              </a:rPr>
              <a:t>de </a:t>
            </a:r>
            <a:r>
              <a:rPr lang="fr-FR" sz="3600" b="1" dirty="0" smtClean="0">
                <a:solidFill>
                  <a:schemeClr val="accent1"/>
                </a:solidFill>
              </a:rPr>
              <a:t>l’alcoolémie </a:t>
            </a:r>
            <a:r>
              <a:rPr lang="fr-FR" sz="3600" dirty="0" smtClean="0"/>
              <a:t>(méthode enzymatique) : </a:t>
            </a:r>
          </a:p>
          <a:p>
            <a:pPr marL="749808" lvl="1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3400" b="1" dirty="0">
                <a:solidFill>
                  <a:schemeClr val="accent1"/>
                </a:solidFill>
              </a:rPr>
              <a:t>A</a:t>
            </a:r>
            <a:r>
              <a:rPr lang="fr-FR" sz="3400" b="1" dirty="0" smtClean="0">
                <a:solidFill>
                  <a:schemeClr val="accent1"/>
                </a:solidFill>
              </a:rPr>
              <a:t>vant</a:t>
            </a:r>
            <a:r>
              <a:rPr lang="fr-FR" sz="3400" dirty="0" smtClean="0"/>
              <a:t> </a:t>
            </a:r>
            <a:r>
              <a:rPr lang="fr-FR" sz="3400" dirty="0"/>
              <a:t>la chimiothérapie (T0</a:t>
            </a:r>
            <a:r>
              <a:rPr lang="fr-FR" sz="3400" dirty="0" smtClean="0"/>
              <a:t>), à la </a:t>
            </a:r>
            <a:r>
              <a:rPr lang="fr-FR" sz="3400" b="1" dirty="0" smtClean="0">
                <a:solidFill>
                  <a:schemeClr val="accent1"/>
                </a:solidFill>
              </a:rPr>
              <a:t>fin</a:t>
            </a:r>
            <a:r>
              <a:rPr lang="fr-FR" sz="3400" dirty="0" smtClean="0"/>
              <a:t> (T1) puis </a:t>
            </a:r>
            <a:r>
              <a:rPr lang="fr-FR" sz="3400" b="1" dirty="0" smtClean="0">
                <a:solidFill>
                  <a:schemeClr val="accent1"/>
                </a:solidFill>
              </a:rPr>
              <a:t>30 minutes après </a:t>
            </a:r>
            <a:r>
              <a:rPr lang="fr-FR" sz="3400" dirty="0" smtClean="0"/>
              <a:t>(T2)</a:t>
            </a:r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sz="3600" dirty="0" smtClean="0"/>
              <a:t> Evaluation </a:t>
            </a:r>
            <a:r>
              <a:rPr lang="fr-FR" sz="3600" dirty="0"/>
              <a:t>de l’</a:t>
            </a:r>
            <a:r>
              <a:rPr lang="fr-FR" sz="3600" b="1" dirty="0">
                <a:solidFill>
                  <a:schemeClr val="accent1"/>
                </a:solidFill>
              </a:rPr>
              <a:t>impact sur la fonction cognitive </a:t>
            </a:r>
            <a:r>
              <a:rPr lang="fr-FR" sz="3600" dirty="0"/>
              <a:t>avant et après </a:t>
            </a:r>
            <a:r>
              <a:rPr lang="fr-FR" sz="3600" dirty="0" smtClean="0"/>
              <a:t>chimiothérapie :</a:t>
            </a:r>
            <a:endParaRPr lang="fr-FR" sz="3000" dirty="0"/>
          </a:p>
          <a:p>
            <a:pPr marL="749808" lvl="1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3400" b="1" dirty="0" smtClean="0">
                <a:solidFill>
                  <a:schemeClr val="accent1"/>
                </a:solidFill>
              </a:rPr>
              <a:t>Test </a:t>
            </a:r>
            <a:r>
              <a:rPr lang="fr-FR" sz="3400" b="1" dirty="0">
                <a:solidFill>
                  <a:schemeClr val="accent1"/>
                </a:solidFill>
              </a:rPr>
              <a:t>de </a:t>
            </a:r>
            <a:r>
              <a:rPr lang="fr-FR" sz="3400" b="1" dirty="0" err="1" smtClean="0">
                <a:solidFill>
                  <a:schemeClr val="accent1"/>
                </a:solidFill>
              </a:rPr>
              <a:t>Zazzo</a:t>
            </a:r>
            <a:r>
              <a:rPr lang="fr-FR" sz="3400" baseline="30000" dirty="0" smtClean="0"/>
              <a:t>(2) </a:t>
            </a:r>
            <a:r>
              <a:rPr lang="fr-FR" sz="3400" dirty="0"/>
              <a:t>: </a:t>
            </a:r>
            <a:r>
              <a:rPr lang="fr-FR" sz="3400" dirty="0" smtClean="0"/>
              <a:t>test évaluant la précision (attention contrôlée)</a:t>
            </a:r>
            <a:endParaRPr lang="fr-FR" sz="3400" dirty="0"/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/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 smtClean="0"/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 smtClean="0"/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 smtClean="0"/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 smtClean="0"/>
          </a:p>
          <a:p>
            <a:pPr marL="749808" lvl="1" indent="-4572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3400" b="1" dirty="0" smtClean="0">
                <a:solidFill>
                  <a:schemeClr val="accent1"/>
                </a:solidFill>
              </a:rPr>
              <a:t>Test </a:t>
            </a:r>
            <a:r>
              <a:rPr lang="fr-FR" sz="3400" b="1" dirty="0">
                <a:solidFill>
                  <a:schemeClr val="accent1"/>
                </a:solidFill>
              </a:rPr>
              <a:t>de </a:t>
            </a:r>
            <a:r>
              <a:rPr lang="fr-FR" sz="3400" b="1" dirty="0" err="1" smtClean="0">
                <a:solidFill>
                  <a:schemeClr val="accent1"/>
                </a:solidFill>
              </a:rPr>
              <a:t>Stroop</a:t>
            </a:r>
            <a:r>
              <a:rPr lang="fr-FR" sz="3400" baseline="30000" dirty="0" smtClean="0"/>
              <a:t>(3) </a:t>
            </a:r>
            <a:r>
              <a:rPr lang="fr-FR" sz="3400" dirty="0" smtClean="0"/>
              <a:t>: test d’attention sélective (phénomènes d’associations et d’interférences)</a:t>
            </a:r>
            <a:endParaRPr lang="fr-FR" sz="3400" dirty="0"/>
          </a:p>
          <a:p>
            <a:pPr marL="1665340" lvl="6" indent="-456780" algn="just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fr-FR" sz="3000" dirty="0" smtClean="0"/>
              <a:t>Repérer les 64 couleurs (4 couleurs sur 16 lignes) en 60 secondes</a:t>
            </a:r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/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/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 smtClean="0"/>
          </a:p>
          <a:p>
            <a:pPr marL="749388" lvl="1" indent="-456780" algn="just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fr-FR" sz="3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fr-FR" sz="3600" dirty="0" smtClean="0"/>
              <a:t> Analyse </a:t>
            </a:r>
            <a:r>
              <a:rPr lang="fr-FR" sz="3600" dirty="0"/>
              <a:t>statistique : comparaisons des moyennes obtenues par un </a:t>
            </a:r>
            <a:r>
              <a:rPr lang="fr-FR" sz="3600" b="1" dirty="0">
                <a:solidFill>
                  <a:schemeClr val="accent1"/>
                </a:solidFill>
              </a:rPr>
              <a:t>test de </a:t>
            </a:r>
            <a:r>
              <a:rPr lang="fr-FR" sz="3600" b="1" dirty="0" err="1" smtClean="0">
                <a:solidFill>
                  <a:schemeClr val="accent1"/>
                </a:solidFill>
              </a:rPr>
              <a:t>Wilcoxon</a:t>
            </a:r>
            <a:endParaRPr lang="fr-FR" sz="36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87043" y="3374802"/>
            <a:ext cx="44006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Inexactitude </a:t>
            </a: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= (nombres d’erreurs x 100)/nombre de 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signes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ΔInexactitude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fr-FR" sz="900" i="1" dirty="0" err="1">
                <a:solidFill>
                  <a:schemeClr val="accent5">
                    <a:lumMod val="75000"/>
                  </a:schemeClr>
                </a:solidFill>
              </a:rPr>
              <a:t>ΔIn</a:t>
            </a: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)  = </a:t>
            </a:r>
            <a:r>
              <a:rPr lang="fr-FR" sz="900" i="1" dirty="0" err="1">
                <a:solidFill>
                  <a:schemeClr val="accent5">
                    <a:lumMod val="75000"/>
                  </a:schemeClr>
                </a:solidFill>
              </a:rPr>
              <a:t>Inexactitude</a:t>
            </a:r>
            <a:r>
              <a:rPr lang="fr-FR" sz="900" i="1" baseline="-25000" dirty="0" err="1">
                <a:solidFill>
                  <a:schemeClr val="accent5">
                    <a:lumMod val="75000"/>
                  </a:schemeClr>
                </a:solidFill>
              </a:rPr>
              <a:t>après</a:t>
            </a: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Inexactitude</a:t>
            </a:r>
            <a:r>
              <a:rPr lang="fr-FR" sz="9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avant</a:t>
            </a:r>
            <a:endParaRPr lang="fr-FR" sz="900" i="1" baseline="-25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900" dirty="0" smtClean="0">
                <a:solidFill>
                  <a:schemeClr val="accent5">
                    <a:lumMod val="75000"/>
                  </a:schemeClr>
                </a:solidFill>
              </a:rPr>
              <a:t>Rendement = 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[(nombre de signes – nombre d’erreurs) x 100]/temps en secondes</a:t>
            </a:r>
            <a:endParaRPr lang="fr-FR" sz="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	 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ΔRendement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ΔRd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) = Rendement </a:t>
            </a:r>
            <a:r>
              <a:rPr lang="fr-FR" sz="900" i="1" baseline="-25000" dirty="0" smtClean="0">
                <a:solidFill>
                  <a:schemeClr val="accent5">
                    <a:lumMod val="75000"/>
                  </a:schemeClr>
                </a:solidFill>
              </a:rPr>
              <a:t>après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Rendement</a:t>
            </a:r>
            <a:r>
              <a:rPr lang="fr-FR" sz="9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avant</a:t>
            </a:r>
            <a:endParaRPr lang="fr-FR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3254" y="6399426"/>
            <a:ext cx="1047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(2) – </a:t>
            </a:r>
            <a:r>
              <a:rPr lang="fr-FR" sz="1000" dirty="0" err="1" smtClean="0"/>
              <a:t>Hrouda</a:t>
            </a:r>
            <a:r>
              <a:rPr lang="fr-FR" sz="1000" dirty="0" smtClean="0"/>
              <a:t>, P., Astier, A., </a:t>
            </a:r>
            <a:r>
              <a:rPr lang="fr-FR" sz="1000" dirty="0" err="1" smtClean="0"/>
              <a:t>Huguenard</a:t>
            </a:r>
            <a:r>
              <a:rPr lang="fr-FR" sz="1000" dirty="0" smtClean="0"/>
              <a:t>, P. (1980). Recherche de corrélations entre ingestion d’alcool, alcoolémie et troubles du comportement. Annales de l’anesthésiologie française, Tome XXI N°2.  </a:t>
            </a:r>
          </a:p>
          <a:p>
            <a:r>
              <a:rPr lang="fr-FR" sz="1000" dirty="0" smtClean="0"/>
              <a:t>(3) - </a:t>
            </a:r>
            <a:r>
              <a:rPr lang="fr-FR" sz="1000" dirty="0" err="1" smtClean="0"/>
              <a:t>Stroop</a:t>
            </a:r>
            <a:r>
              <a:rPr lang="fr-FR" sz="1000" dirty="0"/>
              <a:t>, J. R. (1935). </a:t>
            </a:r>
            <a:r>
              <a:rPr lang="fr-FR" sz="1000" dirty="0" err="1"/>
              <a:t>Studies</a:t>
            </a:r>
            <a:r>
              <a:rPr lang="fr-FR" sz="1000" dirty="0"/>
              <a:t> of </a:t>
            </a:r>
            <a:r>
              <a:rPr lang="fr-FR" sz="1000" dirty="0" err="1"/>
              <a:t>interference</a:t>
            </a:r>
            <a:r>
              <a:rPr lang="fr-FR" sz="1000" dirty="0"/>
              <a:t> in serial verbal </a:t>
            </a:r>
            <a:r>
              <a:rPr lang="fr-FR" sz="1000" dirty="0" err="1"/>
              <a:t>reactions</a:t>
            </a:r>
            <a:r>
              <a:rPr lang="fr-FR" sz="1000" dirty="0"/>
              <a:t>. Journal of </a:t>
            </a:r>
            <a:r>
              <a:rPr lang="fr-FR" sz="1000" dirty="0" err="1"/>
              <a:t>Experimental</a:t>
            </a:r>
            <a:r>
              <a:rPr lang="fr-FR" sz="1000" dirty="0"/>
              <a:t> </a:t>
            </a:r>
            <a:r>
              <a:rPr lang="fr-FR" sz="1000" dirty="0" err="1"/>
              <a:t>Psychology</a:t>
            </a:r>
            <a:r>
              <a:rPr lang="fr-FR" sz="1000" dirty="0"/>
              <a:t>, 18(6), 643-662</a:t>
            </a:r>
            <a:r>
              <a:rPr lang="fr-FR" sz="1000" dirty="0" smtClean="0"/>
              <a:t>.</a:t>
            </a:r>
          </a:p>
        </p:txBody>
      </p:sp>
      <p:pic>
        <p:nvPicPr>
          <p:cNvPr id="2058" name="Picture 10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81" y="4221938"/>
            <a:ext cx="1362254" cy="126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287044" y="5030066"/>
            <a:ext cx="432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Stroop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Nombre de bonne 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réponse</a:t>
            </a:r>
            <a:r>
              <a:rPr lang="fr-FR" sz="9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après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 – Nombre de bonne 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réponse</a:t>
            </a:r>
            <a:r>
              <a:rPr lang="fr-FR" sz="9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avant</a:t>
            </a:r>
            <a:endParaRPr lang="fr-FR" sz="900" i="1" baseline="-25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900" i="1" baseline="-25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ΔStroop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 (%) = [(</a:t>
            </a: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Nombre de bonne 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réponse</a:t>
            </a:r>
            <a:r>
              <a:rPr lang="fr-FR" sz="9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après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Nombre de bonne </a:t>
            </a:r>
            <a:r>
              <a:rPr lang="fr-FR" sz="900" i="1" dirty="0" err="1" smtClean="0">
                <a:solidFill>
                  <a:schemeClr val="accent5">
                    <a:lumMod val="75000"/>
                  </a:schemeClr>
                </a:solidFill>
              </a:rPr>
              <a:t>réponse</a:t>
            </a:r>
            <a:r>
              <a:rPr lang="fr-FR" sz="9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avant</a:t>
            </a:r>
            <a:r>
              <a:rPr lang="fr-FR" sz="900" i="1" dirty="0" smtClean="0">
                <a:solidFill>
                  <a:schemeClr val="accent5">
                    <a:lumMod val="75000"/>
                  </a:schemeClr>
                </a:solidFill>
              </a:rPr>
              <a:t>) – 1] </a:t>
            </a:r>
            <a:r>
              <a:rPr lang="fr-FR" sz="900" i="1" dirty="0">
                <a:solidFill>
                  <a:schemeClr val="accent5">
                    <a:lumMod val="75000"/>
                  </a:schemeClr>
                </a:solidFill>
              </a:rPr>
              <a:t>x 100</a:t>
            </a:r>
            <a:endParaRPr lang="fr-FR" sz="900" i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097280" y="1472655"/>
            <a:ext cx="1005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7019689" y="4632455"/>
            <a:ext cx="2213211" cy="1062055"/>
            <a:chOff x="7019689" y="4632455"/>
            <a:chExt cx="2213211" cy="1062055"/>
          </a:xfrm>
        </p:grpSpPr>
        <p:pic>
          <p:nvPicPr>
            <p:cNvPr id="2052" name="Picture 4" descr="Résultat de recherche d'images pour &quot;test de stroop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59" r="23027" b="50000"/>
            <a:stretch/>
          </p:blipFill>
          <p:spPr bwMode="auto">
            <a:xfrm>
              <a:off x="7019689" y="4632455"/>
              <a:ext cx="2213211" cy="1062055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6" name="ZoneTexte 5"/>
            <p:cNvSpPr txBox="1"/>
            <p:nvPr/>
          </p:nvSpPr>
          <p:spPr>
            <a:xfrm>
              <a:off x="7252448" y="4794150"/>
              <a:ext cx="1980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V        R       B        J </a:t>
              </a:r>
              <a:endParaRPr lang="fr-FR" b="1" dirty="0"/>
            </a:p>
          </p:txBody>
        </p:sp>
      </p:grpSp>
      <p:pic>
        <p:nvPicPr>
          <p:cNvPr id="2050" name="Picture 2" descr="C:\Users\4067830\AppData\Local\Microsoft\Windows\Temporary Internet Files\Content.Outlook\91M16YA0\IMG_58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" b="10416"/>
          <a:stretch/>
        </p:blipFill>
        <p:spPr bwMode="auto">
          <a:xfrm>
            <a:off x="8113594" y="2003486"/>
            <a:ext cx="2920201" cy="1817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627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10378"/>
            <a:ext cx="10058400" cy="1450757"/>
          </a:xfrm>
          <a:ln>
            <a:noFill/>
          </a:ln>
        </p:spPr>
        <p:txBody>
          <a:bodyPr/>
          <a:lstStyle/>
          <a:p>
            <a:r>
              <a:rPr lang="fr-FR" dirty="0"/>
              <a:t>Résultats </a:t>
            </a:r>
            <a:r>
              <a:rPr lang="fr-FR" dirty="0" smtClean="0"/>
              <a:t>&amp; Discussion (1/2)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493309"/>
            <a:ext cx="10058400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 smtClean="0"/>
              <a:t> </a:t>
            </a:r>
            <a:r>
              <a:rPr lang="fr-FR" sz="1600" b="1" u="sng" dirty="0" smtClean="0">
                <a:solidFill>
                  <a:schemeClr val="accent1"/>
                </a:solidFill>
              </a:rPr>
              <a:t>54 patients </a:t>
            </a:r>
            <a:r>
              <a:rPr lang="fr-FR" sz="1600" u="sng" dirty="0" smtClean="0">
                <a:solidFill>
                  <a:schemeClr val="accent1"/>
                </a:solidFill>
              </a:rPr>
              <a:t>(H/F : 23/31)</a:t>
            </a:r>
            <a:r>
              <a:rPr lang="fr-FR" sz="1600" u="sng" dirty="0">
                <a:solidFill>
                  <a:schemeClr val="accent1"/>
                </a:solidFill>
              </a:rPr>
              <a:t> </a:t>
            </a:r>
            <a:r>
              <a:rPr lang="fr-FR" sz="1600" u="sng" dirty="0" smtClean="0">
                <a:solidFill>
                  <a:schemeClr val="accent1"/>
                </a:solidFill>
              </a:rPr>
              <a:t>: </a:t>
            </a:r>
            <a:r>
              <a:rPr lang="fr-FR" sz="1600" dirty="0" smtClean="0"/>
              <a:t>âge moyen 64 ans [35 ; 88 ]</a:t>
            </a:r>
          </a:p>
          <a:p>
            <a:pPr>
              <a:buFont typeface="Wingdings" pitchFamily="2" charset="2"/>
              <a:buChar char="Ø"/>
            </a:pPr>
            <a:endParaRPr lang="fr-FR" sz="1600" dirty="0" smtClean="0"/>
          </a:p>
          <a:p>
            <a:pPr>
              <a:buFont typeface="Wingdings" pitchFamily="2" charset="2"/>
              <a:buChar char="Ø"/>
            </a:pPr>
            <a:endParaRPr lang="fr-FR" sz="1600" dirty="0"/>
          </a:p>
          <a:p>
            <a:pPr>
              <a:buFont typeface="Wingdings" pitchFamily="2" charset="2"/>
              <a:buChar char="Ø"/>
            </a:pPr>
            <a:endParaRPr lang="fr-FR" sz="1600" dirty="0" smtClean="0"/>
          </a:p>
          <a:p>
            <a:pPr>
              <a:buFont typeface="Wingdings" pitchFamily="2" charset="2"/>
              <a:buChar char="Ø"/>
            </a:pPr>
            <a:endParaRPr lang="fr-FR" sz="1600" dirty="0"/>
          </a:p>
          <a:p>
            <a:pPr>
              <a:buFont typeface="Wingdings" pitchFamily="2" charset="2"/>
              <a:buChar char="Ø"/>
            </a:pPr>
            <a:endParaRPr lang="fr-FR" sz="1100" dirty="0" smtClean="0"/>
          </a:p>
          <a:p>
            <a:pPr>
              <a:buFont typeface="Wingdings" pitchFamily="2" charset="2"/>
              <a:buChar char="Ø"/>
            </a:pPr>
            <a:r>
              <a:rPr lang="fr-FR" sz="1600" dirty="0" smtClean="0"/>
              <a:t> </a:t>
            </a:r>
            <a:r>
              <a:rPr lang="fr-FR" sz="1600" b="1" u="sng" dirty="0" smtClean="0">
                <a:solidFill>
                  <a:schemeClr val="accent1"/>
                </a:solidFill>
              </a:rPr>
              <a:t>Dose d’éthanol perfusée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33661"/>
              </p:ext>
            </p:extLst>
          </p:nvPr>
        </p:nvGraphicFramePr>
        <p:xfrm>
          <a:off x="3791901" y="1978779"/>
          <a:ext cx="4630104" cy="165586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43368"/>
                <a:gridCol w="1543368"/>
                <a:gridCol w="154336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Caractéristiques</a:t>
                      </a:r>
                      <a:r>
                        <a:rPr lang="fr-FR" sz="1100" baseline="0" dirty="0" smtClean="0"/>
                        <a:t> des patients</a:t>
                      </a:r>
                      <a:endParaRPr lang="fr-FR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33469">
                <a:tc>
                  <a:txBody>
                    <a:bodyPr/>
                    <a:lstStyle/>
                    <a:p>
                      <a:r>
                        <a:rPr lang="fr-FR" sz="900" b="1" dirty="0" smtClean="0"/>
                        <a:t>Gemcitabine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1" dirty="0" smtClean="0"/>
                        <a:t>Paclitaxel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b="1" dirty="0" smtClean="0"/>
                        <a:t>Docétaxel</a:t>
                      </a:r>
                      <a:endParaRPr lang="fr-FR" sz="9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r-FR" sz="900" dirty="0" smtClean="0"/>
                        <a:t>N</a:t>
                      </a:r>
                      <a:r>
                        <a:rPr lang="fr-FR" sz="900" baseline="0" dirty="0" smtClean="0"/>
                        <a:t> = 18 (H/F : 9/9)</a:t>
                      </a:r>
                      <a:endParaRPr lang="fr-FR" sz="900" dirty="0" smtClean="0"/>
                    </a:p>
                    <a:p>
                      <a:pPr lvl="0" rtl="0"/>
                      <a:r>
                        <a:rPr lang="fr-FR" sz="900" baseline="0" dirty="0" smtClean="0"/>
                        <a:t>Âge moyen : 64 ans </a:t>
                      </a:r>
                      <a:r>
                        <a:rPr lang="fr-FR" sz="900" dirty="0" smtClean="0">
                          <a:effectLst/>
                        </a:rPr>
                        <a:t>[35 ; 82] </a:t>
                      </a:r>
                      <a:endParaRPr lang="fr-FR" sz="900" dirty="0" smtClean="0"/>
                    </a:p>
                    <a:p>
                      <a:pPr lvl="0"/>
                      <a:r>
                        <a:rPr lang="fr-FR" sz="900" dirty="0" smtClean="0"/>
                        <a:t>Types de cancer</a:t>
                      </a:r>
                      <a:r>
                        <a:rPr lang="fr-FR" sz="900" baseline="0" dirty="0" smtClean="0"/>
                        <a:t> :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smtClean="0"/>
                        <a:t>Vessie : 8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smtClean="0"/>
                        <a:t>Pancréas : 6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err="1" smtClean="0"/>
                        <a:t>Cholangiocarcinome</a:t>
                      </a:r>
                      <a:r>
                        <a:rPr lang="fr-FR" sz="900" baseline="0" dirty="0" smtClean="0"/>
                        <a:t> : 3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smtClean="0"/>
                        <a:t>Sein 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900" dirty="0" smtClean="0"/>
                        <a:t>N = 15 (H/F : 5/15)</a:t>
                      </a:r>
                    </a:p>
                    <a:p>
                      <a:pPr lvl="0" rtl="0"/>
                      <a:r>
                        <a:rPr lang="fr-FR" sz="900" baseline="0" dirty="0" smtClean="0"/>
                        <a:t>Âge moyen : 65 ans </a:t>
                      </a:r>
                      <a:r>
                        <a:rPr lang="fr-FR" sz="900" dirty="0" smtClean="0">
                          <a:effectLst/>
                        </a:rPr>
                        <a:t>[52 ; 88] </a:t>
                      </a:r>
                      <a:endParaRPr lang="fr-FR" sz="900" dirty="0" smtClean="0"/>
                    </a:p>
                    <a:p>
                      <a:pPr lvl="0"/>
                      <a:r>
                        <a:rPr lang="fr-FR" sz="900" dirty="0" smtClean="0"/>
                        <a:t>Types de cancer</a:t>
                      </a:r>
                      <a:r>
                        <a:rPr lang="fr-FR" sz="900" baseline="0" dirty="0" smtClean="0"/>
                        <a:t> :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smtClean="0"/>
                        <a:t>Sein : 10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smtClean="0"/>
                        <a:t>Vessie :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900" dirty="0" smtClean="0"/>
                        <a:t>N</a:t>
                      </a:r>
                      <a:r>
                        <a:rPr lang="fr-FR" sz="900" baseline="0" dirty="0" smtClean="0"/>
                        <a:t> = 21 (H/F : 9/12)</a:t>
                      </a:r>
                      <a:endParaRPr lang="fr-FR" sz="900" dirty="0" smtClean="0"/>
                    </a:p>
                    <a:p>
                      <a:pPr lvl="0" rtl="0"/>
                      <a:r>
                        <a:rPr lang="fr-FR" sz="900" baseline="0" dirty="0" smtClean="0"/>
                        <a:t>Âge moyen : 60 ans </a:t>
                      </a:r>
                      <a:r>
                        <a:rPr lang="fr-FR" sz="900" dirty="0" smtClean="0">
                          <a:effectLst/>
                        </a:rPr>
                        <a:t>[37 ; 87] </a:t>
                      </a:r>
                      <a:endParaRPr lang="fr-FR" sz="900" dirty="0" smtClean="0"/>
                    </a:p>
                    <a:p>
                      <a:pPr lvl="0"/>
                      <a:r>
                        <a:rPr lang="fr-FR" sz="900" dirty="0" smtClean="0"/>
                        <a:t>Types de cancer</a:t>
                      </a:r>
                      <a:r>
                        <a:rPr lang="fr-FR" sz="900" baseline="0" dirty="0" smtClean="0"/>
                        <a:t> :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smtClean="0"/>
                        <a:t>Sein : 12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smtClean="0"/>
                        <a:t>Prostate : 8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fr-FR" sz="900" baseline="0" dirty="0" smtClean="0"/>
                        <a:t>Œsophage : 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791901" y="3666822"/>
            <a:ext cx="4630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Tableau 1 : Caractéristiques des patients pour chacun des groupes de chimiothérapie.</a:t>
            </a:r>
            <a:endParaRPr lang="fr-FR" sz="8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1097280" y="1459657"/>
            <a:ext cx="1005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phique 9" descr=".xm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36839"/>
              </p:ext>
            </p:extLst>
          </p:nvPr>
        </p:nvGraphicFramePr>
        <p:xfrm>
          <a:off x="1352356" y="4182609"/>
          <a:ext cx="5467544" cy="195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257300" y="6526931"/>
            <a:ext cx="513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*Quantité d’alcool = volume de poche x Concentration en éthanol contenu dans </a:t>
            </a:r>
            <a:r>
              <a:rPr lang="fr-FR" sz="1000" smtClean="0"/>
              <a:t>la spécialité</a:t>
            </a:r>
            <a:endParaRPr lang="fr-FR" sz="1000"/>
          </a:p>
        </p:txBody>
      </p:sp>
      <p:sp>
        <p:nvSpPr>
          <p:cNvPr id="12" name="ZoneTexte 11"/>
          <p:cNvSpPr txBox="1"/>
          <p:nvPr/>
        </p:nvSpPr>
        <p:spPr>
          <a:xfrm>
            <a:off x="1352356" y="6136183"/>
            <a:ext cx="5365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Figure 1 : Dose d’éthanol perfusée dans chacun des groupes.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715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108398"/>
            <a:ext cx="10058400" cy="811725"/>
          </a:xfrm>
          <a:ln>
            <a:noFill/>
          </a:ln>
        </p:spPr>
        <p:txBody>
          <a:bodyPr/>
          <a:lstStyle/>
          <a:p>
            <a:r>
              <a:rPr lang="fr-FR" dirty="0" smtClean="0"/>
              <a:t>Résultats &amp; Discussion (2/2):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036111"/>
            <a:ext cx="10058400" cy="227122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/>
              <a:t> </a:t>
            </a:r>
            <a:r>
              <a:rPr lang="fr-FR" sz="1600" b="1" u="sng" dirty="0" smtClean="0">
                <a:solidFill>
                  <a:schemeClr val="accent1"/>
                </a:solidFill>
              </a:rPr>
              <a:t>Alcoolémie moyenne et tests psychomoteurs :</a:t>
            </a:r>
          </a:p>
          <a:p>
            <a:pPr>
              <a:buFont typeface="Wingdings" pitchFamily="2" charset="2"/>
              <a:buChar char="Ø"/>
            </a:pPr>
            <a:endParaRPr lang="fr-FR" sz="1600" dirty="0"/>
          </a:p>
          <a:p>
            <a:pPr>
              <a:buFont typeface="Wingdings" pitchFamily="2" charset="2"/>
              <a:buChar char="Ø"/>
            </a:pPr>
            <a:endParaRPr lang="fr-FR" sz="1600" dirty="0" smtClean="0"/>
          </a:p>
          <a:p>
            <a:pPr>
              <a:buFont typeface="Wingdings" pitchFamily="2" charset="2"/>
              <a:buChar char="Ø"/>
            </a:pPr>
            <a:endParaRPr lang="fr-FR" sz="1600" dirty="0"/>
          </a:p>
          <a:p>
            <a:pPr>
              <a:buFont typeface="Wingdings" pitchFamily="2" charset="2"/>
              <a:buChar char="Ø"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87675"/>
              </p:ext>
            </p:extLst>
          </p:nvPr>
        </p:nvGraphicFramePr>
        <p:xfrm>
          <a:off x="2346450" y="4669525"/>
          <a:ext cx="5204061" cy="9238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139825"/>
                <a:gridCol w="612871"/>
                <a:gridCol w="1241565"/>
                <a:gridCol w="1117600"/>
                <a:gridCol w="1092200"/>
              </a:tblGrid>
              <a:tr h="17081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Groupe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Gemcitabine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Paclitaxel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Docétaxel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0815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Test de </a:t>
                      </a:r>
                      <a:r>
                        <a:rPr lang="fr-FR" sz="1400" dirty="0" err="1" smtClean="0">
                          <a:effectLst/>
                        </a:rPr>
                        <a:t>Zazzo</a:t>
                      </a:r>
                      <a:endParaRPr lang="fr-F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 err="1" smtClean="0"/>
                        <a:t>ΔIn</a:t>
                      </a:r>
                      <a:endParaRPr lang="fr-FR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+ 0,5%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fr-F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0,6%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+ 0,1%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0815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0" dirty="0" err="1" smtClean="0"/>
                        <a:t>ΔRd</a:t>
                      </a:r>
                      <a:endParaRPr lang="fr-FR" sz="14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- 17,2*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- 4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- 19*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081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Test de </a:t>
                      </a:r>
                      <a:r>
                        <a:rPr lang="fr-FR" sz="1400" dirty="0" err="1" smtClean="0">
                          <a:effectLst/>
                        </a:rPr>
                        <a:t>Stroop</a:t>
                      </a:r>
                      <a:endParaRPr lang="fr-F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+ 3,3</a:t>
                      </a:r>
                      <a:r>
                        <a:rPr lang="fr-FR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(+ 12%)*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- 0,1</a:t>
                      </a:r>
                      <a:r>
                        <a:rPr lang="fr-F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(- 0,4%)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0,7 </a:t>
                      </a:r>
                      <a:r>
                        <a:rPr lang="fr-F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(- 2%)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4" name="Picture 2" descr="Résultat de recherche d'images pour &quot;patient dessi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4"/>
          <a:stretch/>
        </p:blipFill>
        <p:spPr bwMode="auto">
          <a:xfrm>
            <a:off x="810310" y="3098208"/>
            <a:ext cx="919054" cy="11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phique 7" descr=".xm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75061"/>
              </p:ext>
            </p:extLst>
          </p:nvPr>
        </p:nvGraphicFramePr>
        <p:xfrm>
          <a:off x="2346450" y="1379179"/>
          <a:ext cx="4117850" cy="184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 descr=".xm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330774"/>
              </p:ext>
            </p:extLst>
          </p:nvPr>
        </p:nvGraphicFramePr>
        <p:xfrm>
          <a:off x="6977338" y="1379179"/>
          <a:ext cx="4046621" cy="184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2380770" y="3554791"/>
            <a:ext cx="8175700" cy="677108"/>
            <a:chOff x="3252989" y="2811091"/>
            <a:chExt cx="6538711" cy="677108"/>
          </a:xfrm>
        </p:grpSpPr>
        <p:sp>
          <p:nvSpPr>
            <p:cNvPr id="11" name="ZoneTexte 10"/>
            <p:cNvSpPr txBox="1"/>
            <p:nvPr/>
          </p:nvSpPr>
          <p:spPr>
            <a:xfrm>
              <a:off x="3809532" y="2811091"/>
              <a:ext cx="5982168" cy="6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00000"/>
                </a:lnSpc>
                <a:spcBef>
                  <a:spcPts val="1202"/>
                </a:spcBef>
                <a:buFont typeface="Wingdings" pitchFamily="2" charset="2"/>
                <a:buChar char="ü"/>
              </a:pPr>
              <a:r>
                <a:rPr lang="fr-FR" sz="1400" b="1" dirty="0" err="1" smtClean="0"/>
                <a:t>Gemcitabine</a:t>
              </a:r>
              <a:r>
                <a:rPr lang="fr-FR" sz="1400" b="1" dirty="0"/>
                <a:t> </a:t>
              </a:r>
              <a:r>
                <a:rPr lang="fr-FR" sz="1400" b="1" dirty="0" smtClean="0"/>
                <a:t>: alcoolémie significativement </a:t>
              </a:r>
              <a:r>
                <a:rPr lang="fr-FR" sz="1400" b="1" dirty="0"/>
                <a:t>plus élevée</a:t>
              </a:r>
              <a:r>
                <a:rPr lang="fr-FR" sz="1400" dirty="0"/>
                <a:t> à T1 (</a:t>
              </a:r>
              <a:r>
                <a:rPr lang="fr-FR" sz="1400" dirty="0" smtClean="0"/>
                <a:t>p=0,0002) et </a:t>
              </a:r>
              <a:r>
                <a:rPr lang="fr-FR" sz="1400" dirty="0"/>
                <a:t>T2 (p=0,00017) </a:t>
              </a:r>
              <a:endParaRPr lang="fr-FR" sz="1400" dirty="0" smtClean="0"/>
            </a:p>
            <a:p>
              <a:pPr marL="285750" indent="-285750">
                <a:lnSpc>
                  <a:spcPct val="100000"/>
                </a:lnSpc>
                <a:spcBef>
                  <a:spcPts val="1202"/>
                </a:spcBef>
                <a:buFont typeface="Wingdings" pitchFamily="2" charset="2"/>
                <a:buChar char="ü"/>
              </a:pPr>
              <a:r>
                <a:rPr lang="fr-FR" sz="1400" b="1" dirty="0" err="1" smtClean="0"/>
                <a:t>Docétaxel</a:t>
              </a:r>
              <a:r>
                <a:rPr lang="fr-FR" sz="1400" b="1" dirty="0" smtClean="0"/>
                <a:t> </a:t>
              </a:r>
              <a:r>
                <a:rPr lang="fr-FR" sz="1400" b="1" dirty="0"/>
                <a:t>et </a:t>
              </a:r>
              <a:r>
                <a:rPr lang="fr-FR" sz="1400" b="1" dirty="0" err="1"/>
                <a:t>Paclitaxel</a:t>
              </a:r>
              <a:r>
                <a:rPr lang="fr-FR" sz="1400" b="1" dirty="0"/>
                <a:t> </a:t>
              </a:r>
              <a:r>
                <a:rPr lang="fr-FR" sz="1400" b="1" dirty="0" smtClean="0"/>
                <a:t>: alcoolémie indétectable</a:t>
              </a:r>
              <a:endParaRPr lang="fr-FR" sz="1400" b="1" dirty="0"/>
            </a:p>
          </p:txBody>
        </p:sp>
        <p:sp>
          <p:nvSpPr>
            <p:cNvPr id="12" name="Flèche droite rayée 11"/>
            <p:cNvSpPr/>
            <p:nvPr/>
          </p:nvSpPr>
          <p:spPr>
            <a:xfrm>
              <a:off x="3252989" y="2840990"/>
              <a:ext cx="492303" cy="563236"/>
            </a:xfrm>
            <a:prstGeom prst="strip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333031" y="6459785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* p-value &lt; 0,05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54284" y="2037190"/>
            <a:ext cx="12311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Alcoolémie</a:t>
            </a:r>
          </a:p>
          <a:p>
            <a:pPr algn="ctr"/>
            <a:r>
              <a:rPr lang="fr-FR" dirty="0" smtClean="0"/>
              <a:t>moyenne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61122" y="4833963"/>
            <a:ext cx="1617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Tests </a:t>
            </a:r>
          </a:p>
          <a:p>
            <a:pPr algn="ctr"/>
            <a:r>
              <a:rPr lang="fr-FR" dirty="0" smtClean="0"/>
              <a:t>psychomoteurs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779184" y="4326131"/>
            <a:ext cx="4242547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1202"/>
              </a:spcBef>
              <a:buFont typeface="Wingdings" pitchFamily="2" charset="2"/>
              <a:buChar char="ü"/>
            </a:pPr>
            <a:r>
              <a:rPr lang="fr-FR" sz="1200" dirty="0"/>
              <a:t>Inexactitude faiblement modifiée : </a:t>
            </a:r>
            <a:r>
              <a:rPr lang="fr-FR" sz="1200" b="1" dirty="0"/>
              <a:t>indicateur non pertinent </a:t>
            </a:r>
            <a:r>
              <a:rPr lang="fr-FR" sz="1200" b="1" dirty="0" smtClean="0"/>
              <a:t>?</a:t>
            </a:r>
          </a:p>
          <a:p>
            <a:pPr marL="171450" indent="-171450" algn="just">
              <a:spcBef>
                <a:spcPts val="1202"/>
              </a:spcBef>
              <a:buFont typeface="Wingdings" pitchFamily="2" charset="2"/>
              <a:buChar char="ü"/>
            </a:pPr>
            <a:r>
              <a:rPr lang="fr-FR" sz="1400" b="1" dirty="0" err="1" smtClean="0"/>
              <a:t>Gemcitabine</a:t>
            </a:r>
            <a:r>
              <a:rPr lang="fr-FR" sz="1400" b="1" dirty="0" smtClean="0"/>
              <a:t> : rendement de </a:t>
            </a:r>
            <a:r>
              <a:rPr lang="fr-FR" sz="1400" b="1" dirty="0" err="1" smtClean="0"/>
              <a:t>Zazzo</a:t>
            </a:r>
            <a:r>
              <a:rPr lang="fr-FR" sz="1400" b="1" dirty="0" smtClean="0"/>
              <a:t> et score de </a:t>
            </a:r>
            <a:r>
              <a:rPr lang="fr-FR" sz="1400" b="1" dirty="0" err="1" smtClean="0"/>
              <a:t>Stroop</a:t>
            </a:r>
            <a:r>
              <a:rPr lang="fr-FR" sz="1400" b="1" dirty="0"/>
              <a:t> </a:t>
            </a:r>
            <a:r>
              <a:rPr lang="fr-FR" sz="1400" b="1" dirty="0" smtClean="0"/>
              <a:t>significativement altérés </a:t>
            </a:r>
            <a:r>
              <a:rPr lang="fr-FR" sz="1400" dirty="0"/>
              <a:t>(p=0,004 et 0,009 respectivement</a:t>
            </a:r>
            <a:r>
              <a:rPr lang="fr-FR" sz="1400" dirty="0" smtClean="0"/>
              <a:t>).</a:t>
            </a:r>
            <a:endParaRPr lang="fr-FR" sz="1400" b="1" dirty="0"/>
          </a:p>
          <a:p>
            <a:pPr marL="171450" indent="-171450" algn="just">
              <a:spcBef>
                <a:spcPts val="1202"/>
              </a:spcBef>
              <a:buFont typeface="Wingdings" pitchFamily="2" charset="2"/>
              <a:buChar char="ü"/>
            </a:pPr>
            <a:r>
              <a:rPr lang="fr-FR" sz="1400" b="1" dirty="0" err="1" smtClean="0"/>
              <a:t>Docétaxel</a:t>
            </a:r>
            <a:r>
              <a:rPr lang="fr-FR" sz="1400" b="1" dirty="0" smtClean="0"/>
              <a:t> </a:t>
            </a:r>
            <a:r>
              <a:rPr lang="fr-FR" sz="1400" b="1" dirty="0"/>
              <a:t>et </a:t>
            </a:r>
            <a:r>
              <a:rPr lang="fr-FR" sz="1400" b="1" dirty="0" err="1" smtClean="0"/>
              <a:t>Paclitaxel</a:t>
            </a:r>
            <a:r>
              <a:rPr lang="fr-FR" sz="1400" dirty="0"/>
              <a:t> </a:t>
            </a:r>
            <a:r>
              <a:rPr lang="fr-FR" sz="1400" dirty="0" smtClean="0"/>
              <a:t>: </a:t>
            </a:r>
            <a:r>
              <a:rPr lang="fr-FR" sz="1400" b="1" dirty="0"/>
              <a:t>pas de différence </a:t>
            </a:r>
            <a:r>
              <a:rPr lang="fr-FR" sz="1400" b="1" dirty="0" smtClean="0"/>
              <a:t>significative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1097280" y="918645"/>
            <a:ext cx="1005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346449" y="3253542"/>
            <a:ext cx="8677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Figure 2 : Taux d’alcoolémie avant, à la fin et 30 minutes après la perfusion de chimiothérapie.</a:t>
            </a:r>
            <a:endParaRPr lang="fr-FR" sz="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338176" y="5695449"/>
            <a:ext cx="5212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Tableau 2 : Résultats des tests psychomoteurs.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9193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11996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fr-FR" b="1" dirty="0" smtClean="0">
                <a:solidFill>
                  <a:schemeClr val="accent1"/>
                </a:solidFill>
              </a:rPr>
              <a:t> Importance </a:t>
            </a:r>
            <a:r>
              <a:rPr lang="fr-FR" b="1" dirty="0">
                <a:solidFill>
                  <a:schemeClr val="accent1"/>
                </a:solidFill>
              </a:rPr>
              <a:t>d’informer les patients de la présence d’alcool </a:t>
            </a:r>
            <a:r>
              <a:rPr lang="fr-FR" dirty="0"/>
              <a:t>dans leurs </a:t>
            </a:r>
            <a:r>
              <a:rPr lang="fr-FR" dirty="0" smtClean="0"/>
              <a:t>traitements et </a:t>
            </a:r>
            <a:r>
              <a:rPr lang="fr-FR" dirty="0"/>
              <a:t>du risque d’altération de leurs capacités </a:t>
            </a:r>
            <a:r>
              <a:rPr lang="fr-FR" dirty="0" smtClean="0"/>
              <a:t>psychomotrices (</a:t>
            </a:r>
            <a:r>
              <a:rPr lang="fr-FR" b="1" dirty="0" smtClean="0"/>
              <a:t>+ </a:t>
            </a:r>
            <a:r>
              <a:rPr lang="fr-FR" dirty="0" smtClean="0"/>
              <a:t>aspect </a:t>
            </a:r>
            <a:r>
              <a:rPr lang="fr-FR" dirty="0"/>
              <a:t>éthique et religieux</a:t>
            </a:r>
            <a:r>
              <a:rPr lang="fr-FR" dirty="0" smtClean="0"/>
              <a:t>). Surtout temps d’administration courts</a:t>
            </a:r>
            <a:r>
              <a:rPr lang="fr-FR" baseline="30000" dirty="0" smtClean="0"/>
              <a:t>(4)</a:t>
            </a:r>
          </a:p>
          <a:p>
            <a:pPr algn="ctr">
              <a:buFont typeface="Wingdings" pitchFamily="2" charset="2"/>
              <a:buChar char="q"/>
            </a:pPr>
            <a:endParaRPr lang="fr-FR" baseline="30000" dirty="0" smtClean="0"/>
          </a:p>
          <a:p>
            <a:pPr algn="ctr">
              <a:buFont typeface="Wingdings" pitchFamily="2" charset="2"/>
              <a:buChar char="q"/>
            </a:pPr>
            <a:r>
              <a:rPr lang="fr-FR" dirty="0"/>
              <a:t> Une durée d’</a:t>
            </a:r>
            <a:r>
              <a:rPr lang="fr-FR" b="1" dirty="0">
                <a:solidFill>
                  <a:schemeClr val="accent1"/>
                </a:solidFill>
              </a:rPr>
              <a:t>attente (1h) semble recommandée chez les patients sous </a:t>
            </a:r>
            <a:r>
              <a:rPr lang="fr-FR" b="1" dirty="0" err="1">
                <a:solidFill>
                  <a:schemeClr val="accent1"/>
                </a:solidFill>
              </a:rPr>
              <a:t>Gemcitabine</a:t>
            </a:r>
            <a:endParaRPr lang="fr-FR" b="1" dirty="0">
              <a:solidFill>
                <a:schemeClr val="accent1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fr-FR" dirty="0" smtClean="0"/>
          </a:p>
          <a:p>
            <a:pPr algn="ctr">
              <a:buFont typeface="Wingdings" pitchFamily="2" charset="2"/>
              <a:buChar char="q"/>
            </a:pPr>
            <a:r>
              <a:rPr lang="fr-FR" dirty="0" smtClean="0"/>
              <a:t> Ces résultats ne permettent </a:t>
            </a:r>
            <a:r>
              <a:rPr lang="fr-FR" b="1" dirty="0" smtClean="0">
                <a:solidFill>
                  <a:schemeClr val="accent1"/>
                </a:solidFill>
              </a:rPr>
              <a:t>pas d’établir une corrélation entre l’alcoolémie et les résultats des tests psychomoteurs</a:t>
            </a:r>
            <a:r>
              <a:rPr lang="fr-FR" dirty="0" smtClean="0"/>
              <a:t> (variabilité interindividuelle +++)</a:t>
            </a:r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47775" y="6459785"/>
            <a:ext cx="7372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(4) - Aomori, T. (2012). </a:t>
            </a:r>
            <a:r>
              <a:rPr lang="en-US" sz="1000" dirty="0"/>
              <a:t>Effect of Ethanol in Paclitaxel </a:t>
            </a:r>
            <a:r>
              <a:rPr lang="en-US" sz="1000" dirty="0" smtClean="0"/>
              <a:t>Injections on </a:t>
            </a:r>
            <a:r>
              <a:rPr lang="en-US" sz="1000" dirty="0"/>
              <a:t>the Ethanol Concentration </a:t>
            </a:r>
            <a:r>
              <a:rPr lang="en-US" sz="1000" dirty="0" smtClean="0"/>
              <a:t>in </a:t>
            </a:r>
            <a:r>
              <a:rPr lang="fr-FR" sz="1000" dirty="0" err="1" smtClean="0"/>
              <a:t>Exhaled</a:t>
            </a:r>
            <a:r>
              <a:rPr lang="fr-FR" sz="1000" dirty="0" smtClean="0"/>
              <a:t> </a:t>
            </a:r>
            <a:r>
              <a:rPr lang="fr-FR" sz="1000" dirty="0" err="1" smtClean="0"/>
              <a:t>Breath</a:t>
            </a:r>
            <a:r>
              <a:rPr lang="fr-FR" sz="1000" dirty="0" smtClean="0"/>
              <a:t>. </a:t>
            </a:r>
            <a:r>
              <a:rPr lang="pt-BR" sz="1000" dirty="0"/>
              <a:t>Drugs R </a:t>
            </a:r>
            <a:r>
              <a:rPr lang="pt-BR" sz="1000" dirty="0" smtClean="0"/>
              <a:t>D; </a:t>
            </a:r>
            <a:r>
              <a:rPr lang="pt-BR" sz="1000" dirty="0"/>
              <a:t>12 (3): </a:t>
            </a:r>
            <a:r>
              <a:rPr lang="pt-BR" sz="1000" dirty="0" smtClean="0"/>
              <a:t>165-170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247775" y="5161660"/>
            <a:ext cx="10325660" cy="10508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r-FR" b="1" dirty="0" smtClean="0">
                <a:solidFill>
                  <a:schemeClr val="bg1"/>
                </a:solidFill>
              </a:rPr>
              <a:t>  </a:t>
            </a:r>
            <a:r>
              <a:rPr lang="fr-FR" b="1" u="sng" dirty="0" smtClean="0">
                <a:solidFill>
                  <a:schemeClr val="bg1"/>
                </a:solidFill>
              </a:rPr>
              <a:t>Perspective :</a:t>
            </a:r>
            <a:endParaRPr lang="fr-FR" b="1" u="sng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 Analyses complémentaires pour identifier les patients à risque en croisant </a:t>
            </a:r>
            <a:r>
              <a:rPr lang="fr-FR" dirty="0">
                <a:solidFill>
                  <a:schemeClr val="bg1"/>
                </a:solidFill>
              </a:rPr>
              <a:t>les </a:t>
            </a:r>
            <a:r>
              <a:rPr lang="fr-FR" dirty="0" smtClean="0">
                <a:solidFill>
                  <a:schemeClr val="bg1"/>
                </a:solidFill>
              </a:rPr>
              <a:t>données d’</a:t>
            </a:r>
            <a:r>
              <a:rPr lang="fr-FR" dirty="0" err="1" smtClean="0">
                <a:solidFill>
                  <a:schemeClr val="bg1"/>
                </a:solidFill>
              </a:rPr>
              <a:t>impédancemétrie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avec </a:t>
            </a:r>
            <a:r>
              <a:rPr lang="fr-FR" dirty="0">
                <a:solidFill>
                  <a:schemeClr val="bg1"/>
                </a:solidFill>
              </a:rPr>
              <a:t>l’alcoolémie et les résultats des tests </a:t>
            </a:r>
            <a:r>
              <a:rPr lang="fr-FR" dirty="0" smtClean="0">
                <a:solidFill>
                  <a:schemeClr val="bg1"/>
                </a:solidFill>
              </a:rPr>
              <a:t>psychomoteurs</a:t>
            </a:r>
            <a:endParaRPr lang="fr-F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703622"/>
            <a:ext cx="10058400" cy="1450757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B7E6-4F9D-704C-9FA9-218AF8F97755}" type="slidenum">
              <a:rPr lang="fr-FR" smtClean="0"/>
              <a:t>7</a:t>
            </a:fld>
            <a:endParaRPr lang="fr-FR"/>
          </a:p>
        </p:txBody>
      </p:sp>
      <p:pic>
        <p:nvPicPr>
          <p:cNvPr id="1026" name="Picture 2" descr="Résultat de recherche d'images pour &quot;saoul volant humou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37" y="468374"/>
            <a:ext cx="2692126" cy="25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Rétrospectio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943</TotalTime>
  <Words>817</Words>
  <Application>Microsoft Office PowerPoint</Application>
  <PresentationFormat>Personnalisé</PresentationFormat>
  <Paragraphs>153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Rétrospection</vt:lpstr>
      <vt:lpstr>Evaluation des effets de l’éthanol contenu dans les chimiothérapies chez des patients ambulatoires traités par Paclitaxel, Docétaxel et Gemcitabine</vt:lpstr>
      <vt:lpstr>Contexte – Objectif :</vt:lpstr>
      <vt:lpstr>Matériel &amp; méthodes :</vt:lpstr>
      <vt:lpstr>Résultats &amp; Discussion (1/2) :</vt:lpstr>
      <vt:lpstr>Résultats &amp; Discussion (2/2):</vt:lpstr>
      <vt:lpstr>Conclusion :</vt:lpstr>
      <vt:lpstr>MERCI POUR VOTRE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des effets de l’éthanol contenu dans les chimiothérapies chez des patients ambulatoires traités par Paclitaxel, Docétaxel et Gemcitabine</dc:title>
  <dc:creator>Guillaume Le Guayder</dc:creator>
  <cp:lastModifiedBy>LE GUYADER Guillaume</cp:lastModifiedBy>
  <cp:revision>84</cp:revision>
  <dcterms:created xsi:type="dcterms:W3CDTF">2017-10-01T18:56:15Z</dcterms:created>
  <dcterms:modified xsi:type="dcterms:W3CDTF">2017-10-10T12:33:33Z</dcterms:modified>
</cp:coreProperties>
</file>