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7" r:id="rId8"/>
    <p:sldId id="264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ierre:Desktop:Repartition%20IMP%20par%20plante%20(version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s\AppData\Roaming\Skype\My%20Skype%20Received%20Files\Repartition%20IMP%20par%20plante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'Figure publi'!$B$3:$B$12</c:f>
              <c:strCache>
                <c:ptCount val="10"/>
                <c:pt idx="0">
                  <c:v>Passep.</c:v>
                </c:pt>
                <c:pt idx="1">
                  <c:v>Medisite</c:v>
                </c:pt>
                <c:pt idx="2">
                  <c:v>WebMD</c:v>
                </c:pt>
                <c:pt idx="3">
                  <c:v>Univ. Maryl.</c:v>
                </c:pt>
                <c:pt idx="4">
                  <c:v>MSKCC</c:v>
                </c:pt>
                <c:pt idx="5">
                  <c:v>Hedrine</c:v>
                </c:pt>
                <c:pt idx="6">
                  <c:v>Réf OPMQ</c:v>
                </c:pt>
                <c:pt idx="7">
                  <c:v>IESV</c:v>
                </c:pt>
                <c:pt idx="8">
                  <c:v>EMA</c:v>
                </c:pt>
                <c:pt idx="9">
                  <c:v>NCCIH</c:v>
                </c:pt>
              </c:strCache>
            </c:strRef>
          </c:cat>
          <c:val>
            <c:numRef>
              <c:f>'Figure publi'!$C$3:$C$12</c:f>
              <c:numCache>
                <c:formatCode>General</c:formatCode>
                <c:ptCount val="10"/>
                <c:pt idx="0">
                  <c:v>81.599999999999994</c:v>
                </c:pt>
                <c:pt idx="1">
                  <c:v>87.8</c:v>
                </c:pt>
                <c:pt idx="2">
                  <c:v>95.1</c:v>
                </c:pt>
                <c:pt idx="3">
                  <c:v>48.2</c:v>
                </c:pt>
                <c:pt idx="4">
                  <c:v>67.3</c:v>
                </c:pt>
                <c:pt idx="5">
                  <c:v>66.900000000000006</c:v>
                </c:pt>
                <c:pt idx="6">
                  <c:v>40</c:v>
                </c:pt>
                <c:pt idx="7">
                  <c:v>40.9</c:v>
                </c:pt>
                <c:pt idx="8">
                  <c:v>62.6</c:v>
                </c:pt>
                <c:pt idx="9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C-4466-AB27-A6212EECE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269816"/>
        <c:axId val="160269424"/>
      </c:barChart>
      <c:catAx>
        <c:axId val="160269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269424"/>
        <c:crosses val="autoZero"/>
        <c:auto val="1"/>
        <c:lblAlgn val="ctr"/>
        <c:lblOffset val="100"/>
        <c:noMultiLvlLbl val="0"/>
      </c:catAx>
      <c:valAx>
        <c:axId val="160269424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269816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F67-4F25-9714-F5CF9D9E32A0}"/>
              </c:ext>
            </c:extLst>
          </c:dPt>
          <c:cat>
            <c:strRef>
              <c:f>'[Repartition IMP par plante (version 1).xlsx]Figure publi'!$L$2:$L$12</c:f>
              <c:strCache>
                <c:ptCount val="11"/>
                <c:pt idx="0">
                  <c:v>Σ BDD/r</c:v>
                </c:pt>
                <c:pt idx="1">
                  <c:v>Passeport-Santé</c:v>
                </c:pt>
                <c:pt idx="2">
                  <c:v>Medisite</c:v>
                </c:pt>
                <c:pt idx="3">
                  <c:v>WebMD</c:v>
                </c:pt>
                <c:pt idx="4">
                  <c:v>Université Maryland</c:v>
                </c:pt>
                <c:pt idx="5">
                  <c:v>MSKCC</c:v>
                </c:pt>
                <c:pt idx="6">
                  <c:v>Hedrine</c:v>
                </c:pt>
                <c:pt idx="7">
                  <c:v>Référentiel OPMQ</c:v>
                </c:pt>
                <c:pt idx="8">
                  <c:v>IESV</c:v>
                </c:pt>
                <c:pt idx="9">
                  <c:v>EMA</c:v>
                </c:pt>
                <c:pt idx="10">
                  <c:v>NCCIH</c:v>
                </c:pt>
              </c:strCache>
            </c:strRef>
          </c:cat>
          <c:val>
            <c:numRef>
              <c:f>'[Repartition IMP par plante (version 1).xlsx]Figure publi'!$M$2:$M$12</c:f>
              <c:numCache>
                <c:formatCode>General</c:formatCode>
                <c:ptCount val="11"/>
                <c:pt idx="0">
                  <c:v>100</c:v>
                </c:pt>
                <c:pt idx="1">
                  <c:v>22.7</c:v>
                </c:pt>
                <c:pt idx="2">
                  <c:v>4.7</c:v>
                </c:pt>
                <c:pt idx="3">
                  <c:v>35.6</c:v>
                </c:pt>
                <c:pt idx="4">
                  <c:v>18.8</c:v>
                </c:pt>
                <c:pt idx="5">
                  <c:v>43.7</c:v>
                </c:pt>
                <c:pt idx="6">
                  <c:v>73.599999999999994</c:v>
                </c:pt>
                <c:pt idx="7">
                  <c:v>16.5</c:v>
                </c:pt>
                <c:pt idx="8">
                  <c:v>10.5</c:v>
                </c:pt>
                <c:pt idx="9">
                  <c:v>8.6</c:v>
                </c:pt>
                <c:pt idx="10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67-4F25-9714-F5CF9D9E3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83896"/>
        <c:axId val="160271776"/>
      </c:barChart>
      <c:catAx>
        <c:axId val="127383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0271776"/>
        <c:crosses val="autoZero"/>
        <c:auto val="1"/>
        <c:lblAlgn val="ctr"/>
        <c:lblOffset val="100"/>
        <c:noMultiLvlLbl val="0"/>
      </c:catAx>
      <c:valAx>
        <c:axId val="160271776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383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BECD4-7A91-4862-BE70-BDC292BAF4AC}" type="doc">
      <dgm:prSet loTypeId="urn:microsoft.com/office/officeart/2005/8/layout/bList2" loCatId="picture" qsTypeId="urn:microsoft.com/office/officeart/2005/8/quickstyle/3d2" qsCatId="3D" csTypeId="urn:microsoft.com/office/officeart/2005/8/colors/colorful5" csCatId="colorful" phldr="1"/>
      <dgm:spPr/>
    </dgm:pt>
    <dgm:pt modelId="{785759AE-861A-404A-8264-0B4FF1E025AB}">
      <dgm:prSet phldrT="[Texte]" custT="1"/>
      <dgm:spPr/>
      <dgm:t>
        <a:bodyPr/>
        <a:lstStyle/>
        <a:p>
          <a:pPr algn="ctr"/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4F9F9-E6FB-447D-8781-9F63DDFDB611}" type="parTrans" cxnId="{64F78142-27E6-406C-B3DA-ED471553CEE1}">
      <dgm:prSet/>
      <dgm:spPr/>
      <dgm:t>
        <a:bodyPr/>
        <a:lstStyle/>
        <a:p>
          <a:endParaRPr lang="fr-FR"/>
        </a:p>
      </dgm:t>
    </dgm:pt>
    <dgm:pt modelId="{29A7675A-79BF-4FD6-9929-ED2244FCAFDE}" type="sibTrans" cxnId="{64F78142-27E6-406C-B3DA-ED471553CEE1}">
      <dgm:prSet/>
      <dgm:spPr/>
      <dgm:t>
        <a:bodyPr/>
        <a:lstStyle/>
        <a:p>
          <a:endParaRPr lang="fr-FR"/>
        </a:p>
      </dgm:t>
    </dgm:pt>
    <dgm:pt modelId="{B4EA537C-F952-4E61-BDA7-52C3594F22E6}">
      <dgm:prSet phldrT="[Texte]"/>
      <dgm:spPr/>
      <dgm:t>
        <a:bodyPr/>
        <a:lstStyle/>
        <a:p>
          <a:endParaRPr lang="fr-FR" dirty="0"/>
        </a:p>
      </dgm:t>
    </dgm:pt>
    <dgm:pt modelId="{6D0C9175-6A79-4B79-A16C-FBCC76F3148B}" type="parTrans" cxnId="{263B7019-3215-4546-8017-E8965431ABBA}">
      <dgm:prSet/>
      <dgm:spPr/>
      <dgm:t>
        <a:bodyPr/>
        <a:lstStyle/>
        <a:p>
          <a:endParaRPr lang="fr-FR"/>
        </a:p>
      </dgm:t>
    </dgm:pt>
    <dgm:pt modelId="{C0241CBC-1AD2-40F8-BC6D-5D32527DEB1E}" type="sibTrans" cxnId="{263B7019-3215-4546-8017-E8965431ABBA}">
      <dgm:prSet/>
      <dgm:spPr/>
      <dgm:t>
        <a:bodyPr/>
        <a:lstStyle/>
        <a:p>
          <a:endParaRPr lang="fr-FR"/>
        </a:p>
      </dgm:t>
    </dgm:pt>
    <dgm:pt modelId="{8BBA1BEB-A96B-4330-A4F8-9DB1EF7E48BD}">
      <dgm:prSet/>
      <dgm:spPr/>
      <dgm:t>
        <a:bodyPr/>
        <a:lstStyle/>
        <a:p>
          <a:endParaRPr lang="fr-FR" dirty="0"/>
        </a:p>
      </dgm:t>
    </dgm:pt>
    <dgm:pt modelId="{9964BEFD-8F70-4DC1-BA9B-8EDDB6A51B5A}" type="parTrans" cxnId="{2AF9975E-E70A-445F-9E98-9C7175F15116}">
      <dgm:prSet/>
      <dgm:spPr/>
      <dgm:t>
        <a:bodyPr/>
        <a:lstStyle/>
        <a:p>
          <a:endParaRPr lang="fr-FR"/>
        </a:p>
      </dgm:t>
    </dgm:pt>
    <dgm:pt modelId="{0F5DCC58-3EF1-4199-9EF6-8D0D3DECE979}" type="sibTrans" cxnId="{2AF9975E-E70A-445F-9E98-9C7175F15116}">
      <dgm:prSet/>
      <dgm:spPr/>
      <dgm:t>
        <a:bodyPr/>
        <a:lstStyle/>
        <a:p>
          <a:endParaRPr lang="fr-FR"/>
        </a:p>
      </dgm:t>
    </dgm:pt>
    <dgm:pt modelId="{3EE68AAF-41A9-435C-A646-C5381DF405DA}" type="pres">
      <dgm:prSet presAssocID="{D0ABECD4-7A91-4862-BE70-BDC292BAF4AC}" presName="diagram" presStyleCnt="0">
        <dgm:presLayoutVars>
          <dgm:dir/>
          <dgm:animLvl val="lvl"/>
          <dgm:resizeHandles val="exact"/>
        </dgm:presLayoutVars>
      </dgm:prSet>
      <dgm:spPr/>
    </dgm:pt>
    <dgm:pt modelId="{B1072492-8901-4B0B-B281-E236E40B2890}" type="pres">
      <dgm:prSet presAssocID="{785759AE-861A-404A-8264-0B4FF1E025AB}" presName="compNode" presStyleCnt="0"/>
      <dgm:spPr/>
    </dgm:pt>
    <dgm:pt modelId="{B7A5A6E2-6DE0-463F-BA0D-D406F7129352}" type="pres">
      <dgm:prSet presAssocID="{785759AE-861A-404A-8264-0B4FF1E025AB}" presName="childRect" presStyleLbl="bgAcc1" presStyleIdx="0" presStyleCnt="2" custScaleX="105967" custScaleY="178484" custLinFactNeighborX="405" custLinFactNeighborY="44316">
        <dgm:presLayoutVars>
          <dgm:bulletEnabled val="1"/>
        </dgm:presLayoutVars>
      </dgm:prSet>
      <dgm:spPr/>
    </dgm:pt>
    <dgm:pt modelId="{B3FE4BE9-38FE-4CE8-88BA-E61BC9A7B0CE}" type="pres">
      <dgm:prSet presAssocID="{785759AE-861A-404A-8264-0B4FF1E025A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82B3CC4-1F01-4A29-A14F-4D4DE431DDFC}" type="pres">
      <dgm:prSet presAssocID="{785759AE-861A-404A-8264-0B4FF1E025AB}" presName="parentRect" presStyleLbl="alignNode1" presStyleIdx="0" presStyleCnt="2" custScaleX="106509" custLinFactY="-146853" custLinFactNeighborX="343" custLinFactNeighborY="-200000"/>
      <dgm:spPr/>
    </dgm:pt>
    <dgm:pt modelId="{59AC7749-A16D-4279-9BD3-9EDE35D666F1}" type="pres">
      <dgm:prSet presAssocID="{785759AE-861A-404A-8264-0B4FF1E025AB}" presName="adorn" presStyleLbl="fgAccFollowNode1" presStyleIdx="0" presStyleCnt="2" custLinFactY="-100000" custLinFactNeighborX="-27621" custLinFactNeighborY="-118825"/>
      <dgm:spPr>
        <a:noFill/>
        <a:ln>
          <a:noFill/>
        </a:ln>
      </dgm:spPr>
    </dgm:pt>
    <dgm:pt modelId="{C39D3620-34DB-407B-82C3-0343DAFB2C3D}" type="pres">
      <dgm:prSet presAssocID="{29A7675A-79BF-4FD6-9929-ED2244FCAFDE}" presName="sibTrans" presStyleLbl="sibTrans2D1" presStyleIdx="0" presStyleCnt="0"/>
      <dgm:spPr/>
    </dgm:pt>
    <dgm:pt modelId="{C7DD47BE-DAF7-4748-9CBE-39999DF957F8}" type="pres">
      <dgm:prSet presAssocID="{B4EA537C-F952-4E61-BDA7-52C3594F22E6}" presName="compNode" presStyleCnt="0"/>
      <dgm:spPr/>
    </dgm:pt>
    <dgm:pt modelId="{FE2CA751-BAE0-485B-8FA7-9A91D54FA204}" type="pres">
      <dgm:prSet presAssocID="{B4EA537C-F952-4E61-BDA7-52C3594F22E6}" presName="childRect" presStyleLbl="bgAcc1" presStyleIdx="1" presStyleCnt="2" custScaleX="107868" custScaleY="180032" custLinFactNeighborX="1605" custLinFactNeighborY="43736">
        <dgm:presLayoutVars>
          <dgm:bulletEnabled val="1"/>
        </dgm:presLayoutVars>
      </dgm:prSet>
      <dgm:spPr/>
    </dgm:pt>
    <dgm:pt modelId="{FEE37BFF-82F0-42AA-A414-4409723BCF68}" type="pres">
      <dgm:prSet presAssocID="{B4EA537C-F952-4E61-BDA7-52C3594F22E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A2F7323-FF19-4DEE-83AB-3F5E67DBE9A2}" type="pres">
      <dgm:prSet presAssocID="{B4EA537C-F952-4E61-BDA7-52C3594F22E6}" presName="parentRect" presStyleLbl="alignNode1" presStyleIdx="1" presStyleCnt="2" custLinFactY="-149802" custLinFactNeighborX="370" custLinFactNeighborY="-200000"/>
      <dgm:spPr/>
    </dgm:pt>
    <dgm:pt modelId="{D3DCFEC2-9055-4E06-8399-E9EB2F4FE6C1}" type="pres">
      <dgm:prSet presAssocID="{B4EA537C-F952-4E61-BDA7-52C3594F22E6}" presName="adorn" presStyleLbl="fgAccFollowNode1" presStyleIdx="1" presStyleCnt="2"/>
      <dgm:spPr>
        <a:noFill/>
        <a:ln>
          <a:noFill/>
        </a:ln>
      </dgm:spPr>
    </dgm:pt>
  </dgm:ptLst>
  <dgm:cxnLst>
    <dgm:cxn modelId="{A6A21116-F1F9-4D0B-9689-82AAB8790EF0}" type="presOf" srcId="{B4EA537C-F952-4E61-BDA7-52C3594F22E6}" destId="{7A2F7323-FF19-4DEE-83AB-3F5E67DBE9A2}" srcOrd="1" destOrd="0" presId="urn:microsoft.com/office/officeart/2005/8/layout/bList2"/>
    <dgm:cxn modelId="{40EA5C16-D878-42AB-8E8C-77AB7472E010}" type="presOf" srcId="{8BBA1BEB-A96B-4330-A4F8-9DB1EF7E48BD}" destId="{B7A5A6E2-6DE0-463F-BA0D-D406F7129352}" srcOrd="0" destOrd="0" presId="urn:microsoft.com/office/officeart/2005/8/layout/bList2"/>
    <dgm:cxn modelId="{263B7019-3215-4546-8017-E8965431ABBA}" srcId="{D0ABECD4-7A91-4862-BE70-BDC292BAF4AC}" destId="{B4EA537C-F952-4E61-BDA7-52C3594F22E6}" srcOrd="1" destOrd="0" parTransId="{6D0C9175-6A79-4B79-A16C-FBCC76F3148B}" sibTransId="{C0241CBC-1AD2-40F8-BC6D-5D32527DEB1E}"/>
    <dgm:cxn modelId="{0E1B7719-6545-47B3-98EC-60F8676E0C20}" type="presOf" srcId="{785759AE-861A-404A-8264-0B4FF1E025AB}" destId="{A82B3CC4-1F01-4A29-A14F-4D4DE431DDFC}" srcOrd="1" destOrd="0" presId="urn:microsoft.com/office/officeart/2005/8/layout/bList2"/>
    <dgm:cxn modelId="{35179A1D-F9E5-4E58-8FDF-199EEC3F513F}" type="presOf" srcId="{785759AE-861A-404A-8264-0B4FF1E025AB}" destId="{B3FE4BE9-38FE-4CE8-88BA-E61BC9A7B0CE}" srcOrd="0" destOrd="0" presId="urn:microsoft.com/office/officeart/2005/8/layout/bList2"/>
    <dgm:cxn modelId="{2AF9975E-E70A-445F-9E98-9C7175F15116}" srcId="{785759AE-861A-404A-8264-0B4FF1E025AB}" destId="{8BBA1BEB-A96B-4330-A4F8-9DB1EF7E48BD}" srcOrd="0" destOrd="0" parTransId="{9964BEFD-8F70-4DC1-BA9B-8EDDB6A51B5A}" sibTransId="{0F5DCC58-3EF1-4199-9EF6-8D0D3DECE979}"/>
    <dgm:cxn modelId="{64F78142-27E6-406C-B3DA-ED471553CEE1}" srcId="{D0ABECD4-7A91-4862-BE70-BDC292BAF4AC}" destId="{785759AE-861A-404A-8264-0B4FF1E025AB}" srcOrd="0" destOrd="0" parTransId="{4D14F9F9-E6FB-447D-8781-9F63DDFDB611}" sibTransId="{29A7675A-79BF-4FD6-9929-ED2244FCAFDE}"/>
    <dgm:cxn modelId="{8F6E7790-7769-4BCC-999D-D18C66390670}" type="presOf" srcId="{29A7675A-79BF-4FD6-9929-ED2244FCAFDE}" destId="{C39D3620-34DB-407B-82C3-0343DAFB2C3D}" srcOrd="0" destOrd="0" presId="urn:microsoft.com/office/officeart/2005/8/layout/bList2"/>
    <dgm:cxn modelId="{BDE085A2-2FD0-4AEB-AA50-D79013F2D458}" type="presOf" srcId="{D0ABECD4-7A91-4862-BE70-BDC292BAF4AC}" destId="{3EE68AAF-41A9-435C-A646-C5381DF405DA}" srcOrd="0" destOrd="0" presId="urn:microsoft.com/office/officeart/2005/8/layout/bList2"/>
    <dgm:cxn modelId="{69024BFF-9D19-446F-BE7A-F55BCD145BC0}" type="presOf" srcId="{B4EA537C-F952-4E61-BDA7-52C3594F22E6}" destId="{FEE37BFF-82F0-42AA-A414-4409723BCF68}" srcOrd="0" destOrd="0" presId="urn:microsoft.com/office/officeart/2005/8/layout/bList2"/>
    <dgm:cxn modelId="{A6BEA67B-DF8F-4A7D-9084-279220F4A209}" type="presParOf" srcId="{3EE68AAF-41A9-435C-A646-C5381DF405DA}" destId="{B1072492-8901-4B0B-B281-E236E40B2890}" srcOrd="0" destOrd="0" presId="urn:microsoft.com/office/officeart/2005/8/layout/bList2"/>
    <dgm:cxn modelId="{D59FA77C-4D23-4B06-9186-12627818C181}" type="presParOf" srcId="{B1072492-8901-4B0B-B281-E236E40B2890}" destId="{B7A5A6E2-6DE0-463F-BA0D-D406F7129352}" srcOrd="0" destOrd="0" presId="urn:microsoft.com/office/officeart/2005/8/layout/bList2"/>
    <dgm:cxn modelId="{258C4103-10F1-42CB-B68D-EBE8588F3138}" type="presParOf" srcId="{B1072492-8901-4B0B-B281-E236E40B2890}" destId="{B3FE4BE9-38FE-4CE8-88BA-E61BC9A7B0CE}" srcOrd="1" destOrd="0" presId="urn:microsoft.com/office/officeart/2005/8/layout/bList2"/>
    <dgm:cxn modelId="{CC3A8CF9-5DB0-4755-AFF1-D4FD7A5E6013}" type="presParOf" srcId="{B1072492-8901-4B0B-B281-E236E40B2890}" destId="{A82B3CC4-1F01-4A29-A14F-4D4DE431DDFC}" srcOrd="2" destOrd="0" presId="urn:microsoft.com/office/officeart/2005/8/layout/bList2"/>
    <dgm:cxn modelId="{3905F7E2-9D55-4FB2-AC21-9F17C1D9E914}" type="presParOf" srcId="{B1072492-8901-4B0B-B281-E236E40B2890}" destId="{59AC7749-A16D-4279-9BD3-9EDE35D666F1}" srcOrd="3" destOrd="0" presId="urn:microsoft.com/office/officeart/2005/8/layout/bList2"/>
    <dgm:cxn modelId="{E8B1036E-8CE1-4320-8064-9D3F5AD82A7A}" type="presParOf" srcId="{3EE68AAF-41A9-435C-A646-C5381DF405DA}" destId="{C39D3620-34DB-407B-82C3-0343DAFB2C3D}" srcOrd="1" destOrd="0" presId="urn:microsoft.com/office/officeart/2005/8/layout/bList2"/>
    <dgm:cxn modelId="{AA259102-CC55-419D-8A74-EE1C889AABED}" type="presParOf" srcId="{3EE68AAF-41A9-435C-A646-C5381DF405DA}" destId="{C7DD47BE-DAF7-4748-9CBE-39999DF957F8}" srcOrd="2" destOrd="0" presId="urn:microsoft.com/office/officeart/2005/8/layout/bList2"/>
    <dgm:cxn modelId="{E5B8177F-555A-4F00-9FAF-47C7771E9E1D}" type="presParOf" srcId="{C7DD47BE-DAF7-4748-9CBE-39999DF957F8}" destId="{FE2CA751-BAE0-485B-8FA7-9A91D54FA204}" srcOrd="0" destOrd="0" presId="urn:microsoft.com/office/officeart/2005/8/layout/bList2"/>
    <dgm:cxn modelId="{F06A5C96-14A9-40C6-8D48-68F9E16971CD}" type="presParOf" srcId="{C7DD47BE-DAF7-4748-9CBE-39999DF957F8}" destId="{FEE37BFF-82F0-42AA-A414-4409723BCF68}" srcOrd="1" destOrd="0" presId="urn:microsoft.com/office/officeart/2005/8/layout/bList2"/>
    <dgm:cxn modelId="{4A0359E2-6255-4EE9-A217-D8421F86EF68}" type="presParOf" srcId="{C7DD47BE-DAF7-4748-9CBE-39999DF957F8}" destId="{7A2F7323-FF19-4DEE-83AB-3F5E67DBE9A2}" srcOrd="2" destOrd="0" presId="urn:microsoft.com/office/officeart/2005/8/layout/bList2"/>
    <dgm:cxn modelId="{D1B03059-97F6-48D9-9DBB-FF17EE9624C2}" type="presParOf" srcId="{C7DD47BE-DAF7-4748-9CBE-39999DF957F8}" destId="{D3DCFEC2-9055-4E06-8399-E9EB2F4FE6C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FABD6-3304-4577-A7ED-9871B4591FA1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0B888EB-B37A-4BF4-A4FF-7EAD127C0451}">
      <dgm:prSet phldrT="[Texte]" custT="1"/>
      <dgm:spPr/>
      <dgm:t>
        <a:bodyPr/>
        <a:lstStyle/>
        <a:p>
          <a:r>
            <a:rPr lang="fr-FR" sz="1800" dirty="0" err="1"/>
            <a:t>Détéctabilité</a:t>
          </a:r>
          <a:endParaRPr lang="fr-FR" sz="1400" dirty="0"/>
        </a:p>
      </dgm:t>
    </dgm:pt>
    <dgm:pt modelId="{E8817442-C265-4E77-AF24-FFAC3ED28BFE}" type="parTrans" cxnId="{FC201934-E9EA-44EA-9F11-409504E63E43}">
      <dgm:prSet/>
      <dgm:spPr/>
      <dgm:t>
        <a:bodyPr/>
        <a:lstStyle/>
        <a:p>
          <a:endParaRPr lang="fr-FR"/>
        </a:p>
      </dgm:t>
    </dgm:pt>
    <dgm:pt modelId="{53A88A74-47F1-4D9A-895F-3BCDF470B82F}" type="sibTrans" cxnId="{FC201934-E9EA-44EA-9F11-409504E63E43}">
      <dgm:prSet/>
      <dgm:spPr/>
      <dgm:t>
        <a:bodyPr/>
        <a:lstStyle/>
        <a:p>
          <a:endParaRPr lang="fr-FR"/>
        </a:p>
      </dgm:t>
    </dgm:pt>
    <dgm:pt modelId="{32ADF21D-98F8-4A8B-AAD1-6558D9889969}">
      <dgm:prSet phldrT="[Texte]" custT="1"/>
      <dgm:spPr/>
      <dgm:t>
        <a:bodyPr/>
        <a:lstStyle/>
        <a:p>
          <a:r>
            <a:rPr lang="fr-FR" sz="1800" dirty="0"/>
            <a:t>Niveau de preuve</a:t>
          </a:r>
        </a:p>
      </dgm:t>
    </dgm:pt>
    <dgm:pt modelId="{F2476A40-D6BE-425B-9E1E-FEA57226B94B}" type="parTrans" cxnId="{69871191-F803-4534-9919-034E89E0A400}">
      <dgm:prSet/>
      <dgm:spPr/>
      <dgm:t>
        <a:bodyPr/>
        <a:lstStyle/>
        <a:p>
          <a:endParaRPr lang="fr-FR"/>
        </a:p>
      </dgm:t>
    </dgm:pt>
    <dgm:pt modelId="{FDA2802D-3C8B-4997-8EBE-FA3CB9D7DA10}" type="sibTrans" cxnId="{69871191-F803-4534-9919-034E89E0A400}">
      <dgm:prSet/>
      <dgm:spPr/>
      <dgm:t>
        <a:bodyPr/>
        <a:lstStyle/>
        <a:p>
          <a:endParaRPr lang="fr-FR"/>
        </a:p>
      </dgm:t>
    </dgm:pt>
    <dgm:pt modelId="{75BA51D3-A1EC-4EF3-B048-4BCAA571D259}">
      <dgm:prSet phldrT="[Texte]" custT="1"/>
      <dgm:spPr/>
      <dgm:t>
        <a:bodyPr/>
        <a:lstStyle/>
        <a:p>
          <a:r>
            <a:rPr lang="fr-FR" sz="1800" dirty="0"/>
            <a:t>Temps/dose d’exposition</a:t>
          </a:r>
        </a:p>
      </dgm:t>
    </dgm:pt>
    <dgm:pt modelId="{29967DB0-F7E4-4B84-928B-B028CC05F7E6}" type="parTrans" cxnId="{0BA777C4-7081-439A-B131-561776C30F1D}">
      <dgm:prSet/>
      <dgm:spPr/>
      <dgm:t>
        <a:bodyPr/>
        <a:lstStyle/>
        <a:p>
          <a:endParaRPr lang="fr-FR"/>
        </a:p>
      </dgm:t>
    </dgm:pt>
    <dgm:pt modelId="{9A2B0B28-AB27-4343-8EE9-8FC19F9469F0}" type="sibTrans" cxnId="{0BA777C4-7081-439A-B131-561776C30F1D}">
      <dgm:prSet/>
      <dgm:spPr/>
      <dgm:t>
        <a:bodyPr/>
        <a:lstStyle/>
        <a:p>
          <a:endParaRPr lang="fr-FR"/>
        </a:p>
      </dgm:t>
    </dgm:pt>
    <dgm:pt modelId="{E3C58B92-0FF8-491E-AE5B-D946F7701523}">
      <dgm:prSet phldrT="[Texte]" custT="1"/>
      <dgm:spPr/>
      <dgm:t>
        <a:bodyPr/>
        <a:lstStyle/>
        <a:p>
          <a:r>
            <a:rPr lang="fr-FR" sz="1800" dirty="0"/>
            <a:t>Gravité de l’IMP</a:t>
          </a:r>
        </a:p>
      </dgm:t>
    </dgm:pt>
    <dgm:pt modelId="{9B24DE17-6706-4FB0-B35D-A35BB1010AA4}" type="parTrans" cxnId="{CBFFE779-C750-40F1-BFE6-FEEE3E99B1B3}">
      <dgm:prSet/>
      <dgm:spPr/>
      <dgm:t>
        <a:bodyPr/>
        <a:lstStyle/>
        <a:p>
          <a:endParaRPr lang="fr-FR"/>
        </a:p>
      </dgm:t>
    </dgm:pt>
    <dgm:pt modelId="{830F00AE-B3BE-476F-91E1-AE8C87AB60FC}" type="sibTrans" cxnId="{CBFFE779-C750-40F1-BFE6-FEEE3E99B1B3}">
      <dgm:prSet/>
      <dgm:spPr/>
      <dgm:t>
        <a:bodyPr/>
        <a:lstStyle/>
        <a:p>
          <a:endParaRPr lang="fr-FR"/>
        </a:p>
      </dgm:t>
    </dgm:pt>
    <dgm:pt modelId="{5678C245-36B9-4F2D-AEA1-22455622C249}" type="pres">
      <dgm:prSet presAssocID="{D04FABD6-3304-4577-A7ED-9871B4591FA1}" presName="Name0" presStyleCnt="0">
        <dgm:presLayoutVars>
          <dgm:dir/>
          <dgm:animLvl val="lvl"/>
          <dgm:resizeHandles val="exact"/>
        </dgm:presLayoutVars>
      </dgm:prSet>
      <dgm:spPr/>
    </dgm:pt>
    <dgm:pt modelId="{1AF5B104-7E35-4639-A3BF-F7862ED336D0}" type="pres">
      <dgm:prSet presAssocID="{40B888EB-B37A-4BF4-A4FF-7EAD127C045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9D3237E-97FA-404D-B31F-889D9E3C4049}" type="pres">
      <dgm:prSet presAssocID="{53A88A74-47F1-4D9A-895F-3BCDF470B82F}" presName="parTxOnlySpace" presStyleCnt="0"/>
      <dgm:spPr/>
    </dgm:pt>
    <dgm:pt modelId="{8A3CF0F8-3522-4ED8-8B77-B45DA0C3D48C}" type="pres">
      <dgm:prSet presAssocID="{32ADF21D-98F8-4A8B-AAD1-6558D988996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FDAD23-08DD-4E48-9ACF-EAEB4708F352}" type="pres">
      <dgm:prSet presAssocID="{FDA2802D-3C8B-4997-8EBE-FA3CB9D7DA10}" presName="parTxOnlySpace" presStyleCnt="0"/>
      <dgm:spPr/>
    </dgm:pt>
    <dgm:pt modelId="{90D550A1-8BA7-4033-9DCA-B45E098EB81C}" type="pres">
      <dgm:prSet presAssocID="{75BA51D3-A1EC-4EF3-B048-4BCAA571D25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BE4469-2D71-44E8-A540-EC8113CB5A59}" type="pres">
      <dgm:prSet presAssocID="{9A2B0B28-AB27-4343-8EE9-8FC19F9469F0}" presName="parTxOnlySpace" presStyleCnt="0"/>
      <dgm:spPr/>
    </dgm:pt>
    <dgm:pt modelId="{B904FD0C-9507-4EE5-B74A-0A9CC00F73C3}" type="pres">
      <dgm:prSet presAssocID="{E3C58B92-0FF8-491E-AE5B-D946F770152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8D6021E-04C5-47BC-9417-C6CFFA4583C4}" type="presOf" srcId="{D04FABD6-3304-4577-A7ED-9871B4591FA1}" destId="{5678C245-36B9-4F2D-AEA1-22455622C249}" srcOrd="0" destOrd="0" presId="urn:microsoft.com/office/officeart/2005/8/layout/chevron1"/>
    <dgm:cxn modelId="{FC201934-E9EA-44EA-9F11-409504E63E43}" srcId="{D04FABD6-3304-4577-A7ED-9871B4591FA1}" destId="{40B888EB-B37A-4BF4-A4FF-7EAD127C0451}" srcOrd="0" destOrd="0" parTransId="{E8817442-C265-4E77-AF24-FFAC3ED28BFE}" sibTransId="{53A88A74-47F1-4D9A-895F-3BCDF470B82F}"/>
    <dgm:cxn modelId="{CBFFE779-C750-40F1-BFE6-FEEE3E99B1B3}" srcId="{D04FABD6-3304-4577-A7ED-9871B4591FA1}" destId="{E3C58B92-0FF8-491E-AE5B-D946F7701523}" srcOrd="3" destOrd="0" parTransId="{9B24DE17-6706-4FB0-B35D-A35BB1010AA4}" sibTransId="{830F00AE-B3BE-476F-91E1-AE8C87AB60FC}"/>
    <dgm:cxn modelId="{69871191-F803-4534-9919-034E89E0A400}" srcId="{D04FABD6-3304-4577-A7ED-9871B4591FA1}" destId="{32ADF21D-98F8-4A8B-AAD1-6558D9889969}" srcOrd="1" destOrd="0" parTransId="{F2476A40-D6BE-425B-9E1E-FEA57226B94B}" sibTransId="{FDA2802D-3C8B-4997-8EBE-FA3CB9D7DA10}"/>
    <dgm:cxn modelId="{0BA777C4-7081-439A-B131-561776C30F1D}" srcId="{D04FABD6-3304-4577-A7ED-9871B4591FA1}" destId="{75BA51D3-A1EC-4EF3-B048-4BCAA571D259}" srcOrd="2" destOrd="0" parTransId="{29967DB0-F7E4-4B84-928B-B028CC05F7E6}" sibTransId="{9A2B0B28-AB27-4343-8EE9-8FC19F9469F0}"/>
    <dgm:cxn modelId="{4992E4D6-DACE-49E0-B7A5-3F6C221650D4}" type="presOf" srcId="{40B888EB-B37A-4BF4-A4FF-7EAD127C0451}" destId="{1AF5B104-7E35-4639-A3BF-F7862ED336D0}" srcOrd="0" destOrd="0" presId="urn:microsoft.com/office/officeart/2005/8/layout/chevron1"/>
    <dgm:cxn modelId="{95891AEF-25A1-4A33-9FC1-C5337DAAC5A4}" type="presOf" srcId="{75BA51D3-A1EC-4EF3-B048-4BCAA571D259}" destId="{90D550A1-8BA7-4033-9DCA-B45E098EB81C}" srcOrd="0" destOrd="0" presId="urn:microsoft.com/office/officeart/2005/8/layout/chevron1"/>
    <dgm:cxn modelId="{F434ACF5-1458-46CB-B37F-CFB4C25CC52F}" type="presOf" srcId="{32ADF21D-98F8-4A8B-AAD1-6558D9889969}" destId="{8A3CF0F8-3522-4ED8-8B77-B45DA0C3D48C}" srcOrd="0" destOrd="0" presId="urn:microsoft.com/office/officeart/2005/8/layout/chevron1"/>
    <dgm:cxn modelId="{4479EFFB-4B1C-4519-8D6C-EFB9B9F8D333}" type="presOf" srcId="{E3C58B92-0FF8-491E-AE5B-D946F7701523}" destId="{B904FD0C-9507-4EE5-B74A-0A9CC00F73C3}" srcOrd="0" destOrd="0" presId="urn:microsoft.com/office/officeart/2005/8/layout/chevron1"/>
    <dgm:cxn modelId="{A70E96C2-F975-4C24-9ED6-26FC762C47D5}" type="presParOf" srcId="{5678C245-36B9-4F2D-AEA1-22455622C249}" destId="{1AF5B104-7E35-4639-A3BF-F7862ED336D0}" srcOrd="0" destOrd="0" presId="urn:microsoft.com/office/officeart/2005/8/layout/chevron1"/>
    <dgm:cxn modelId="{3AA32B2E-08C4-48A0-AD43-7617B33DF3D8}" type="presParOf" srcId="{5678C245-36B9-4F2D-AEA1-22455622C249}" destId="{C9D3237E-97FA-404D-B31F-889D9E3C4049}" srcOrd="1" destOrd="0" presId="urn:microsoft.com/office/officeart/2005/8/layout/chevron1"/>
    <dgm:cxn modelId="{F5E046B4-4AA1-4919-8072-17F0207CA376}" type="presParOf" srcId="{5678C245-36B9-4F2D-AEA1-22455622C249}" destId="{8A3CF0F8-3522-4ED8-8B77-B45DA0C3D48C}" srcOrd="2" destOrd="0" presId="urn:microsoft.com/office/officeart/2005/8/layout/chevron1"/>
    <dgm:cxn modelId="{FB90608F-3A43-463A-BDD8-C7C6324EE0D0}" type="presParOf" srcId="{5678C245-36B9-4F2D-AEA1-22455622C249}" destId="{17FDAD23-08DD-4E48-9ACF-EAEB4708F352}" srcOrd="3" destOrd="0" presId="urn:microsoft.com/office/officeart/2005/8/layout/chevron1"/>
    <dgm:cxn modelId="{072F5DFD-C456-4F95-BF6E-651E9A10D5F1}" type="presParOf" srcId="{5678C245-36B9-4F2D-AEA1-22455622C249}" destId="{90D550A1-8BA7-4033-9DCA-B45E098EB81C}" srcOrd="4" destOrd="0" presId="urn:microsoft.com/office/officeart/2005/8/layout/chevron1"/>
    <dgm:cxn modelId="{5AF84261-B5D4-495F-B745-E85F19B8D7DB}" type="presParOf" srcId="{5678C245-36B9-4F2D-AEA1-22455622C249}" destId="{24BE4469-2D71-44E8-A540-EC8113CB5A59}" srcOrd="5" destOrd="0" presId="urn:microsoft.com/office/officeart/2005/8/layout/chevron1"/>
    <dgm:cxn modelId="{339BE1F3-3257-46BA-935F-9529B8B62512}" type="presParOf" srcId="{5678C245-36B9-4F2D-AEA1-22455622C249}" destId="{B904FD0C-9507-4EE5-B74A-0A9CC00F73C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6E2-6DE0-463F-BA0D-D406F7129352}">
      <dsp:nvSpPr>
        <dsp:cNvPr id="0" name=""/>
        <dsp:cNvSpPr/>
      </dsp:nvSpPr>
      <dsp:spPr>
        <a:xfrm>
          <a:off x="21065" y="1438547"/>
          <a:ext cx="2671041" cy="33583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6500" kern="1200" dirty="0"/>
        </a:p>
      </dsp:txBody>
      <dsp:txXfrm>
        <a:off x="83651" y="1501133"/>
        <a:ext cx="2545869" cy="3295770"/>
      </dsp:txXfrm>
    </dsp:sp>
    <dsp:sp modelId="{A82B3CC4-1F01-4A29-A14F-4D4DE431DDFC}">
      <dsp:nvSpPr>
        <dsp:cNvPr id="0" name=""/>
        <dsp:cNvSpPr/>
      </dsp:nvSpPr>
      <dsp:spPr>
        <a:xfrm>
          <a:off x="12672" y="418328"/>
          <a:ext cx="2684703" cy="8090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672" y="418328"/>
        <a:ext cx="1890636" cy="809088"/>
      </dsp:txXfrm>
    </dsp:sp>
    <dsp:sp modelId="{59AC7749-A16D-4279-9BD3-9EDE35D666F1}">
      <dsp:nvSpPr>
        <dsp:cNvPr id="0" name=""/>
        <dsp:cNvSpPr/>
      </dsp:nvSpPr>
      <dsp:spPr>
        <a:xfrm>
          <a:off x="1688781" y="1422668"/>
          <a:ext cx="882222" cy="882222"/>
        </a:xfrm>
        <a:prstGeom prst="ellipse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CA751-BAE0-485B-8FA7-9A91D54FA204}">
      <dsp:nvSpPr>
        <dsp:cNvPr id="0" name=""/>
        <dsp:cNvSpPr/>
      </dsp:nvSpPr>
      <dsp:spPr>
        <a:xfrm>
          <a:off x="3073703" y="1420351"/>
          <a:ext cx="2718958" cy="338748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F7323-FF19-4DEE-83AB-3F5E67DBE9A2}">
      <dsp:nvSpPr>
        <dsp:cNvPr id="0" name=""/>
        <dsp:cNvSpPr/>
      </dsp:nvSpPr>
      <dsp:spPr>
        <a:xfrm>
          <a:off x="3141735" y="401749"/>
          <a:ext cx="2520635" cy="809088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0" rIns="72390" bIns="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700" kern="1200" dirty="0"/>
        </a:p>
      </dsp:txBody>
      <dsp:txXfrm>
        <a:off x="3141735" y="401749"/>
        <a:ext cx="1775095" cy="809088"/>
      </dsp:txXfrm>
    </dsp:sp>
    <dsp:sp modelId="{D3DCFEC2-9055-4E06-8399-E9EB2F4FE6C1}">
      <dsp:nvSpPr>
        <dsp:cNvPr id="0" name=""/>
        <dsp:cNvSpPr/>
      </dsp:nvSpPr>
      <dsp:spPr>
        <a:xfrm>
          <a:off x="4978809" y="3360473"/>
          <a:ext cx="882222" cy="882222"/>
        </a:xfrm>
        <a:prstGeom prst="ellipse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5B104-7E35-4639-A3BF-F7862ED336D0}">
      <dsp:nvSpPr>
        <dsp:cNvPr id="0" name=""/>
        <dsp:cNvSpPr/>
      </dsp:nvSpPr>
      <dsp:spPr>
        <a:xfrm>
          <a:off x="3818" y="1594229"/>
          <a:ext cx="2222812" cy="88912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Détéctabilité</a:t>
          </a:r>
          <a:endParaRPr lang="fr-FR" sz="1400" kern="1200" dirty="0"/>
        </a:p>
      </dsp:txBody>
      <dsp:txXfrm>
        <a:off x="448380" y="1594229"/>
        <a:ext cx="1333688" cy="889124"/>
      </dsp:txXfrm>
    </dsp:sp>
    <dsp:sp modelId="{8A3CF0F8-3522-4ED8-8B77-B45DA0C3D48C}">
      <dsp:nvSpPr>
        <dsp:cNvPr id="0" name=""/>
        <dsp:cNvSpPr/>
      </dsp:nvSpPr>
      <dsp:spPr>
        <a:xfrm>
          <a:off x="2004349" y="1594229"/>
          <a:ext cx="2222812" cy="889124"/>
        </a:xfrm>
        <a:prstGeom prst="chevron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Niveau de preuve</a:t>
          </a:r>
        </a:p>
      </dsp:txBody>
      <dsp:txXfrm>
        <a:off x="2448911" y="1594229"/>
        <a:ext cx="1333688" cy="889124"/>
      </dsp:txXfrm>
    </dsp:sp>
    <dsp:sp modelId="{90D550A1-8BA7-4033-9DCA-B45E098EB81C}">
      <dsp:nvSpPr>
        <dsp:cNvPr id="0" name=""/>
        <dsp:cNvSpPr/>
      </dsp:nvSpPr>
      <dsp:spPr>
        <a:xfrm>
          <a:off x="4004880" y="1594229"/>
          <a:ext cx="2222812" cy="889124"/>
        </a:xfrm>
        <a:prstGeom prst="chevron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Temps/dose d’exposition</a:t>
          </a:r>
        </a:p>
      </dsp:txBody>
      <dsp:txXfrm>
        <a:off x="4449442" y="1594229"/>
        <a:ext cx="1333688" cy="889124"/>
      </dsp:txXfrm>
    </dsp:sp>
    <dsp:sp modelId="{B904FD0C-9507-4EE5-B74A-0A9CC00F73C3}">
      <dsp:nvSpPr>
        <dsp:cNvPr id="0" name=""/>
        <dsp:cNvSpPr/>
      </dsp:nvSpPr>
      <dsp:spPr>
        <a:xfrm>
          <a:off x="6005412" y="1594229"/>
          <a:ext cx="2222812" cy="889124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Gravité de l’IMP</a:t>
          </a:r>
        </a:p>
      </dsp:txBody>
      <dsp:txXfrm>
        <a:off x="6449974" y="1594229"/>
        <a:ext cx="1333688" cy="889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1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9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8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0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91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67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35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34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6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53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619B-2B86-4AB2-AF90-AFE0A6E86D50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4AAC-1703-4B33-8EED-BFDCD5387F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8" y="5537085"/>
            <a:ext cx="1701406" cy="123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044331"/>
            <a:ext cx="9150927" cy="2387600"/>
          </a:xfrm>
        </p:spPr>
        <p:txBody>
          <a:bodyPr>
            <a:noAutofit/>
          </a:bodyPr>
          <a:lstStyle/>
          <a:p>
            <a:pPr>
              <a:tabLst>
                <a:tab pos="2159000" algn="l"/>
              </a:tabLst>
            </a:pPr>
            <a:r>
              <a:rPr lang="fr-FR" sz="2800" b="1" dirty="0">
                <a:latin typeface="+mn-lt"/>
                <a:cs typeface="Times New Roman" panose="02020603050405020304" pitchFamily="18" charset="0"/>
              </a:rPr>
              <a:t>Détectabilité des interactions plantes médicaments (IMP)</a:t>
            </a:r>
            <a:br>
              <a:rPr lang="fr-FR" sz="2800" b="1" dirty="0">
                <a:latin typeface="+mn-lt"/>
                <a:cs typeface="Times New Roman" panose="02020603050405020304" pitchFamily="18" charset="0"/>
              </a:rPr>
            </a:br>
            <a:br>
              <a:rPr lang="fr-FR" sz="2800" b="1" dirty="0">
                <a:latin typeface="+mn-lt"/>
                <a:cs typeface="Times New Roman" panose="02020603050405020304" pitchFamily="18" charset="0"/>
              </a:rPr>
            </a:br>
            <a:r>
              <a:rPr lang="fr-FR" sz="2800" b="1" dirty="0">
                <a:latin typeface="+mn-lt"/>
                <a:cs typeface="Times New Roman" panose="02020603050405020304" pitchFamily="18" charset="0"/>
              </a:rPr>
              <a:t>Tests d’interactions entre 10 bases de données ou référentiels (BDD/r) :</a:t>
            </a:r>
            <a:br>
              <a:rPr lang="fr-FR" sz="2800" b="1" dirty="0">
                <a:latin typeface="+mn-lt"/>
                <a:cs typeface="Times New Roman" panose="02020603050405020304" pitchFamily="18" charset="0"/>
              </a:rPr>
            </a:br>
            <a:br>
              <a:rPr lang="fr-FR" sz="2800" b="1" dirty="0">
                <a:latin typeface="+mn-lt"/>
                <a:cs typeface="Times New Roman" panose="02020603050405020304" pitchFamily="18" charset="0"/>
              </a:rPr>
            </a:br>
            <a:r>
              <a:rPr lang="fr-FR" sz="2800" b="1" dirty="0">
                <a:latin typeface="+mn-lt"/>
                <a:cs typeface="Times New Roman" panose="02020603050405020304" pitchFamily="18" charset="0"/>
              </a:rPr>
              <a:t>Les BDD/r d’IMP donnent-elles les mêmes informations ?</a:t>
            </a:r>
            <a:endParaRPr lang="fr-FR" sz="28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6464" y="4224275"/>
            <a:ext cx="6858000" cy="995362"/>
          </a:xfrm>
        </p:spPr>
        <p:txBody>
          <a:bodyPr>
            <a:normAutofit fontScale="85000" lnSpcReduction="10000"/>
          </a:bodyPr>
          <a:lstStyle/>
          <a:p>
            <a:r>
              <a:rPr lang="fr-FR" sz="3200" dirty="0">
                <a:cs typeface="Times New Roman" panose="02020603050405020304" pitchFamily="18" charset="0"/>
              </a:rPr>
              <a:t>N. </a:t>
            </a:r>
            <a:r>
              <a:rPr lang="fr-FR" sz="3200" dirty="0" err="1">
                <a:cs typeface="Times New Roman" panose="02020603050405020304" pitchFamily="18" charset="0"/>
              </a:rPr>
              <a:t>Koessler</a:t>
            </a:r>
            <a:r>
              <a:rPr lang="fr-FR" sz="3200" dirty="0">
                <a:cs typeface="Times New Roman" panose="02020603050405020304" pitchFamily="18" charset="0"/>
              </a:rPr>
              <a:t> ; E. Petit-Jean ; D. </a:t>
            </a:r>
            <a:r>
              <a:rPr lang="fr-FR" sz="3200" dirty="0" err="1">
                <a:cs typeface="Times New Roman" panose="02020603050405020304" pitchFamily="18" charset="0"/>
              </a:rPr>
              <a:t>Prébay</a:t>
            </a:r>
            <a:r>
              <a:rPr lang="fr-FR" sz="3200" dirty="0">
                <a:cs typeface="Times New Roman" panose="02020603050405020304" pitchFamily="18" charset="0"/>
              </a:rPr>
              <a:t> ; P. </a:t>
            </a:r>
            <a:r>
              <a:rPr lang="fr-FR" sz="3200" dirty="0" err="1">
                <a:cs typeface="Times New Roman" panose="02020603050405020304" pitchFamily="18" charset="0"/>
              </a:rPr>
              <a:t>Coliat</a:t>
            </a:r>
            <a:br>
              <a:rPr lang="fr-FR" sz="4800" dirty="0"/>
            </a:br>
            <a:br>
              <a:rPr lang="fr-FR" sz="2000" dirty="0"/>
            </a:br>
            <a:r>
              <a:rPr lang="fr-FR" sz="1800" dirty="0"/>
              <a:t> Département Pharmacie Centre Paul Strauss Strasbourg</a:t>
            </a:r>
          </a:p>
        </p:txBody>
      </p:sp>
      <p:pic>
        <p:nvPicPr>
          <p:cNvPr id="6" name="Picture 6" descr="Société Française de Pharmacie Oncologi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889" y="5790317"/>
            <a:ext cx="2821469" cy="8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90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780" y="0"/>
            <a:ext cx="7647442" cy="860777"/>
          </a:xfrm>
        </p:spPr>
        <p:txBody>
          <a:bodyPr>
            <a:normAutofit/>
          </a:bodyPr>
          <a:lstStyle/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Introduction </a:t>
            </a:r>
            <a:endParaRPr lang="fr-FR" sz="3600" b="1" i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8" descr="Résultat de recherche d'images pour &quot;point d'interrogation bonhomme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0577" y1="61346" x2="24551" y2="694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41" y="-114473"/>
            <a:ext cx="2248774" cy="309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180253289"/>
              </p:ext>
            </p:extLst>
          </p:nvPr>
        </p:nvGraphicFramePr>
        <p:xfrm>
          <a:off x="1867831" y="451556"/>
          <a:ext cx="5865058" cy="4840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110232" y="876030"/>
            <a:ext cx="2313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Interactions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Entre médicaments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39558" y="833697"/>
            <a:ext cx="264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Interactions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Plantes- médicaments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19111" y="2215447"/>
            <a:ext cx="266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Bien documentées</a:t>
            </a:r>
          </a:p>
          <a:p>
            <a:pPr algn="ctr"/>
            <a:r>
              <a:rPr lang="fr-FR" dirty="0"/>
              <a:t>Différentes sources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Littérature scientifique</a:t>
            </a:r>
          </a:p>
          <a:p>
            <a:pPr algn="ctr"/>
            <a:r>
              <a:rPr lang="fr-FR" dirty="0"/>
              <a:t>Pharmacovigilance</a:t>
            </a:r>
          </a:p>
          <a:p>
            <a:pPr algn="ctr"/>
            <a:r>
              <a:rPr lang="fr-FR" dirty="0"/>
              <a:t>Essais cliniques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Historique médicamenteux plus aisé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119509" y="2046111"/>
            <a:ext cx="2528711" cy="339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Des bases de données existent, mais peu connues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Peu de données littérature</a:t>
            </a:r>
          </a:p>
          <a:p>
            <a:pPr algn="ctr"/>
            <a:r>
              <a:rPr lang="fr-FR" dirty="0"/>
              <a:t>Peu Essais cliniques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Historique consommation de plantes plus difficile</a:t>
            </a:r>
          </a:p>
          <a:p>
            <a:pPr algn="ctr"/>
            <a:r>
              <a:rPr lang="fr-FR" dirty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9223" y="5376334"/>
            <a:ext cx="8226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0"/>
              <a:buChar char="è"/>
            </a:pPr>
            <a:r>
              <a:rPr lang="fr-FR" dirty="0"/>
              <a:t>Le praticien peut être amené à consulter des bases de données pour analyser les interactions entres les plantes et les médicaments</a:t>
            </a:r>
          </a:p>
          <a:p>
            <a:pPr marL="285750" indent="-285750" algn="just">
              <a:buFont typeface="Wingdings" charset="0"/>
              <a:buChar char="è"/>
            </a:pPr>
            <a:endParaRPr lang="fr-FR" dirty="0"/>
          </a:p>
          <a:p>
            <a:pPr marL="285750" indent="-285750" algn="just">
              <a:buFont typeface="Wingdings" charset="0"/>
              <a:buChar char="è"/>
            </a:pPr>
            <a:r>
              <a:rPr lang="fr-FR" dirty="0"/>
              <a:t>Analyse de différentes bases, détectabilité, puissance de détection des interactions</a:t>
            </a:r>
          </a:p>
        </p:txBody>
      </p:sp>
    </p:spTree>
    <p:extLst>
      <p:ext uri="{BB962C8B-B14F-4D97-AF65-F5344CB8AC3E}">
        <p14:creationId xmlns:p14="http://schemas.microsoft.com/office/powerpoint/2010/main" val="13441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658" y="-150699"/>
            <a:ext cx="7886700" cy="1325563"/>
          </a:xfrm>
        </p:spPr>
        <p:txBody>
          <a:bodyPr>
            <a:normAutofit/>
          </a:bodyPr>
          <a:lstStyle/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Matériel et Méthode</a:t>
            </a:r>
            <a:r>
              <a:rPr lang="fr-FR" sz="3200" i="1" dirty="0">
                <a:latin typeface="+mn-lt"/>
                <a:cs typeface="Arial" panose="020B0604020202020204" pitchFamily="34" charset="0"/>
              </a:rPr>
              <a:t> :</a:t>
            </a:r>
            <a:endParaRPr lang="fr-FR" sz="3200" b="1" i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Picture 12" descr="Résultat de recherche d'images pour &quot;santé bonhomm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5165">
            <a:off x="1030364" y="2180163"/>
            <a:ext cx="2628858" cy="377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e 41"/>
          <p:cNvGrpSpPr/>
          <p:nvPr/>
        </p:nvGrpSpPr>
        <p:grpSpPr>
          <a:xfrm>
            <a:off x="1456749" y="3101223"/>
            <a:ext cx="1919804" cy="2544866"/>
            <a:chOff x="1618964" y="4076744"/>
            <a:chExt cx="2033721" cy="2094410"/>
          </a:xfrm>
        </p:grpSpPr>
        <p:pic>
          <p:nvPicPr>
            <p:cNvPr id="8" name="Picture 2" descr="Résultat de recherche d'images pour &quot;gélule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32095" flipV="1">
              <a:off x="2360098" y="4076744"/>
              <a:ext cx="980678" cy="103843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lèche droite rayée 8"/>
            <p:cNvSpPr/>
            <p:nvPr/>
          </p:nvSpPr>
          <p:spPr>
            <a:xfrm>
              <a:off x="1808652" y="5273878"/>
              <a:ext cx="1844033" cy="400905"/>
            </a:xfrm>
            <a:prstGeom prst="striped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lèche droite rayée 9"/>
            <p:cNvSpPr/>
            <p:nvPr/>
          </p:nvSpPr>
          <p:spPr>
            <a:xfrm rot="10800000">
              <a:off x="1618964" y="5786455"/>
              <a:ext cx="2030978" cy="384699"/>
            </a:xfrm>
            <a:prstGeom prst="striped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367172" y="168894"/>
            <a:ext cx="4838782" cy="6428714"/>
            <a:chOff x="18589558" y="11469318"/>
            <a:chExt cx="13037636" cy="12371464"/>
          </a:xfrm>
        </p:grpSpPr>
        <p:sp>
          <p:nvSpPr>
            <p:cNvPr id="11" name="Arrondir un rectangle avec un coin diagonal 10"/>
            <p:cNvSpPr/>
            <p:nvPr/>
          </p:nvSpPr>
          <p:spPr>
            <a:xfrm>
              <a:off x="18589558" y="11469318"/>
              <a:ext cx="11978724" cy="3295063"/>
            </a:xfrm>
            <a:prstGeom prst="round2DiagRect">
              <a:avLst/>
            </a:prstGeom>
            <a:solidFill>
              <a:srgbClr val="A9D18E">
                <a:alpha val="67000"/>
              </a:srgb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/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657750" y="11816784"/>
              <a:ext cx="2882917" cy="1642368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356328" y="11795457"/>
              <a:ext cx="2854462" cy="171285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27345" y="11792145"/>
              <a:ext cx="2885832" cy="171704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5" name="ZoneTexte 14"/>
            <p:cNvSpPr txBox="1"/>
            <p:nvPr/>
          </p:nvSpPr>
          <p:spPr>
            <a:xfrm>
              <a:off x="18983598" y="13612482"/>
              <a:ext cx="4109983" cy="651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cs typeface="Times New Roman" panose="02020603050405020304" pitchFamily="18" charset="0"/>
                </a:rPr>
                <a:t>Passeport</a:t>
              </a:r>
              <a:r>
                <a:rPr lang="fr-FR" sz="1600" b="1" dirty="0">
                  <a:cs typeface="Times New Roman" panose="02020603050405020304" pitchFamily="18" charset="0"/>
                </a:rPr>
                <a:t> </a:t>
              </a:r>
              <a:r>
                <a:rPr lang="fr-FR" sz="1600" dirty="0">
                  <a:cs typeface="Times New Roman" panose="02020603050405020304" pitchFamily="18" charset="0"/>
                </a:rPr>
                <a:t>Santé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3430487" y="13504637"/>
              <a:ext cx="2754584" cy="710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>
                  <a:cs typeface="Times New Roman" panose="02020603050405020304" pitchFamily="18" charset="0"/>
                </a:rPr>
                <a:t>MediSite</a:t>
              </a:r>
              <a:endParaRPr lang="fr-FR" dirty="0">
                <a:cs typeface="Times New Roman" panose="02020603050405020304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7020180" y="13503861"/>
              <a:ext cx="2605303" cy="7107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>
                  <a:cs typeface="Times New Roman" panose="02020603050405020304" pitchFamily="18" charset="0"/>
                </a:rPr>
                <a:t>WebMD</a:t>
              </a:r>
              <a:endParaRPr lang="fr-FR" dirty="0">
                <a:cs typeface="Times New Roman" panose="02020603050405020304" pitchFamily="18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 rot="5400000">
              <a:off x="29725613" y="12531764"/>
              <a:ext cx="2747586" cy="99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cs typeface="Times New Roman" panose="02020603050405020304" pitchFamily="18" charset="0"/>
                </a:rPr>
                <a:t>Grand-public</a:t>
              </a:r>
              <a:endParaRPr lang="fr-FR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 rot="5400000">
              <a:off x="29783238" y="16597057"/>
              <a:ext cx="2662560" cy="99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cs typeface="Times New Roman" panose="02020603050405020304" pitchFamily="18" charset="0"/>
                </a:rPr>
                <a:t>Académique</a:t>
              </a:r>
            </a:p>
          </p:txBody>
        </p:sp>
        <p:sp>
          <p:nvSpPr>
            <p:cNvPr id="20" name="Arrondir un rectangle avec un coin diagonal 19"/>
            <p:cNvSpPr/>
            <p:nvPr/>
          </p:nvSpPr>
          <p:spPr>
            <a:xfrm>
              <a:off x="18638989" y="15362988"/>
              <a:ext cx="11978724" cy="3295063"/>
            </a:xfrm>
            <a:prstGeom prst="round2DiagRect">
              <a:avLst/>
            </a:prstGeom>
            <a:solidFill>
              <a:srgbClr val="A9D18E">
                <a:alpha val="67000"/>
              </a:srgb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/>
            </a:p>
          </p:txBody>
        </p: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8810603" y="15469219"/>
              <a:ext cx="2764406" cy="1580401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4714599" y="15411304"/>
              <a:ext cx="2861503" cy="159467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601956" y="15387912"/>
              <a:ext cx="2983357" cy="164182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7656159" y="15396168"/>
              <a:ext cx="2938473" cy="155244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5" name="ZoneTexte 24"/>
            <p:cNvSpPr txBox="1"/>
            <p:nvPr/>
          </p:nvSpPr>
          <p:spPr>
            <a:xfrm>
              <a:off x="18593573" y="16931338"/>
              <a:ext cx="3346119" cy="1776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cs typeface="Times New Roman" panose="02020603050405020304" pitchFamily="18" charset="0"/>
                </a:rPr>
                <a:t>Université du Maryland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1535326" y="17431711"/>
              <a:ext cx="3211253" cy="769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cs typeface="Times New Roman" panose="02020603050405020304" pitchFamily="18" charset="0"/>
                </a:rPr>
                <a:t>MSKCC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4481062" y="17444978"/>
              <a:ext cx="3211253" cy="710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>
                  <a:cs typeface="Times New Roman" panose="02020603050405020304" pitchFamily="18" charset="0"/>
                </a:rPr>
                <a:t>Hédrine</a:t>
              </a:r>
              <a:endParaRPr lang="fr-FR" dirty="0">
                <a:cs typeface="Times New Roman" panose="02020603050405020304" pitchFamily="18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7376803" y="16890092"/>
              <a:ext cx="3367914" cy="1776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cs typeface="Times New Roman" panose="02020603050405020304" pitchFamily="18" charset="0"/>
                </a:rPr>
                <a:t>Référentiel de l’OPMQ*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 rot="5400000">
              <a:off x="30186905" y="20662347"/>
              <a:ext cx="1885448" cy="99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cs typeface="Times New Roman" panose="02020603050405020304" pitchFamily="18" charset="0"/>
                </a:rPr>
                <a:t>Agences</a:t>
              </a:r>
            </a:p>
          </p:txBody>
        </p:sp>
        <p:sp>
          <p:nvSpPr>
            <p:cNvPr id="30" name="Arrondir un rectangle avec un coin diagonal 29"/>
            <p:cNvSpPr/>
            <p:nvPr/>
          </p:nvSpPr>
          <p:spPr>
            <a:xfrm>
              <a:off x="24252851" y="19462599"/>
              <a:ext cx="6379969" cy="3295063"/>
            </a:xfrm>
            <a:prstGeom prst="round2DiagRect">
              <a:avLst/>
            </a:prstGeom>
            <a:solidFill>
              <a:srgbClr val="A9D18E">
                <a:alpha val="67000"/>
              </a:srgb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/>
            </a:p>
          </p:txBody>
        </p:sp>
        <p:sp>
          <p:nvSpPr>
            <p:cNvPr id="31" name="ZoneTexte 30"/>
            <p:cNvSpPr txBox="1"/>
            <p:nvPr/>
          </p:nvSpPr>
          <p:spPr>
            <a:xfrm rot="5400000">
              <a:off x="22324708" y="20677455"/>
              <a:ext cx="2469301" cy="9951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cs typeface="Times New Roman" panose="02020603050405020304" pitchFamily="18" charset="0"/>
                </a:rPr>
                <a:t>Association</a:t>
              </a:r>
            </a:p>
          </p:txBody>
        </p:sp>
        <p:sp>
          <p:nvSpPr>
            <p:cNvPr id="32" name="Arrondir un rectangle avec un coin diagonal 31"/>
            <p:cNvSpPr/>
            <p:nvPr/>
          </p:nvSpPr>
          <p:spPr>
            <a:xfrm>
              <a:off x="18623881" y="19477704"/>
              <a:ext cx="4232728" cy="3295063"/>
            </a:xfrm>
            <a:prstGeom prst="round2DiagRect">
              <a:avLst/>
            </a:prstGeom>
            <a:solidFill>
              <a:srgbClr val="A9D18E">
                <a:alpha val="67000"/>
              </a:srgb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/>
            </a:p>
          </p:txBody>
        </p:sp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9396300" y="19798624"/>
              <a:ext cx="2453943" cy="1401327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474560" y="19624501"/>
              <a:ext cx="2798715" cy="153556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7661088" y="19542138"/>
              <a:ext cx="2715875" cy="16750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37" name="ZoneTexte 36"/>
            <p:cNvSpPr txBox="1"/>
            <p:nvPr/>
          </p:nvSpPr>
          <p:spPr>
            <a:xfrm>
              <a:off x="24325102" y="21620872"/>
              <a:ext cx="3211253" cy="710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cs typeface="Times New Roman" panose="02020603050405020304" pitchFamily="18" charset="0"/>
                </a:rPr>
                <a:t>EMA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7406051" y="21299906"/>
              <a:ext cx="3211253" cy="1243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cs typeface="Times New Roman" panose="02020603050405020304" pitchFamily="18" charset="0"/>
                </a:rPr>
                <a:t>NCCIH </a:t>
              </a:r>
              <a:r>
                <a:rPr lang="fr-FR" dirty="0" err="1">
                  <a:cs typeface="Times New Roman" panose="02020603050405020304" pitchFamily="18" charset="0"/>
                </a:rPr>
                <a:t>Medline</a:t>
              </a:r>
              <a:endParaRPr lang="fr-FR" dirty="0">
                <a:cs typeface="Times New Roman" panose="02020603050405020304" pitchFamily="18" charset="0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24056920" y="22952351"/>
              <a:ext cx="6791847" cy="888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cs typeface="Times New Roman" panose="02020603050405020304" pitchFamily="18" charset="0"/>
                </a:rPr>
                <a:t>OPMQ: Ordre des Pharmaciens et Médecins du Québec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4229008" y="5289378"/>
            <a:ext cx="1872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>
                <a:cs typeface="Times New Roman" panose="02020603050405020304" pitchFamily="18" charset="0"/>
              </a:rPr>
              <a:t>Institut Européen</a:t>
            </a:r>
          </a:p>
          <a:p>
            <a:pPr algn="ctr"/>
            <a:r>
              <a:rPr lang="fr-FR" dirty="0">
                <a:cs typeface="Times New Roman" panose="02020603050405020304" pitchFamily="18" charset="0"/>
              </a:rPr>
              <a:t> Plantes Végétales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87145" y="6009332"/>
            <a:ext cx="419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cs typeface="Arial" panose="020B0604020202020204" pitchFamily="34" charset="0"/>
              </a:rPr>
              <a:t>Interaction détectée ou non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-13108" y="1082816"/>
            <a:ext cx="4638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0"/>
              <a:buChar char="è"/>
            </a:pPr>
            <a:r>
              <a:rPr lang="fr-FR" dirty="0"/>
              <a:t>6 mois de conciliation  (5AHU)</a:t>
            </a:r>
          </a:p>
          <a:p>
            <a:r>
              <a:rPr lang="fr-FR" dirty="0"/>
              <a:t>     (Janvier-Juillet 2016)</a:t>
            </a:r>
          </a:p>
          <a:p>
            <a:pPr marL="285750" indent="-285750" algn="just">
              <a:buFont typeface="Wingdings" charset="0"/>
              <a:buChar char="è"/>
            </a:pPr>
            <a:r>
              <a:rPr lang="fr-FR" dirty="0"/>
              <a:t> 171 patients conciliés</a:t>
            </a:r>
          </a:p>
          <a:p>
            <a:pPr marL="285750" indent="-285750" algn="just">
              <a:buFont typeface="Wingdings" charset="0"/>
              <a:buChar char="è"/>
            </a:pPr>
            <a:r>
              <a:rPr lang="fr-FR" dirty="0"/>
              <a:t>43 utilisent les médecines complémentaires</a:t>
            </a:r>
          </a:p>
          <a:p>
            <a:pPr marL="285750" indent="-285750" algn="just">
              <a:buFont typeface="Wingdings" charset="0"/>
              <a:buChar char="è"/>
            </a:pPr>
            <a:r>
              <a:rPr lang="fr-FR" dirty="0"/>
              <a:t>20 retenus (consommateurs de plantes)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5066" y="2904679"/>
            <a:ext cx="19755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rial" panose="020B0604020202020204" pitchFamily="34" charset="0"/>
              </a:rPr>
              <a:t>Doublet Plante-médicament</a:t>
            </a:r>
          </a:p>
          <a:p>
            <a:pPr algn="ctr"/>
            <a:r>
              <a:rPr lang="fr-FR" sz="1600" dirty="0">
                <a:cs typeface="Arial" panose="020B0604020202020204" pitchFamily="34" charset="0"/>
              </a:rPr>
              <a:t>(ex: Réglisse-</a:t>
            </a:r>
            <a:r>
              <a:rPr lang="fr-FR" sz="1600" dirty="0" err="1">
                <a:cs typeface="Arial" panose="020B0604020202020204" pitchFamily="34" charset="0"/>
              </a:rPr>
              <a:t>Bevacizumab</a:t>
            </a:r>
            <a:r>
              <a:rPr lang="fr-FR" sz="16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83702" y="4970997"/>
            <a:ext cx="295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cs typeface="Arial" panose="020B0604020202020204" pitchFamily="34" charset="0"/>
              </a:rPr>
              <a:t>Recherche dans la BDD/r</a:t>
            </a:r>
          </a:p>
        </p:txBody>
      </p:sp>
    </p:spTree>
    <p:extLst>
      <p:ext uri="{BB962C8B-B14F-4D97-AF65-F5344CB8AC3E}">
        <p14:creationId xmlns:p14="http://schemas.microsoft.com/office/powerpoint/2010/main" val="76345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4434" y="0"/>
            <a:ext cx="8465065" cy="776111"/>
          </a:xfrm>
        </p:spPr>
        <p:txBody>
          <a:bodyPr>
            <a:normAutofit/>
          </a:bodyPr>
          <a:lstStyle/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Résultats (1) : Référencement dans les BDD (%)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3333" y="860780"/>
            <a:ext cx="8396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Au total </a:t>
            </a:r>
            <a:r>
              <a:rPr lang="fr-FR" sz="2400" b="1" dirty="0">
                <a:solidFill>
                  <a:srgbClr val="FF0000"/>
                </a:solidFill>
              </a:rPr>
              <a:t>797 </a:t>
            </a:r>
            <a:r>
              <a:rPr lang="fr-FR" sz="2400" dirty="0"/>
              <a:t>doublets Plantes-Médicaments ont été analysés</a:t>
            </a:r>
          </a:p>
          <a:p>
            <a:pPr marL="1657350" lvl="3" indent="-285750" algn="just">
              <a:buFont typeface="Wingdings" charset="0"/>
              <a:buChar char="è"/>
            </a:pPr>
            <a:r>
              <a:rPr lang="fr-FR" sz="2400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382</a:t>
            </a:r>
            <a:r>
              <a:rPr lang="fr-FR" sz="2400" dirty="0"/>
              <a:t> interactions ont été détectées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25779" y="1791560"/>
            <a:ext cx="863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Les BDD/r ne référencent pas toutes les plantes de l’analyse:</a:t>
            </a:r>
          </a:p>
          <a:p>
            <a:endParaRPr lang="fr-FR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433477"/>
              </p:ext>
            </p:extLst>
          </p:nvPr>
        </p:nvGraphicFramePr>
        <p:xfrm>
          <a:off x="1439334" y="2159000"/>
          <a:ext cx="5700888" cy="3358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733777" y="5630334"/>
            <a:ext cx="7422446" cy="107244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 algn="just">
              <a:buFontTx/>
              <a:buChar char="-"/>
            </a:pPr>
            <a:r>
              <a:rPr lang="fr-FR" sz="2000" dirty="0"/>
              <a:t>Les BDD/r référençant le plus de plantes </a:t>
            </a:r>
            <a:r>
              <a:rPr lang="fr-FR" sz="2000" dirty="0">
                <a:sym typeface="Wingdings"/>
              </a:rPr>
              <a:t> </a:t>
            </a:r>
            <a:r>
              <a:rPr lang="fr-FR" sz="2000" dirty="0"/>
              <a:t>grand public</a:t>
            </a:r>
          </a:p>
          <a:p>
            <a:pPr marL="800100" lvl="1" indent="-342900" algn="just">
              <a:buFontTx/>
              <a:buChar char="-"/>
            </a:pPr>
            <a:r>
              <a:rPr lang="fr-FR" sz="2000" dirty="0"/>
              <a:t>Le référencement est très inégale entre les BDD/r</a:t>
            </a:r>
          </a:p>
        </p:txBody>
      </p:sp>
      <p:sp>
        <p:nvSpPr>
          <p:cNvPr id="3" name="Ellipse 2"/>
          <p:cNvSpPr/>
          <p:nvPr/>
        </p:nvSpPr>
        <p:spPr>
          <a:xfrm>
            <a:off x="1778000" y="5092700"/>
            <a:ext cx="1612900" cy="241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826229" y="5092700"/>
            <a:ext cx="1202971" cy="2413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924551" y="5092700"/>
            <a:ext cx="1202971" cy="2095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4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40064" y="-666570"/>
            <a:ext cx="5481118" cy="7790023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2888" y="0"/>
            <a:ext cx="9031112" cy="818444"/>
          </a:xfrm>
        </p:spPr>
        <p:txBody>
          <a:bodyPr>
            <a:noAutofit/>
          </a:bodyPr>
          <a:lstStyle/>
          <a:p>
            <a:pPr algn="ctr"/>
            <a:r>
              <a:rPr lang="fr-FR" sz="2800" b="1" i="1" dirty="0">
                <a:latin typeface="+mn-lt"/>
                <a:cs typeface="Arial" panose="020B0604020202020204" pitchFamily="34" charset="0"/>
              </a:rPr>
              <a:t>Résultats (2): Plantes responsables d’IMP,</a:t>
            </a:r>
            <a:br>
              <a:rPr lang="fr-FR" sz="2800" b="1" i="1" dirty="0">
                <a:latin typeface="+mn-lt"/>
                <a:cs typeface="Arial" panose="020B0604020202020204" pitchFamily="34" charset="0"/>
              </a:rPr>
            </a:br>
            <a:r>
              <a:rPr lang="fr-FR" sz="2800" b="1" i="1" dirty="0">
                <a:latin typeface="+mn-lt"/>
                <a:cs typeface="Arial" panose="020B0604020202020204" pitchFamily="34" charset="0"/>
              </a:rPr>
              <a:t> dans notre échantillon en % de présence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49111" y="5969001"/>
            <a:ext cx="7478890" cy="81844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000" dirty="0">
                <a:latin typeface="+mn-lt"/>
                <a:cs typeface="Arial" panose="020B0604020202020204" pitchFamily="34" charset="0"/>
                <a:sym typeface="Wingdings"/>
              </a:rPr>
              <a:t> Le Gui le Curcuma et le gingembre sont les plantes les plus impliquées dans les IMP détectées de notre échantillon</a:t>
            </a:r>
            <a:endParaRPr lang="fr-FR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27300" y="818444"/>
            <a:ext cx="177800" cy="47060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708400" y="2298700"/>
            <a:ext cx="228600" cy="3225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286000" y="2298700"/>
            <a:ext cx="228600" cy="3225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2189339" y="5626100"/>
            <a:ext cx="0" cy="30480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12888" y="0"/>
            <a:ext cx="9031112" cy="818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Résultats (3): IMP détectées par BDD/r en %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81000" y="5969001"/>
            <a:ext cx="8381999" cy="81844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+mn-lt"/>
                <a:cs typeface="Arial" panose="020B0604020202020204" pitchFamily="34" charset="0"/>
                <a:sym typeface="Wingdings"/>
              </a:rPr>
              <a:t> </a:t>
            </a:r>
            <a:r>
              <a:rPr lang="fr-FR" sz="2000" dirty="0" err="1">
                <a:latin typeface="+mn-lt"/>
                <a:cs typeface="Arial" panose="020B0604020202020204" pitchFamily="34" charset="0"/>
                <a:sym typeface="Wingdings"/>
              </a:rPr>
              <a:t>Hédrine</a:t>
            </a:r>
            <a:r>
              <a:rPr lang="fr-FR" sz="2000" dirty="0">
                <a:latin typeface="+mn-lt"/>
                <a:cs typeface="Arial" panose="020B0604020202020204" pitchFamily="34" charset="0"/>
                <a:sym typeface="Wingdings"/>
              </a:rPr>
              <a:t> et les BDD/r du MSKCC, de </a:t>
            </a:r>
            <a:r>
              <a:rPr lang="fr-FR" sz="2000" dirty="0" err="1">
                <a:latin typeface="+mn-lt"/>
                <a:cs typeface="Arial" panose="020B0604020202020204" pitchFamily="34" charset="0"/>
                <a:sym typeface="Wingdings"/>
              </a:rPr>
              <a:t>WebMD</a:t>
            </a:r>
            <a:r>
              <a:rPr lang="fr-FR" sz="2000" dirty="0">
                <a:latin typeface="+mn-lt"/>
                <a:cs typeface="Arial" panose="020B0604020202020204" pitchFamily="34" charset="0"/>
                <a:sym typeface="Wingdings"/>
              </a:rPr>
              <a:t> et de Passeport-Santé     détectent le plus d’IMP</a:t>
            </a:r>
            <a:endParaRPr lang="fr-FR" sz="20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531243"/>
              </p:ext>
            </p:extLst>
          </p:nvPr>
        </p:nvGraphicFramePr>
        <p:xfrm>
          <a:off x="514350" y="818444"/>
          <a:ext cx="7613650" cy="490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37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1667" y="641882"/>
            <a:ext cx="83961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Il s’agit de résultats bruts, sans œil critique des IMP identifiées</a:t>
            </a:r>
          </a:p>
          <a:p>
            <a:pPr algn="just"/>
            <a:endParaRPr lang="fr-FR" sz="1400" dirty="0"/>
          </a:p>
          <a:p>
            <a:pPr algn="just"/>
            <a:r>
              <a:rPr lang="fr-FR" sz="2400" dirty="0"/>
              <a:t>Une analyse préliminaire des IMP détectées montre la présence de faux positifs, et de faux négatifs</a:t>
            </a:r>
          </a:p>
          <a:p>
            <a:pPr algn="just"/>
            <a:endParaRPr lang="fr-FR" dirty="0"/>
          </a:p>
          <a:p>
            <a:r>
              <a:rPr lang="fr-FR" sz="2400" dirty="0"/>
              <a:t>Une analyse approfondie permettra d’estimer la sensibilité et la spécificité de ces BDD/r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12888" y="0"/>
            <a:ext cx="9031112" cy="818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Discussion</a:t>
            </a: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211667" y="3577242"/>
          <a:ext cx="8232043" cy="4077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7488" y="6239816"/>
            <a:ext cx="8713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 </a:t>
            </a:r>
            <a:r>
              <a:rPr lang="fr-FR" sz="2400" dirty="0"/>
              <a:t>Identifier selon ce score les Conduites à Tenir (PE, CI, monitoring …)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888" y="2483348"/>
            <a:ext cx="115626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br>
              <a:rPr lang="fr-FR" dirty="0"/>
            </a:br>
            <a:r>
              <a:rPr lang="fr-FR" sz="3200" b="1" i="1" dirty="0">
                <a:ea typeface="+mj-ea"/>
                <a:cs typeface="Arial" panose="020B0604020202020204" pitchFamily="34" charset="0"/>
              </a:rPr>
              <a:t>Perspectives</a:t>
            </a:r>
            <a:br>
              <a:rPr lang="fr-FR" sz="2400" b="1" i="1" dirty="0">
                <a:cs typeface="Arial" panose="020B0604020202020204" pitchFamily="34" charset="0"/>
              </a:rPr>
            </a:br>
            <a:br>
              <a:rPr lang="fr-FR" sz="2400" dirty="0"/>
            </a:br>
            <a:r>
              <a:rPr lang="fr-FR" sz="2400" dirty="0"/>
              <a:t>Analyse de risque à priori-score :  </a:t>
            </a:r>
          </a:p>
          <a:p>
            <a:br>
              <a:rPr lang="fr-FR" sz="2400" dirty="0"/>
            </a:br>
            <a:r>
              <a:rPr lang="fr-FR" sz="2400" dirty="0"/>
              <a:t>                                                           Score de criticité </a:t>
            </a:r>
          </a:p>
        </p:txBody>
      </p:sp>
      <p:sp>
        <p:nvSpPr>
          <p:cNvPr id="9" name="Rectangle avec flèche vers le haut 8"/>
          <p:cNvSpPr/>
          <p:nvPr/>
        </p:nvSpPr>
        <p:spPr>
          <a:xfrm>
            <a:off x="2260600" y="4482763"/>
            <a:ext cx="5765800" cy="546437"/>
          </a:xfrm>
          <a:prstGeom prst="upArrowCallou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43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761" y="181681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200" b="1" i="1" dirty="0">
                <a:latin typeface="+mn-lt"/>
                <a:cs typeface="Arial" panose="020B0604020202020204" pitchFamily="34" charset="0"/>
              </a:rPr>
              <a:t>Remerciements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761" y="1397189"/>
            <a:ext cx="7886700" cy="4919663"/>
          </a:xfrm>
        </p:spPr>
        <p:txBody>
          <a:bodyPr>
            <a:normAutofit/>
          </a:bodyPr>
          <a:lstStyle/>
          <a:p>
            <a:endParaRPr lang="fr-FR" sz="2400" dirty="0">
              <a:cs typeface="Times New Roman" panose="02020603050405020304" pitchFamily="18" charset="0"/>
            </a:endParaRPr>
          </a:p>
          <a:p>
            <a:r>
              <a:rPr lang="fr-FR" sz="2400" dirty="0">
                <a:cs typeface="Times New Roman" panose="02020603050405020304" pitchFamily="18" charset="0"/>
              </a:rPr>
              <a:t>A toute l’équipe du Centre Paul Strauss et en particulier :</a:t>
            </a:r>
            <a:br>
              <a:rPr lang="fr-FR" sz="2400" dirty="0">
                <a:cs typeface="Times New Roman" panose="02020603050405020304" pitchFamily="18" charset="0"/>
              </a:rPr>
            </a:br>
            <a:r>
              <a:rPr lang="fr-FR" sz="2400" dirty="0">
                <a:cs typeface="Times New Roman" panose="02020603050405020304" pitchFamily="18" charset="0"/>
              </a:rPr>
              <a:t>P. </a:t>
            </a:r>
            <a:r>
              <a:rPr lang="fr-FR" sz="2400" dirty="0" err="1">
                <a:cs typeface="Times New Roman" panose="02020603050405020304" pitchFamily="18" charset="0"/>
              </a:rPr>
              <a:t>Coliat</a:t>
            </a:r>
            <a:r>
              <a:rPr lang="fr-FR" sz="2400" dirty="0">
                <a:cs typeface="Times New Roman" panose="02020603050405020304" pitchFamily="18" charset="0"/>
              </a:rPr>
              <a:t>, E. Petit-Jean, O. </a:t>
            </a:r>
            <a:r>
              <a:rPr lang="fr-FR" sz="2400" dirty="0" err="1">
                <a:cs typeface="Times New Roman" panose="02020603050405020304" pitchFamily="18" charset="0"/>
              </a:rPr>
              <a:t>Regnier</a:t>
            </a:r>
            <a:r>
              <a:rPr lang="fr-FR" sz="2400" dirty="0">
                <a:cs typeface="Times New Roman" panose="02020603050405020304" pitchFamily="18" charset="0"/>
              </a:rPr>
              <a:t> , N. Etienne, D. </a:t>
            </a:r>
            <a:r>
              <a:rPr lang="fr-FR" sz="2400" dirty="0" err="1">
                <a:cs typeface="Times New Roman" panose="02020603050405020304" pitchFamily="18" charset="0"/>
              </a:rPr>
              <a:t>Prébay</a:t>
            </a:r>
            <a:endParaRPr lang="fr-FR" sz="2400" dirty="0">
              <a:cs typeface="Times New Roman" panose="02020603050405020304" pitchFamily="18" charset="0"/>
            </a:endParaRPr>
          </a:p>
          <a:p>
            <a:endParaRPr lang="fr-FR" sz="2400" dirty="0"/>
          </a:p>
          <a:p>
            <a:r>
              <a:rPr lang="fr-FR" sz="2400" dirty="0"/>
              <a:t>A la SFPO qui m’a permis de présenter notre travail</a:t>
            </a:r>
          </a:p>
          <a:p>
            <a:endParaRPr lang="fr-FR" sz="2400" dirty="0"/>
          </a:p>
          <a:p>
            <a:r>
              <a:rPr lang="fr-FR" sz="2400" dirty="0"/>
              <a:t>A la pharmacie </a:t>
            </a:r>
            <a:r>
              <a:rPr lang="fr-FR" sz="2400" dirty="0" err="1"/>
              <a:t>Billmann</a:t>
            </a:r>
            <a:r>
              <a:rPr lang="fr-FR" sz="2400" dirty="0"/>
              <a:t> de Soufflenheim qui m’a libérée</a:t>
            </a: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8" y="5329851"/>
            <a:ext cx="1564922" cy="113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Société Française de Pharmacie Oncologi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854" y="5600797"/>
            <a:ext cx="2821469" cy="8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ucun texte alternatif disponi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077" y="5294649"/>
            <a:ext cx="1173624" cy="117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32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7736" y="-203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i="1" dirty="0">
                <a:latin typeface="+mn-lt"/>
                <a:cs typeface="Arial" panose="020B0604020202020204" pitchFamily="34" charset="0"/>
              </a:rPr>
              <a:t>Merci pour votre attention !</a:t>
            </a:r>
          </a:p>
        </p:txBody>
      </p:sp>
      <p:pic>
        <p:nvPicPr>
          <p:cNvPr id="1028" name="Picture 4" descr="Résultat de recherche d'images pour &quot;shadok médecin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65" y="827881"/>
            <a:ext cx="8179771" cy="586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332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362</Words>
  <Application>Microsoft Office PowerPoint</Application>
  <PresentationFormat>Affichage à l'écran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Thème Office</vt:lpstr>
      <vt:lpstr>Détectabilité des interactions plantes médicaments (IMP)  Tests d’interactions entre 10 bases de données ou référentiels (BDD/r) :  Les BDD/r d’IMP donnent-elles les mêmes informations ?</vt:lpstr>
      <vt:lpstr>Introduction </vt:lpstr>
      <vt:lpstr>Matériel et Méthode :</vt:lpstr>
      <vt:lpstr>Résultats (1) : Référencement dans les BDD (%)</vt:lpstr>
      <vt:lpstr>Résultats (2): Plantes responsables d’IMP,  dans notre échantillon en % de présence</vt:lpstr>
      <vt:lpstr>Présentation PowerPoint</vt:lpstr>
      <vt:lpstr>Présentation PowerPoint</vt:lpstr>
      <vt:lpstr>Remerciements</vt:lpstr>
      <vt:lpstr>Merci pour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Détectabilité des interactions plantes médicaments (IMP) :  Tests d’interactions entre 10 bases de données ou référentiels (BDD/r).  Les BDD/r d’IMP donnent-elles les mêmes informations ?</dc:title>
  <dc:creator>Nicolas Koessler</dc:creator>
  <cp:lastModifiedBy>n</cp:lastModifiedBy>
  <cp:revision>49</cp:revision>
  <dcterms:created xsi:type="dcterms:W3CDTF">2017-10-08T07:55:36Z</dcterms:created>
  <dcterms:modified xsi:type="dcterms:W3CDTF">2017-10-12T12:15:12Z</dcterms:modified>
</cp:coreProperties>
</file>