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7675" cy="9926638"/>
  <p:embeddedFontLst>
    <p:embeddedFont>
      <p:font typeface="Candara" panose="020E0502030303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AC0B751-B382-4C72-80ED-8CAD8AE1E527}">
  <a:tblStyle styleId="{AAC0B751-B382-4C72-80ED-8CAD8AE1E527}" styleName="Table_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tcBdr/>
        <a:fill>
          <a:solidFill>
            <a:srgbClr val="CA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A9EEDA-465F-4519-83F9-3783A80C275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74470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Mesure de la performance d'un classificateur binaire, c'est-à-dire d'un système qui a pour objectif de catégoriser des éléments en deux groupes distincts sur la base d'une ou plusieurs des caractéristiques de chacun de ces éléments</a:t>
            </a:r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B5394"/>
              </a:gs>
              <a:gs pos="100000">
                <a:srgbClr val="56A9F3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4" name="Shape 24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25" name="Shape 25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ctr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ctr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ctr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ctr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ctr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‹N°›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 rot="5400000">
            <a:off x="2850886" y="696649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44462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06362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29539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447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473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498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397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‹N°›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Titre vertical et text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B5394"/>
              </a:gs>
              <a:gs pos="90000">
                <a:srgbClr val="56A9F3"/>
              </a:gs>
              <a:gs pos="100000">
                <a:srgbClr val="56A9F3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‹N°›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24" name="Shape 124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25" name="Shape 125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 rot="5400000">
            <a:off x="5414433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ndara"/>
              <a:buNone/>
              <a:defRPr sz="4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44462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06362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29539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447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473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498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397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44462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06362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29539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447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473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498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397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‹N°›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Titre de sec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B5394"/>
              </a:gs>
              <a:gs pos="100000">
                <a:srgbClr val="56A9F3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6047438" y="4203592"/>
            <a:ext cx="2876429" cy="71402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33" y="0"/>
                </a:moveTo>
                <a:lnTo>
                  <a:pt x="119733" y="0"/>
                </a:lnTo>
                <a:lnTo>
                  <a:pt x="114678" y="3375"/>
                </a:lnTo>
                <a:lnTo>
                  <a:pt x="109534" y="7125"/>
                </a:lnTo>
                <a:lnTo>
                  <a:pt x="104301" y="11250"/>
                </a:lnTo>
                <a:lnTo>
                  <a:pt x="98891" y="15375"/>
                </a:lnTo>
                <a:lnTo>
                  <a:pt x="93392" y="20250"/>
                </a:lnTo>
                <a:lnTo>
                  <a:pt x="87716" y="25125"/>
                </a:lnTo>
                <a:lnTo>
                  <a:pt x="81951" y="30750"/>
                </a:lnTo>
                <a:lnTo>
                  <a:pt x="76008" y="36375"/>
                </a:lnTo>
                <a:lnTo>
                  <a:pt x="76008" y="36375"/>
                </a:lnTo>
                <a:lnTo>
                  <a:pt x="65277" y="47250"/>
                </a:lnTo>
                <a:lnTo>
                  <a:pt x="54811" y="57000"/>
                </a:lnTo>
                <a:lnTo>
                  <a:pt x="44789" y="66000"/>
                </a:lnTo>
                <a:lnTo>
                  <a:pt x="35121" y="74625"/>
                </a:lnTo>
                <a:lnTo>
                  <a:pt x="25898" y="82125"/>
                </a:lnTo>
                <a:lnTo>
                  <a:pt x="16940" y="88875"/>
                </a:lnTo>
                <a:lnTo>
                  <a:pt x="8337" y="95250"/>
                </a:lnTo>
                <a:lnTo>
                  <a:pt x="0" y="100875"/>
                </a:lnTo>
                <a:lnTo>
                  <a:pt x="0" y="100875"/>
                </a:lnTo>
                <a:lnTo>
                  <a:pt x="5764" y="104250"/>
                </a:lnTo>
                <a:lnTo>
                  <a:pt x="11263" y="107250"/>
                </a:lnTo>
                <a:lnTo>
                  <a:pt x="16585" y="109875"/>
                </a:lnTo>
                <a:lnTo>
                  <a:pt x="21818" y="112125"/>
                </a:lnTo>
                <a:lnTo>
                  <a:pt x="26873" y="114375"/>
                </a:lnTo>
                <a:lnTo>
                  <a:pt x="31751" y="115875"/>
                </a:lnTo>
                <a:lnTo>
                  <a:pt x="36452" y="117375"/>
                </a:lnTo>
                <a:lnTo>
                  <a:pt x="41064" y="118500"/>
                </a:lnTo>
                <a:lnTo>
                  <a:pt x="45587" y="119250"/>
                </a:lnTo>
                <a:lnTo>
                  <a:pt x="49933" y="119625"/>
                </a:lnTo>
                <a:lnTo>
                  <a:pt x="54101" y="120000"/>
                </a:lnTo>
                <a:lnTo>
                  <a:pt x="58181" y="120000"/>
                </a:lnTo>
                <a:lnTo>
                  <a:pt x="62172" y="119625"/>
                </a:lnTo>
                <a:lnTo>
                  <a:pt x="66075" y="119250"/>
                </a:lnTo>
                <a:lnTo>
                  <a:pt x="69800" y="118500"/>
                </a:lnTo>
                <a:lnTo>
                  <a:pt x="73436" y="117375"/>
                </a:lnTo>
                <a:lnTo>
                  <a:pt x="76895" y="116250"/>
                </a:lnTo>
                <a:lnTo>
                  <a:pt x="80354" y="114750"/>
                </a:lnTo>
                <a:lnTo>
                  <a:pt x="83636" y="112875"/>
                </a:lnTo>
                <a:lnTo>
                  <a:pt x="86917" y="111000"/>
                </a:lnTo>
                <a:lnTo>
                  <a:pt x="90022" y="108750"/>
                </a:lnTo>
                <a:lnTo>
                  <a:pt x="93126" y="106500"/>
                </a:lnTo>
                <a:lnTo>
                  <a:pt x="96053" y="103875"/>
                </a:lnTo>
                <a:lnTo>
                  <a:pt x="98980" y="101250"/>
                </a:lnTo>
                <a:lnTo>
                  <a:pt x="101818" y="98250"/>
                </a:lnTo>
                <a:lnTo>
                  <a:pt x="104567" y="95250"/>
                </a:lnTo>
                <a:lnTo>
                  <a:pt x="107228" y="91875"/>
                </a:lnTo>
                <a:lnTo>
                  <a:pt x="109889" y="88500"/>
                </a:lnTo>
                <a:lnTo>
                  <a:pt x="114944" y="81000"/>
                </a:lnTo>
                <a:lnTo>
                  <a:pt x="119822" y="73125"/>
                </a:lnTo>
                <a:lnTo>
                  <a:pt x="119822" y="73125"/>
                </a:lnTo>
                <a:lnTo>
                  <a:pt x="120000" y="72750"/>
                </a:lnTo>
                <a:lnTo>
                  <a:pt x="120000" y="72750"/>
                </a:lnTo>
                <a:lnTo>
                  <a:pt x="120000" y="0"/>
                </a:lnTo>
                <a:lnTo>
                  <a:pt x="120000" y="0"/>
                </a:lnTo>
                <a:lnTo>
                  <a:pt x="119733" y="0"/>
                </a:lnTo>
                <a:lnTo>
                  <a:pt x="119733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2619320" y="4075290"/>
            <a:ext cx="5544515" cy="8501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12440"/>
                </a:moveTo>
                <a:lnTo>
                  <a:pt x="120000" y="112440"/>
                </a:lnTo>
                <a:lnTo>
                  <a:pt x="117377" y="110236"/>
                </a:lnTo>
                <a:lnTo>
                  <a:pt x="114662" y="108031"/>
                </a:lnTo>
                <a:lnTo>
                  <a:pt x="109003" y="102677"/>
                </a:lnTo>
                <a:lnTo>
                  <a:pt x="103021" y="96062"/>
                </a:lnTo>
                <a:lnTo>
                  <a:pt x="96717" y="88818"/>
                </a:lnTo>
                <a:lnTo>
                  <a:pt x="90046" y="80000"/>
                </a:lnTo>
                <a:lnTo>
                  <a:pt x="83006" y="70236"/>
                </a:lnTo>
                <a:lnTo>
                  <a:pt x="75598" y="58897"/>
                </a:lnTo>
                <a:lnTo>
                  <a:pt x="67776" y="46614"/>
                </a:lnTo>
                <a:lnTo>
                  <a:pt x="67776" y="46614"/>
                </a:lnTo>
                <a:lnTo>
                  <a:pt x="64693" y="41889"/>
                </a:lnTo>
                <a:lnTo>
                  <a:pt x="61702" y="37165"/>
                </a:lnTo>
                <a:lnTo>
                  <a:pt x="58803" y="33070"/>
                </a:lnTo>
                <a:lnTo>
                  <a:pt x="55904" y="28976"/>
                </a:lnTo>
                <a:lnTo>
                  <a:pt x="53098" y="25511"/>
                </a:lnTo>
                <a:lnTo>
                  <a:pt x="50383" y="22047"/>
                </a:lnTo>
                <a:lnTo>
                  <a:pt x="47714" y="18897"/>
                </a:lnTo>
                <a:lnTo>
                  <a:pt x="45092" y="16062"/>
                </a:lnTo>
                <a:lnTo>
                  <a:pt x="42561" y="13543"/>
                </a:lnTo>
                <a:lnTo>
                  <a:pt x="40030" y="11338"/>
                </a:lnTo>
                <a:lnTo>
                  <a:pt x="35245" y="7244"/>
                </a:lnTo>
                <a:lnTo>
                  <a:pt x="30690" y="4409"/>
                </a:lnTo>
                <a:lnTo>
                  <a:pt x="26411" y="2204"/>
                </a:lnTo>
                <a:lnTo>
                  <a:pt x="22315" y="629"/>
                </a:lnTo>
                <a:lnTo>
                  <a:pt x="18450" y="0"/>
                </a:lnTo>
                <a:lnTo>
                  <a:pt x="14815" y="0"/>
                </a:lnTo>
                <a:lnTo>
                  <a:pt x="11411" y="629"/>
                </a:lnTo>
                <a:lnTo>
                  <a:pt x="8236" y="1574"/>
                </a:lnTo>
                <a:lnTo>
                  <a:pt x="5291" y="3149"/>
                </a:lnTo>
                <a:lnTo>
                  <a:pt x="2530" y="5039"/>
                </a:lnTo>
                <a:lnTo>
                  <a:pt x="0" y="7559"/>
                </a:lnTo>
                <a:lnTo>
                  <a:pt x="0" y="7559"/>
                </a:lnTo>
                <a:lnTo>
                  <a:pt x="3542" y="10393"/>
                </a:lnTo>
                <a:lnTo>
                  <a:pt x="7223" y="13543"/>
                </a:lnTo>
                <a:lnTo>
                  <a:pt x="11042" y="17637"/>
                </a:lnTo>
                <a:lnTo>
                  <a:pt x="15000" y="22047"/>
                </a:lnTo>
                <a:lnTo>
                  <a:pt x="19095" y="27401"/>
                </a:lnTo>
                <a:lnTo>
                  <a:pt x="23328" y="33070"/>
                </a:lnTo>
                <a:lnTo>
                  <a:pt x="27745" y="39370"/>
                </a:lnTo>
                <a:lnTo>
                  <a:pt x="32254" y="46614"/>
                </a:lnTo>
                <a:lnTo>
                  <a:pt x="32254" y="46614"/>
                </a:lnTo>
                <a:lnTo>
                  <a:pt x="40398" y="59527"/>
                </a:lnTo>
                <a:lnTo>
                  <a:pt x="48128" y="70866"/>
                </a:lnTo>
                <a:lnTo>
                  <a:pt x="55398" y="81259"/>
                </a:lnTo>
                <a:lnTo>
                  <a:pt x="58941" y="85669"/>
                </a:lnTo>
                <a:lnTo>
                  <a:pt x="62300" y="90078"/>
                </a:lnTo>
                <a:lnTo>
                  <a:pt x="65613" y="94173"/>
                </a:lnTo>
                <a:lnTo>
                  <a:pt x="68834" y="97637"/>
                </a:lnTo>
                <a:lnTo>
                  <a:pt x="71963" y="101102"/>
                </a:lnTo>
                <a:lnTo>
                  <a:pt x="75000" y="104251"/>
                </a:lnTo>
                <a:lnTo>
                  <a:pt x="77944" y="106771"/>
                </a:lnTo>
                <a:lnTo>
                  <a:pt x="80797" y="109291"/>
                </a:lnTo>
                <a:lnTo>
                  <a:pt x="83558" y="111496"/>
                </a:lnTo>
                <a:lnTo>
                  <a:pt x="86273" y="113700"/>
                </a:lnTo>
                <a:lnTo>
                  <a:pt x="88895" y="115275"/>
                </a:lnTo>
                <a:lnTo>
                  <a:pt x="91426" y="116535"/>
                </a:lnTo>
                <a:lnTo>
                  <a:pt x="93865" y="117795"/>
                </a:lnTo>
                <a:lnTo>
                  <a:pt x="96257" y="118740"/>
                </a:lnTo>
                <a:lnTo>
                  <a:pt x="98604" y="119370"/>
                </a:lnTo>
                <a:lnTo>
                  <a:pt x="100858" y="120000"/>
                </a:lnTo>
                <a:lnTo>
                  <a:pt x="103021" y="120000"/>
                </a:lnTo>
                <a:lnTo>
                  <a:pt x="105138" y="120000"/>
                </a:lnTo>
                <a:lnTo>
                  <a:pt x="107208" y="119685"/>
                </a:lnTo>
                <a:lnTo>
                  <a:pt x="109187" y="119370"/>
                </a:lnTo>
                <a:lnTo>
                  <a:pt x="111119" y="118740"/>
                </a:lnTo>
                <a:lnTo>
                  <a:pt x="113006" y="117795"/>
                </a:lnTo>
                <a:lnTo>
                  <a:pt x="114846" y="116535"/>
                </a:lnTo>
                <a:lnTo>
                  <a:pt x="116595" y="115275"/>
                </a:lnTo>
                <a:lnTo>
                  <a:pt x="118343" y="114015"/>
                </a:lnTo>
                <a:lnTo>
                  <a:pt x="120000" y="112440"/>
                </a:lnTo>
                <a:lnTo>
                  <a:pt x="120000" y="112440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2828728" y="4087562"/>
            <a:ext cx="5467980" cy="77427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103"/>
                </a:moveTo>
                <a:lnTo>
                  <a:pt x="0" y="12103"/>
                </a:lnTo>
                <a:lnTo>
                  <a:pt x="419" y="11412"/>
                </a:lnTo>
                <a:lnTo>
                  <a:pt x="1679" y="9682"/>
                </a:lnTo>
                <a:lnTo>
                  <a:pt x="3825" y="7262"/>
                </a:lnTo>
                <a:lnTo>
                  <a:pt x="5225" y="5878"/>
                </a:lnTo>
                <a:lnTo>
                  <a:pt x="6858" y="4495"/>
                </a:lnTo>
                <a:lnTo>
                  <a:pt x="8678" y="3458"/>
                </a:lnTo>
                <a:lnTo>
                  <a:pt x="10777" y="2420"/>
                </a:lnTo>
                <a:lnTo>
                  <a:pt x="13063" y="1383"/>
                </a:lnTo>
                <a:lnTo>
                  <a:pt x="15629" y="691"/>
                </a:lnTo>
                <a:lnTo>
                  <a:pt x="18429" y="345"/>
                </a:lnTo>
                <a:lnTo>
                  <a:pt x="21461" y="0"/>
                </a:lnTo>
                <a:lnTo>
                  <a:pt x="24727" y="345"/>
                </a:lnTo>
                <a:lnTo>
                  <a:pt x="28227" y="1037"/>
                </a:lnTo>
                <a:lnTo>
                  <a:pt x="32006" y="2420"/>
                </a:lnTo>
                <a:lnTo>
                  <a:pt x="36018" y="4149"/>
                </a:lnTo>
                <a:lnTo>
                  <a:pt x="40264" y="6916"/>
                </a:lnTo>
                <a:lnTo>
                  <a:pt x="44790" y="10028"/>
                </a:lnTo>
                <a:lnTo>
                  <a:pt x="49595" y="13832"/>
                </a:lnTo>
                <a:lnTo>
                  <a:pt x="54634" y="18328"/>
                </a:lnTo>
                <a:lnTo>
                  <a:pt x="59953" y="23861"/>
                </a:lnTo>
                <a:lnTo>
                  <a:pt x="65505" y="30086"/>
                </a:lnTo>
                <a:lnTo>
                  <a:pt x="71337" y="37348"/>
                </a:lnTo>
                <a:lnTo>
                  <a:pt x="77449" y="45994"/>
                </a:lnTo>
                <a:lnTo>
                  <a:pt x="83841" y="55331"/>
                </a:lnTo>
                <a:lnTo>
                  <a:pt x="90513" y="65706"/>
                </a:lnTo>
                <a:lnTo>
                  <a:pt x="97465" y="77463"/>
                </a:lnTo>
                <a:lnTo>
                  <a:pt x="104696" y="90259"/>
                </a:lnTo>
                <a:lnTo>
                  <a:pt x="112208" y="104438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5609489" y="4074174"/>
            <a:ext cx="3308000" cy="6515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9999"/>
                </a:moveTo>
                <a:lnTo>
                  <a:pt x="0" y="119999"/>
                </a:lnTo>
                <a:lnTo>
                  <a:pt x="3470" y="115068"/>
                </a:lnTo>
                <a:lnTo>
                  <a:pt x="12956" y="102328"/>
                </a:lnTo>
                <a:lnTo>
                  <a:pt x="19511" y="93698"/>
                </a:lnTo>
                <a:lnTo>
                  <a:pt x="27069" y="84246"/>
                </a:lnTo>
                <a:lnTo>
                  <a:pt x="35475" y="73972"/>
                </a:lnTo>
                <a:lnTo>
                  <a:pt x="44498" y="62876"/>
                </a:lnTo>
                <a:lnTo>
                  <a:pt x="54061" y="52191"/>
                </a:lnTo>
                <a:lnTo>
                  <a:pt x="63856" y="41506"/>
                </a:lnTo>
                <a:lnTo>
                  <a:pt x="73881" y="31643"/>
                </a:lnTo>
                <a:lnTo>
                  <a:pt x="83830" y="22191"/>
                </a:lnTo>
                <a:lnTo>
                  <a:pt x="88766" y="18082"/>
                </a:lnTo>
                <a:lnTo>
                  <a:pt x="93547" y="13972"/>
                </a:lnTo>
                <a:lnTo>
                  <a:pt x="98329" y="10684"/>
                </a:lnTo>
                <a:lnTo>
                  <a:pt x="102956" y="7397"/>
                </a:lnTo>
                <a:lnTo>
                  <a:pt x="107506" y="4931"/>
                </a:lnTo>
                <a:lnTo>
                  <a:pt x="111825" y="2876"/>
                </a:lnTo>
                <a:lnTo>
                  <a:pt x="115989" y="1232"/>
                </a:ln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11665" y="4058555"/>
            <a:ext cx="8723376" cy="132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41" y="51543"/>
                </a:moveTo>
                <a:lnTo>
                  <a:pt x="119941" y="51543"/>
                </a:lnTo>
                <a:lnTo>
                  <a:pt x="118828" y="54563"/>
                </a:lnTo>
                <a:lnTo>
                  <a:pt x="117715" y="57382"/>
                </a:lnTo>
                <a:lnTo>
                  <a:pt x="116544" y="60000"/>
                </a:lnTo>
                <a:lnTo>
                  <a:pt x="115344" y="62416"/>
                </a:lnTo>
                <a:lnTo>
                  <a:pt x="114114" y="64832"/>
                </a:lnTo>
                <a:lnTo>
                  <a:pt x="112825" y="67046"/>
                </a:lnTo>
                <a:lnTo>
                  <a:pt x="111508" y="68859"/>
                </a:lnTo>
                <a:lnTo>
                  <a:pt x="110131" y="70671"/>
                </a:lnTo>
                <a:lnTo>
                  <a:pt x="108696" y="72281"/>
                </a:lnTo>
                <a:lnTo>
                  <a:pt x="107203" y="73489"/>
                </a:lnTo>
                <a:lnTo>
                  <a:pt x="105651" y="74697"/>
                </a:lnTo>
                <a:lnTo>
                  <a:pt x="104040" y="75503"/>
                </a:lnTo>
                <a:lnTo>
                  <a:pt x="102371" y="76308"/>
                </a:lnTo>
                <a:lnTo>
                  <a:pt x="100614" y="76711"/>
                </a:lnTo>
                <a:lnTo>
                  <a:pt x="98799" y="76711"/>
                </a:lnTo>
                <a:lnTo>
                  <a:pt x="96896" y="76510"/>
                </a:lnTo>
                <a:lnTo>
                  <a:pt x="94904" y="76107"/>
                </a:lnTo>
                <a:lnTo>
                  <a:pt x="92855" y="75503"/>
                </a:lnTo>
                <a:lnTo>
                  <a:pt x="90717" y="74496"/>
                </a:lnTo>
                <a:lnTo>
                  <a:pt x="88462" y="73087"/>
                </a:lnTo>
                <a:lnTo>
                  <a:pt x="86120" y="71476"/>
                </a:lnTo>
                <a:lnTo>
                  <a:pt x="83689" y="69463"/>
                </a:lnTo>
                <a:lnTo>
                  <a:pt x="81171" y="67248"/>
                </a:lnTo>
                <a:lnTo>
                  <a:pt x="78535" y="64630"/>
                </a:lnTo>
                <a:lnTo>
                  <a:pt x="75783" y="61610"/>
                </a:lnTo>
                <a:lnTo>
                  <a:pt x="72942" y="58187"/>
                </a:lnTo>
                <a:lnTo>
                  <a:pt x="69956" y="54362"/>
                </a:lnTo>
                <a:lnTo>
                  <a:pt x="66881" y="50335"/>
                </a:lnTo>
                <a:lnTo>
                  <a:pt x="63660" y="45704"/>
                </a:lnTo>
                <a:lnTo>
                  <a:pt x="60351" y="40872"/>
                </a:lnTo>
                <a:lnTo>
                  <a:pt x="56896" y="35637"/>
                </a:lnTo>
                <a:lnTo>
                  <a:pt x="53294" y="29798"/>
                </a:lnTo>
                <a:lnTo>
                  <a:pt x="53294" y="29798"/>
                </a:lnTo>
                <a:lnTo>
                  <a:pt x="49721" y="24161"/>
                </a:lnTo>
                <a:lnTo>
                  <a:pt x="46266" y="19328"/>
                </a:lnTo>
                <a:lnTo>
                  <a:pt x="42957" y="14899"/>
                </a:lnTo>
                <a:lnTo>
                  <a:pt x="39795" y="11275"/>
                </a:lnTo>
                <a:lnTo>
                  <a:pt x="36778" y="8255"/>
                </a:lnTo>
                <a:lnTo>
                  <a:pt x="33879" y="5637"/>
                </a:lnTo>
                <a:lnTo>
                  <a:pt x="31127" y="3624"/>
                </a:lnTo>
                <a:lnTo>
                  <a:pt x="28521" y="2013"/>
                </a:lnTo>
                <a:lnTo>
                  <a:pt x="26002" y="1006"/>
                </a:lnTo>
                <a:lnTo>
                  <a:pt x="23660" y="201"/>
                </a:lnTo>
                <a:lnTo>
                  <a:pt x="21405" y="0"/>
                </a:lnTo>
                <a:lnTo>
                  <a:pt x="19297" y="0"/>
                </a:lnTo>
                <a:lnTo>
                  <a:pt x="17306" y="402"/>
                </a:lnTo>
                <a:lnTo>
                  <a:pt x="15431" y="1006"/>
                </a:lnTo>
                <a:lnTo>
                  <a:pt x="13674" y="2013"/>
                </a:lnTo>
                <a:lnTo>
                  <a:pt x="12035" y="3020"/>
                </a:lnTo>
                <a:lnTo>
                  <a:pt x="10483" y="4429"/>
                </a:lnTo>
                <a:lnTo>
                  <a:pt x="9077" y="5838"/>
                </a:lnTo>
                <a:lnTo>
                  <a:pt x="7759" y="7449"/>
                </a:lnTo>
                <a:lnTo>
                  <a:pt x="6588" y="9261"/>
                </a:lnTo>
                <a:lnTo>
                  <a:pt x="5475" y="10872"/>
                </a:lnTo>
                <a:lnTo>
                  <a:pt x="4509" y="12684"/>
                </a:lnTo>
                <a:lnTo>
                  <a:pt x="3631" y="14496"/>
                </a:lnTo>
                <a:lnTo>
                  <a:pt x="2840" y="16107"/>
                </a:lnTo>
                <a:lnTo>
                  <a:pt x="2166" y="17718"/>
                </a:lnTo>
                <a:lnTo>
                  <a:pt x="1581" y="19328"/>
                </a:lnTo>
                <a:lnTo>
                  <a:pt x="702" y="21744"/>
                </a:lnTo>
                <a:lnTo>
                  <a:pt x="175" y="23557"/>
                </a:lnTo>
                <a:lnTo>
                  <a:pt x="0" y="24161"/>
                </a:lnTo>
                <a:lnTo>
                  <a:pt x="0" y="120000"/>
                </a:lnTo>
                <a:lnTo>
                  <a:pt x="119941" y="120000"/>
                </a:lnTo>
                <a:lnTo>
                  <a:pt x="119941" y="120000"/>
                </a:lnTo>
                <a:lnTo>
                  <a:pt x="120000" y="119395"/>
                </a:lnTo>
                <a:lnTo>
                  <a:pt x="120000" y="119395"/>
                </a:lnTo>
                <a:lnTo>
                  <a:pt x="120000" y="51342"/>
                </a:lnTo>
                <a:lnTo>
                  <a:pt x="120000" y="51342"/>
                </a:lnTo>
                <a:lnTo>
                  <a:pt x="119941" y="51543"/>
                </a:lnTo>
                <a:lnTo>
                  <a:pt x="119941" y="5154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‹N°›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‹N°›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44462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06362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29539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447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473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498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397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44462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06362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29539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447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473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498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397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473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69862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31762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39700" algn="l" rtl="0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42239" algn="l" rtl="0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320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346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371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270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4732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69862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31762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39700" algn="l" rtl="0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42239" algn="l" rtl="0">
              <a:spcBef>
                <a:spcPts val="2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320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346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371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270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‹N°›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‹N°›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B5394"/>
              </a:gs>
              <a:gs pos="90000">
                <a:srgbClr val="56A9F3"/>
              </a:gs>
              <a:gs pos="100000">
                <a:srgbClr val="56A9F3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6" name="Shape 76"/>
          <p:cNvGrpSpPr/>
          <p:nvPr/>
        </p:nvGrpSpPr>
        <p:grpSpPr>
          <a:xfrm>
            <a:off x="211665" y="714191"/>
            <a:ext cx="8723376" cy="1329874"/>
            <a:chOff x="-3905251" y="4294188"/>
            <a:chExt cx="13027840" cy="1892300"/>
          </a:xfrm>
        </p:grpSpPr>
        <p:sp>
          <p:nvSpPr>
            <p:cNvPr id="77" name="Shape 77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-3905251" y="4294188"/>
              <a:ext cx="1302784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‹N°›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u avec légen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B5394"/>
              </a:gs>
              <a:gs pos="90000">
                <a:srgbClr val="56A9F3"/>
              </a:gs>
              <a:gs pos="100000">
                <a:srgbClr val="56A9F3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‹N°›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grpSp>
        <p:nvGrpSpPr>
          <p:cNvPr id="91" name="Shape 91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92" name="Shape 9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ndara"/>
              <a:buNone/>
              <a:defRPr sz="3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74320" marR="0" lvl="0" indent="-134620" algn="l" rtl="0">
              <a:spcBef>
                <a:spcPts val="440"/>
              </a:spcBef>
              <a:buClr>
                <a:schemeClr val="lt1"/>
              </a:buClr>
              <a:buSzPct val="1000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57162" algn="l" rtl="0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1906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29539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066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092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117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016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Image avec légen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B5394"/>
              </a:gs>
              <a:gs pos="100000">
                <a:srgbClr val="56A9F3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01" name="Shape 101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2" name="Shape 10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‹N°›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2" name="Shape 112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384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B5394"/>
              </a:gs>
              <a:gs pos="90000">
                <a:srgbClr val="56A9F3"/>
              </a:gs>
              <a:gs pos="100000">
                <a:srgbClr val="56A9F3"/>
              </a:gs>
            </a:gsLst>
            <a:lin ang="54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211665" y="1679429"/>
            <a:ext cx="8723376" cy="1329874"/>
            <a:chOff x="-3905251" y="4294188"/>
            <a:chExt cx="13027840" cy="1892300"/>
          </a:xfrm>
        </p:grpSpPr>
        <p:sp>
          <p:nvSpPr>
            <p:cNvPr id="12" name="Shape 1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33" y="0"/>
                  </a:moveTo>
                  <a:lnTo>
                    <a:pt x="119733" y="0"/>
                  </a:lnTo>
                  <a:lnTo>
                    <a:pt x="114678" y="3375"/>
                  </a:lnTo>
                  <a:lnTo>
                    <a:pt x="109534" y="7125"/>
                  </a:lnTo>
                  <a:lnTo>
                    <a:pt x="104301" y="11250"/>
                  </a:lnTo>
                  <a:lnTo>
                    <a:pt x="98891" y="15375"/>
                  </a:lnTo>
                  <a:lnTo>
                    <a:pt x="93392" y="20250"/>
                  </a:lnTo>
                  <a:lnTo>
                    <a:pt x="87716" y="25125"/>
                  </a:lnTo>
                  <a:lnTo>
                    <a:pt x="81951" y="30750"/>
                  </a:lnTo>
                  <a:lnTo>
                    <a:pt x="76008" y="36375"/>
                  </a:lnTo>
                  <a:lnTo>
                    <a:pt x="76008" y="36375"/>
                  </a:lnTo>
                  <a:lnTo>
                    <a:pt x="65277" y="47250"/>
                  </a:lnTo>
                  <a:lnTo>
                    <a:pt x="54811" y="57000"/>
                  </a:lnTo>
                  <a:lnTo>
                    <a:pt x="44789" y="66000"/>
                  </a:lnTo>
                  <a:lnTo>
                    <a:pt x="35121" y="74625"/>
                  </a:lnTo>
                  <a:lnTo>
                    <a:pt x="25898" y="82125"/>
                  </a:lnTo>
                  <a:lnTo>
                    <a:pt x="16940" y="88875"/>
                  </a:lnTo>
                  <a:lnTo>
                    <a:pt x="8337" y="95250"/>
                  </a:lnTo>
                  <a:lnTo>
                    <a:pt x="0" y="100875"/>
                  </a:lnTo>
                  <a:lnTo>
                    <a:pt x="0" y="100875"/>
                  </a:lnTo>
                  <a:lnTo>
                    <a:pt x="5764" y="104250"/>
                  </a:lnTo>
                  <a:lnTo>
                    <a:pt x="11263" y="107250"/>
                  </a:lnTo>
                  <a:lnTo>
                    <a:pt x="16585" y="109875"/>
                  </a:lnTo>
                  <a:lnTo>
                    <a:pt x="21818" y="112125"/>
                  </a:lnTo>
                  <a:lnTo>
                    <a:pt x="26873" y="114375"/>
                  </a:lnTo>
                  <a:lnTo>
                    <a:pt x="31751" y="115875"/>
                  </a:lnTo>
                  <a:lnTo>
                    <a:pt x="36452" y="117375"/>
                  </a:lnTo>
                  <a:lnTo>
                    <a:pt x="41064" y="118500"/>
                  </a:lnTo>
                  <a:lnTo>
                    <a:pt x="45587" y="119250"/>
                  </a:lnTo>
                  <a:lnTo>
                    <a:pt x="49933" y="119625"/>
                  </a:lnTo>
                  <a:lnTo>
                    <a:pt x="54101" y="120000"/>
                  </a:lnTo>
                  <a:lnTo>
                    <a:pt x="58181" y="120000"/>
                  </a:lnTo>
                  <a:lnTo>
                    <a:pt x="62172" y="119625"/>
                  </a:lnTo>
                  <a:lnTo>
                    <a:pt x="66075" y="119250"/>
                  </a:lnTo>
                  <a:lnTo>
                    <a:pt x="69800" y="118500"/>
                  </a:lnTo>
                  <a:lnTo>
                    <a:pt x="73436" y="117375"/>
                  </a:lnTo>
                  <a:lnTo>
                    <a:pt x="76895" y="116250"/>
                  </a:lnTo>
                  <a:lnTo>
                    <a:pt x="80354" y="114750"/>
                  </a:lnTo>
                  <a:lnTo>
                    <a:pt x="83636" y="112875"/>
                  </a:lnTo>
                  <a:lnTo>
                    <a:pt x="86917" y="111000"/>
                  </a:lnTo>
                  <a:lnTo>
                    <a:pt x="90022" y="108750"/>
                  </a:lnTo>
                  <a:lnTo>
                    <a:pt x="93126" y="106500"/>
                  </a:lnTo>
                  <a:lnTo>
                    <a:pt x="96053" y="103875"/>
                  </a:lnTo>
                  <a:lnTo>
                    <a:pt x="98980" y="101250"/>
                  </a:lnTo>
                  <a:lnTo>
                    <a:pt x="101818" y="98250"/>
                  </a:lnTo>
                  <a:lnTo>
                    <a:pt x="104567" y="95250"/>
                  </a:lnTo>
                  <a:lnTo>
                    <a:pt x="107228" y="91875"/>
                  </a:lnTo>
                  <a:lnTo>
                    <a:pt x="109889" y="88500"/>
                  </a:lnTo>
                  <a:lnTo>
                    <a:pt x="114944" y="81000"/>
                  </a:lnTo>
                  <a:lnTo>
                    <a:pt x="119822" y="73125"/>
                  </a:lnTo>
                  <a:lnTo>
                    <a:pt x="119822" y="73125"/>
                  </a:lnTo>
                  <a:lnTo>
                    <a:pt x="120000" y="72750"/>
                  </a:lnTo>
                  <a:lnTo>
                    <a:pt x="120000" y="7275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9733" y="0"/>
                  </a:lnTo>
                  <a:lnTo>
                    <a:pt x="119733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2440"/>
                  </a:moveTo>
                  <a:lnTo>
                    <a:pt x="120000" y="112440"/>
                  </a:lnTo>
                  <a:lnTo>
                    <a:pt x="117377" y="110236"/>
                  </a:lnTo>
                  <a:lnTo>
                    <a:pt x="114662" y="108031"/>
                  </a:lnTo>
                  <a:lnTo>
                    <a:pt x="109003" y="102677"/>
                  </a:lnTo>
                  <a:lnTo>
                    <a:pt x="103021" y="96062"/>
                  </a:lnTo>
                  <a:lnTo>
                    <a:pt x="96717" y="88818"/>
                  </a:lnTo>
                  <a:lnTo>
                    <a:pt x="90046" y="80000"/>
                  </a:lnTo>
                  <a:lnTo>
                    <a:pt x="83006" y="70236"/>
                  </a:lnTo>
                  <a:lnTo>
                    <a:pt x="75598" y="58897"/>
                  </a:lnTo>
                  <a:lnTo>
                    <a:pt x="67776" y="46614"/>
                  </a:lnTo>
                  <a:lnTo>
                    <a:pt x="67776" y="46614"/>
                  </a:lnTo>
                  <a:lnTo>
                    <a:pt x="64693" y="41889"/>
                  </a:lnTo>
                  <a:lnTo>
                    <a:pt x="61702" y="37165"/>
                  </a:lnTo>
                  <a:lnTo>
                    <a:pt x="58803" y="33070"/>
                  </a:lnTo>
                  <a:lnTo>
                    <a:pt x="55904" y="28976"/>
                  </a:lnTo>
                  <a:lnTo>
                    <a:pt x="53098" y="25511"/>
                  </a:lnTo>
                  <a:lnTo>
                    <a:pt x="50383" y="22047"/>
                  </a:lnTo>
                  <a:lnTo>
                    <a:pt x="47714" y="18897"/>
                  </a:lnTo>
                  <a:lnTo>
                    <a:pt x="45092" y="16062"/>
                  </a:lnTo>
                  <a:lnTo>
                    <a:pt x="42561" y="13543"/>
                  </a:lnTo>
                  <a:lnTo>
                    <a:pt x="40030" y="11338"/>
                  </a:lnTo>
                  <a:lnTo>
                    <a:pt x="35245" y="7244"/>
                  </a:lnTo>
                  <a:lnTo>
                    <a:pt x="30690" y="4409"/>
                  </a:lnTo>
                  <a:lnTo>
                    <a:pt x="26411" y="2204"/>
                  </a:lnTo>
                  <a:lnTo>
                    <a:pt x="22315" y="629"/>
                  </a:lnTo>
                  <a:lnTo>
                    <a:pt x="18450" y="0"/>
                  </a:lnTo>
                  <a:lnTo>
                    <a:pt x="14815" y="0"/>
                  </a:lnTo>
                  <a:lnTo>
                    <a:pt x="11411" y="629"/>
                  </a:lnTo>
                  <a:lnTo>
                    <a:pt x="8236" y="1574"/>
                  </a:lnTo>
                  <a:lnTo>
                    <a:pt x="5291" y="3149"/>
                  </a:lnTo>
                  <a:lnTo>
                    <a:pt x="2530" y="5039"/>
                  </a:lnTo>
                  <a:lnTo>
                    <a:pt x="0" y="7559"/>
                  </a:lnTo>
                  <a:lnTo>
                    <a:pt x="0" y="7559"/>
                  </a:lnTo>
                  <a:lnTo>
                    <a:pt x="3542" y="10393"/>
                  </a:lnTo>
                  <a:lnTo>
                    <a:pt x="7223" y="13543"/>
                  </a:lnTo>
                  <a:lnTo>
                    <a:pt x="11042" y="17637"/>
                  </a:lnTo>
                  <a:lnTo>
                    <a:pt x="15000" y="22047"/>
                  </a:lnTo>
                  <a:lnTo>
                    <a:pt x="19095" y="27401"/>
                  </a:lnTo>
                  <a:lnTo>
                    <a:pt x="23328" y="33070"/>
                  </a:lnTo>
                  <a:lnTo>
                    <a:pt x="27745" y="39370"/>
                  </a:lnTo>
                  <a:lnTo>
                    <a:pt x="32254" y="46614"/>
                  </a:lnTo>
                  <a:lnTo>
                    <a:pt x="32254" y="46614"/>
                  </a:lnTo>
                  <a:lnTo>
                    <a:pt x="40398" y="59527"/>
                  </a:lnTo>
                  <a:lnTo>
                    <a:pt x="48128" y="70866"/>
                  </a:lnTo>
                  <a:lnTo>
                    <a:pt x="55398" y="81259"/>
                  </a:lnTo>
                  <a:lnTo>
                    <a:pt x="58941" y="85669"/>
                  </a:lnTo>
                  <a:lnTo>
                    <a:pt x="62300" y="90078"/>
                  </a:lnTo>
                  <a:lnTo>
                    <a:pt x="65613" y="94173"/>
                  </a:lnTo>
                  <a:lnTo>
                    <a:pt x="68834" y="97637"/>
                  </a:lnTo>
                  <a:lnTo>
                    <a:pt x="71963" y="101102"/>
                  </a:lnTo>
                  <a:lnTo>
                    <a:pt x="75000" y="104251"/>
                  </a:lnTo>
                  <a:lnTo>
                    <a:pt x="77944" y="106771"/>
                  </a:lnTo>
                  <a:lnTo>
                    <a:pt x="80797" y="109291"/>
                  </a:lnTo>
                  <a:lnTo>
                    <a:pt x="83558" y="111496"/>
                  </a:lnTo>
                  <a:lnTo>
                    <a:pt x="86273" y="113700"/>
                  </a:lnTo>
                  <a:lnTo>
                    <a:pt x="88895" y="115275"/>
                  </a:lnTo>
                  <a:lnTo>
                    <a:pt x="91426" y="116535"/>
                  </a:lnTo>
                  <a:lnTo>
                    <a:pt x="93865" y="117795"/>
                  </a:lnTo>
                  <a:lnTo>
                    <a:pt x="96257" y="118740"/>
                  </a:lnTo>
                  <a:lnTo>
                    <a:pt x="98604" y="119370"/>
                  </a:lnTo>
                  <a:lnTo>
                    <a:pt x="100858" y="120000"/>
                  </a:lnTo>
                  <a:lnTo>
                    <a:pt x="103021" y="120000"/>
                  </a:lnTo>
                  <a:lnTo>
                    <a:pt x="105138" y="120000"/>
                  </a:lnTo>
                  <a:lnTo>
                    <a:pt x="107208" y="119685"/>
                  </a:lnTo>
                  <a:lnTo>
                    <a:pt x="109187" y="119370"/>
                  </a:lnTo>
                  <a:lnTo>
                    <a:pt x="111119" y="118740"/>
                  </a:lnTo>
                  <a:lnTo>
                    <a:pt x="113006" y="117795"/>
                  </a:lnTo>
                  <a:lnTo>
                    <a:pt x="114846" y="116535"/>
                  </a:lnTo>
                  <a:lnTo>
                    <a:pt x="116595" y="115275"/>
                  </a:lnTo>
                  <a:lnTo>
                    <a:pt x="118343" y="114015"/>
                  </a:lnTo>
                  <a:lnTo>
                    <a:pt x="120000" y="112440"/>
                  </a:lnTo>
                  <a:lnTo>
                    <a:pt x="120000" y="112440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103"/>
                  </a:moveTo>
                  <a:lnTo>
                    <a:pt x="0" y="12103"/>
                  </a:lnTo>
                  <a:lnTo>
                    <a:pt x="419" y="11412"/>
                  </a:lnTo>
                  <a:lnTo>
                    <a:pt x="1679" y="9682"/>
                  </a:lnTo>
                  <a:lnTo>
                    <a:pt x="3825" y="7262"/>
                  </a:lnTo>
                  <a:lnTo>
                    <a:pt x="5225" y="5878"/>
                  </a:lnTo>
                  <a:lnTo>
                    <a:pt x="6858" y="4495"/>
                  </a:lnTo>
                  <a:lnTo>
                    <a:pt x="8678" y="3458"/>
                  </a:lnTo>
                  <a:lnTo>
                    <a:pt x="10777" y="2420"/>
                  </a:lnTo>
                  <a:lnTo>
                    <a:pt x="13063" y="1383"/>
                  </a:lnTo>
                  <a:lnTo>
                    <a:pt x="15629" y="691"/>
                  </a:lnTo>
                  <a:lnTo>
                    <a:pt x="18429" y="345"/>
                  </a:lnTo>
                  <a:lnTo>
                    <a:pt x="21461" y="0"/>
                  </a:lnTo>
                  <a:lnTo>
                    <a:pt x="24727" y="345"/>
                  </a:lnTo>
                  <a:lnTo>
                    <a:pt x="28227" y="1037"/>
                  </a:lnTo>
                  <a:lnTo>
                    <a:pt x="32006" y="2420"/>
                  </a:lnTo>
                  <a:lnTo>
                    <a:pt x="36018" y="4149"/>
                  </a:lnTo>
                  <a:lnTo>
                    <a:pt x="40264" y="6916"/>
                  </a:lnTo>
                  <a:lnTo>
                    <a:pt x="44790" y="10028"/>
                  </a:lnTo>
                  <a:lnTo>
                    <a:pt x="49595" y="13832"/>
                  </a:lnTo>
                  <a:lnTo>
                    <a:pt x="54634" y="18328"/>
                  </a:lnTo>
                  <a:lnTo>
                    <a:pt x="59953" y="23861"/>
                  </a:lnTo>
                  <a:lnTo>
                    <a:pt x="65505" y="30086"/>
                  </a:lnTo>
                  <a:lnTo>
                    <a:pt x="71337" y="37348"/>
                  </a:lnTo>
                  <a:lnTo>
                    <a:pt x="77449" y="45994"/>
                  </a:lnTo>
                  <a:lnTo>
                    <a:pt x="83841" y="55331"/>
                  </a:lnTo>
                  <a:lnTo>
                    <a:pt x="90513" y="65706"/>
                  </a:lnTo>
                  <a:lnTo>
                    <a:pt x="97465" y="77463"/>
                  </a:lnTo>
                  <a:lnTo>
                    <a:pt x="104696" y="90259"/>
                  </a:lnTo>
                  <a:lnTo>
                    <a:pt x="112208" y="104438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119999"/>
                  </a:lnTo>
                  <a:lnTo>
                    <a:pt x="3470" y="115068"/>
                  </a:lnTo>
                  <a:lnTo>
                    <a:pt x="12956" y="102328"/>
                  </a:lnTo>
                  <a:lnTo>
                    <a:pt x="19511" y="93698"/>
                  </a:lnTo>
                  <a:lnTo>
                    <a:pt x="27069" y="84246"/>
                  </a:lnTo>
                  <a:lnTo>
                    <a:pt x="35475" y="73972"/>
                  </a:lnTo>
                  <a:lnTo>
                    <a:pt x="44498" y="62876"/>
                  </a:lnTo>
                  <a:lnTo>
                    <a:pt x="54061" y="52191"/>
                  </a:lnTo>
                  <a:lnTo>
                    <a:pt x="63856" y="41506"/>
                  </a:lnTo>
                  <a:lnTo>
                    <a:pt x="73881" y="31643"/>
                  </a:lnTo>
                  <a:lnTo>
                    <a:pt x="83830" y="22191"/>
                  </a:lnTo>
                  <a:lnTo>
                    <a:pt x="88766" y="18082"/>
                  </a:lnTo>
                  <a:lnTo>
                    <a:pt x="93547" y="13972"/>
                  </a:lnTo>
                  <a:lnTo>
                    <a:pt x="98329" y="10684"/>
                  </a:lnTo>
                  <a:lnTo>
                    <a:pt x="102956" y="7397"/>
                  </a:lnTo>
                  <a:lnTo>
                    <a:pt x="107506" y="4931"/>
                  </a:lnTo>
                  <a:lnTo>
                    <a:pt x="111825" y="2876"/>
                  </a:lnTo>
                  <a:lnTo>
                    <a:pt x="115989" y="1232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-3905251" y="4294188"/>
              <a:ext cx="13027840" cy="18923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1" y="51543"/>
                  </a:moveTo>
                  <a:lnTo>
                    <a:pt x="119941" y="51543"/>
                  </a:lnTo>
                  <a:lnTo>
                    <a:pt x="118828" y="54563"/>
                  </a:lnTo>
                  <a:lnTo>
                    <a:pt x="117715" y="57382"/>
                  </a:lnTo>
                  <a:lnTo>
                    <a:pt x="116544" y="60000"/>
                  </a:lnTo>
                  <a:lnTo>
                    <a:pt x="115344" y="62416"/>
                  </a:lnTo>
                  <a:lnTo>
                    <a:pt x="114114" y="64832"/>
                  </a:lnTo>
                  <a:lnTo>
                    <a:pt x="112825" y="67046"/>
                  </a:lnTo>
                  <a:lnTo>
                    <a:pt x="111508" y="68859"/>
                  </a:lnTo>
                  <a:lnTo>
                    <a:pt x="110131" y="70671"/>
                  </a:lnTo>
                  <a:lnTo>
                    <a:pt x="108696" y="72281"/>
                  </a:lnTo>
                  <a:lnTo>
                    <a:pt x="107203" y="73489"/>
                  </a:lnTo>
                  <a:lnTo>
                    <a:pt x="105651" y="74697"/>
                  </a:lnTo>
                  <a:lnTo>
                    <a:pt x="104040" y="75503"/>
                  </a:lnTo>
                  <a:lnTo>
                    <a:pt x="102371" y="76308"/>
                  </a:lnTo>
                  <a:lnTo>
                    <a:pt x="100614" y="76711"/>
                  </a:lnTo>
                  <a:lnTo>
                    <a:pt x="98799" y="76711"/>
                  </a:lnTo>
                  <a:lnTo>
                    <a:pt x="96896" y="76510"/>
                  </a:lnTo>
                  <a:lnTo>
                    <a:pt x="94904" y="76107"/>
                  </a:lnTo>
                  <a:lnTo>
                    <a:pt x="92855" y="75503"/>
                  </a:lnTo>
                  <a:lnTo>
                    <a:pt x="90717" y="74496"/>
                  </a:lnTo>
                  <a:lnTo>
                    <a:pt x="88462" y="73087"/>
                  </a:lnTo>
                  <a:lnTo>
                    <a:pt x="86120" y="71476"/>
                  </a:lnTo>
                  <a:lnTo>
                    <a:pt x="83689" y="69463"/>
                  </a:lnTo>
                  <a:lnTo>
                    <a:pt x="81171" y="67248"/>
                  </a:lnTo>
                  <a:lnTo>
                    <a:pt x="78535" y="64630"/>
                  </a:lnTo>
                  <a:lnTo>
                    <a:pt x="75783" y="61610"/>
                  </a:lnTo>
                  <a:lnTo>
                    <a:pt x="72942" y="58187"/>
                  </a:lnTo>
                  <a:lnTo>
                    <a:pt x="69956" y="54362"/>
                  </a:lnTo>
                  <a:lnTo>
                    <a:pt x="66881" y="50335"/>
                  </a:lnTo>
                  <a:lnTo>
                    <a:pt x="63660" y="45704"/>
                  </a:lnTo>
                  <a:lnTo>
                    <a:pt x="60351" y="40872"/>
                  </a:lnTo>
                  <a:lnTo>
                    <a:pt x="56896" y="35637"/>
                  </a:lnTo>
                  <a:lnTo>
                    <a:pt x="53294" y="29798"/>
                  </a:lnTo>
                  <a:lnTo>
                    <a:pt x="53294" y="29798"/>
                  </a:lnTo>
                  <a:lnTo>
                    <a:pt x="49721" y="24161"/>
                  </a:lnTo>
                  <a:lnTo>
                    <a:pt x="46266" y="19328"/>
                  </a:lnTo>
                  <a:lnTo>
                    <a:pt x="42957" y="14899"/>
                  </a:lnTo>
                  <a:lnTo>
                    <a:pt x="39795" y="11275"/>
                  </a:lnTo>
                  <a:lnTo>
                    <a:pt x="36778" y="8255"/>
                  </a:lnTo>
                  <a:lnTo>
                    <a:pt x="33879" y="5637"/>
                  </a:lnTo>
                  <a:lnTo>
                    <a:pt x="31127" y="3624"/>
                  </a:lnTo>
                  <a:lnTo>
                    <a:pt x="28521" y="2013"/>
                  </a:lnTo>
                  <a:lnTo>
                    <a:pt x="26002" y="1006"/>
                  </a:lnTo>
                  <a:lnTo>
                    <a:pt x="23660" y="201"/>
                  </a:lnTo>
                  <a:lnTo>
                    <a:pt x="21405" y="0"/>
                  </a:lnTo>
                  <a:lnTo>
                    <a:pt x="19297" y="0"/>
                  </a:lnTo>
                  <a:lnTo>
                    <a:pt x="17306" y="402"/>
                  </a:lnTo>
                  <a:lnTo>
                    <a:pt x="15431" y="1006"/>
                  </a:lnTo>
                  <a:lnTo>
                    <a:pt x="13674" y="2013"/>
                  </a:lnTo>
                  <a:lnTo>
                    <a:pt x="12035" y="3020"/>
                  </a:lnTo>
                  <a:lnTo>
                    <a:pt x="10483" y="4429"/>
                  </a:lnTo>
                  <a:lnTo>
                    <a:pt x="9077" y="5838"/>
                  </a:lnTo>
                  <a:lnTo>
                    <a:pt x="7759" y="7449"/>
                  </a:lnTo>
                  <a:lnTo>
                    <a:pt x="6588" y="9261"/>
                  </a:lnTo>
                  <a:lnTo>
                    <a:pt x="5475" y="10872"/>
                  </a:lnTo>
                  <a:lnTo>
                    <a:pt x="4509" y="12684"/>
                  </a:lnTo>
                  <a:lnTo>
                    <a:pt x="3631" y="14496"/>
                  </a:lnTo>
                  <a:lnTo>
                    <a:pt x="2840" y="16107"/>
                  </a:lnTo>
                  <a:lnTo>
                    <a:pt x="2166" y="17718"/>
                  </a:lnTo>
                  <a:lnTo>
                    <a:pt x="1581" y="19328"/>
                  </a:lnTo>
                  <a:lnTo>
                    <a:pt x="702" y="21744"/>
                  </a:lnTo>
                  <a:lnTo>
                    <a:pt x="175" y="23557"/>
                  </a:lnTo>
                  <a:lnTo>
                    <a:pt x="0" y="24161"/>
                  </a:lnTo>
                  <a:lnTo>
                    <a:pt x="0" y="120000"/>
                  </a:lnTo>
                  <a:lnTo>
                    <a:pt x="119941" y="120000"/>
                  </a:lnTo>
                  <a:lnTo>
                    <a:pt x="119941" y="120000"/>
                  </a:lnTo>
                  <a:lnTo>
                    <a:pt x="120000" y="119395"/>
                  </a:lnTo>
                  <a:lnTo>
                    <a:pt x="120000" y="119395"/>
                  </a:lnTo>
                  <a:lnTo>
                    <a:pt x="120000" y="51342"/>
                  </a:lnTo>
                  <a:lnTo>
                    <a:pt x="120000" y="51342"/>
                  </a:lnTo>
                  <a:lnTo>
                    <a:pt x="119941" y="51543"/>
                  </a:lnTo>
                  <a:lnTo>
                    <a:pt x="119941" y="515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FFFFFF"/>
              </a:buClr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‹N°›</a:t>
            </a:fld>
            <a:endParaRPr lang="fr-FR" sz="1000" b="0" u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576263" marR="0" lvl="1" indent="-144462" algn="l" rtl="0">
              <a:spcBef>
                <a:spcPts val="44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855663" marR="0" lvl="2" indent="-106362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463040" marR="0" lvl="4" indent="-129539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1783079" marR="0" lvl="5" indent="-144779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103120" marR="0" lvl="6" indent="-14732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423160" marR="0" lvl="7" indent="-14986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2743200" marR="0" lvl="8" indent="-139700" algn="l" rtl="0">
              <a:spcBef>
                <a:spcPts val="384"/>
              </a:spcBef>
              <a:buClr>
                <a:schemeClr val="accent1"/>
              </a:buClr>
              <a:buSzPct val="1000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685800" y="764704"/>
            <a:ext cx="7990800" cy="261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6985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fr-FR" sz="2400" b="1">
                <a:solidFill>
                  <a:schemeClr val="lt2"/>
                </a:solidFill>
              </a:rPr>
              <a:t>L’utilisation de l’ATPmétrie dans le contrôle microbiologique d’une zone à atmosphère</a:t>
            </a:r>
          </a:p>
          <a:p>
            <a:pPr marL="0" marR="0" lvl="0" indent="0" algn="ctr" rtl="0">
              <a:spcBef>
                <a:spcPts val="0"/>
              </a:spcBef>
              <a:buClr>
                <a:schemeClr val="lt2"/>
              </a:buClr>
              <a:buSzPct val="25000"/>
              <a:buFont typeface="Candara"/>
              <a:buNone/>
            </a:pPr>
            <a:r>
              <a:rPr lang="fr-FR" sz="2400" b="1">
                <a:solidFill>
                  <a:schemeClr val="lt2"/>
                </a:solidFill>
              </a:rPr>
              <a:t>contrôlée : un nouvel indicateur de propreté ?</a:t>
            </a:r>
            <a:r>
              <a:rPr lang="fr-FR" sz="2400" b="1" i="0" u="none" strike="noStrike" cap="none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fr-FR" sz="2400" b="1" i="0" u="none" strike="noStrike" cap="none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lang="fr-FR" sz="2400" b="1" i="0" u="none" strike="noStrike" cap="none">
              <a:solidFill>
                <a:srgbClr val="7E953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856200" y="3251100"/>
            <a:ext cx="7449600" cy="147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>
                <a:solidFill>
                  <a:schemeClr val="lt1"/>
                </a:solidFill>
              </a:rPr>
              <a:t>Laetitia Federici, interne en Pharmacie Hospitalière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>
                <a:solidFill>
                  <a:schemeClr val="lt1"/>
                </a:solidFill>
              </a:rPr>
              <a:t>Hôpital Robert Debré - Paris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/>
              <a:t>Communication orale - XIèmes journées   “Actualités en oncologie”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/>
              <a:t>13 octobre 2017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8" name="Shape 138" descr="Résultat de recherche d'images pour &quot;accupoint advanced atp&quot;"/>
          <p:cNvPicPr preferRelativeResize="0"/>
          <p:nvPr/>
        </p:nvPicPr>
        <p:blipFill rotWithShape="1">
          <a:blip r:embed="rId3">
            <a:alphaModFix/>
          </a:blip>
          <a:srcRect l="27780" r="29669" b="31665"/>
          <a:stretch/>
        </p:blipFill>
        <p:spPr>
          <a:xfrm>
            <a:off x="7948100" y="4370775"/>
            <a:ext cx="1194975" cy="246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 descr="Afficher l'image d'origine"/>
          <p:cNvPicPr preferRelativeResize="0"/>
          <p:nvPr/>
        </p:nvPicPr>
        <p:blipFill rotWithShape="1">
          <a:blip r:embed="rId4">
            <a:alphaModFix/>
          </a:blip>
          <a:srcRect t="10882" r="2372" b="15484"/>
          <a:stretch/>
        </p:blipFill>
        <p:spPr>
          <a:xfrm>
            <a:off x="0" y="4789570"/>
            <a:ext cx="2267744" cy="206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Résultat de recherche d'images pour &quot;logo aphp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" y="908720"/>
            <a:ext cx="2753199" cy="50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5799" y="11"/>
            <a:ext cx="1317275" cy="13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7">
            <a:alphaModFix/>
          </a:blip>
          <a:srcRect t="17862" b="21402"/>
          <a:stretch/>
        </p:blipFill>
        <p:spPr>
          <a:xfrm>
            <a:off x="1" y="0"/>
            <a:ext cx="2753188" cy="90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882423" y="2192423"/>
            <a:ext cx="7804500" cy="345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687"/>
              <a:buFont typeface="Noto Sans Symbols"/>
              <a:buChar char="∗"/>
            </a:pPr>
            <a:r>
              <a:rPr lang="fr-FR" sz="1627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Outil facile d’utilisation, rapide, surfaces difficiles d’accès prélevables (poignées++)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1687"/>
              <a:buFont typeface="Noto Sans Symbols"/>
              <a:buChar char="∗"/>
            </a:pPr>
            <a:r>
              <a:rPr lang="fr-FR" sz="1627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Concordance entre la méthode de référence et la méthode testée prouvée</a:t>
            </a:r>
          </a:p>
          <a:p>
            <a:pPr marL="0" marR="0" lvl="0" indent="0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sz="1627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			</a:t>
            </a:r>
            <a:r>
              <a:rPr lang="fr-FR" sz="1627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3M &gt; BioAlliance &gt; Sopac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1687"/>
              <a:buFont typeface="Noto Sans Symbols"/>
              <a:buChar char="∗"/>
            </a:pPr>
            <a:r>
              <a:rPr lang="fr-FR" sz="1627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Utilisation en routine permettrait une </a:t>
            </a:r>
            <a:r>
              <a:rPr lang="fr-FR" sz="1627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action corrective immédiate </a:t>
            </a:r>
            <a:r>
              <a:rPr lang="fr-FR" sz="1627" b="0" i="1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vs</a:t>
            </a:r>
            <a:r>
              <a:rPr lang="fr-FR" sz="1627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-FR" sz="162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2j à 5j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1687"/>
              <a:buFont typeface="Noto Sans Symbols"/>
              <a:buChar char="∗"/>
            </a:pPr>
            <a:r>
              <a:rPr lang="fr-FR" sz="1627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Optimisation des procédures de nettoyage</a:t>
            </a:r>
            <a:r>
              <a:rPr lang="fr-FR" sz="1627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en fonction des objectifs fixés en terme de propreté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Clr>
                <a:schemeClr val="accent1"/>
              </a:buClr>
              <a:buSzPct val="99000"/>
              <a:buFont typeface="Noto Sans Symbols"/>
              <a:buNone/>
            </a:pPr>
            <a:endParaRPr sz="1782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356"/>
              </a:spcBef>
              <a:spcAft>
                <a:spcPts val="0"/>
              </a:spcAft>
              <a:buClr>
                <a:schemeClr val="accent1"/>
              </a:buClr>
              <a:buSzPct val="99000"/>
              <a:buFont typeface="Noto Sans Symbols"/>
              <a:buChar char="∗"/>
            </a:pPr>
            <a:r>
              <a:rPr lang="fr-FR" sz="1782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Oui, mais…</a:t>
            </a:r>
          </a:p>
          <a:p>
            <a:pPr marL="576263" marR="0" lvl="1" indent="-284163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1687"/>
              <a:buFont typeface="Noto Sans Symbols"/>
              <a:buChar char="∗"/>
            </a:pPr>
            <a:r>
              <a:rPr lang="fr-FR" sz="1627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L’ATPmétrie ne peut remplacer le contrôle microbiologique des surfaces : </a:t>
            </a:r>
            <a:r>
              <a:rPr lang="fr-FR" sz="1627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pas d’identification </a:t>
            </a:r>
            <a:r>
              <a:rPr lang="fr-FR" sz="1627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lang="fr-FR" sz="1627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notion de complémentarité</a:t>
            </a:r>
          </a:p>
          <a:p>
            <a:pPr marL="576263" marR="0" lvl="1" indent="-284163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1687"/>
              <a:buFont typeface="Noto Sans Symbols"/>
              <a:buChar char="∗"/>
            </a:pPr>
            <a:r>
              <a:rPr lang="fr-FR" sz="1627" b="1" i="0" u="none" strike="noStrike" cap="none">
                <a:solidFill>
                  <a:srgbClr val="0B5394"/>
                </a:solidFill>
                <a:latin typeface="Candara"/>
                <a:ea typeface="Candara"/>
                <a:cs typeface="Candara"/>
                <a:sym typeface="Candara"/>
              </a:rPr>
              <a:t>Surcoût</a:t>
            </a:r>
            <a:r>
              <a:rPr lang="fr-FR" sz="1240" b="1" i="0" u="none" strike="noStrike" cap="none">
                <a:solidFill>
                  <a:srgbClr val="0B5394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</a:p>
          <a:p>
            <a:pPr marL="576263" marR="0" lvl="1" indent="-284163" algn="l" rtl="0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ct val="101687"/>
              <a:buFont typeface="Noto Sans Symbols"/>
              <a:buChar char="∗"/>
            </a:pPr>
            <a:r>
              <a:rPr lang="fr-FR" sz="1627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Bactéries quiescentes, spores : détection impossible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72"/>
              </a:spcBef>
              <a:spcAft>
                <a:spcPts val="0"/>
              </a:spcAft>
              <a:buClr>
                <a:schemeClr val="accent1"/>
              </a:buClr>
              <a:buSzPct val="97894"/>
              <a:buFont typeface="Noto Sans Symbols"/>
              <a:buNone/>
            </a:pPr>
            <a:endParaRPr sz="186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372"/>
              </a:spcBef>
              <a:buClr>
                <a:schemeClr val="accent1"/>
              </a:buClr>
              <a:buSzPct val="97894"/>
              <a:buFont typeface="Noto Sans Symbols"/>
              <a:buNone/>
            </a:pPr>
            <a:endParaRPr sz="186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10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lang="fr-FR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Discussion - conclusion</a:t>
            </a:r>
          </a:p>
        </p:txBody>
      </p:sp>
      <p:pic>
        <p:nvPicPr>
          <p:cNvPr id="260" name="Shape 260" descr="Image associée"/>
          <p:cNvPicPr preferRelativeResize="0"/>
          <p:nvPr/>
        </p:nvPicPr>
        <p:blipFill rotWithShape="1">
          <a:blip r:embed="rId3">
            <a:alphaModFix/>
          </a:blip>
          <a:srcRect l="50163" r="4720"/>
          <a:stretch/>
        </p:blipFill>
        <p:spPr>
          <a:xfrm>
            <a:off x="357634" y="3933056"/>
            <a:ext cx="568866" cy="57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 descr="Image associée"/>
          <p:cNvPicPr preferRelativeResize="0"/>
          <p:nvPr/>
        </p:nvPicPr>
        <p:blipFill rotWithShape="1">
          <a:blip r:embed="rId3">
            <a:alphaModFix/>
          </a:blip>
          <a:srcRect l="3042" r="49999"/>
          <a:stretch/>
        </p:blipFill>
        <p:spPr>
          <a:xfrm>
            <a:off x="338294" y="2276872"/>
            <a:ext cx="588178" cy="57571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457200" y="5648725"/>
            <a:ext cx="8395800" cy="1115100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fr-FR" sz="1800" b="0" i="0" u="none" strike="noStrike" cap="none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Conclusion : cette méthode </a:t>
            </a:r>
            <a:r>
              <a:rPr lang="fr-FR" sz="1800" b="1" i="0" u="none" strike="noStrike" cap="none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pourra être utilisée en routine </a:t>
            </a:r>
            <a:r>
              <a:rPr lang="fr-FR" sz="1800" b="0" i="0" u="none" strike="noStrike" cap="none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et permettra l’installation de </a:t>
            </a:r>
            <a:r>
              <a:rPr lang="fr-FR" sz="1800" b="1" i="0" u="none" strike="noStrike" cap="none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mesures correctives immédiates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539552" y="2204864"/>
            <a:ext cx="8280919" cy="345069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7941"/>
              <a:buFont typeface="Noto Sans Symbols"/>
              <a:buChar char="∗"/>
            </a:pP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Bonnes Pratiques de Préparation (6.4), 2007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ct val="97941"/>
              <a:buFont typeface="Noto Sans Symbols"/>
              <a:buChar char="∗"/>
            </a:pP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Guide ASPEC 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Le nettoyage et la désinfection : locaux et surfaces extérieures des équipements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ct val="97941"/>
              <a:buFont typeface="Noto Sans Symbols"/>
              <a:buChar char="∗"/>
            </a:pP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S. Lambert et al. 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Comparaison de la mesure de la contamination de surfaces propres par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ATPmétrie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et par technique microbiologique </a:t>
            </a: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17emes journées du GERPAC 2014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ct val="97941"/>
              <a:buFont typeface="Noto Sans Symbols"/>
              <a:buChar char="∗"/>
            </a:pP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Boyce JM et al. 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Monitoring the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effectiveness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of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hospital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cleaning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practices by use of an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adenosine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triphosphate bioluminescence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assay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Infect Control </a:t>
            </a:r>
            <a:r>
              <a:rPr lang="fr-FR" sz="1665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hosp</a:t>
            </a: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-FR" sz="1665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epidemiol</a:t>
            </a: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2009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ct val="97941"/>
              <a:buFont typeface="Noto Sans Symbols"/>
              <a:buChar char="∗"/>
            </a:pPr>
            <a:r>
              <a:rPr lang="fr-FR" sz="1665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Yu</a:t>
            </a: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Huai </a:t>
            </a:r>
            <a:r>
              <a:rPr lang="fr-FR" sz="1665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Yo</a:t>
            </a: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et al. 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Use of a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Sampling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Area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Adjusted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Adenosine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Triphosphate Bioluminescence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assay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based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on digital image quantification to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assess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the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cleanliness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of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hospital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surfaces</a:t>
            </a: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-FR" sz="1665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Environmental</a:t>
            </a: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-FR" sz="1665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Research</a:t>
            </a: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and Public </a:t>
            </a:r>
            <a:r>
              <a:rPr lang="fr-FR" sz="1665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Health</a:t>
            </a: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 2016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ct val="97941"/>
              <a:buFont typeface="Noto Sans Symbols"/>
              <a:buChar char="∗"/>
            </a:pP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Turner et al.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Efficacy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and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limitatations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of an ATP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Based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Monitoring system </a:t>
            </a: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J Am </a:t>
            </a:r>
            <a:r>
              <a:rPr lang="fr-FR" sz="1665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Lab</a:t>
            </a: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-FR" sz="1665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Anim</a:t>
            </a: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-FR" sz="1665" b="0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sci</a:t>
            </a: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2010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33"/>
              </a:spcBef>
              <a:spcAft>
                <a:spcPts val="0"/>
              </a:spcAft>
              <a:buClr>
                <a:schemeClr val="accent1"/>
              </a:buClr>
              <a:buSzPct val="97941"/>
              <a:buFont typeface="Noto Sans Symbols"/>
              <a:buChar char="∗"/>
            </a:pP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Shama et al. 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The uses and abuses of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rapid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bioluminescence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based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ATP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assays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Int J of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hygien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and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envir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-FR" sz="1665" b="0" i="0" u="none" strike="noStrike" cap="none" dirty="0" err="1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health</a:t>
            </a:r>
            <a:r>
              <a:rPr lang="fr-FR" sz="1665" b="0" i="0" u="none" strike="noStrike" cap="none" dirty="0">
                <a:solidFill>
                  <a:srgbClr val="7E953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-FR" sz="1665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2012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44"/>
              </a:spcBef>
              <a:buClr>
                <a:schemeClr val="accent1"/>
              </a:buClr>
              <a:buSzPct val="100909"/>
              <a:buFont typeface="Noto Sans Symbols"/>
              <a:buNone/>
            </a:pPr>
            <a:endParaRPr sz="2220" b="0" i="0" u="none" strike="noStrike" cap="none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21/04/2017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ATPmétrie et contrôle microbiologique des surfaces - L. Federici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11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lang="fr-FR" sz="4400" b="0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Bibliographie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200" cy="345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fr-FR"/>
              <a:t>Des questions ?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fr-FR"/>
              <a:t>MERCI DE VOTRE ATTENTION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12</a:t>
            </a:fld>
            <a:endParaRPr lang="fr-FR"/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1099" y="4375111"/>
            <a:ext cx="1317275" cy="13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11561" y="1988840"/>
            <a:ext cx="7668840" cy="41373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arenR"/>
            </a:pPr>
            <a:r>
              <a:rPr lang="fr-FR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Introduction </a:t>
            </a:r>
          </a:p>
          <a:p>
            <a:pPr marL="1095693" marR="0" lvl="2" indent="-52419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ndara"/>
              <a:buAutoNum type="alphaLcParenR"/>
            </a:pPr>
            <a:r>
              <a:rPr lang="fr-FR"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problématique </a:t>
            </a:r>
          </a:p>
          <a:p>
            <a:pPr marL="1038543" marR="0" lvl="2" indent="-46704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ndara"/>
              <a:buAutoNum type="alphaLcParenR"/>
            </a:pPr>
            <a:r>
              <a:rPr lang="fr-FR"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objectif</a:t>
            </a:r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arenR"/>
            </a:pPr>
            <a:r>
              <a:rPr lang="fr-FR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Matériel</a:t>
            </a:r>
          </a:p>
          <a:p>
            <a:pPr marL="1038543" marR="0" lvl="2" indent="-46704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ndara"/>
              <a:buAutoNum type="alphaLcParenR"/>
            </a:pPr>
            <a:r>
              <a:rPr lang="fr-FR"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Principe de l’ATPmétrie</a:t>
            </a:r>
          </a:p>
          <a:p>
            <a:pPr marL="1038543" marR="0" lvl="2" indent="-46704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ndara"/>
              <a:buAutoNum type="alphaLcParenR"/>
            </a:pPr>
            <a:r>
              <a:rPr lang="fr-FR"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Matériel utilisé</a:t>
            </a:r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arenR"/>
            </a:pPr>
            <a:r>
              <a:rPr lang="fr-FR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Méthode</a:t>
            </a:r>
          </a:p>
          <a:p>
            <a:pPr marL="457200" marR="0" lvl="0" indent="-457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arabicParenR"/>
            </a:pPr>
            <a:r>
              <a:rPr lang="fr-FR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Résultats</a:t>
            </a:r>
          </a:p>
          <a:p>
            <a:pPr marL="457200" marR="0" lvl="0" indent="-457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Noto Sans Symbols"/>
              <a:buAutoNum type="arabicParenR"/>
            </a:pPr>
            <a:r>
              <a:rPr lang="fr-FR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Discussion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lang="fr-FR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Plan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ATPmétrie et contrôle microbiologique des surfaces - L. Federici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2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3568" y="2060848"/>
            <a:ext cx="7920879" cy="40324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a) </a:t>
            </a:r>
            <a:r>
              <a:rPr lang="fr-FR" b="1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Problématique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lang="fr-FR" sz="1800" b="0" i="0" u="none" strike="noStrike" cap="none" dirty="0">
                <a:solidFill>
                  <a:schemeClr val="dk2"/>
                </a:solidFill>
                <a:sym typeface="Candara"/>
              </a:rPr>
              <a:t>Unité de Reconstitution Centralisée des Cytotoxiques (URCC) de </a:t>
            </a:r>
            <a:r>
              <a:rPr lang="fr-FR" sz="1800" b="1" i="0" u="none" strike="noStrike" cap="none" dirty="0">
                <a:solidFill>
                  <a:schemeClr val="dk2"/>
                </a:solidFill>
                <a:sym typeface="Candara"/>
              </a:rPr>
              <a:t>classe C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lang="fr-FR" sz="1800" b="0" i="0" u="none" strike="noStrike" cap="none" dirty="0">
                <a:solidFill>
                  <a:schemeClr val="dk2"/>
                </a:solidFill>
                <a:sym typeface="Candara"/>
              </a:rPr>
              <a:t>Contrôles microbiologiques </a:t>
            </a:r>
            <a:r>
              <a:rPr lang="fr-FR" sz="1800" b="1" i="0" u="none" strike="noStrike" cap="none" dirty="0">
                <a:solidFill>
                  <a:schemeClr val="dk2"/>
                </a:solidFill>
                <a:sym typeface="Candara"/>
              </a:rPr>
              <a:t>quotidiens</a:t>
            </a:r>
            <a:r>
              <a:rPr lang="fr-FR" sz="1800" b="0" i="0" u="none" strike="noStrike" cap="none" dirty="0">
                <a:solidFill>
                  <a:schemeClr val="dk2"/>
                </a:solidFill>
                <a:sym typeface="Candara"/>
              </a:rPr>
              <a:t> par géloses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lang="fr-FR" sz="1800" dirty="0"/>
              <a:t>M</a:t>
            </a:r>
            <a:r>
              <a:rPr lang="fr-FR" sz="1800" b="0" i="0" u="none" strike="noStrike" cap="none" dirty="0">
                <a:solidFill>
                  <a:schemeClr val="dk2"/>
                </a:solidFill>
                <a:sym typeface="Candara"/>
              </a:rPr>
              <a:t>ise en évidence de germes </a:t>
            </a:r>
            <a:r>
              <a:rPr lang="fr-FR" sz="1800" b="1" i="0" u="none" strike="noStrike" cap="none" dirty="0">
                <a:solidFill>
                  <a:schemeClr val="dk2"/>
                </a:solidFill>
                <a:sym typeface="Candara"/>
              </a:rPr>
              <a:t>dans les 2 à 5 jours</a:t>
            </a:r>
          </a:p>
          <a:p>
            <a:pPr marL="0" marR="0" lvl="0" indent="0" algn="l" rtl="0">
              <a:lnSpc>
                <a:spcPct val="80000"/>
              </a:lnSpc>
              <a:spcBef>
                <a:spcPts val="323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sz="1400" b="1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⇨ </a:t>
            </a:r>
            <a:r>
              <a:rPr lang="fr-FR" sz="1800" b="1" dirty="0"/>
              <a:t>N</a:t>
            </a:r>
            <a:r>
              <a:rPr lang="fr-FR" sz="1800" b="1" i="0" u="none" strike="noStrike" cap="none" dirty="0">
                <a:solidFill>
                  <a:schemeClr val="dk2"/>
                </a:solidFill>
                <a:sym typeface="Candara"/>
              </a:rPr>
              <a:t>e permet pas l’établissement immédiat de mesures correctives si contamination </a:t>
            </a:r>
          </a:p>
          <a:p>
            <a:pPr marL="0" marR="0" lvl="0" indent="0" algn="l" rtl="0">
              <a:lnSpc>
                <a:spcPct val="80000"/>
              </a:lnSpc>
              <a:spcBef>
                <a:spcPts val="323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sz="1800" b="1" i="0" u="none" strike="noStrike" cap="none" dirty="0">
                <a:solidFill>
                  <a:schemeClr val="dk2"/>
                </a:solidFill>
                <a:sym typeface="Candara"/>
              </a:rPr>
              <a:t>⇨ </a:t>
            </a:r>
            <a:r>
              <a:rPr lang="fr-FR" sz="1800" b="0" i="0" u="none" strike="noStrike" cap="none" dirty="0">
                <a:solidFill>
                  <a:schemeClr val="dk2"/>
                </a:solidFill>
                <a:sym typeface="Candara"/>
              </a:rPr>
              <a:t>Nécessité d’une </a:t>
            </a:r>
            <a:r>
              <a:rPr lang="fr-FR" sz="1800" b="1" i="0" u="none" strike="noStrike" cap="none" dirty="0">
                <a:solidFill>
                  <a:schemeClr val="dk2"/>
                </a:solidFill>
                <a:sym typeface="Candara"/>
              </a:rPr>
              <a:t>méthode de contrôle simple et rapide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323"/>
              </a:spcBef>
              <a:spcAft>
                <a:spcPts val="0"/>
              </a:spcAft>
              <a:buClr>
                <a:schemeClr val="accent1"/>
              </a:buClr>
              <a:buSzPct val="100937"/>
              <a:buFont typeface="Noto Sans Symbols"/>
              <a:buChar char="∗"/>
            </a:pPr>
            <a:r>
              <a:rPr lang="fr-FR" sz="1800" b="0" i="0" u="none" strike="noStrike" cap="none" dirty="0">
                <a:solidFill>
                  <a:schemeClr val="dk2"/>
                </a:solidFill>
                <a:sym typeface="Candara"/>
              </a:rPr>
              <a:t>ATP </a:t>
            </a:r>
            <a:r>
              <a:rPr lang="fr-FR" sz="1800" b="0" i="0" u="none" strike="noStrike" cap="none" dirty="0" err="1">
                <a:solidFill>
                  <a:schemeClr val="dk2"/>
                </a:solidFill>
                <a:sym typeface="Candara"/>
              </a:rPr>
              <a:t>métrie</a:t>
            </a:r>
            <a:r>
              <a:rPr lang="fr-FR" sz="1800" b="0" i="0" u="none" strike="noStrike" cap="none" dirty="0">
                <a:solidFill>
                  <a:schemeClr val="dk2"/>
                </a:solidFill>
                <a:sym typeface="Candara"/>
              </a:rPr>
              <a:t> : </a:t>
            </a:r>
            <a:r>
              <a:rPr lang="fr-FR" sz="1800" b="1" i="0" u="none" strike="noStrike" cap="none" dirty="0">
                <a:solidFill>
                  <a:schemeClr val="dk2"/>
                </a:solidFill>
                <a:sym typeface="Candara"/>
              </a:rPr>
              <a:t>méthode rapide de mesure</a:t>
            </a:r>
            <a:r>
              <a:rPr lang="fr-FR" sz="1800" b="0" i="0" u="none" strike="noStrike" cap="none" dirty="0">
                <a:solidFill>
                  <a:schemeClr val="dk2"/>
                </a:solidFill>
                <a:sym typeface="Candara"/>
              </a:rPr>
              <a:t> de la contamination biologique (agro alimentaire++)</a:t>
            </a:r>
          </a:p>
          <a:p>
            <a:pPr marL="576263" marR="0" lvl="1" indent="-284163" algn="l" rtl="0">
              <a:lnSpc>
                <a:spcPct val="80000"/>
              </a:lnSpc>
              <a:spcBef>
                <a:spcPts val="238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Noto Sans Symbols"/>
              <a:buChar char="➢"/>
            </a:pPr>
            <a:r>
              <a:rPr lang="fr-FR" sz="12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permettrait de contrôler et </a:t>
            </a:r>
            <a:r>
              <a:rPr lang="fr-FR" sz="1200" b="1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valider en temps réel l’efficacité de la phase de </a:t>
            </a:r>
            <a:r>
              <a:rPr lang="fr-FR" sz="1200" b="1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bionettoyage</a:t>
            </a:r>
            <a:endParaRPr lang="fr-FR" sz="1200" b="1" i="0" u="none" strike="noStrike" cap="none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76262" marR="0" lvl="1" indent="-284162" algn="l" rtl="0">
              <a:lnSpc>
                <a:spcPct val="150000"/>
              </a:lnSpc>
              <a:spcBef>
                <a:spcPts val="238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Noto Sans Symbols"/>
              <a:buChar char="➢"/>
            </a:pPr>
            <a:r>
              <a:rPr lang="fr-FR" sz="1200" b="1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Indicateur de propreté</a:t>
            </a:r>
            <a:r>
              <a:rPr lang="fr-FR" sz="12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, donc d’hygiène et de maitrise de risque </a:t>
            </a:r>
            <a:endParaRPr lang="fr-FR" sz="1200" b="0" i="0" u="none" strike="noStrike" cap="none" dirty="0" smtClean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92100" marR="0" lvl="1" indent="0" algn="l" rtl="0">
              <a:lnSpc>
                <a:spcPct val="150000"/>
              </a:lnSpc>
              <a:spcBef>
                <a:spcPts val="238"/>
              </a:spcBef>
              <a:spcAft>
                <a:spcPts val="0"/>
              </a:spcAft>
              <a:buClr>
                <a:schemeClr val="accent1"/>
              </a:buClr>
              <a:buSzPct val="99166"/>
              <a:buNone/>
            </a:pPr>
            <a:endParaRPr lang="fr-FR" sz="1200" b="0" i="0" u="none" strike="noStrike" cap="none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8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b) </a:t>
            </a:r>
            <a:r>
              <a:rPr lang="fr-FR" b="1" i="0" u="none" strike="noStrike" cap="none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Objectif</a:t>
            </a:r>
            <a:r>
              <a:rPr lang="fr-FR" b="0" i="0" u="none" strike="noStrike" cap="none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: Comparer la méthode de contrôle microbiologique de référence avec l’</a:t>
            </a:r>
            <a:r>
              <a:rPr lang="fr-FR" b="0" i="0" u="none" strike="noStrike" cap="none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ATPmétrie</a:t>
            </a:r>
            <a:r>
              <a:rPr lang="fr-FR" b="0" i="0" u="none" strike="noStrike" cap="none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, au sein de la ZAC de l’URCC</a:t>
            </a:r>
            <a:r>
              <a:rPr lang="fr-FR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lang="fr-FR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1) Introduction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ATPmétrie et contrôle microbiologique des surfaces - L. Federici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3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9" name="Shape 159" descr="Afficher l'image d'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0"/>
            <a:ext cx="2192808" cy="20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l="37235" t="23400" r="53389" b="63615"/>
          <a:stretch/>
        </p:blipFill>
        <p:spPr>
          <a:xfrm>
            <a:off x="14016" y="0"/>
            <a:ext cx="1830872" cy="1268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 descr="Afficher l'image d'origine"/>
          <p:cNvPicPr preferRelativeResize="0"/>
          <p:nvPr/>
        </p:nvPicPr>
        <p:blipFill rotWithShape="1">
          <a:blip r:embed="rId3">
            <a:alphaModFix/>
          </a:blip>
          <a:srcRect l="1403" t="10949" r="10419" b="7517"/>
          <a:stretch/>
        </p:blipFill>
        <p:spPr>
          <a:xfrm>
            <a:off x="55049" y="116632"/>
            <a:ext cx="2470286" cy="118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Afficher l'image d'origi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2587" y="2615239"/>
            <a:ext cx="1957450" cy="199112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377789" y="2204864"/>
            <a:ext cx="7902612" cy="3921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sz="2380" b="1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a) Principe de l’</a:t>
            </a:r>
            <a:r>
              <a:rPr lang="fr-FR" sz="2380" b="1" i="0" u="none" strike="noStrike" cap="none" dirty="0" err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ATPmétrie</a:t>
            </a:r>
            <a:endParaRPr lang="fr-FR" sz="2380" b="1" i="0" u="none" strike="noStrike" cap="none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5019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∗"/>
            </a:pPr>
            <a:r>
              <a:rPr lang="fr-FR" sz="2000" b="1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ATP : molécule énergétique de base de </a:t>
            </a:r>
            <a:r>
              <a:rPr lang="fr-FR" sz="2000" b="1" i="0" u="none" strike="noStrike" cap="none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toutes cellules vivantes</a:t>
            </a:r>
            <a:r>
              <a:rPr lang="fr-FR" sz="2000" b="0" i="0" u="none" strike="noStrike" cap="none" dirty="0">
                <a:solidFill>
                  <a:srgbClr val="089CA2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fr-FR" sz="200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réactions anaboliques, cataboliques, mécaniques)</a:t>
            </a:r>
          </a:p>
          <a:p>
            <a:pPr marL="301943" marR="0" lvl="1" indent="-9843" algn="l" rtl="0">
              <a:lnSpc>
                <a:spcPct val="80000"/>
              </a:lnSpc>
              <a:spcBef>
                <a:spcPts val="44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fr-FR" sz="2000" b="0" i="0" u="none" strike="noStrike" cap="none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= Indicateur de présence de </a:t>
            </a:r>
            <a:r>
              <a:rPr lang="fr-FR" sz="2000" b="1" i="0" u="none" strike="noStrike" cap="none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cellules vivantes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None/>
            </a:pPr>
            <a:endParaRPr sz="2000" b="0" i="0" u="none" strike="noStrike" cap="none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Char char="∗"/>
            </a:pPr>
            <a:r>
              <a:rPr lang="fr-FR" sz="204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Réaction mise en jeu : 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None/>
            </a:pPr>
            <a:endParaRPr sz="2040" b="0" i="0" u="none" strike="noStrike" cap="none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ct val="102000"/>
              <a:buFont typeface="Noto Sans Symbols"/>
              <a:buChar char="∗"/>
            </a:pPr>
            <a:r>
              <a:rPr lang="fr-FR" sz="2040" b="0" i="0" u="none" strike="noStrike" cap="none" dirty="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Mesure de la quantité de lumière émise en Unité Relative de Lumière (URL)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rPr lang="fr-FR" sz="1700" b="0" i="0" u="none" strike="noStrike" cap="none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Converti en ATP/</a:t>
            </a:r>
            <a:r>
              <a:rPr lang="fr-FR" sz="1700" b="0" i="0" u="none" strike="noStrike" cap="none" dirty="0" err="1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mL</a:t>
            </a:r>
            <a:r>
              <a:rPr lang="fr-FR" sz="1700" b="0" i="0" u="none" strike="noStrike" cap="none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 à l’aide d’une courbe de calibration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rPr lang="fr-FR" sz="1700" b="0" i="0" u="none" strike="noStrike" cap="none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Plus la surface contient de résidus organiques, plus la valeur 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rPr lang="fr-FR" sz="1700" b="0" i="0" u="none" strike="noStrike" cap="none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est é</a:t>
            </a:r>
            <a:r>
              <a:rPr lang="fr-FR" sz="1700" dirty="0">
                <a:solidFill>
                  <a:schemeClr val="accent2"/>
                </a:solidFill>
              </a:rPr>
              <a:t>levée</a:t>
            </a:r>
          </a:p>
          <a:p>
            <a:pPr marL="457200" marR="0" lvl="0" indent="4572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None/>
            </a:pPr>
            <a:r>
              <a:rPr lang="fr-FR" sz="1700" b="1" i="0" u="none" strike="noStrike" cap="none" dirty="0">
                <a:solidFill>
                  <a:schemeClr val="accent2"/>
                </a:solidFill>
                <a:latin typeface="Candara"/>
                <a:ea typeface="Candara"/>
                <a:cs typeface="Candara"/>
                <a:sym typeface="Candara"/>
              </a:rPr>
              <a:t>Une valeur faible en URL = surface « propre »</a:t>
            </a:r>
          </a:p>
          <a:p>
            <a:pPr marL="274320" marR="0" lvl="0" indent="-27432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Noto Sans Symbols"/>
              <a:buNone/>
            </a:pPr>
            <a:endParaRPr sz="2380" b="1" i="0" u="none" strike="noStrike" cap="none" dirty="0">
              <a:solidFill>
                <a:srgbClr val="089CA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74320" marR="0" lvl="0" indent="-274320" algn="l" rtl="0">
              <a:lnSpc>
                <a:spcPct val="80000"/>
              </a:lnSpc>
              <a:spcBef>
                <a:spcPts val="408"/>
              </a:spcBef>
              <a:buClr>
                <a:schemeClr val="accent1"/>
              </a:buClr>
              <a:buSzPct val="102000"/>
              <a:buFont typeface="Noto Sans Symbols"/>
              <a:buNone/>
            </a:pPr>
            <a:endParaRPr sz="2040" b="0" i="0" u="none" strike="noStrike" cap="none" dirty="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205516" y="594642"/>
            <a:ext cx="8229600" cy="967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lang="fr-FR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Matériel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21/04/2017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4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5">
            <a:alphaModFix/>
          </a:blip>
          <a:srcRect l="8349" t="34214" r="31726" b="12628"/>
          <a:stretch/>
        </p:blipFill>
        <p:spPr>
          <a:xfrm>
            <a:off x="7092587" y="5517232"/>
            <a:ext cx="2044424" cy="130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6">
            <a:alphaModFix/>
          </a:blip>
          <a:srcRect l="15696" t="39626" r="54227" b="47159"/>
          <a:stretch/>
        </p:blipFill>
        <p:spPr>
          <a:xfrm>
            <a:off x="3418155" y="3429000"/>
            <a:ext cx="3059702" cy="87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7">
            <a:alphaModFix/>
          </a:blip>
          <a:srcRect l="10902" t="27840" r="32348" b="6829"/>
          <a:stretch/>
        </p:blipFill>
        <p:spPr>
          <a:xfrm>
            <a:off x="6460713" y="188640"/>
            <a:ext cx="2587773" cy="2371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554352"/>
            <a:ext cx="4690864" cy="14344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lang="fr-FR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Méthode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21/04/2017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193638" y="6448251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ATPmétrie et contrôle microbiologique des surfaces - L. Federici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5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83" name="Shape 183" descr="Afficher l'image d'orig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382" y="377714"/>
            <a:ext cx="1372368" cy="52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 descr="Afficher l'image d'origine"/>
          <p:cNvPicPr preferRelativeResize="0"/>
          <p:nvPr/>
        </p:nvPicPr>
        <p:blipFill rotWithShape="1">
          <a:blip r:embed="rId4">
            <a:alphaModFix/>
          </a:blip>
          <a:srcRect t="23757" b="23394"/>
          <a:stretch/>
        </p:blipFill>
        <p:spPr>
          <a:xfrm>
            <a:off x="3465359" y="377714"/>
            <a:ext cx="1575568" cy="521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Shape 185"/>
          <p:cNvGrpSpPr/>
          <p:nvPr/>
        </p:nvGrpSpPr>
        <p:grpSpPr>
          <a:xfrm>
            <a:off x="457210" y="2577981"/>
            <a:ext cx="1427942" cy="3583467"/>
            <a:chOff x="855950" y="2617813"/>
            <a:chExt cx="1240179" cy="2648926"/>
          </a:xfrm>
        </p:grpSpPr>
        <p:sp>
          <p:nvSpPr>
            <p:cNvPr id="186" name="Shape 186"/>
            <p:cNvSpPr/>
            <p:nvPr/>
          </p:nvSpPr>
          <p:spPr>
            <a:xfrm rot="5400000">
              <a:off x="798731" y="3970596"/>
              <a:ext cx="1368152" cy="1224135"/>
            </a:xfrm>
            <a:prstGeom prst="chevron">
              <a:avLst>
                <a:gd name="adj" fmla="val 24443"/>
              </a:avLst>
            </a:prstGeom>
            <a:solidFill>
              <a:schemeClr val="lt2"/>
            </a:solidFill>
            <a:ln w="9525" cap="flat" cmpd="sng">
              <a:solidFill>
                <a:srgbClr val="0A51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187" name="Shape 187"/>
            <p:cNvGrpSpPr/>
            <p:nvPr/>
          </p:nvGrpSpPr>
          <p:grpSpPr>
            <a:xfrm>
              <a:off x="855950" y="2617813"/>
              <a:ext cx="1240179" cy="2223754"/>
              <a:chOff x="855950" y="2617813"/>
              <a:chExt cx="1240179" cy="2223754"/>
            </a:xfrm>
          </p:grpSpPr>
          <p:sp>
            <p:nvSpPr>
              <p:cNvPr id="188" name="Shape 188"/>
              <p:cNvSpPr/>
              <p:nvPr/>
            </p:nvSpPr>
            <p:spPr>
              <a:xfrm rot="5400000">
                <a:off x="799985" y="2689822"/>
                <a:ext cx="1368152" cy="1224135"/>
              </a:xfrm>
              <a:prstGeom prst="chevron">
                <a:avLst>
                  <a:gd name="adj" fmla="val 25098"/>
                </a:avLst>
              </a:prstGeom>
              <a:solidFill>
                <a:srgbClr val="1ECAF8"/>
              </a:solidFill>
              <a:ln w="9525" cap="flat" cmpd="sng">
                <a:solidFill>
                  <a:srgbClr val="0A519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grpSp>
            <p:nvGrpSpPr>
              <p:cNvPr id="189" name="Shape 189"/>
              <p:cNvGrpSpPr/>
              <p:nvPr/>
            </p:nvGrpSpPr>
            <p:grpSpPr>
              <a:xfrm>
                <a:off x="855950" y="3052943"/>
                <a:ext cx="1232157" cy="1788625"/>
                <a:chOff x="855950" y="3052943"/>
                <a:chExt cx="1232157" cy="1788625"/>
              </a:xfrm>
            </p:grpSpPr>
            <p:sp>
              <p:nvSpPr>
                <p:cNvPr id="190" name="Shape 190"/>
                <p:cNvSpPr/>
                <p:nvPr/>
              </p:nvSpPr>
              <p:spPr>
                <a:xfrm>
                  <a:off x="855950" y="3052943"/>
                  <a:ext cx="1224000" cy="61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fr-FR" sz="1200">
                      <a:solidFill>
                        <a:schemeClr val="dk1"/>
                      </a:solidFill>
                      <a:latin typeface="Candara"/>
                      <a:ea typeface="Candara"/>
                      <a:cs typeface="Candara"/>
                      <a:sym typeface="Candara"/>
                    </a:rPr>
                    <a:t>Prélèvements par écouvillons ATPmétrie</a:t>
                  </a:r>
                </a:p>
              </p:txBody>
            </p:sp>
            <p:sp>
              <p:nvSpPr>
                <p:cNvPr id="191" name="Shape 191"/>
                <p:cNvSpPr/>
                <p:nvPr/>
              </p:nvSpPr>
              <p:spPr>
                <a:xfrm>
                  <a:off x="880015" y="4405640"/>
                  <a:ext cx="1208092" cy="4359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fr-FR" sz="1200">
                      <a:solidFill>
                        <a:schemeClr val="dk1"/>
                      </a:solidFill>
                      <a:latin typeface="Candara"/>
                      <a:ea typeface="Candara"/>
                      <a:cs typeface="Candara"/>
                      <a:sym typeface="Candara"/>
                    </a:rPr>
                    <a:t>Analyse des </a:t>
                  </a:r>
                </a:p>
                <a:p>
                  <a:pPr marL="0" marR="0" lvl="0" indent="0" algn="ctr" rtl="0">
                    <a:spcBef>
                      <a:spcPts val="0"/>
                    </a:spcBef>
                    <a:buSzPct val="25000"/>
                    <a:buNone/>
                  </a:pPr>
                  <a:r>
                    <a:rPr lang="fr-FR" sz="1200">
                      <a:solidFill>
                        <a:schemeClr val="dk1"/>
                      </a:solidFill>
                      <a:latin typeface="Candara"/>
                      <a:ea typeface="Candara"/>
                      <a:cs typeface="Candara"/>
                      <a:sym typeface="Candara"/>
                    </a:rPr>
                    <a:t>résultats</a:t>
                  </a:r>
                </a:p>
              </p:txBody>
            </p:sp>
          </p:grpSp>
        </p:grpSp>
      </p:grpSp>
      <p:grpSp>
        <p:nvGrpSpPr>
          <p:cNvPr id="192" name="Shape 192"/>
          <p:cNvGrpSpPr/>
          <p:nvPr/>
        </p:nvGrpSpPr>
        <p:grpSpPr>
          <a:xfrm>
            <a:off x="1855841" y="2686067"/>
            <a:ext cx="5409900" cy="2947387"/>
            <a:chOff x="1855841" y="2431385"/>
            <a:chExt cx="5409900" cy="2947387"/>
          </a:xfrm>
        </p:grpSpPr>
        <p:sp>
          <p:nvSpPr>
            <p:cNvPr id="193" name="Shape 193"/>
            <p:cNvSpPr txBox="1"/>
            <p:nvPr/>
          </p:nvSpPr>
          <p:spPr>
            <a:xfrm>
              <a:off x="1855841" y="2431385"/>
              <a:ext cx="5091900" cy="1569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fr-FR" sz="12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Etude prospective par écouvillonnage de 15 points critiques indépendants correspondant au circuit humain et circuit du médicament</a:t>
              </a:r>
            </a:p>
            <a:p>
              <a:pPr marL="171450" marR="0" lvl="0" indent="-171450" algn="l" rtl="0"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fr-FR" sz="1200" b="1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Prélèvements réalisés 2 fois par jour, pendant 5 jours soit </a:t>
              </a:r>
              <a:r>
                <a:rPr lang="fr-FR" sz="1200" b="1">
                  <a:solidFill>
                    <a:srgbClr val="FF0000"/>
                  </a:solidFill>
                  <a:latin typeface="Candara"/>
                  <a:ea typeface="Candara"/>
                  <a:cs typeface="Candara"/>
                  <a:sym typeface="Candara"/>
                </a:rPr>
                <a:t>n=150</a:t>
              </a:r>
            </a:p>
            <a:p>
              <a:pPr marL="171450" marR="0" lvl="0" indent="-171450" algn="l" rtl="0"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fr-FR" sz="1200" b="1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3 laboratoires différents testés (ATP mètres + écouvillons) : </a:t>
              </a:r>
            </a:p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fr-FR" sz="1200" b="1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		3M, SOPAC, Bioalliance</a:t>
              </a:r>
            </a:p>
            <a:p>
              <a:pPr marL="171450" marR="0" lvl="0" indent="-171450" algn="l" rtl="0"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fr-FR" sz="12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Surface standardisée (10x10 cm)</a:t>
              </a:r>
            </a:p>
            <a:p>
              <a:pPr marL="171450" marR="0" lvl="0" indent="-171450" algn="l" rtl="0"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fr-FR" sz="12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Parallèlement : prélèvement avec gélose contact (</a:t>
              </a:r>
              <a:r>
                <a:rPr lang="fr-FR" sz="1200" b="1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n=150</a:t>
              </a:r>
              <a:r>
                <a:rPr lang="fr-FR" sz="12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)</a:t>
              </a:r>
            </a:p>
            <a:p>
              <a:pPr marL="171450" marR="0" lvl="0" indent="-171450" algn="l" rtl="0"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fr-FR" sz="12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Seuil pour une classe C : 25 UFC/gélose*</a:t>
              </a:r>
            </a:p>
            <a:p>
              <a:pPr marL="285750" marR="0" lvl="0" indent="-285750" algn="l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1857341" y="4362972"/>
              <a:ext cx="54084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171450" marR="0" lvl="1" indent="-171450" algn="l" rtl="0"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Détermination d'un seuil en RLU ⇨ courbe de ROC</a:t>
              </a:r>
            </a:p>
            <a:p>
              <a:pPr marL="171450" marR="0" lvl="1" indent="-171450" algn="l" rtl="0"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fr-FR" sz="1200" b="0" i="0" u="none" strike="noStrike" cap="none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Concordance entre ATPmétrie et méthode de référence ⇨ Coefficient de kappa</a:t>
              </a:r>
            </a:p>
            <a:p>
              <a:pPr marL="171450" marR="0" lvl="0" indent="-171450" algn="l" rtl="0">
                <a:spcBef>
                  <a:spcPts val="0"/>
                </a:spcBef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fr-FR" sz="12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Etude de coût</a:t>
              </a:r>
            </a:p>
            <a:p>
              <a:pPr marL="285750" marR="0" lvl="0" indent="-285750" algn="l" rtl="0">
                <a:spcBef>
                  <a:spcPts val="0"/>
                </a:spcBef>
                <a:buClr>
                  <a:schemeClr val="dk1"/>
                </a:buClr>
                <a:buFont typeface="Arial"/>
                <a:buNone/>
              </a:pP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id="195" name="Shape 195"/>
          <p:cNvPicPr preferRelativeResize="0"/>
          <p:nvPr/>
        </p:nvPicPr>
        <p:blipFill rotWithShape="1">
          <a:blip r:embed="rId5">
            <a:alphaModFix/>
          </a:blip>
          <a:srcRect l="18711" t="15271" r="4433" b="12821"/>
          <a:stretch/>
        </p:blipFill>
        <p:spPr>
          <a:xfrm>
            <a:off x="6222757" y="27175"/>
            <a:ext cx="2910369" cy="229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8324" y="2288629"/>
            <a:ext cx="2155676" cy="45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 descr="Résultat de recherche d'images pour &quot;bio alliance expertise&quot;"/>
          <p:cNvSpPr/>
          <p:nvPr/>
        </p:nvSpPr>
        <p:spPr>
          <a:xfrm>
            <a:off x="155575" y="-1714500"/>
            <a:ext cx="35814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8" name="Shape 198" descr="Résultat de recherche d'images pour &quot;bio alliance expertise&quot;"/>
          <p:cNvSpPr/>
          <p:nvPr/>
        </p:nvSpPr>
        <p:spPr>
          <a:xfrm>
            <a:off x="307975" y="-1562100"/>
            <a:ext cx="35814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9" name="Shape 199" descr="Résultat de recherche d'images pour &quot;bio alliance expertise&quot;"/>
          <p:cNvSpPr/>
          <p:nvPr/>
        </p:nvSpPr>
        <p:spPr>
          <a:xfrm>
            <a:off x="460375" y="-1409700"/>
            <a:ext cx="35814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0" name="Shape 200" descr="Résultat de recherche d'images pour &quot;bio alliance expertise&quot;"/>
          <p:cNvSpPr/>
          <p:nvPr/>
        </p:nvSpPr>
        <p:spPr>
          <a:xfrm>
            <a:off x="612775" y="-1257300"/>
            <a:ext cx="35814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1" name="Shape 201" descr="Résultat de recherche d'images pour &quot;bio alliance expertise&quot;"/>
          <p:cNvSpPr/>
          <p:nvPr/>
        </p:nvSpPr>
        <p:spPr>
          <a:xfrm>
            <a:off x="765175" y="-1104900"/>
            <a:ext cx="35814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7">
            <a:alphaModFix/>
          </a:blip>
          <a:srcRect l="14446" t="34449" r="66849" b="57742"/>
          <a:stretch/>
        </p:blipFill>
        <p:spPr>
          <a:xfrm>
            <a:off x="1780117" y="381000"/>
            <a:ext cx="1539103" cy="51738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261375" y="6206000"/>
            <a:ext cx="6645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/>
              <a:t>*</a:t>
            </a:r>
            <a:r>
              <a:rPr lang="fr-FR" sz="900"/>
              <a:t>Bonnes pratiques de préparation : seuil retenu pour une classe C avec </a:t>
            </a:r>
            <a:r>
              <a:rPr lang="fr-FR" sz="900">
                <a:solidFill>
                  <a:schemeClr val="dk1"/>
                </a:solidFill>
              </a:rPr>
              <a:t>géloses de contact (diamètre 55 mm)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lang="fr-FR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Résultats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193638" y="6448251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ATPmétrie et contrôle microbiologique des surfaces - L. Federici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991088" y="6448250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6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 l="43145" t="15270" r="5282" b="13980"/>
          <a:stretch/>
        </p:blipFill>
        <p:spPr>
          <a:xfrm>
            <a:off x="6978750" y="13400"/>
            <a:ext cx="2156224" cy="298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 l="2032" t="19531" r="9843" b="18554"/>
          <a:stretch/>
        </p:blipFill>
        <p:spPr>
          <a:xfrm>
            <a:off x="193650" y="2465000"/>
            <a:ext cx="6543600" cy="38642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7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46855" y="16004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lang="fr-FR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Résultats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446850" y="1772773"/>
            <a:ext cx="8640900" cy="125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1800" b="1">
                <a:solidFill>
                  <a:srgbClr val="0075A2"/>
                </a:solidFill>
                <a:latin typeface="Candara"/>
                <a:ea typeface="Candara"/>
                <a:cs typeface="Candara"/>
                <a:sym typeface="Candara"/>
              </a:rPr>
              <a:t>Détermination du seuil optimal : courbe </a:t>
            </a:r>
            <a:r>
              <a:rPr lang="fr-FR" sz="18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 ROC 	Sensibilité = f(1-spécificité)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1800" b="1">
                <a:solidFill>
                  <a:srgbClr val="0075A2"/>
                </a:solidFill>
                <a:latin typeface="Candara"/>
                <a:ea typeface="Candara"/>
                <a:cs typeface="Candara"/>
                <a:sym typeface="Candara"/>
              </a:rPr>
              <a:t>⇨Outil statistique utilisé pour estimer la valeur du </a:t>
            </a:r>
            <a:r>
              <a:rPr lang="fr-FR" sz="18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seuil optimal d’un test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1800" b="1">
                <a:solidFill>
                  <a:srgbClr val="0075A2"/>
                </a:solidFill>
                <a:latin typeface="Candara"/>
                <a:ea typeface="Candara"/>
                <a:cs typeface="Candara"/>
                <a:sym typeface="Candara"/>
              </a:rPr>
              <a:t>⇨Permet une transformation binaire des résultats (contaminé / non contaminé)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fr-FR" sz="1800" b="1">
                <a:solidFill>
                  <a:srgbClr val="0075A2"/>
                </a:solidFill>
                <a:latin typeface="Calibri"/>
                <a:ea typeface="Calibri"/>
                <a:cs typeface="Calibri"/>
                <a:sym typeface="Calibri"/>
              </a:rPr>
              <a:t>↗AUC ⇨↗ressemblance avec la méthode de référence</a:t>
            </a:r>
          </a:p>
        </p:txBody>
      </p:sp>
      <p:graphicFrame>
        <p:nvGraphicFramePr>
          <p:cNvPr id="220" name="Shape 220"/>
          <p:cNvGraphicFramePr/>
          <p:nvPr/>
        </p:nvGraphicFramePr>
        <p:xfrm>
          <a:off x="5644202" y="4221088"/>
          <a:ext cx="3176275" cy="1018610"/>
        </p:xfrm>
        <a:graphic>
          <a:graphicData uri="http://schemas.openxmlformats.org/drawingml/2006/table">
            <a:tbl>
              <a:tblPr firstRow="1" bandRow="1">
                <a:noFill/>
                <a:tableStyleId>{AAC0B751-B382-4C72-80ED-8CAD8AE1E527}</a:tableStyleId>
              </a:tblPr>
              <a:tblGrid>
                <a:gridCol w="1211575"/>
                <a:gridCol w="506725"/>
                <a:gridCol w="851225"/>
                <a:gridCol w="606750"/>
              </a:tblGrid>
              <a:tr h="28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200" b="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050" b="1" u="none" strike="noStrike" cap="none">
                          <a:solidFill>
                            <a:srgbClr val="000000"/>
                          </a:solidFill>
                        </a:rPr>
                        <a:t>3M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050" b="1" u="none" strike="noStrike" cap="none">
                          <a:solidFill>
                            <a:srgbClr val="000000"/>
                          </a:solidFill>
                        </a:rPr>
                        <a:t>BioAlliance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050" b="1" u="none" strike="noStrike" cap="none">
                          <a:solidFill>
                            <a:srgbClr val="000000"/>
                          </a:solidFill>
                        </a:rPr>
                        <a:t>Sopac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/>
                        <a:t>Valeur seuil (RLU)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/>
                        <a:t>380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/>
                        <a:t>390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/>
                        <a:t>140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0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/>
                        <a:t>AUC max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/>
                        <a:t>0,96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/>
                        <a:t>0,933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/>
                        <a:t>0,872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l="6107" t="49967" r="64087" b="19376"/>
          <a:stretch/>
        </p:blipFill>
        <p:spPr>
          <a:xfrm>
            <a:off x="1013724" y="3056186"/>
            <a:ext cx="4491493" cy="371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 l="73775" t="39061" r="12813" b="52523"/>
          <a:stretch/>
        </p:blipFill>
        <p:spPr>
          <a:xfrm>
            <a:off x="3964712" y="5129786"/>
            <a:ext cx="1133427" cy="57256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 descr="Résultat de recherche d'images pour &quot;bio alliance expertise&quot;"/>
          <p:cNvSpPr/>
          <p:nvPr/>
        </p:nvSpPr>
        <p:spPr>
          <a:xfrm>
            <a:off x="155575" y="-1714500"/>
            <a:ext cx="3581400" cy="358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1586235" y="3175438"/>
            <a:ext cx="360040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600" b="1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380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2398043" y="3506669"/>
            <a:ext cx="360040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600" b="1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140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1946275" y="2971175"/>
            <a:ext cx="360040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600" b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390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8</a:t>
            </a:fld>
            <a:endParaRPr lang="fr-FR"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6561" y="476672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FFFFFF"/>
              </a:buClr>
              <a:buSzPct val="25000"/>
              <a:buFont typeface="Candara"/>
              <a:buNone/>
            </a:pPr>
            <a:r>
              <a:rPr lang="fr-FR" sz="4000" b="0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Résultats</a:t>
            </a:r>
            <a:r>
              <a:rPr lang="fr-FR" sz="3200" b="0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-FR" sz="3200" b="0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fr-FR" sz="3200" b="0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fr-FR" sz="3200" b="0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-FR" sz="3200" b="0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Comparaison </a:t>
            </a:r>
            <a:r>
              <a:rPr lang="fr-FR" sz="3200" b="0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des deux techniques </a:t>
            </a:r>
            <a:r>
              <a:rPr lang="fr-FR" sz="3200" b="0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fr-FR" sz="3200" b="0" i="0" u="none" strike="noStrike" cap="none" dirty="0" err="1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coeff</a:t>
            </a:r>
            <a:r>
              <a:rPr lang="fr-FR" sz="3200" b="0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fr-FR" sz="3200" b="0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K)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l="6355" t="50641" r="61818" b="22748"/>
          <a:stretch/>
        </p:blipFill>
        <p:spPr>
          <a:xfrm>
            <a:off x="456552" y="4481920"/>
            <a:ext cx="2373690" cy="159792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870250" y="6030983"/>
            <a:ext cx="2232300" cy="5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105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    3M </a:t>
            </a:r>
            <a:r>
              <a:rPr lang="fr-FR" sz="105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        </a:t>
            </a:r>
            <a:r>
              <a:rPr lang="fr-FR" sz="105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BioAlliance      </a:t>
            </a:r>
            <a:r>
              <a:rPr lang="fr-FR" sz="1050">
                <a:solidFill>
                  <a:srgbClr val="56A9F3"/>
                </a:solidFill>
                <a:latin typeface="Candara"/>
                <a:ea typeface="Candara"/>
                <a:cs typeface="Candara"/>
                <a:sym typeface="Candara"/>
              </a:rPr>
              <a:t>SOPAC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550" y="2667650"/>
            <a:ext cx="2373700" cy="1522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6" name="Shape 236"/>
          <p:cNvGraphicFramePr/>
          <p:nvPr/>
        </p:nvGraphicFramePr>
        <p:xfrm>
          <a:off x="3772264" y="2874320"/>
          <a:ext cx="5184575" cy="1107470"/>
        </p:xfrm>
        <a:graphic>
          <a:graphicData uri="http://schemas.openxmlformats.org/drawingml/2006/table">
            <a:tbl>
              <a:tblPr firstRow="1" bandRow="1">
                <a:noFill/>
                <a:tableStyleId>{AAC0B751-B382-4C72-80ED-8CAD8AE1E527}</a:tableStyleId>
              </a:tblPr>
              <a:tblGrid>
                <a:gridCol w="1041725"/>
                <a:gridCol w="1329050"/>
                <a:gridCol w="1410025"/>
                <a:gridCol w="1403775"/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1" u="none" strike="noStrike" cap="none">
                          <a:solidFill>
                            <a:srgbClr val="000000"/>
                          </a:solidFill>
                        </a:rPr>
                        <a:t>Laboratoire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1" u="none" strike="noStrike" cap="none">
                          <a:solidFill>
                            <a:srgbClr val="00B050"/>
                          </a:solidFill>
                        </a:rPr>
                        <a:t>3M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1" u="none" strike="noStrike" cap="none">
                          <a:solidFill>
                            <a:srgbClr val="FF0000"/>
                          </a:solidFill>
                        </a:rPr>
                        <a:t>BioAlliance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1" u="none" strike="noStrike" cap="none">
                          <a:solidFill>
                            <a:srgbClr val="00B0F0"/>
                          </a:solidFill>
                        </a:rPr>
                        <a:t>Sopac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1" u="none" strike="noStrike" cap="none"/>
                        <a:t>Coefficient K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600" b="1" u="none" strike="noStrike" cap="none"/>
                        <a:t> 0,724      &gt;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600" b="1" u="none" strike="noStrike" cap="none"/>
                        <a:t>0,635         &gt;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600" b="1" u="none" strike="noStrike" cap="none"/>
                        <a:t>0,559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2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p-value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ndara"/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&lt; 0,0001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ndara"/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&lt; 0,0001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Candara"/>
                        <a:buNone/>
                      </a:pPr>
                      <a:r>
                        <a:rPr lang="fr-FR" sz="1200" b="0" i="0" u="none" strike="noStrike" cap="none">
                          <a:solidFill>
                            <a:srgbClr val="0000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&lt; 0,0001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37" name="Shape 237"/>
          <p:cNvSpPr txBox="1"/>
          <p:nvPr/>
        </p:nvSpPr>
        <p:spPr>
          <a:xfrm>
            <a:off x="456561" y="6250179"/>
            <a:ext cx="2781600" cy="600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100" i="1">
                <a:solidFill>
                  <a:srgbClr val="0B5394"/>
                </a:solidFill>
                <a:latin typeface="Candara"/>
                <a:ea typeface="Candara"/>
                <a:cs typeface="Candara"/>
                <a:sym typeface="Candara"/>
              </a:rPr>
              <a:t>Accord sur l’évaluation :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100" i="1">
                <a:solidFill>
                  <a:srgbClr val="0B5394"/>
                </a:solidFill>
                <a:latin typeface="Candara"/>
                <a:ea typeface="Candara"/>
                <a:cs typeface="Candara"/>
                <a:sym typeface="Candara"/>
              </a:rPr>
              <a:t> % de concordance de résultats positifs entre les deux méthodes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3772264" y="3983700"/>
            <a:ext cx="51846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100" i="1">
                <a:solidFill>
                  <a:srgbClr val="0B5394"/>
                </a:solidFill>
                <a:latin typeface="Candara"/>
                <a:ea typeface="Candara"/>
                <a:cs typeface="Candara"/>
                <a:sym typeface="Candara"/>
              </a:rPr>
              <a:t>Test de kappa : ATPmétrie vs méthode de référence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7848364" y="5564278"/>
            <a:ext cx="1203996" cy="6001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fr-FR" sz="1100" i="1">
                <a:solidFill>
                  <a:srgbClr val="0B5394"/>
                </a:solidFill>
                <a:latin typeface="Candara"/>
                <a:ea typeface="Candara"/>
                <a:cs typeface="Candara"/>
                <a:sym typeface="Candara"/>
              </a:rPr>
              <a:t>Seuils d’interprétation du test de kappa</a:t>
            </a:r>
          </a:p>
        </p:txBody>
      </p:sp>
      <p:sp>
        <p:nvSpPr>
          <p:cNvPr id="240" name="Shape 240"/>
          <p:cNvSpPr/>
          <p:nvPr/>
        </p:nvSpPr>
        <p:spPr>
          <a:xfrm rot="-5400000">
            <a:off x="3199075" y="2997975"/>
            <a:ext cx="310800" cy="67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9DEFE"/>
          </a:solidFill>
          <a:ln w="38100" cap="flat" cmpd="sng">
            <a:solidFill>
              <a:srgbClr val="68DAF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241" name="Shape 241"/>
          <p:cNvGraphicFramePr/>
          <p:nvPr>
            <p:extLst>
              <p:ext uri="{D42A27DB-BD31-4B8C-83A1-F6EECF244321}">
                <p14:modId xmlns:p14="http://schemas.microsoft.com/office/powerpoint/2010/main" val="2314933395"/>
              </p:ext>
            </p:extLst>
          </p:nvPr>
        </p:nvGraphicFramePr>
        <p:xfrm>
          <a:off x="5250638" y="4367525"/>
          <a:ext cx="2500025" cy="2373843"/>
        </p:xfrm>
        <a:graphic>
          <a:graphicData uri="http://schemas.openxmlformats.org/drawingml/2006/table">
            <a:tbl>
              <a:tblPr>
                <a:noFill/>
                <a:tableStyleId>{05A9EEDA-465F-4519-83F9-3783A80C2753}</a:tableStyleId>
              </a:tblPr>
              <a:tblGrid>
                <a:gridCol w="1733100"/>
                <a:gridCol w="766925"/>
              </a:tblGrid>
              <a:tr h="3280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fr-FR" sz="900" b="1"/>
                        <a:t>Concordance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fr-FR" sz="900" b="1"/>
                        <a:t>Kappa</a:t>
                      </a:r>
                    </a:p>
                  </a:txBody>
                  <a:tcPr marL="91425" marR="91425" marT="91425" marB="91425"/>
                </a:tc>
              </a:tr>
              <a:tr h="3280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fr-FR" sz="900"/>
                        <a:t>Désaccord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fr-FR" sz="900"/>
                        <a:t>&lt;0</a:t>
                      </a:r>
                    </a:p>
                  </a:txBody>
                  <a:tcPr marL="91425" marR="91425" marT="91425" marB="91425"/>
                </a:tc>
              </a:tr>
              <a:tr h="3280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fr-FR" sz="900"/>
                        <a:t>Accord très faible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fr-FR" sz="900"/>
                        <a:t>0.0-0.20</a:t>
                      </a:r>
                    </a:p>
                  </a:txBody>
                  <a:tcPr marL="91425" marR="91425" marT="91425" marB="91425"/>
                </a:tc>
              </a:tr>
              <a:tr h="3280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fr-FR" sz="900"/>
                        <a:t>Accord faible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fr-FR" sz="900"/>
                        <a:t>0.21-0.40</a:t>
                      </a:r>
                    </a:p>
                  </a:txBody>
                  <a:tcPr marL="91425" marR="91425" marT="91425" marB="91425"/>
                </a:tc>
              </a:tr>
              <a:tr h="3280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fr-FR" sz="900"/>
                        <a:t>Accord modéré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fr-FR" sz="900"/>
                        <a:t>0.41-0.61</a:t>
                      </a:r>
                    </a:p>
                  </a:txBody>
                  <a:tcPr marL="91425" marR="91425" marT="91425" marB="91425"/>
                </a:tc>
              </a:tr>
              <a:tr h="328075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fr-FR" sz="900"/>
                        <a:t>Accord fort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fr-FR" sz="900"/>
                        <a:t>0.61-0.81</a:t>
                      </a:r>
                    </a:p>
                  </a:txBody>
                  <a:tcPr marL="91425" marR="91425" marT="91425" marB="91425"/>
                </a:tc>
              </a:tr>
              <a:tr h="405393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fr-FR" sz="900"/>
                        <a:t>Accord presque parfait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fr-FR" sz="900" dirty="0"/>
                        <a:t>0.81-1.00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900" cy="365100"/>
          </a:xfrm>
          <a:prstGeom prst="rect">
            <a:avLst/>
          </a:prstGeom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 lang="fr-FR"/>
          </a:p>
        </p:txBody>
      </p:sp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/>
              <a:t>Prix du matériel</a:t>
            </a:r>
          </a:p>
        </p:txBody>
      </p:sp>
      <p:graphicFrame>
        <p:nvGraphicFramePr>
          <p:cNvPr id="249" name="Shape 249"/>
          <p:cNvGraphicFramePr/>
          <p:nvPr>
            <p:extLst>
              <p:ext uri="{D42A27DB-BD31-4B8C-83A1-F6EECF244321}">
                <p14:modId xmlns:p14="http://schemas.microsoft.com/office/powerpoint/2010/main" val="1342893054"/>
              </p:ext>
            </p:extLst>
          </p:nvPr>
        </p:nvGraphicFramePr>
        <p:xfrm>
          <a:off x="2063192" y="3468063"/>
          <a:ext cx="4692025" cy="1884450"/>
        </p:xfrm>
        <a:graphic>
          <a:graphicData uri="http://schemas.openxmlformats.org/drawingml/2006/table">
            <a:tbl>
              <a:tblPr firstRow="1" bandRow="1">
                <a:noFill/>
                <a:tableStyleId>{AAC0B751-B382-4C72-80ED-8CAD8AE1E527}</a:tableStyleId>
              </a:tblPr>
              <a:tblGrid>
                <a:gridCol w="2247050"/>
                <a:gridCol w="599825"/>
                <a:gridCol w="922575"/>
                <a:gridCol w="922575"/>
              </a:tblGrid>
              <a:tr h="630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 dirty="0">
                          <a:solidFill>
                            <a:schemeClr val="dk1"/>
                          </a:solidFill>
                        </a:rPr>
                        <a:t> Prix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>
                          <a:solidFill>
                            <a:srgbClr val="00B050"/>
                          </a:solidFill>
                        </a:rPr>
                        <a:t>3M</a:t>
                      </a:r>
                    </a:p>
                  </a:txBody>
                  <a:tcPr marL="0" marR="0" marT="0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>
                          <a:solidFill>
                            <a:srgbClr val="FF0000"/>
                          </a:solidFill>
                        </a:rPr>
                        <a:t>Bio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>
                          <a:solidFill>
                            <a:srgbClr val="FF0000"/>
                          </a:solidFill>
                        </a:rPr>
                        <a:t>Alliance</a:t>
                      </a:r>
                    </a:p>
                  </a:txBody>
                  <a:tcPr marL="0" marR="0" marT="0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>
                          <a:solidFill>
                            <a:srgbClr val="0070C0"/>
                          </a:solidFill>
                        </a:rPr>
                        <a:t>Sopac</a:t>
                      </a:r>
                    </a:p>
                  </a:txBody>
                  <a:tcPr marL="0" marR="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lt1"/>
                    </a:solidFill>
                  </a:tcPr>
                </a:tc>
              </a:tr>
              <a:tr h="439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>
                          <a:solidFill>
                            <a:schemeClr val="dk1"/>
                          </a:solidFill>
                        </a:rPr>
                        <a:t>Luminomètre (€)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>
                          <a:solidFill>
                            <a:srgbClr val="00B050"/>
                          </a:solidFill>
                        </a:rPr>
                        <a:t>1890</a:t>
                      </a:r>
                    </a:p>
                  </a:txBody>
                  <a:tcPr marL="0" marR="0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>
                          <a:solidFill>
                            <a:srgbClr val="FF0000"/>
                          </a:solidFill>
                        </a:rPr>
                        <a:t>1570</a:t>
                      </a:r>
                    </a:p>
                  </a:txBody>
                  <a:tcPr marL="0" marR="0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>
                          <a:solidFill>
                            <a:srgbClr val="0070C0"/>
                          </a:solidFill>
                        </a:rPr>
                        <a:t>1400 </a:t>
                      </a:r>
                    </a:p>
                  </a:txBody>
                  <a:tcPr marL="0" marR="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lt1"/>
                    </a:solidFill>
                  </a:tcPr>
                </a:tc>
              </a:tr>
              <a:tr h="439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>
                          <a:solidFill>
                            <a:schemeClr val="dk1"/>
                          </a:solidFill>
                        </a:rPr>
                        <a:t>Ecouvillon à l’unité (€)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>
                          <a:solidFill>
                            <a:srgbClr val="00B050"/>
                          </a:solidFill>
                        </a:rPr>
                        <a:t>3,6</a:t>
                      </a:r>
                    </a:p>
                  </a:txBody>
                  <a:tcPr marL="0" marR="0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>
                          <a:solidFill>
                            <a:srgbClr val="FF0000"/>
                          </a:solidFill>
                        </a:rPr>
                        <a:t>2,6</a:t>
                      </a:r>
                    </a:p>
                  </a:txBody>
                  <a:tcPr marL="0" marR="0" marT="0" marB="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r-FR" sz="1200" u="none" strike="noStrike" cap="none">
                          <a:solidFill>
                            <a:srgbClr val="0070C0"/>
                          </a:solidFill>
                        </a:rPr>
                        <a:t>3,4</a:t>
                      </a:r>
                    </a:p>
                  </a:txBody>
                  <a:tcPr marL="0" marR="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lt1"/>
                    </a:solidFill>
                  </a:tcPr>
                </a:tc>
              </a:tr>
              <a:tr h="37567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5394"/>
                        </a:buClr>
                        <a:buSzPct val="25000"/>
                        <a:buFont typeface="Candara"/>
                        <a:buNone/>
                      </a:pPr>
                      <a:r>
                        <a:rPr lang="fr-FR" sz="1200" u="none" strike="noStrike" cap="none" dirty="0">
                          <a:solidFill>
                            <a:srgbClr val="0B5394"/>
                          </a:solidFill>
                        </a:rPr>
                        <a:t>Prix d’une gélose à l’unité : 1,73</a:t>
                      </a:r>
                      <a:r>
                        <a:rPr lang="fr-FR" sz="1200" u="none" strike="noStrike" cap="none" dirty="0" smtClean="0">
                          <a:solidFill>
                            <a:srgbClr val="0B5394"/>
                          </a:solidFill>
                        </a:rPr>
                        <a:t>€ + coûts</a:t>
                      </a:r>
                      <a:r>
                        <a:rPr lang="fr-FR" sz="1200" u="none" strike="noStrike" cap="none" baseline="0" dirty="0" smtClean="0">
                          <a:solidFill>
                            <a:srgbClr val="0B5394"/>
                          </a:solidFill>
                        </a:rPr>
                        <a:t> « cachés »</a:t>
                      </a:r>
                      <a:endParaRPr lang="fr-FR" sz="1200" u="none" strike="noStrike" cap="none" dirty="0">
                        <a:solidFill>
                          <a:srgbClr val="0B5394"/>
                        </a:solidFill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0" name="Shape 250"/>
          <p:cNvSpPr txBox="1"/>
          <p:nvPr/>
        </p:nvSpPr>
        <p:spPr>
          <a:xfrm>
            <a:off x="560343" y="2515350"/>
            <a:ext cx="6998100" cy="1600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>
              <a:solidFill>
                <a:srgbClr val="0B5394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0" lvl="1" indent="0" algn="ctr" rtl="0">
              <a:spcBef>
                <a:spcPts val="0"/>
              </a:spcBef>
              <a:buSzPct val="25000"/>
              <a:buNone/>
            </a:pPr>
            <a:r>
              <a:rPr lang="fr-FR" sz="1800" b="0" i="0" u="none" strike="noStrike" cap="none">
                <a:solidFill>
                  <a:srgbClr val="0B5394"/>
                </a:solidFill>
                <a:latin typeface="Candara"/>
                <a:ea typeface="Candara"/>
                <a:cs typeface="Candara"/>
                <a:sym typeface="Candara"/>
              </a:rPr>
              <a:t>En routine, plan d’échantillonnage sur une semaine avec 1 à 2 prélèvements par jour sur un point différent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51" name="Shape 251" descr="Afficher l'image d'origine"/>
          <p:cNvPicPr preferRelativeResize="0"/>
          <p:nvPr/>
        </p:nvPicPr>
        <p:blipFill rotWithShape="1">
          <a:blip r:embed="rId3">
            <a:alphaModFix/>
          </a:blip>
          <a:srcRect t="10882" r="2372" b="15484"/>
          <a:stretch/>
        </p:blipFill>
        <p:spPr>
          <a:xfrm>
            <a:off x="0" y="5334000"/>
            <a:ext cx="1676400" cy="1521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gues">
  <a:themeElements>
    <a:clrScheme name="Débit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750</Words>
  <Application>Microsoft Office PowerPoint</Application>
  <PresentationFormat>Affichage à l'écran (4:3)</PresentationFormat>
  <Paragraphs>171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Candara</vt:lpstr>
      <vt:lpstr>Calibri</vt:lpstr>
      <vt:lpstr>Noto Sans Symbols</vt:lpstr>
      <vt:lpstr>Vagues</vt:lpstr>
      <vt:lpstr>L’utilisation de l’ATPmétrie dans le contrôle microbiologique d’une zone à atmosphère contrôlée : un nouvel indicateur de propreté ? </vt:lpstr>
      <vt:lpstr>Plan</vt:lpstr>
      <vt:lpstr>1) Introduction</vt:lpstr>
      <vt:lpstr>Matériel</vt:lpstr>
      <vt:lpstr>Méthode</vt:lpstr>
      <vt:lpstr>Résultats</vt:lpstr>
      <vt:lpstr>Résultats</vt:lpstr>
      <vt:lpstr>Résultats   Comparaison des deux techniques (coeff K)</vt:lpstr>
      <vt:lpstr>Prix du matériel</vt:lpstr>
      <vt:lpstr>Discussion - conclusion</vt:lpstr>
      <vt:lpstr>Bibliographie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L’utilisation de l’ATPmétrie dans le contrôle microbiologique d’une zone à atmosphère contrôlée : un nouvel indicateur de propreté ?</dc:title>
  <dc:creator>G-RDB-PC1192-10</dc:creator>
  <cp:lastModifiedBy>APHP</cp:lastModifiedBy>
  <cp:revision>6</cp:revision>
  <dcterms:modified xsi:type="dcterms:W3CDTF">2017-10-10T17:22:01Z</dcterms:modified>
</cp:coreProperties>
</file>