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sldIdLst>
    <p:sldId id="256" r:id="rId2"/>
    <p:sldId id="258" r:id="rId3"/>
    <p:sldId id="276" r:id="rId4"/>
    <p:sldId id="277" r:id="rId5"/>
    <p:sldId id="267" r:id="rId6"/>
    <p:sldId id="269" r:id="rId7"/>
    <p:sldId id="275" r:id="rId8"/>
    <p:sldId id="270" r:id="rId9"/>
    <p:sldId id="271" r:id="rId10"/>
  </p:sldIdLst>
  <p:sldSz cx="9144000" cy="6858000" type="screen4x3"/>
  <p:notesSz cx="6858000" cy="91440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CA6"/>
    <a:srgbClr val="88E264"/>
    <a:srgbClr val="CB056D"/>
    <a:srgbClr val="EB6247"/>
    <a:srgbClr val="EB3729"/>
    <a:srgbClr val="5F5F5F"/>
    <a:srgbClr val="B1C3CF"/>
    <a:srgbClr val="30A3A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yle moye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Style moyen 2 - Accentuation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40" autoAdjust="0"/>
    <p:restoredTop sz="94660"/>
  </p:normalViewPr>
  <p:slideViewPr>
    <p:cSldViewPr>
      <p:cViewPr varScale="1">
        <p:scale>
          <a:sx n="101" d="100"/>
          <a:sy n="101" d="100"/>
        </p:scale>
        <p:origin x="120" y="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\\SVR03AUT\SERVICES$\pharma\Lecture_modif\Interne%20en%20pharmacie\Charles-Patrick\Gestion%20de%20risque\Cartographie%20risques%20MTI%20poste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800" b="0" u="sng" dirty="0"/>
              <a:t>Points de </a:t>
            </a:r>
            <a:r>
              <a:rPr lang="en-US" sz="1800" b="1" u="sng" dirty="0" err="1"/>
              <a:t>criticité</a:t>
            </a:r>
            <a:r>
              <a:rPr lang="en-US" sz="1800" b="0" u="sng" dirty="0"/>
              <a:t> par type de </a:t>
            </a:r>
            <a:r>
              <a:rPr lang="en-US" sz="1800" b="0" u="sng" dirty="0" err="1" smtClean="0"/>
              <a:t>risques</a:t>
            </a:r>
            <a:endParaRPr lang="en-US" sz="1800" b="0" u="sng" dirty="0"/>
          </a:p>
        </c:rich>
      </c:tx>
      <c:layout>
        <c:manualLayout>
          <c:xMode val="edge"/>
          <c:yMode val="edge"/>
          <c:x val="0.17200834645448079"/>
          <c:y val="0.90786468170203316"/>
        </c:manualLayout>
      </c:layout>
      <c:overlay val="0"/>
      <c:spPr>
        <a:noFill/>
        <a:ln>
          <a:noFill/>
        </a:ln>
        <a:effectLst/>
      </c:spPr>
    </c:title>
    <c:autoTitleDeleted val="0"/>
    <c:plotArea>
      <c:layout/>
      <c:radarChart>
        <c:radarStyle val="marker"/>
        <c:varyColors val="0"/>
        <c:ser>
          <c:idx val="0"/>
          <c:order val="0"/>
          <c:spPr>
            <a:ln w="38100" cap="rnd" cmpd="sng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cat>
            <c:strRef>
              <c:f>Feuil1!$Q$66:$Q$70</c:f>
              <c:strCache>
                <c:ptCount val="5"/>
                <c:pt idx="0">
                  <c:v>Logistique</c:v>
                </c:pt>
                <c:pt idx="1">
                  <c:v>Risques lié à la manipulation sous PSM2</c:v>
                </c:pt>
                <c:pt idx="2">
                  <c:v>Risques lié à la voie d'administration</c:v>
                </c:pt>
                <c:pt idx="3">
                  <c:v>Risques lié à la nature biologique</c:v>
                </c:pt>
                <c:pt idx="4">
                  <c:v>Autre</c:v>
                </c:pt>
              </c:strCache>
            </c:strRef>
          </c:cat>
          <c:val>
            <c:numRef>
              <c:f>Feuil1!$R$66:$R$70</c:f>
              <c:numCache>
                <c:formatCode>General</c:formatCode>
                <c:ptCount val="5"/>
                <c:pt idx="0">
                  <c:v>22</c:v>
                </c:pt>
                <c:pt idx="1">
                  <c:v>20</c:v>
                </c:pt>
                <c:pt idx="2">
                  <c:v>54</c:v>
                </c:pt>
                <c:pt idx="3">
                  <c:v>38</c:v>
                </c:pt>
                <c:pt idx="4">
                  <c:v>19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61161872"/>
        <c:axId val="61162264"/>
      </c:radarChart>
      <c:catAx>
        <c:axId val="61161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162264"/>
        <c:crosses val="autoZero"/>
        <c:auto val="1"/>
        <c:lblAlgn val="ctr"/>
        <c:lblOffset val="100"/>
        <c:noMultiLvlLbl val="0"/>
      </c:catAx>
      <c:valAx>
        <c:axId val="61162264"/>
        <c:scaling>
          <c:orientation val="minMax"/>
          <c:max val="60"/>
          <c:min val="0"/>
        </c:scaling>
        <c:delete val="0"/>
        <c:axPos val="l"/>
        <c:majorGridlines>
          <c:spPr>
            <a:ln w="25400" cap="flat" cmpd="sng" algn="ctr">
              <a:solidFill>
                <a:schemeClr val="tx1">
                  <a:lumMod val="65000"/>
                  <a:lumOff val="3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61161872"/>
        <c:crosses val="autoZero"/>
        <c:crossBetween val="between"/>
        <c:majorUnit val="10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E3EF96F-4401-4975-8F88-D268B89A2071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44063729-72F8-4F4B-BE90-D13E0FB2FE1A}">
      <dgm:prSet phldrT="[Texte]" phldr="1"/>
      <dgm:spPr/>
      <dgm:t>
        <a:bodyPr/>
        <a:lstStyle/>
        <a:p>
          <a:endParaRPr lang="fr-FR" dirty="0">
            <a:solidFill>
              <a:schemeClr val="bg1"/>
            </a:solidFill>
          </a:endParaRPr>
        </a:p>
      </dgm:t>
    </dgm:pt>
    <dgm:pt modelId="{6B7EF408-10D2-4906-A28B-D689DFC26674}" type="parTrans" cxnId="{8D62C446-EA2E-4EE0-A5B5-FD8019DAEACA}">
      <dgm:prSet/>
      <dgm:spPr/>
      <dgm:t>
        <a:bodyPr/>
        <a:lstStyle/>
        <a:p>
          <a:endParaRPr lang="fr-FR"/>
        </a:p>
      </dgm:t>
    </dgm:pt>
    <dgm:pt modelId="{DE070184-68D1-4A49-B135-45196E07F7C3}" type="sibTrans" cxnId="{8D62C446-EA2E-4EE0-A5B5-FD8019DAEACA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FAA1D515-C501-4C87-BEDC-3269674A68AD}">
      <dgm:prSet phldrT="[Texte]" phldr="1"/>
      <dgm:spPr/>
      <dgm:t>
        <a:bodyPr/>
        <a:lstStyle/>
        <a:p>
          <a:endParaRPr lang="fr-FR" dirty="0">
            <a:solidFill>
              <a:schemeClr val="bg1"/>
            </a:solidFill>
          </a:endParaRPr>
        </a:p>
      </dgm:t>
    </dgm:pt>
    <dgm:pt modelId="{CF75D055-A847-46D0-B397-F5236AF1DBFA}" type="parTrans" cxnId="{A5E999F4-FA84-46DB-AEF6-FF219D98A324}">
      <dgm:prSet/>
      <dgm:spPr/>
      <dgm:t>
        <a:bodyPr/>
        <a:lstStyle/>
        <a:p>
          <a:endParaRPr lang="fr-FR"/>
        </a:p>
      </dgm:t>
    </dgm:pt>
    <dgm:pt modelId="{B955F030-95E8-4B8C-999E-9FECD2D0C5E3}" type="sibTrans" cxnId="{A5E999F4-FA84-46DB-AEF6-FF219D98A324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FF1B9F3A-CC10-45CA-9AEC-EF2B443C1450}">
      <dgm:prSet phldrT="[Texte]" phldr="1"/>
      <dgm:spPr/>
      <dgm:t>
        <a:bodyPr/>
        <a:lstStyle/>
        <a:p>
          <a:endParaRPr lang="fr-FR" dirty="0">
            <a:solidFill>
              <a:schemeClr val="bg1"/>
            </a:solidFill>
          </a:endParaRPr>
        </a:p>
      </dgm:t>
    </dgm:pt>
    <dgm:pt modelId="{0919E9FF-9D1E-4004-9F7B-F757DB930B02}" type="sibTrans" cxnId="{7A908ABA-544B-44D5-99F8-FA5E6C7CA2D7}">
      <dgm:prSet/>
      <dgm:spPr>
        <a:solidFill>
          <a:srgbClr val="FFC000"/>
        </a:solidFill>
      </dgm:spPr>
      <dgm:t>
        <a:bodyPr/>
        <a:lstStyle/>
        <a:p>
          <a:endParaRPr lang="fr-FR"/>
        </a:p>
      </dgm:t>
    </dgm:pt>
    <dgm:pt modelId="{39A3F8A6-61AF-46CC-903D-04B05C86F39E}" type="parTrans" cxnId="{7A908ABA-544B-44D5-99F8-FA5E6C7CA2D7}">
      <dgm:prSet/>
      <dgm:spPr/>
      <dgm:t>
        <a:bodyPr/>
        <a:lstStyle/>
        <a:p>
          <a:endParaRPr lang="fr-FR"/>
        </a:p>
      </dgm:t>
    </dgm:pt>
    <dgm:pt modelId="{4CDC1DBF-B9D9-4E95-8BE8-9AA1C2F77133}" type="pres">
      <dgm:prSet presAssocID="{6E3EF96F-4401-4975-8F88-D268B89A2071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fr-FR"/>
        </a:p>
      </dgm:t>
    </dgm:pt>
    <dgm:pt modelId="{CB028CCB-E0A4-4D84-9C13-0A64E5539DB7}" type="pres">
      <dgm:prSet presAssocID="{FF1B9F3A-CC10-45CA-9AEC-EF2B443C1450}" presName="dummy" presStyleCnt="0"/>
      <dgm:spPr/>
    </dgm:pt>
    <dgm:pt modelId="{CF66B4E8-F308-470F-8143-F5AA44F19266}" type="pres">
      <dgm:prSet presAssocID="{FF1B9F3A-CC10-45CA-9AEC-EF2B443C1450}" presName="node" presStyleLbl="revTx" presStyleIdx="0" presStyleCnt="3" custScaleX="25640" custScaleY="11776" custRadScaleRad="98666" custRadScaleInc="33727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9A5ADBE2-0D2F-43F3-AB42-E9B8B15ABFC7}" type="pres">
      <dgm:prSet presAssocID="{0919E9FF-9D1E-4004-9F7B-F757DB930B02}" presName="sibTrans" presStyleLbl="node1" presStyleIdx="0" presStyleCnt="3"/>
      <dgm:spPr/>
      <dgm:t>
        <a:bodyPr/>
        <a:lstStyle/>
        <a:p>
          <a:endParaRPr lang="fr-FR"/>
        </a:p>
      </dgm:t>
    </dgm:pt>
    <dgm:pt modelId="{28AC96C4-DFA8-4B7C-9BBA-A124BD054505}" type="pres">
      <dgm:prSet presAssocID="{44063729-72F8-4F4B-BE90-D13E0FB2FE1A}" presName="dummy" presStyleCnt="0"/>
      <dgm:spPr/>
    </dgm:pt>
    <dgm:pt modelId="{5DC1C1D2-06C1-4C69-B231-3D7902B8A900}" type="pres">
      <dgm:prSet presAssocID="{44063729-72F8-4F4B-BE90-D13E0FB2FE1A}" presName="node" presStyleLbl="revTx" presStyleIdx="1" presStyleCnt="3" custFlipVert="1" custScaleX="24252" custScaleY="11776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CD43AE4A-39CA-4214-B7F9-6385A23D42A0}" type="pres">
      <dgm:prSet presAssocID="{DE070184-68D1-4A49-B135-45196E07F7C3}" presName="sibTrans" presStyleLbl="node1" presStyleIdx="1" presStyleCnt="3"/>
      <dgm:spPr/>
      <dgm:t>
        <a:bodyPr/>
        <a:lstStyle/>
        <a:p>
          <a:endParaRPr lang="fr-FR"/>
        </a:p>
      </dgm:t>
    </dgm:pt>
    <dgm:pt modelId="{E27BA9DB-4AB6-4BA5-B610-071470D48EBB}" type="pres">
      <dgm:prSet presAssocID="{FAA1D515-C501-4C87-BEDC-3269674A68AD}" presName="dummy" presStyleCnt="0"/>
      <dgm:spPr/>
    </dgm:pt>
    <dgm:pt modelId="{30C18DD6-4DA5-4FD9-9583-B26BF27AE61F}" type="pres">
      <dgm:prSet presAssocID="{FAA1D515-C501-4C87-BEDC-3269674A68AD}" presName="node" presStyleLbl="revTx" presStyleIdx="2" presStyleCnt="3" custScaleX="23365" custScaleY="11776" custRadScaleRad="93249" custRadScaleInc="-19583">
        <dgm:presLayoutVars>
          <dgm:bulletEnabled val="1"/>
        </dgm:presLayoutVars>
      </dgm:prSet>
      <dgm:spPr/>
      <dgm:t>
        <a:bodyPr/>
        <a:lstStyle/>
        <a:p>
          <a:endParaRPr lang="fr-FR"/>
        </a:p>
      </dgm:t>
    </dgm:pt>
    <dgm:pt modelId="{45A8BF4F-A9E4-4AE9-9E08-58C5CF9503F1}" type="pres">
      <dgm:prSet presAssocID="{B955F030-95E8-4B8C-999E-9FECD2D0C5E3}" presName="sibTrans" presStyleLbl="node1" presStyleIdx="2" presStyleCnt="3"/>
      <dgm:spPr/>
      <dgm:t>
        <a:bodyPr/>
        <a:lstStyle/>
        <a:p>
          <a:endParaRPr lang="fr-FR"/>
        </a:p>
      </dgm:t>
    </dgm:pt>
  </dgm:ptLst>
  <dgm:cxnLst>
    <dgm:cxn modelId="{9005ACE6-31B5-47F0-A23F-4F44A98C0E92}" type="presOf" srcId="{0919E9FF-9D1E-4004-9F7B-F757DB930B02}" destId="{9A5ADBE2-0D2F-43F3-AB42-E9B8B15ABFC7}" srcOrd="0" destOrd="0" presId="urn:microsoft.com/office/officeart/2005/8/layout/cycle1"/>
    <dgm:cxn modelId="{8D62C446-EA2E-4EE0-A5B5-FD8019DAEACA}" srcId="{6E3EF96F-4401-4975-8F88-D268B89A2071}" destId="{44063729-72F8-4F4B-BE90-D13E0FB2FE1A}" srcOrd="1" destOrd="0" parTransId="{6B7EF408-10D2-4906-A28B-D689DFC26674}" sibTransId="{DE070184-68D1-4A49-B135-45196E07F7C3}"/>
    <dgm:cxn modelId="{06ACCDAF-DB18-41BF-97B4-7A86F9C656CC}" type="presOf" srcId="{FF1B9F3A-CC10-45CA-9AEC-EF2B443C1450}" destId="{CF66B4E8-F308-470F-8143-F5AA44F19266}" srcOrd="0" destOrd="0" presId="urn:microsoft.com/office/officeart/2005/8/layout/cycle1"/>
    <dgm:cxn modelId="{6A22308F-54C3-4153-89CC-1198BB980AC1}" type="presOf" srcId="{FAA1D515-C501-4C87-BEDC-3269674A68AD}" destId="{30C18DD6-4DA5-4FD9-9583-B26BF27AE61F}" srcOrd="0" destOrd="0" presId="urn:microsoft.com/office/officeart/2005/8/layout/cycle1"/>
    <dgm:cxn modelId="{A5E999F4-FA84-46DB-AEF6-FF219D98A324}" srcId="{6E3EF96F-4401-4975-8F88-D268B89A2071}" destId="{FAA1D515-C501-4C87-BEDC-3269674A68AD}" srcOrd="2" destOrd="0" parTransId="{CF75D055-A847-46D0-B397-F5236AF1DBFA}" sibTransId="{B955F030-95E8-4B8C-999E-9FECD2D0C5E3}"/>
    <dgm:cxn modelId="{22F9E9C3-5C6D-4281-BE6F-08A0069CAE19}" type="presOf" srcId="{44063729-72F8-4F4B-BE90-D13E0FB2FE1A}" destId="{5DC1C1D2-06C1-4C69-B231-3D7902B8A900}" srcOrd="0" destOrd="0" presId="urn:microsoft.com/office/officeart/2005/8/layout/cycle1"/>
    <dgm:cxn modelId="{7A908ABA-544B-44D5-99F8-FA5E6C7CA2D7}" srcId="{6E3EF96F-4401-4975-8F88-D268B89A2071}" destId="{FF1B9F3A-CC10-45CA-9AEC-EF2B443C1450}" srcOrd="0" destOrd="0" parTransId="{39A3F8A6-61AF-46CC-903D-04B05C86F39E}" sibTransId="{0919E9FF-9D1E-4004-9F7B-F757DB930B02}"/>
    <dgm:cxn modelId="{B3A4492E-6F86-47FB-B363-10E5D8B4B4EE}" type="presOf" srcId="{DE070184-68D1-4A49-B135-45196E07F7C3}" destId="{CD43AE4A-39CA-4214-B7F9-6385A23D42A0}" srcOrd="0" destOrd="0" presId="urn:microsoft.com/office/officeart/2005/8/layout/cycle1"/>
    <dgm:cxn modelId="{F97D7881-D924-430E-A9D9-2E8A9A82441D}" type="presOf" srcId="{6E3EF96F-4401-4975-8F88-D268B89A2071}" destId="{4CDC1DBF-B9D9-4E95-8BE8-9AA1C2F77133}" srcOrd="0" destOrd="0" presId="urn:microsoft.com/office/officeart/2005/8/layout/cycle1"/>
    <dgm:cxn modelId="{0BD0189C-5ADA-4BD9-A574-55FDE5D5A8CE}" type="presOf" srcId="{B955F030-95E8-4B8C-999E-9FECD2D0C5E3}" destId="{45A8BF4F-A9E4-4AE9-9E08-58C5CF9503F1}" srcOrd="0" destOrd="0" presId="urn:microsoft.com/office/officeart/2005/8/layout/cycle1"/>
    <dgm:cxn modelId="{0549088B-7998-4275-A458-DEF400BF6C27}" type="presParOf" srcId="{4CDC1DBF-B9D9-4E95-8BE8-9AA1C2F77133}" destId="{CB028CCB-E0A4-4D84-9C13-0A64E5539DB7}" srcOrd="0" destOrd="0" presId="urn:microsoft.com/office/officeart/2005/8/layout/cycle1"/>
    <dgm:cxn modelId="{D47319D9-052F-430D-8BCF-92F8EFE62F61}" type="presParOf" srcId="{4CDC1DBF-B9D9-4E95-8BE8-9AA1C2F77133}" destId="{CF66B4E8-F308-470F-8143-F5AA44F19266}" srcOrd="1" destOrd="0" presId="urn:microsoft.com/office/officeart/2005/8/layout/cycle1"/>
    <dgm:cxn modelId="{306879A9-B538-4B25-9970-0DF2BB8E9C6C}" type="presParOf" srcId="{4CDC1DBF-B9D9-4E95-8BE8-9AA1C2F77133}" destId="{9A5ADBE2-0D2F-43F3-AB42-E9B8B15ABFC7}" srcOrd="2" destOrd="0" presId="urn:microsoft.com/office/officeart/2005/8/layout/cycle1"/>
    <dgm:cxn modelId="{95A3D88D-628B-4D06-A813-C1F294C91790}" type="presParOf" srcId="{4CDC1DBF-B9D9-4E95-8BE8-9AA1C2F77133}" destId="{28AC96C4-DFA8-4B7C-9BBA-A124BD054505}" srcOrd="3" destOrd="0" presId="urn:microsoft.com/office/officeart/2005/8/layout/cycle1"/>
    <dgm:cxn modelId="{9A848DB9-9AD0-4571-85AF-6AFF1CCEE998}" type="presParOf" srcId="{4CDC1DBF-B9D9-4E95-8BE8-9AA1C2F77133}" destId="{5DC1C1D2-06C1-4C69-B231-3D7902B8A900}" srcOrd="4" destOrd="0" presId="urn:microsoft.com/office/officeart/2005/8/layout/cycle1"/>
    <dgm:cxn modelId="{8EBA001F-895A-4654-9FD7-0B6D23716B58}" type="presParOf" srcId="{4CDC1DBF-B9D9-4E95-8BE8-9AA1C2F77133}" destId="{CD43AE4A-39CA-4214-B7F9-6385A23D42A0}" srcOrd="5" destOrd="0" presId="urn:microsoft.com/office/officeart/2005/8/layout/cycle1"/>
    <dgm:cxn modelId="{D73BA885-5988-45D2-90BF-2233E754168D}" type="presParOf" srcId="{4CDC1DBF-B9D9-4E95-8BE8-9AA1C2F77133}" destId="{E27BA9DB-4AB6-4BA5-B610-071470D48EBB}" srcOrd="6" destOrd="0" presId="urn:microsoft.com/office/officeart/2005/8/layout/cycle1"/>
    <dgm:cxn modelId="{3699C57E-2507-4FBD-BF8D-C7840D13E3F6}" type="presParOf" srcId="{4CDC1DBF-B9D9-4E95-8BE8-9AA1C2F77133}" destId="{30C18DD6-4DA5-4FD9-9583-B26BF27AE61F}" srcOrd="7" destOrd="0" presId="urn:microsoft.com/office/officeart/2005/8/layout/cycle1"/>
    <dgm:cxn modelId="{0B7FA342-4445-46CE-914E-160E9A233E67}" type="presParOf" srcId="{4CDC1DBF-B9D9-4E95-8BE8-9AA1C2F77133}" destId="{45A8BF4F-A9E4-4AE9-9E08-58C5CF9503F1}" srcOrd="8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15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06E9FE-8D82-45F4-B7EC-045F7875F30A}" type="datetimeFigureOut">
              <a:rPr lang="fr-FR" smtClean="0"/>
              <a:t>10/10/2017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8804E0-7664-49CC-9BCF-907B9A9474C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60226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Je vais vous présenter une</a:t>
            </a:r>
            <a:r>
              <a:rPr lang="fr-FR" baseline="0" dirty="0" smtClean="0"/>
              <a:t> </a:t>
            </a:r>
            <a:r>
              <a:rPr lang="fr-FR" dirty="0" smtClean="0"/>
              <a:t>étude de risque que nous avons mené au</a:t>
            </a:r>
            <a:r>
              <a:rPr lang="fr-FR" baseline="0" dirty="0" smtClean="0"/>
              <a:t> CEM. Cette étude avais pour but de fiabiliser…</a:t>
            </a:r>
            <a:endParaRPr lang="fr-FR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dirty="0" smtClean="0"/>
              <a:t>Suite à la mise en place récente</a:t>
            </a:r>
            <a:r>
              <a:rPr lang="fr-FR" baseline="0" dirty="0" smtClean="0"/>
              <a:t> d’une nouvelle étude clinique</a:t>
            </a:r>
            <a:endParaRPr lang="fr-FR" dirty="0" smtClean="0"/>
          </a:p>
          <a:p>
            <a:r>
              <a:rPr lang="fr-FR" dirty="0" smtClean="0"/>
              <a:t>S’agissant d’une activité nouvelle, nous avons souhaité évaluer</a:t>
            </a:r>
            <a:r>
              <a:rPr lang="fr-FR" baseline="0" dirty="0" smtClean="0"/>
              <a:t> notre processus de fabrication afin de le fiabiliser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3056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63538" lvl="1" indent="0">
              <a:buFont typeface="Arial" panose="020B0604020202020204" pitchFamily="34" charset="0"/>
              <a:buNone/>
            </a:pPr>
            <a:r>
              <a:rPr lang="fr-FR" dirty="0" smtClean="0"/>
              <a:t>Matériel génétique modifié</a:t>
            </a:r>
          </a:p>
          <a:p>
            <a:pPr marL="820738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Thymidine kinase: </a:t>
            </a:r>
          </a:p>
          <a:p>
            <a:pPr marL="1174750" lvl="2" indent="-457200">
              <a:buFont typeface="Wingdings" panose="05000000000000000000" pitchFamily="2" charset="2"/>
              <a:buChar char="Ø"/>
            </a:pPr>
            <a:r>
              <a:rPr lang="fr-FR" dirty="0" smtClean="0"/>
              <a:t>Rôle central dans la réplication virale</a:t>
            </a:r>
          </a:p>
          <a:p>
            <a:pPr marL="1174750" lvl="2" indent="-457200">
              <a:buFont typeface="Wingdings" panose="05000000000000000000" pitchFamily="2" charset="2"/>
              <a:buChar char="Ø"/>
            </a:pPr>
            <a:r>
              <a:rPr lang="fr-FR" dirty="0" smtClean="0"/>
              <a:t>Grande quantité « disponible » dans cellule cancéreuse</a:t>
            </a:r>
          </a:p>
          <a:p>
            <a:pPr marL="1538288" lvl="3" indent="-457200">
              <a:buFont typeface="Wingdings" panose="05000000000000000000" pitchFamily="2" charset="2"/>
              <a:buChar char="ü"/>
            </a:pPr>
            <a:r>
              <a:rPr lang="fr-FR" dirty="0" smtClean="0"/>
              <a:t>Réplication cellules tumorales</a:t>
            </a:r>
          </a:p>
          <a:p>
            <a:pPr marL="1538288" lvl="3" indent="-457200">
              <a:buFont typeface="Wingdings" panose="05000000000000000000" pitchFamily="2" charset="2"/>
              <a:buChar char="ü"/>
            </a:pPr>
            <a:r>
              <a:rPr lang="fr-FR" dirty="0" smtClean="0"/>
              <a:t>Cellules saines épargnées</a:t>
            </a:r>
          </a:p>
          <a:p>
            <a:pPr marL="820738" lvl="1" indent="-457200">
              <a:buFont typeface="Arial" panose="020B0604020202020204" pitchFamily="34" charset="0"/>
              <a:buChar char="•"/>
            </a:pPr>
            <a:r>
              <a:rPr lang="fr-FR" dirty="0" smtClean="0"/>
              <a:t>GM-CSF</a:t>
            </a:r>
          </a:p>
          <a:p>
            <a:pPr marL="1174750" lvl="2" indent="-457200">
              <a:buFont typeface="Wingdings" panose="05000000000000000000" pitchFamily="2" charset="2"/>
              <a:buChar char="Ø"/>
            </a:pPr>
            <a:r>
              <a:rPr lang="fr-FR" dirty="0" smtClean="0"/>
              <a:t>Activation réponse tumorale</a:t>
            </a:r>
          </a:p>
          <a:p>
            <a:pPr marL="1174750" lvl="2" indent="-457200">
              <a:buFont typeface="Wingdings" panose="05000000000000000000" pitchFamily="2" charset="2"/>
              <a:buChar char="Ø"/>
            </a:pPr>
            <a:r>
              <a:rPr lang="fr-FR" dirty="0" smtClean="0"/>
              <a:t>Lyse cellule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872587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Solution</a:t>
            </a:r>
            <a:r>
              <a:rPr lang="fr-FR" baseline="0" dirty="0" smtClean="0"/>
              <a:t> mère puis répartition dans seringues</a:t>
            </a:r>
          </a:p>
          <a:p>
            <a:r>
              <a:rPr lang="fr-FR" baseline="0" dirty="0" smtClean="0"/>
              <a:t>Intégralité du flacon doit être administré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596561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Expliquer</a:t>
            </a:r>
            <a:r>
              <a:rPr lang="fr-FR" baseline="0" dirty="0" smtClean="0"/>
              <a:t> Théorie en premier puis positionner // simulation</a:t>
            </a:r>
            <a:endParaRPr lang="fr-FR" dirty="0" smtClean="0"/>
          </a:p>
          <a:p>
            <a:r>
              <a:rPr lang="fr-FR" dirty="0" smtClean="0"/>
              <a:t>Etude</a:t>
            </a:r>
            <a:r>
              <a:rPr lang="fr-FR" baseline="0" dirty="0" smtClean="0"/>
              <a:t> de risques s’inscrit dans </a:t>
            </a:r>
          </a:p>
          <a:p>
            <a:r>
              <a:rPr lang="fr-FR" baseline="0" dirty="0" smtClean="0"/>
              <a:t>« fiabiliser »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4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069684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Risques mis en évidence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5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0647128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Bien expliquer la ligne en totalité</a:t>
            </a:r>
          </a:p>
          <a:p>
            <a:r>
              <a:rPr lang="fr-FR" dirty="0" smtClean="0"/>
              <a:t>Protocole du promoteur exige</a:t>
            </a:r>
            <a:r>
              <a:rPr lang="fr-FR" baseline="0" dirty="0" smtClean="0"/>
              <a:t> que l’intégralité du flacon soit administré </a:t>
            </a:r>
          </a:p>
          <a:p>
            <a:r>
              <a:rPr lang="fr-FR" baseline="0" dirty="0" smtClean="0"/>
              <a:t>Sinon déviation // protocole</a:t>
            </a:r>
            <a:endParaRPr lang="fr-FR" dirty="0" smtClean="0"/>
          </a:p>
          <a:p>
            <a:r>
              <a:rPr lang="fr-FR" dirty="0" smtClean="0"/>
              <a:t>Photos poches</a:t>
            </a:r>
            <a:r>
              <a:rPr lang="fr-FR" baseline="0" dirty="0" smtClean="0"/>
              <a:t> vide, robinet trois voies, flacon vide. -&gt; </a:t>
            </a:r>
            <a:r>
              <a:rPr lang="fr-FR" baseline="0" dirty="0" err="1" smtClean="0"/>
              <a:t>pb</a:t>
            </a:r>
            <a:r>
              <a:rPr lang="fr-FR" baseline="0" dirty="0" smtClean="0"/>
              <a:t> flacon vide -&gt; aiguille.</a:t>
            </a:r>
          </a:p>
          <a:p>
            <a:r>
              <a:rPr lang="fr-FR" baseline="0" dirty="0" smtClean="0"/>
              <a:t>Robinet trois voie, adapté pour volume inférieur à 60ml. </a:t>
            </a:r>
          </a:p>
          <a:p>
            <a:r>
              <a:rPr lang="fr-FR" baseline="0" dirty="0" smtClean="0"/>
              <a:t>Pb poche vide -&gt; volume mort.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6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81078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Choix du dispositif de mélange a été une étape cruciale</a:t>
            </a:r>
          </a:p>
          <a:p>
            <a:r>
              <a:rPr lang="fr-FR" dirty="0" smtClean="0"/>
              <a:t>Nous avons donc étudié les différentes possibilités</a:t>
            </a:r>
            <a:r>
              <a:rPr lang="fr-FR" baseline="0" dirty="0" smtClean="0"/>
              <a:t> s’offrant à nous</a:t>
            </a:r>
          </a:p>
          <a:p>
            <a:r>
              <a:rPr lang="fr-FR" baseline="0" dirty="0" smtClean="0"/>
              <a:t>Choix du DM fonction du volume total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7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53113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Risque infectieux notamment</a:t>
            </a:r>
            <a:r>
              <a:rPr lang="fr-FR" baseline="0" dirty="0" smtClean="0"/>
              <a:t> en cas d’effraction cutanée</a:t>
            </a:r>
            <a:endParaRPr lang="fr-FR" dirty="0" smtClean="0"/>
          </a:p>
          <a:p>
            <a:r>
              <a:rPr lang="fr-FR" dirty="0" smtClean="0"/>
              <a:t>Service</a:t>
            </a:r>
            <a:r>
              <a:rPr lang="fr-FR" baseline="0" dirty="0" smtClean="0"/>
              <a:t> hygiène CEM + </a:t>
            </a:r>
            <a:r>
              <a:rPr lang="fr-FR" baseline="0" dirty="0" err="1" smtClean="0"/>
              <a:t>infectio</a:t>
            </a:r>
            <a:r>
              <a:rPr lang="fr-FR" baseline="0" dirty="0" smtClean="0"/>
              <a:t> chu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8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936193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Mise</a:t>
            </a:r>
            <a:r>
              <a:rPr lang="fr-FR" baseline="0" dirty="0" smtClean="0"/>
              <a:t> en situation -&gt; validation des solutions retenues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8804E0-7664-49CC-9BCF-907B9A9474C4}" type="slidenum">
              <a:rPr lang="fr-FR" smtClean="0"/>
              <a:t>9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8436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6" name="Picture 10" descr="RENNES-CENTRE-EUGENE-MARQUIS-RVB8cm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0"/>
            <a:ext cx="4608512" cy="21478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9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116013" y="2060575"/>
            <a:ext cx="7772400" cy="1470025"/>
          </a:xfrm>
        </p:spPr>
        <p:txBody>
          <a:bodyPr/>
          <a:lstStyle>
            <a:lvl1pPr>
              <a:defRPr sz="3000"/>
            </a:lvl1pPr>
          </a:lstStyle>
          <a:p>
            <a:pPr lvl="0"/>
            <a:r>
              <a:rPr lang="fr-FR" altLang="fr-FR" noProof="0" smtClean="0"/>
              <a:t>Modifiez le style du titre</a:t>
            </a:r>
          </a:p>
        </p:txBody>
      </p:sp>
      <p:pic>
        <p:nvPicPr>
          <p:cNvPr id="4111" name="Picture 15" descr="modèle-bleu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081088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112" name="Rectangle 16"/>
          <p:cNvSpPr>
            <a:spLocks noChangeArrowheads="1"/>
          </p:cNvSpPr>
          <p:nvPr/>
        </p:nvSpPr>
        <p:spPr bwMode="auto">
          <a:xfrm>
            <a:off x="755650" y="4365625"/>
            <a:ext cx="8388350" cy="142875"/>
          </a:xfrm>
          <a:prstGeom prst="rect">
            <a:avLst/>
          </a:prstGeom>
          <a:solidFill>
            <a:srgbClr val="30A3A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13" name="Rectangle 17"/>
          <p:cNvSpPr>
            <a:spLocks noChangeArrowheads="1"/>
          </p:cNvSpPr>
          <p:nvPr/>
        </p:nvSpPr>
        <p:spPr bwMode="auto">
          <a:xfrm>
            <a:off x="539750" y="3789363"/>
            <a:ext cx="8604250" cy="576262"/>
          </a:xfrm>
          <a:prstGeom prst="rect">
            <a:avLst/>
          </a:prstGeom>
          <a:solidFill>
            <a:srgbClr val="006CA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fr-FR"/>
          </a:p>
        </p:txBody>
      </p:sp>
      <p:sp>
        <p:nvSpPr>
          <p:cNvPr id="4107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042988" y="3860800"/>
            <a:ext cx="7913687" cy="431800"/>
          </a:xfrm>
        </p:spPr>
        <p:txBody>
          <a:bodyPr/>
          <a:lstStyle>
            <a:lvl1pPr marL="0" indent="0" algn="r">
              <a:buFontTx/>
              <a:buNone/>
              <a:defRPr b="1" i="1">
                <a:solidFill>
                  <a:schemeClr val="bg1"/>
                </a:solidFill>
              </a:defRPr>
            </a:lvl1pPr>
          </a:lstStyle>
          <a:p>
            <a:pPr lvl="0"/>
            <a:r>
              <a:rPr lang="fr-FR" altLang="fr-FR" noProof="0" smtClean="0"/>
              <a:t>Modifiez le style des sous-titres du masque</a:t>
            </a:r>
          </a:p>
        </p:txBody>
      </p:sp>
      <p:grpSp>
        <p:nvGrpSpPr>
          <p:cNvPr id="4117" name="Group 21"/>
          <p:cNvGrpSpPr>
            <a:grpSpLocks/>
          </p:cNvGrpSpPr>
          <p:nvPr/>
        </p:nvGrpSpPr>
        <p:grpSpPr bwMode="auto">
          <a:xfrm>
            <a:off x="1908175" y="5373688"/>
            <a:ext cx="5976938" cy="598487"/>
            <a:chOff x="1156" y="3748"/>
            <a:chExt cx="3448" cy="272"/>
          </a:xfrm>
        </p:grpSpPr>
        <p:sp>
          <p:nvSpPr>
            <p:cNvPr id="4114" name="AutoShape 18"/>
            <p:cNvSpPr>
              <a:spLocks noChangeArrowheads="1"/>
            </p:cNvSpPr>
            <p:nvPr userDrawn="1"/>
          </p:nvSpPr>
          <p:spPr bwMode="auto">
            <a:xfrm>
              <a:off x="1202" y="3748"/>
              <a:ext cx="3402" cy="272"/>
            </a:xfrm>
            <a:prstGeom prst="roundRect">
              <a:avLst>
                <a:gd name="adj" fmla="val 16667"/>
              </a:avLst>
            </a:prstGeom>
            <a:noFill/>
            <a:ln w="28575">
              <a:solidFill>
                <a:srgbClr val="B1C3C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4115" name="Text Box 19"/>
            <p:cNvSpPr txBox="1">
              <a:spLocks noChangeArrowheads="1"/>
            </p:cNvSpPr>
            <p:nvPr userDrawn="1"/>
          </p:nvSpPr>
          <p:spPr bwMode="auto">
            <a:xfrm>
              <a:off x="1156" y="3782"/>
              <a:ext cx="3447" cy="23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 algn="ctr"/>
              <a:r>
                <a:rPr lang="fr-FR" altLang="fr-FR" sz="1400" b="1" i="1">
                  <a:solidFill>
                    <a:srgbClr val="B1C3CF"/>
                  </a:solidFill>
                  <a:latin typeface="Verdana" panose="020B0604030504040204" pitchFamily="34" charset="0"/>
                </a:rPr>
                <a:t>UNICANCER </a:t>
              </a:r>
              <a:br>
                <a:rPr lang="fr-FR" altLang="fr-FR" sz="1400" b="1" i="1">
                  <a:solidFill>
                    <a:srgbClr val="B1C3CF"/>
                  </a:solidFill>
                  <a:latin typeface="Verdana" panose="020B0604030504040204" pitchFamily="34" charset="0"/>
                </a:rPr>
              </a:br>
              <a:r>
                <a:rPr lang="fr-FR" altLang="fr-FR" sz="1400" b="1" i="1">
                  <a:solidFill>
                    <a:srgbClr val="B1C3CF"/>
                  </a:solidFill>
                  <a:latin typeface="Verdana" panose="020B0604030504040204" pitchFamily="34" charset="0"/>
                </a:rPr>
                <a:t>Groupe des Centres de Lutte Contre le Cancer</a:t>
              </a:r>
            </a:p>
          </p:txBody>
        </p:sp>
      </p:grpSp>
      <p:sp>
        <p:nvSpPr>
          <p:cNvPr id="4116" name="Rectangle 20"/>
          <p:cNvSpPr>
            <a:spLocks noGrp="1" noChangeArrowheads="1"/>
          </p:cNvSpPr>
          <p:nvPr>
            <p:ph type="dt" sz="quarter" idx="2"/>
          </p:nvPr>
        </p:nvSpPr>
        <p:spPr bwMode="auto">
          <a:xfrm>
            <a:off x="7451725" y="260350"/>
            <a:ext cx="1379538" cy="333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B1C3CF"/>
                </a:solidFill>
                <a:latin typeface="+mn-lt"/>
              </a:defRPr>
            </a:lvl1pPr>
          </a:lstStyle>
          <a:p>
            <a:endParaRPr lang="fr-FR" alt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C936BB1-69E4-4421-B677-E723B94C5AF3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218860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913563" y="274638"/>
            <a:ext cx="1979612" cy="6107112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971550" y="274638"/>
            <a:ext cx="5789613" cy="6107112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C8A5CE0-4C5C-4B60-81FB-1946150B3F40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5088027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522BE7AD-A9E4-4E22-B95D-5B706B1805C4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139086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4250710-101E-49BE-97D4-8D2A55800D3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8037252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971550" y="1628775"/>
            <a:ext cx="3781425" cy="47529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905375" y="1628775"/>
            <a:ext cx="3781425" cy="4752975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C81964A-DD70-4C3F-87F1-648F8EA45F76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56999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85AD1A9B-37E3-44E3-8D7F-6B1DF819094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988857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69F43A8-A5CC-4F20-9EA0-4A61F0621D61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36791575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CBEA74B9-62CE-446F-9A4A-89CD77AC53BF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41420286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304C222-B5E1-4061-A789-B98F80DFF08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8555251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303825C-D73E-4171-8653-3918EBD78B68}" type="slidenum">
              <a:rPr lang="fr-FR" altLang="fr-FR"/>
              <a:pPr/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11121869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18" Type="http://schemas.openxmlformats.org/officeDocument/2006/relationships/image" Target="../media/image6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17" Type="http://schemas.openxmlformats.org/officeDocument/2006/relationships/image" Target="../media/image5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RENNES-CENTRE-EUGENE-MARQUIS-RVB5cm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809875" cy="1314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2916238" y="274638"/>
            <a:ext cx="59769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71550" y="1628775"/>
            <a:ext cx="77152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 Cliquez pour modifier les styles du texte du masque</a:t>
            </a:r>
          </a:p>
          <a:p>
            <a:pPr lvl="1"/>
            <a:r>
              <a:rPr lang="fr-FR" altLang="fr-FR" smtClean="0"/>
              <a:t> Deuxième niveau</a:t>
            </a:r>
          </a:p>
          <a:p>
            <a:pPr lvl="2"/>
            <a:r>
              <a:rPr lang="fr-FR" altLang="fr-FR" smtClean="0"/>
              <a:t> Troisième niveau</a:t>
            </a:r>
          </a:p>
          <a:p>
            <a:pPr lvl="3"/>
            <a:r>
              <a:rPr lang="fr-FR" altLang="fr-FR" smtClean="0"/>
              <a:t>Quatrième niveau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81750"/>
            <a:ext cx="2133600" cy="339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b="1" i="1">
                <a:solidFill>
                  <a:srgbClr val="006CA6"/>
                </a:solidFill>
                <a:latin typeface="+mn-lt"/>
              </a:defRPr>
            </a:lvl1pPr>
          </a:lstStyle>
          <a:p>
            <a:fld id="{324AC0A5-4AB7-481D-BC99-18B5A426BBC0}" type="slidenum">
              <a:rPr lang="fr-FR" altLang="fr-FR"/>
              <a:pPr/>
              <a:t>‹N°›</a:t>
            </a:fld>
            <a:endParaRPr lang="fr-FR" altLang="fr-FR"/>
          </a:p>
        </p:txBody>
      </p:sp>
      <p:sp>
        <p:nvSpPr>
          <p:cNvPr id="1033" name="Line 9"/>
          <p:cNvSpPr>
            <a:spLocks noChangeShapeType="1"/>
          </p:cNvSpPr>
          <p:nvPr/>
        </p:nvSpPr>
        <p:spPr bwMode="auto">
          <a:xfrm flipV="1">
            <a:off x="9525" y="1484313"/>
            <a:ext cx="9144000" cy="1587"/>
          </a:xfrm>
          <a:prstGeom prst="line">
            <a:avLst/>
          </a:prstGeom>
          <a:noFill/>
          <a:ln w="63500">
            <a:solidFill>
              <a:srgbClr val="30A3A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  <p:pic>
        <p:nvPicPr>
          <p:cNvPr id="1036" name="Picture 12" descr="modèle-bleu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088"/>
          <a:stretch>
            <a:fillRect/>
          </a:stretch>
        </p:blipFill>
        <p:spPr bwMode="auto">
          <a:xfrm>
            <a:off x="0" y="1446213"/>
            <a:ext cx="1081088" cy="5411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37" name="Line 13"/>
          <p:cNvSpPr>
            <a:spLocks noChangeShapeType="1"/>
          </p:cNvSpPr>
          <p:nvPr/>
        </p:nvSpPr>
        <p:spPr bwMode="auto">
          <a:xfrm flipV="1">
            <a:off x="0" y="1449388"/>
            <a:ext cx="9144000" cy="1587"/>
          </a:xfrm>
          <a:prstGeom prst="line">
            <a:avLst/>
          </a:prstGeom>
          <a:noFill/>
          <a:ln w="63500">
            <a:solidFill>
              <a:srgbClr val="006CA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r" rtl="0" eaLnBrk="1" fontAlgn="base" hangingPunct="1">
        <a:spcBef>
          <a:spcPct val="0"/>
        </a:spcBef>
        <a:spcAft>
          <a:spcPct val="0"/>
        </a:spcAft>
        <a:defRPr sz="2500" b="1" kern="1200">
          <a:solidFill>
            <a:srgbClr val="006CA6"/>
          </a:solidFill>
          <a:latin typeface="+mj-lt"/>
          <a:ea typeface="+mj-ea"/>
          <a:cs typeface="+mj-cs"/>
        </a:defRPr>
      </a:lvl1pPr>
      <a:lvl2pPr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2pPr>
      <a:lvl3pPr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3pPr>
      <a:lvl4pPr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4pPr>
      <a:lvl5pPr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5pPr>
      <a:lvl6pPr marL="457200"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6pPr>
      <a:lvl7pPr marL="914400"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7pPr>
      <a:lvl8pPr marL="1371600"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8pPr>
      <a:lvl9pPr marL="1828800" algn="r" rtl="0" eaLnBrk="1" fontAlgn="base" hangingPunct="1">
        <a:spcBef>
          <a:spcPct val="0"/>
        </a:spcBef>
        <a:spcAft>
          <a:spcPct val="0"/>
        </a:spcAft>
        <a:defRPr sz="2500" b="1">
          <a:solidFill>
            <a:srgbClr val="006CA6"/>
          </a:solidFill>
          <a:latin typeface="Verdana" panose="020B0604030504040204" pitchFamily="34" charset="0"/>
        </a:defRPr>
      </a:lvl9pPr>
    </p:titleStyle>
    <p:bodyStyle>
      <a:lvl1pPr marL="177800" indent="-177800" algn="l" rtl="0" eaLnBrk="1" fontAlgn="base" hangingPunct="1">
        <a:spcBef>
          <a:spcPct val="20000"/>
        </a:spcBef>
        <a:spcAft>
          <a:spcPct val="0"/>
        </a:spcAft>
        <a:buBlip>
          <a:blip r:embed="rId15"/>
        </a:buBlip>
        <a:defRPr sz="2000" kern="1200">
          <a:solidFill>
            <a:srgbClr val="5F5F5F"/>
          </a:solidFill>
          <a:latin typeface="+mn-lt"/>
          <a:ea typeface="+mn-ea"/>
          <a:cs typeface="+mn-cs"/>
        </a:defRPr>
      </a:lvl1pPr>
      <a:lvl2pPr marL="541338" indent="-184150" algn="l" rtl="0" eaLnBrk="1" fontAlgn="base" hangingPunct="1">
        <a:spcBef>
          <a:spcPct val="20000"/>
        </a:spcBef>
        <a:spcAft>
          <a:spcPct val="0"/>
        </a:spcAft>
        <a:buBlip>
          <a:blip r:embed="rId16"/>
        </a:buBlip>
        <a:defRPr kern="1200">
          <a:solidFill>
            <a:srgbClr val="5F5F5F"/>
          </a:solidFill>
          <a:latin typeface="+mn-lt"/>
          <a:ea typeface="+mn-ea"/>
          <a:cs typeface="+mn-cs"/>
        </a:defRPr>
      </a:lvl2pPr>
      <a:lvl3pPr marL="895350" indent="-174625" algn="l" rtl="0" eaLnBrk="1" fontAlgn="base" hangingPunct="1">
        <a:spcBef>
          <a:spcPct val="20000"/>
        </a:spcBef>
        <a:spcAft>
          <a:spcPct val="0"/>
        </a:spcAft>
        <a:buBlip>
          <a:blip r:embed="rId17"/>
        </a:buBlip>
        <a:defRPr sz="1600" kern="1200">
          <a:solidFill>
            <a:srgbClr val="5F5F5F"/>
          </a:solidFill>
          <a:latin typeface="+mn-lt"/>
          <a:ea typeface="+mn-ea"/>
          <a:cs typeface="+mn-cs"/>
        </a:defRPr>
      </a:lvl3pPr>
      <a:lvl4pPr marL="1258888" indent="-184150" algn="l" rtl="0" eaLnBrk="1" fontAlgn="base" hangingPunct="1">
        <a:spcBef>
          <a:spcPct val="20000"/>
        </a:spcBef>
        <a:spcAft>
          <a:spcPct val="0"/>
        </a:spcAft>
        <a:buBlip>
          <a:blip r:embed="rId18"/>
        </a:buBlip>
        <a:defRPr sz="1400" kern="1200">
          <a:solidFill>
            <a:srgbClr val="5F5F5F"/>
          </a:solidFill>
          <a:latin typeface="+mn-lt"/>
          <a:ea typeface="+mn-ea"/>
          <a:cs typeface="+mn-cs"/>
        </a:defRPr>
      </a:lvl4pPr>
      <a:lvl5pPr marL="1614488" indent="-176213" algn="l" rtl="0" eaLnBrk="1" fontAlgn="base" hangingPunct="1">
        <a:spcBef>
          <a:spcPct val="20000"/>
        </a:spcBef>
        <a:spcAft>
          <a:spcPct val="0"/>
        </a:spcAft>
        <a:buChar char="»"/>
        <a:defRPr sz="1200" kern="1200">
          <a:solidFill>
            <a:schemeClr val="bg2"/>
          </a:solidFill>
          <a:latin typeface="Arial" panose="020B0604020202020204" pitchFamily="34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13" Type="http://schemas.openxmlformats.org/officeDocument/2006/relationships/diagramQuickStyle" Target="../diagrams/quickStyle1.xml"/><Relationship Id="rId3" Type="http://schemas.openxmlformats.org/officeDocument/2006/relationships/image" Target="../media/image8.jpeg"/><Relationship Id="rId7" Type="http://schemas.openxmlformats.org/officeDocument/2006/relationships/image" Target="../media/image6.png"/><Relationship Id="rId12" Type="http://schemas.openxmlformats.org/officeDocument/2006/relationships/diagramLayout" Target="../diagrams/layout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diagramData" Target="../diagrams/data1.xml"/><Relationship Id="rId5" Type="http://schemas.openxmlformats.org/officeDocument/2006/relationships/image" Target="../media/image4.png"/><Relationship Id="rId15" Type="http://schemas.microsoft.com/office/2007/relationships/diagramDrawing" Target="../diagrams/drawing1.xml"/><Relationship Id="rId10" Type="http://schemas.openxmlformats.org/officeDocument/2006/relationships/image" Target="../media/image11.jpeg"/><Relationship Id="rId4" Type="http://schemas.openxmlformats.org/officeDocument/2006/relationships/image" Target="../media/image3.png"/><Relationship Id="rId9" Type="http://schemas.openxmlformats.org/officeDocument/2006/relationships/image" Target="../media/image10.png"/><Relationship Id="rId14" Type="http://schemas.openxmlformats.org/officeDocument/2006/relationships/diagramColors" Target="../diagrams/colors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4.png"/><Relationship Id="rId3" Type="http://schemas.openxmlformats.org/officeDocument/2006/relationships/image" Target="../media/image3.png"/><Relationship Id="rId7" Type="http://schemas.openxmlformats.org/officeDocument/2006/relationships/image" Target="../media/image13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10" Type="http://schemas.openxmlformats.org/officeDocument/2006/relationships/image" Target="../media/image15.jpeg"/><Relationship Id="rId4" Type="http://schemas.openxmlformats.org/officeDocument/2006/relationships/image" Target="../media/image4.png"/><Relationship Id="rId9" Type="http://schemas.microsoft.com/office/2007/relationships/hdphoto" Target="../media/hdphoto1.wdp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67147" y="2348880"/>
            <a:ext cx="8276853" cy="1470025"/>
          </a:xfrm>
        </p:spPr>
        <p:txBody>
          <a:bodyPr/>
          <a:lstStyle/>
          <a:p>
            <a:pPr algn="ctr"/>
            <a:r>
              <a:rPr lang="fr-FR" sz="2300" dirty="0"/>
              <a:t>Préparation de seringues intra-tumorales en </a:t>
            </a:r>
            <a:r>
              <a:rPr lang="fr-FR" sz="2300" dirty="0" err="1"/>
              <a:t>virothérapie</a:t>
            </a:r>
            <a:r>
              <a:rPr lang="fr-FR" sz="2300" dirty="0"/>
              <a:t> </a:t>
            </a:r>
            <a:r>
              <a:rPr lang="fr-FR" sz="2300" dirty="0" err="1" smtClean="0"/>
              <a:t>oncolytique</a:t>
            </a:r>
            <a:r>
              <a:rPr lang="fr-FR" sz="2300" dirty="0" smtClean="0"/>
              <a:t/>
            </a:r>
            <a:br>
              <a:rPr lang="fr-FR" sz="2300" dirty="0" smtClean="0"/>
            </a:br>
            <a:r>
              <a:rPr lang="fr-FR" sz="23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-</a:t>
            </a:r>
            <a:r>
              <a:rPr lang="fr-FR" sz="2300" dirty="0" smtClean="0"/>
              <a:t/>
            </a:r>
            <a:br>
              <a:rPr lang="fr-FR" sz="2300" dirty="0" smtClean="0"/>
            </a:br>
            <a:r>
              <a:rPr lang="fr-FR" altLang="fr-FR" sz="2400" i="1" dirty="0">
                <a:solidFill>
                  <a:srgbClr val="CB056D"/>
                </a:solidFill>
              </a:rPr>
              <a:t>Analyse de </a:t>
            </a:r>
            <a:r>
              <a:rPr lang="fr-FR" altLang="fr-FR" sz="2400" i="1" dirty="0" smtClean="0">
                <a:solidFill>
                  <a:srgbClr val="CB056D"/>
                </a:solidFill>
              </a:rPr>
              <a:t>risques </a:t>
            </a:r>
            <a:r>
              <a:rPr lang="fr-FR" altLang="fr-FR" sz="2400" i="1" dirty="0">
                <a:solidFill>
                  <a:srgbClr val="CB056D"/>
                </a:solidFill>
              </a:rPr>
              <a:t>a priori</a:t>
            </a:r>
            <a:r>
              <a:rPr lang="fr-FR" altLang="fr-FR" sz="2400" dirty="0">
                <a:solidFill>
                  <a:srgbClr val="CB056D"/>
                </a:solidFill>
              </a:rPr>
              <a:t/>
            </a:r>
            <a:br>
              <a:rPr lang="fr-FR" altLang="fr-FR" sz="2400" dirty="0">
                <a:solidFill>
                  <a:srgbClr val="CB056D"/>
                </a:solidFill>
              </a:rPr>
            </a:br>
            <a:endParaRPr lang="fr-FR" altLang="fr-FR" sz="2300" dirty="0">
              <a:solidFill>
                <a:srgbClr val="CB056D"/>
              </a:solidFill>
            </a:endParaRPr>
          </a:p>
        </p:txBody>
      </p:sp>
      <p:sp>
        <p:nvSpPr>
          <p:cNvPr id="4" name="Rectangle 2"/>
          <p:cNvSpPr txBox="1">
            <a:spLocks noChangeArrowheads="1"/>
          </p:cNvSpPr>
          <p:nvPr/>
        </p:nvSpPr>
        <p:spPr bwMode="auto">
          <a:xfrm>
            <a:off x="755576" y="5796956"/>
            <a:ext cx="8276853" cy="147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3000" b="1" kern="1200">
                <a:solidFill>
                  <a:srgbClr val="006CA6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9pPr>
          </a:lstStyle>
          <a:p>
            <a:r>
              <a:rPr lang="fr-FR" sz="1600" dirty="0" smtClean="0"/>
              <a:t>Charles-Patrick Mortier – Interne en pharmacie </a:t>
            </a:r>
            <a:endParaRPr lang="fr-FR" altLang="fr-FR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600" y="1628800"/>
            <a:ext cx="7715250" cy="4752975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fr-FR" dirty="0" err="1" smtClean="0"/>
              <a:t>Pexastimogene</a:t>
            </a:r>
            <a:r>
              <a:rPr lang="fr-FR" dirty="0" smtClean="0"/>
              <a:t> </a:t>
            </a:r>
            <a:r>
              <a:rPr lang="fr-FR" dirty="0" err="1" smtClean="0"/>
              <a:t>devacirepvec</a:t>
            </a:r>
            <a:endParaRPr lang="fr-FR" dirty="0" smtClean="0"/>
          </a:p>
          <a:p>
            <a:pPr marL="877888" lvl="1" indent="-514350">
              <a:lnSpc>
                <a:spcPct val="150000"/>
              </a:lnSpc>
              <a:buFont typeface="+mj-lt"/>
              <a:buAutoNum type="alphaUcPeriod"/>
            </a:pPr>
            <a:r>
              <a:rPr lang="fr-FR" dirty="0" smtClean="0"/>
              <a:t>Indication</a:t>
            </a:r>
          </a:p>
          <a:p>
            <a:pPr marL="1231900" lvl="2" indent="-514350">
              <a:buFont typeface="Arial"/>
              <a:buChar char="•"/>
            </a:pPr>
            <a:r>
              <a:rPr lang="fr-FR" dirty="0" smtClean="0"/>
              <a:t>Carcinome Hépatocellulaire</a:t>
            </a:r>
          </a:p>
          <a:p>
            <a:pPr marL="877888" lvl="1" indent="-514350">
              <a:buFont typeface="+mj-lt"/>
              <a:buAutoNum type="alphaUcPeriod" startAt="2"/>
            </a:pPr>
            <a:r>
              <a:rPr lang="fr-FR" dirty="0" smtClean="0"/>
              <a:t>Réglementation</a:t>
            </a:r>
            <a:endParaRPr lang="fr-FR" dirty="0"/>
          </a:p>
          <a:p>
            <a:pPr marL="1231900" lvl="2" indent="-514350">
              <a:buFont typeface="Arial"/>
              <a:buChar char="•"/>
            </a:pPr>
            <a:r>
              <a:rPr lang="fr-FR" dirty="0" smtClean="0"/>
              <a:t>Médicaments de Thérapeutique Innovante (MTI)</a:t>
            </a:r>
            <a:endParaRPr lang="fr-FR" dirty="0"/>
          </a:p>
          <a:p>
            <a:pPr marL="1231900" lvl="2" indent="-514350">
              <a:buFont typeface="Arial"/>
              <a:buChar char="•"/>
            </a:pPr>
            <a:r>
              <a:rPr lang="fr-FR" dirty="0" smtClean="0"/>
              <a:t>OGM</a:t>
            </a:r>
          </a:p>
          <a:p>
            <a:pPr marL="1595438" lvl="3" indent="-514350">
              <a:buFont typeface="Arial"/>
              <a:buChar char="•"/>
            </a:pPr>
            <a:r>
              <a:rPr lang="fr-FR" dirty="0" smtClean="0"/>
              <a:t>Virus de la vaccine modifié </a:t>
            </a:r>
          </a:p>
          <a:p>
            <a:pPr marL="1595438" lvl="3" indent="-514350">
              <a:buFont typeface="Arial"/>
              <a:buChar char="•"/>
            </a:pPr>
            <a:r>
              <a:rPr lang="fr-FR" dirty="0" smtClean="0"/>
              <a:t>Recommandations Haut Conseil Biotechnologies</a:t>
            </a:r>
          </a:p>
          <a:p>
            <a:pPr marL="877888" lvl="1" indent="-514350">
              <a:buFont typeface="+mj-lt"/>
              <a:buAutoNum type="alphaUcPeriod" startAt="3"/>
            </a:pPr>
            <a:r>
              <a:rPr lang="fr-FR" dirty="0" smtClean="0"/>
              <a:t>Locaux et équipements</a:t>
            </a:r>
          </a:p>
          <a:p>
            <a:pPr marL="1231900" lvl="2" indent="-514350">
              <a:buFont typeface="Arial" panose="020B0604020202020204" pitchFamily="34" charset="0"/>
              <a:buChar char="•"/>
            </a:pPr>
            <a:r>
              <a:rPr lang="fr-FR" dirty="0" smtClean="0"/>
              <a:t>ZAC Classe C dédiée virus </a:t>
            </a:r>
            <a:r>
              <a:rPr lang="fr-FR" dirty="0" err="1" smtClean="0"/>
              <a:t>oncolytiques</a:t>
            </a:r>
            <a:endParaRPr lang="fr-FR" dirty="0" smtClean="0"/>
          </a:p>
          <a:p>
            <a:pPr marL="1231900" lvl="2" indent="-514350">
              <a:buFont typeface="Arial" panose="020B0604020202020204" pitchFamily="34" charset="0"/>
              <a:buChar char="•"/>
            </a:pPr>
            <a:r>
              <a:rPr lang="fr-FR" dirty="0" smtClean="0"/>
              <a:t>PSM </a:t>
            </a:r>
            <a:r>
              <a:rPr lang="fr-FR" dirty="0" err="1" smtClean="0"/>
              <a:t>IIb</a:t>
            </a:r>
            <a:endParaRPr lang="fr-FR" dirty="0"/>
          </a:p>
          <a:p>
            <a:pPr marL="877888" lvl="1" indent="-514350">
              <a:buFont typeface="+mj-lt"/>
              <a:buAutoNum type="alphaUcPeriod" startAt="3"/>
            </a:pPr>
            <a:endParaRPr lang="fr-FR" dirty="0" smtClean="0"/>
          </a:p>
          <a:p>
            <a:pPr marL="363538" lvl="1" indent="0" algn="ctr">
              <a:buNone/>
            </a:pPr>
            <a:endParaRPr lang="fr-FR" b="1" dirty="0"/>
          </a:p>
          <a:p>
            <a:pPr marL="363538" lvl="1" indent="0" algn="just">
              <a:buNone/>
            </a:pPr>
            <a:endParaRPr lang="fr-FR" dirty="0" smtClean="0"/>
          </a:p>
          <a:p>
            <a:pPr marL="363538" lvl="1" indent="0">
              <a:buNone/>
            </a:pPr>
            <a:r>
              <a:rPr lang="fr-FR" dirty="0" smtClean="0"/>
              <a:t> </a:t>
            </a:r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9612" y="404664"/>
            <a:ext cx="5976937" cy="1143000"/>
          </a:xfrm>
        </p:spPr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684800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971550" y="1628800"/>
            <a:ext cx="7715250" cy="4752975"/>
          </a:xfrm>
        </p:spPr>
        <p:txBody>
          <a:bodyPr/>
          <a:lstStyle/>
          <a:p>
            <a:pPr marL="514350" indent="-514350">
              <a:buFont typeface="+mj-lt"/>
              <a:buAutoNum type="romanUcPeriod"/>
            </a:pPr>
            <a:r>
              <a:rPr lang="fr-FR" dirty="0" err="1"/>
              <a:t>Pexastimogene</a:t>
            </a:r>
            <a:r>
              <a:rPr lang="fr-FR" dirty="0"/>
              <a:t> </a:t>
            </a:r>
            <a:r>
              <a:rPr lang="fr-FR" dirty="0" err="1" smtClean="0"/>
              <a:t>devacirepvec</a:t>
            </a:r>
            <a:endParaRPr lang="fr-FR" dirty="0" smtClean="0"/>
          </a:p>
          <a:p>
            <a:pPr marL="877888" lvl="1" indent="-514350">
              <a:lnSpc>
                <a:spcPct val="150000"/>
              </a:lnSpc>
              <a:buFont typeface="+mj-lt"/>
              <a:buAutoNum type="alphaUcPeriod" startAt="4"/>
            </a:pPr>
            <a:r>
              <a:rPr lang="fr-FR" dirty="0" smtClean="0"/>
              <a:t>Préparation</a:t>
            </a:r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7431" t="6158" r="21365" b="4235"/>
          <a:stretch/>
        </p:blipFill>
        <p:spPr>
          <a:xfrm>
            <a:off x="1527587" y="4382116"/>
            <a:ext cx="790825" cy="1383943"/>
          </a:xfrm>
          <a:prstGeom prst="rect">
            <a:avLst/>
          </a:prstGeom>
        </p:spPr>
      </p:pic>
      <p:sp>
        <p:nvSpPr>
          <p:cNvPr id="11" name="Espace réservé du contenu 2"/>
          <p:cNvSpPr txBox="1">
            <a:spLocks/>
          </p:cNvSpPr>
          <p:nvPr/>
        </p:nvSpPr>
        <p:spPr bwMode="auto">
          <a:xfrm>
            <a:off x="1022876" y="5733256"/>
            <a:ext cx="1800250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 smtClean="0"/>
              <a:t>Solution tampon</a:t>
            </a:r>
          </a:p>
          <a:p>
            <a:pPr marL="0" indent="0" algn="ctr">
              <a:buNone/>
            </a:pPr>
            <a:r>
              <a:rPr lang="fr-FR" sz="1200" dirty="0" err="1" smtClean="0"/>
              <a:t>NaCl</a:t>
            </a:r>
            <a:r>
              <a:rPr lang="fr-FR" sz="1200" dirty="0" smtClean="0"/>
              <a:t> 0,9%</a:t>
            </a:r>
          </a:p>
          <a:p>
            <a:pPr marL="0" indent="0" algn="ctr">
              <a:buNone/>
            </a:pPr>
            <a:r>
              <a:rPr lang="fr-FR" sz="1200" dirty="0" smtClean="0"/>
              <a:t>+ Bicarbonate de Na</a:t>
            </a:r>
          </a:p>
          <a:p>
            <a:endParaRPr lang="fr-FR" sz="1200" dirty="0"/>
          </a:p>
        </p:txBody>
      </p:sp>
      <p:pic>
        <p:nvPicPr>
          <p:cNvPr id="15" name="Image 1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081404" y="4828015"/>
            <a:ext cx="1360893" cy="734883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424089" y="3632749"/>
            <a:ext cx="684535" cy="369649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7277800" y="2378785"/>
            <a:ext cx="968103" cy="522776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78631" y="2483098"/>
            <a:ext cx="1088740" cy="1088740"/>
          </a:xfrm>
          <a:prstGeom prst="rect">
            <a:avLst/>
          </a:prstGeom>
        </p:spPr>
      </p:pic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1032579" y="3429000"/>
            <a:ext cx="1919165" cy="6926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 smtClean="0"/>
              <a:t>Suspension virale</a:t>
            </a:r>
          </a:p>
          <a:p>
            <a:pPr marL="0" indent="0" algn="ctr">
              <a:buNone/>
            </a:pPr>
            <a:r>
              <a:rPr lang="fr-FR" sz="1200" dirty="0" smtClean="0"/>
              <a:t>Stockage -70°C</a:t>
            </a:r>
          </a:p>
          <a:p>
            <a:pPr marL="0" indent="0" algn="ctr">
              <a:buNone/>
            </a:pPr>
            <a:r>
              <a:rPr lang="fr-FR" sz="1200" dirty="0" smtClean="0"/>
              <a:t>Décongélation 15 min</a:t>
            </a:r>
            <a:endParaRPr lang="fr-FR" sz="1200" dirty="0"/>
          </a:p>
        </p:txBody>
      </p:sp>
      <p:sp>
        <p:nvSpPr>
          <p:cNvPr id="29" name="Espace réservé du contenu 2"/>
          <p:cNvSpPr txBox="1">
            <a:spLocks/>
          </p:cNvSpPr>
          <p:nvPr/>
        </p:nvSpPr>
        <p:spPr bwMode="auto">
          <a:xfrm>
            <a:off x="3992847" y="4585021"/>
            <a:ext cx="2032459" cy="5653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 smtClean="0"/>
              <a:t>Mise en suspension</a:t>
            </a:r>
          </a:p>
          <a:p>
            <a:pPr marL="0" indent="0" algn="ctr">
              <a:buNone/>
            </a:pPr>
            <a:r>
              <a:rPr lang="fr-FR" sz="1200" dirty="0" smtClean="0"/>
              <a:t>Dispositif de mélange</a:t>
            </a:r>
          </a:p>
          <a:p>
            <a:pPr marL="0" indent="0">
              <a:buNone/>
            </a:pPr>
            <a:endParaRPr lang="fr-FR" sz="1200" dirty="0"/>
          </a:p>
        </p:txBody>
      </p:sp>
      <p:sp>
        <p:nvSpPr>
          <p:cNvPr id="31" name="Titre 1"/>
          <p:cNvSpPr>
            <a:spLocks noGrp="1"/>
          </p:cNvSpPr>
          <p:nvPr>
            <p:ph type="title"/>
          </p:nvPr>
        </p:nvSpPr>
        <p:spPr>
          <a:xfrm>
            <a:off x="2959612" y="404664"/>
            <a:ext cx="5976937" cy="1143000"/>
          </a:xfrm>
        </p:spPr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  <p:graphicFrame>
        <p:nvGraphicFramePr>
          <p:cNvPr id="34" name="Diagramme 33"/>
          <p:cNvGraphicFramePr/>
          <p:nvPr>
            <p:extLst>
              <p:ext uri="{D42A27DB-BD31-4B8C-83A1-F6EECF244321}">
                <p14:modId xmlns:p14="http://schemas.microsoft.com/office/powerpoint/2010/main" val="3134007269"/>
              </p:ext>
            </p:extLst>
          </p:nvPr>
        </p:nvGraphicFramePr>
        <p:xfrm>
          <a:off x="4211960" y="3620799"/>
          <a:ext cx="1390053" cy="10306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1" r:lo="rId12" r:qs="rId13" r:cs="rId14"/>
          </a:graphicData>
        </a:graphic>
      </p:graphicFrame>
      <p:sp>
        <p:nvSpPr>
          <p:cNvPr id="37" name="Flèche droite 36"/>
          <p:cNvSpPr/>
          <p:nvPr/>
        </p:nvSpPr>
        <p:spPr>
          <a:xfrm rot="19102633">
            <a:off x="2681533" y="5486527"/>
            <a:ext cx="1593308" cy="231590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8" name="Flèche droite 37"/>
          <p:cNvSpPr/>
          <p:nvPr/>
        </p:nvSpPr>
        <p:spPr>
          <a:xfrm rot="2038478">
            <a:off x="2567741" y="3512566"/>
            <a:ext cx="1662148" cy="224089"/>
          </a:xfrm>
          <a:prstGeom prst="rightArrow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9" name="Flèche droite 38"/>
          <p:cNvSpPr/>
          <p:nvPr/>
        </p:nvSpPr>
        <p:spPr>
          <a:xfrm rot="18830437">
            <a:off x="5693300" y="3382765"/>
            <a:ext cx="2105277" cy="190615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0" name="Flèche droite 39"/>
          <p:cNvSpPr/>
          <p:nvPr/>
        </p:nvSpPr>
        <p:spPr>
          <a:xfrm rot="19747454">
            <a:off x="6106996" y="4082259"/>
            <a:ext cx="1458432" cy="155164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1" name="Flèche droite 40"/>
          <p:cNvSpPr/>
          <p:nvPr/>
        </p:nvSpPr>
        <p:spPr>
          <a:xfrm rot="781836">
            <a:off x="6215574" y="4917973"/>
            <a:ext cx="1366795" cy="186063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2" name="Flèche droite 41"/>
          <p:cNvSpPr/>
          <p:nvPr/>
        </p:nvSpPr>
        <p:spPr>
          <a:xfrm rot="2490120">
            <a:off x="5849462" y="5691025"/>
            <a:ext cx="1954131" cy="209660"/>
          </a:xfrm>
          <a:prstGeom prst="rightArrow">
            <a:avLst/>
          </a:prstGeom>
          <a:noFill/>
          <a:ln>
            <a:solidFill>
              <a:schemeClr val="tx1"/>
            </a:solidFill>
            <a:prstDash val="lg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" name="Rectangle 1"/>
          <p:cNvSpPr/>
          <p:nvPr/>
        </p:nvSpPr>
        <p:spPr>
          <a:xfrm>
            <a:off x="1691680" y="2958500"/>
            <a:ext cx="432048" cy="334434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5" name="Connecteur droit 4"/>
          <p:cNvCxnSpPr/>
          <p:nvPr/>
        </p:nvCxnSpPr>
        <p:spPr>
          <a:xfrm>
            <a:off x="1691680" y="2937143"/>
            <a:ext cx="0" cy="37416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Connecteur droit 6"/>
          <p:cNvCxnSpPr/>
          <p:nvPr/>
        </p:nvCxnSpPr>
        <p:spPr>
          <a:xfrm>
            <a:off x="2123728" y="2937143"/>
            <a:ext cx="0" cy="374162"/>
          </a:xfrm>
          <a:prstGeom prst="line">
            <a:avLst/>
          </a:prstGeom>
          <a:ln>
            <a:solidFill>
              <a:schemeClr val="bg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Espace réservé du contenu 2"/>
          <p:cNvSpPr txBox="1">
            <a:spLocks/>
          </p:cNvSpPr>
          <p:nvPr/>
        </p:nvSpPr>
        <p:spPr bwMode="auto">
          <a:xfrm>
            <a:off x="6609674" y="1628800"/>
            <a:ext cx="2496097" cy="6425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u="sng" dirty="0" smtClean="0"/>
              <a:t>Seringues </a:t>
            </a:r>
          </a:p>
          <a:p>
            <a:pPr marL="0" indent="0" algn="ctr">
              <a:buNone/>
            </a:pPr>
            <a:r>
              <a:rPr lang="fr-FR" sz="1200" b="1" u="sng" dirty="0" smtClean="0"/>
              <a:t>Intra-tumorales</a:t>
            </a:r>
          </a:p>
          <a:p>
            <a:pPr marL="0" indent="0">
              <a:buFontTx/>
              <a:buNone/>
            </a:pPr>
            <a:endParaRPr lang="fr-FR" sz="1200" b="1" u="sng" dirty="0"/>
          </a:p>
        </p:txBody>
      </p:sp>
      <p:sp>
        <p:nvSpPr>
          <p:cNvPr id="28" name="Espace réservé du contenu 2"/>
          <p:cNvSpPr txBox="1">
            <a:spLocks/>
          </p:cNvSpPr>
          <p:nvPr/>
        </p:nvSpPr>
        <p:spPr bwMode="auto">
          <a:xfrm>
            <a:off x="7276271" y="6259252"/>
            <a:ext cx="1235340" cy="282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FR" sz="1200" b="1" dirty="0" smtClean="0"/>
              <a:t>…</a:t>
            </a:r>
            <a:endParaRPr lang="fr-FR" sz="1200" b="1" dirty="0"/>
          </a:p>
        </p:txBody>
      </p:sp>
      <p:sp>
        <p:nvSpPr>
          <p:cNvPr id="30" name="Espace réservé du contenu 2"/>
          <p:cNvSpPr txBox="1">
            <a:spLocks/>
          </p:cNvSpPr>
          <p:nvPr/>
        </p:nvSpPr>
        <p:spPr bwMode="auto">
          <a:xfrm>
            <a:off x="7888930" y="2245819"/>
            <a:ext cx="1179130" cy="6756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900" dirty="0" smtClean="0"/>
              <a:t>Site tumoral n°1</a:t>
            </a:r>
          </a:p>
          <a:p>
            <a:pPr marL="0" indent="0">
              <a:buNone/>
            </a:pPr>
            <a:r>
              <a:rPr lang="fr-FR" sz="900" dirty="0" smtClean="0"/>
              <a:t>Diamètre X</a:t>
            </a:r>
          </a:p>
          <a:p>
            <a:pPr marL="363538" lvl="1" indent="0">
              <a:lnSpc>
                <a:spcPct val="150000"/>
              </a:lnSpc>
              <a:buNone/>
            </a:pPr>
            <a:r>
              <a:rPr lang="fr-FR" sz="900" dirty="0" smtClean="0"/>
              <a:t>Volume x</a:t>
            </a:r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/>
          </a:p>
        </p:txBody>
      </p:sp>
      <p:sp>
        <p:nvSpPr>
          <p:cNvPr id="8" name="Flèche à angle droit 7"/>
          <p:cNvSpPr/>
          <p:nvPr/>
        </p:nvSpPr>
        <p:spPr>
          <a:xfrm rot="5400000">
            <a:off x="8064097" y="2556684"/>
            <a:ext cx="221761" cy="290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2" name="Espace réservé du contenu 2"/>
          <p:cNvSpPr txBox="1">
            <a:spLocks/>
          </p:cNvSpPr>
          <p:nvPr/>
        </p:nvSpPr>
        <p:spPr bwMode="auto">
          <a:xfrm>
            <a:off x="7903116" y="3531299"/>
            <a:ext cx="1179130" cy="6756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900" dirty="0" smtClean="0"/>
              <a:t>Site tumoral n°2</a:t>
            </a:r>
          </a:p>
          <a:p>
            <a:pPr marL="0" indent="0">
              <a:buNone/>
            </a:pPr>
            <a:r>
              <a:rPr lang="fr-FR" sz="900" dirty="0" smtClean="0"/>
              <a:t>Diamètre Y</a:t>
            </a:r>
          </a:p>
          <a:p>
            <a:pPr marL="363538" lvl="1" indent="0">
              <a:lnSpc>
                <a:spcPct val="150000"/>
              </a:lnSpc>
              <a:buNone/>
            </a:pPr>
            <a:r>
              <a:rPr lang="fr-FR" sz="900" dirty="0" smtClean="0"/>
              <a:t>Volume y</a:t>
            </a:r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/>
          </a:p>
        </p:txBody>
      </p:sp>
      <p:sp>
        <p:nvSpPr>
          <p:cNvPr id="33" name="Flèche à angle droit 32"/>
          <p:cNvSpPr/>
          <p:nvPr/>
        </p:nvSpPr>
        <p:spPr>
          <a:xfrm rot="5400000">
            <a:off x="8064097" y="3859655"/>
            <a:ext cx="221761" cy="290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5" name="Espace réservé du contenu 2"/>
          <p:cNvSpPr txBox="1">
            <a:spLocks/>
          </p:cNvSpPr>
          <p:nvPr/>
        </p:nvSpPr>
        <p:spPr bwMode="auto">
          <a:xfrm>
            <a:off x="7888930" y="4875017"/>
            <a:ext cx="1179130" cy="67560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7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fr-FR" sz="900" dirty="0" smtClean="0"/>
              <a:t>Site tumoral n°3</a:t>
            </a:r>
          </a:p>
          <a:p>
            <a:pPr marL="0" indent="0">
              <a:buNone/>
            </a:pPr>
            <a:r>
              <a:rPr lang="fr-FR" sz="900" dirty="0" smtClean="0"/>
              <a:t>Diamètre Z</a:t>
            </a:r>
          </a:p>
          <a:p>
            <a:pPr marL="363538" lvl="1" indent="0">
              <a:lnSpc>
                <a:spcPct val="150000"/>
              </a:lnSpc>
              <a:buNone/>
            </a:pPr>
            <a:r>
              <a:rPr lang="fr-FR" sz="900" dirty="0" smtClean="0"/>
              <a:t>Volume z</a:t>
            </a:r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 smtClean="0"/>
          </a:p>
          <a:p>
            <a:pPr marL="0" indent="0">
              <a:buNone/>
            </a:pPr>
            <a:endParaRPr lang="fr-FR" sz="900" dirty="0"/>
          </a:p>
        </p:txBody>
      </p:sp>
      <p:sp>
        <p:nvSpPr>
          <p:cNvPr id="36" name="Flèche à angle droit 35"/>
          <p:cNvSpPr/>
          <p:nvPr/>
        </p:nvSpPr>
        <p:spPr>
          <a:xfrm rot="5400000">
            <a:off x="8064097" y="5184411"/>
            <a:ext cx="221761" cy="290017"/>
          </a:xfrm>
          <a:prstGeom prst="ben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314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2485074" y="2054432"/>
            <a:ext cx="4608512" cy="64490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4" name="Rectangle 3"/>
          <p:cNvSpPr/>
          <p:nvPr/>
        </p:nvSpPr>
        <p:spPr>
          <a:xfrm>
            <a:off x="1981018" y="3101591"/>
            <a:ext cx="5616624" cy="615441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500" b="1" dirty="0">
                <a:solidFill>
                  <a:schemeClr val="bg2">
                    <a:lumMod val="75000"/>
                  </a:schemeClr>
                </a:solidFill>
              </a:rPr>
              <a:t>Elaboration mode opératoire</a:t>
            </a:r>
          </a:p>
        </p:txBody>
      </p:sp>
      <p:sp>
        <p:nvSpPr>
          <p:cNvPr id="5" name="Flèche vers le bas 4"/>
          <p:cNvSpPr/>
          <p:nvPr/>
        </p:nvSpPr>
        <p:spPr>
          <a:xfrm>
            <a:off x="2512372" y="3717034"/>
            <a:ext cx="2241558" cy="2016222"/>
          </a:xfrm>
          <a:prstGeom prst="downArrow">
            <a:avLst/>
          </a:prstGeom>
          <a:solidFill>
            <a:srgbClr val="FFFF00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 algn="ctr"/>
            <a:endParaRPr lang="fr-FR" sz="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 algn="ctr"/>
            <a:endParaRPr lang="fr-FR" sz="800" b="1" dirty="0">
              <a:solidFill>
                <a:schemeClr val="bg2">
                  <a:lumMod val="75000"/>
                </a:schemeClr>
              </a:solidFill>
            </a:endParaRPr>
          </a:p>
          <a:p>
            <a:pPr lvl="0" algn="ctr"/>
            <a:r>
              <a:rPr lang="fr-FR" sz="900" b="1" u="sng" dirty="0" smtClean="0">
                <a:solidFill>
                  <a:schemeClr val="bg2">
                    <a:lumMod val="75000"/>
                  </a:schemeClr>
                </a:solidFill>
              </a:rPr>
              <a:t>Analyse de risque a priori</a:t>
            </a:r>
          </a:p>
          <a:p>
            <a:pPr lvl="0" algn="ctr"/>
            <a:endParaRPr lang="fr-FR" sz="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800" b="1" dirty="0" smtClean="0">
                <a:solidFill>
                  <a:schemeClr val="bg2">
                    <a:lumMod val="75000"/>
                  </a:schemeClr>
                </a:solidFill>
              </a:rPr>
              <a:t>Méthode AMDEC</a:t>
            </a:r>
          </a:p>
          <a:p>
            <a:pPr lvl="0"/>
            <a:endParaRPr lang="fr-FR" sz="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fr-FR" sz="800" b="1" dirty="0">
                <a:solidFill>
                  <a:schemeClr val="bg2">
                    <a:lumMod val="75000"/>
                  </a:schemeClr>
                </a:solidFill>
              </a:rPr>
              <a:t>Cotation Fréquence &amp; Gravité (1-4)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fr-FR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981018" y="5731905"/>
            <a:ext cx="5616624" cy="44315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500" b="1" dirty="0" smtClean="0">
                <a:solidFill>
                  <a:schemeClr val="bg2">
                    <a:lumMod val="75000"/>
                  </a:schemeClr>
                </a:solidFill>
              </a:rPr>
              <a:t>Optimisations - Actions correctives</a:t>
            </a:r>
            <a:endParaRPr lang="fr-FR" sz="15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485074" y="2115274"/>
            <a:ext cx="4608512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fr-FR" sz="1400" b="1" dirty="0" smtClean="0">
                <a:solidFill>
                  <a:schemeClr val="bg2">
                    <a:lumMod val="75000"/>
                  </a:schemeClr>
                </a:solidFill>
                <a:latin typeface="+mn-lt"/>
              </a:rPr>
              <a:t>Recommandations MTI</a:t>
            </a:r>
            <a:endParaRPr lang="fr-FR" sz="1400" b="1" dirty="0">
              <a:solidFill>
                <a:schemeClr val="bg2">
                  <a:lumMod val="75000"/>
                </a:schemeClr>
              </a:solidFill>
              <a:latin typeface="+mn-lt"/>
            </a:endParaRPr>
          </a:p>
          <a:p>
            <a:pPr algn="ctr"/>
            <a:r>
              <a:rPr lang="fr-FR" sz="1400" b="1" dirty="0">
                <a:solidFill>
                  <a:schemeClr val="bg2">
                    <a:lumMod val="75000"/>
                  </a:schemeClr>
                </a:solidFill>
                <a:latin typeface="+mn-lt"/>
              </a:rPr>
              <a:t>SFPO - HCB</a:t>
            </a:r>
          </a:p>
        </p:txBody>
      </p:sp>
      <p:sp>
        <p:nvSpPr>
          <p:cNvPr id="14" name="Flèche vers le bas 13"/>
          <p:cNvSpPr/>
          <p:nvPr/>
        </p:nvSpPr>
        <p:spPr>
          <a:xfrm>
            <a:off x="4721162" y="2708920"/>
            <a:ext cx="216024" cy="285164"/>
          </a:xfrm>
          <a:prstGeom prst="downArrow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6" name="Forme en L 15"/>
          <p:cNvSpPr/>
          <p:nvPr/>
        </p:nvSpPr>
        <p:spPr>
          <a:xfrm>
            <a:off x="4738728" y="6176413"/>
            <a:ext cx="3649696" cy="420940"/>
          </a:xfrm>
          <a:prstGeom prst="corner">
            <a:avLst/>
          </a:prstGeom>
          <a:solidFill>
            <a:srgbClr val="006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8" name="Flèche à angle droit 17"/>
          <p:cNvSpPr/>
          <p:nvPr/>
        </p:nvSpPr>
        <p:spPr>
          <a:xfrm rot="16200000">
            <a:off x="6408856" y="4430532"/>
            <a:ext cx="3168353" cy="790782"/>
          </a:xfrm>
          <a:prstGeom prst="bentUpArrow">
            <a:avLst/>
          </a:prstGeom>
          <a:solidFill>
            <a:srgbClr val="006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5" name="Flèche vers le bas 14"/>
          <p:cNvSpPr/>
          <p:nvPr/>
        </p:nvSpPr>
        <p:spPr>
          <a:xfrm>
            <a:off x="4968681" y="3717035"/>
            <a:ext cx="2278627" cy="2016221"/>
          </a:xfrm>
          <a:prstGeom prst="downArrow">
            <a:avLst/>
          </a:prstGeom>
          <a:solidFill>
            <a:srgbClr val="88E264"/>
          </a:solidFill>
          <a:ln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fr-FR" sz="800" b="1" u="sng" dirty="0">
              <a:solidFill>
                <a:schemeClr val="bg2">
                  <a:lumMod val="75000"/>
                </a:schemeClr>
              </a:solidFill>
            </a:endParaRPr>
          </a:p>
          <a:p>
            <a:pPr lvl="0" algn="ctr"/>
            <a:endParaRPr lang="fr-FR" sz="800" b="1" u="sng" dirty="0" smtClean="0">
              <a:solidFill>
                <a:schemeClr val="bg2">
                  <a:lumMod val="75000"/>
                </a:schemeClr>
              </a:solidFill>
            </a:endParaRPr>
          </a:p>
          <a:p>
            <a:pPr lvl="0" algn="ctr"/>
            <a:r>
              <a:rPr lang="fr-FR" sz="900" b="1" u="sng" dirty="0" smtClean="0">
                <a:solidFill>
                  <a:schemeClr val="bg2">
                    <a:lumMod val="75000"/>
                  </a:schemeClr>
                </a:solidFill>
              </a:rPr>
              <a:t>Simulations</a:t>
            </a:r>
          </a:p>
          <a:p>
            <a:pPr lvl="0" algn="ctr"/>
            <a:endParaRPr lang="fr-FR" sz="800" b="1" u="sng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800" b="1" dirty="0" smtClean="0">
                <a:solidFill>
                  <a:schemeClr val="bg2">
                    <a:lumMod val="75000"/>
                  </a:schemeClr>
                </a:solidFill>
              </a:rPr>
              <a:t>Binôme PPH/ Pharmacien</a:t>
            </a:r>
          </a:p>
          <a:p>
            <a:pPr lvl="0" algn="ctr"/>
            <a:endParaRPr lang="fr-FR" sz="800" b="1" dirty="0" smtClean="0">
              <a:solidFill>
                <a:schemeClr val="bg2">
                  <a:lumMod val="75000"/>
                </a:schemeClr>
              </a:solidFill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fr-FR" sz="800" b="1" dirty="0" smtClean="0">
                <a:solidFill>
                  <a:schemeClr val="bg2">
                    <a:lumMod val="75000"/>
                  </a:schemeClr>
                </a:solidFill>
              </a:rPr>
              <a:t>2 équipes distinctes</a:t>
            </a:r>
            <a:endParaRPr lang="fr-FR" sz="800" b="1" dirty="0">
              <a:solidFill>
                <a:schemeClr val="bg2">
                  <a:lumMod val="75000"/>
                </a:schemeClr>
              </a:solidFill>
            </a:endParaRPr>
          </a:p>
        </p:txBody>
      </p:sp>
      <p:sp>
        <p:nvSpPr>
          <p:cNvPr id="20" name="Espace réservé du contenu 2"/>
          <p:cNvSpPr txBox="1">
            <a:spLocks/>
          </p:cNvSpPr>
          <p:nvPr/>
        </p:nvSpPr>
        <p:spPr bwMode="auto">
          <a:xfrm>
            <a:off x="896305" y="1547664"/>
            <a:ext cx="7715250" cy="475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514350" indent="-514350">
              <a:buFont typeface="+mj-lt"/>
              <a:buAutoNum type="romanUcPeriod" startAt="2"/>
            </a:pPr>
            <a:r>
              <a:rPr lang="fr-FR" dirty="0" smtClean="0"/>
              <a:t>Etude de risques – Matériels et méthodes</a:t>
            </a:r>
          </a:p>
          <a:p>
            <a:pPr marL="514350" indent="-514350">
              <a:buFont typeface="+mj-lt"/>
              <a:buAutoNum type="romanUcPeriod" startAt="2"/>
            </a:pPr>
            <a:endParaRPr lang="fr-FR" dirty="0"/>
          </a:p>
        </p:txBody>
      </p:sp>
      <p:sp>
        <p:nvSpPr>
          <p:cNvPr id="21" name="Rectangle 20"/>
          <p:cNvSpPr/>
          <p:nvPr/>
        </p:nvSpPr>
        <p:spPr>
          <a:xfrm>
            <a:off x="4943053" y="6410099"/>
            <a:ext cx="3192680" cy="173649"/>
          </a:xfrm>
          <a:prstGeom prst="rect">
            <a:avLst/>
          </a:prstGeom>
          <a:solidFill>
            <a:srgbClr val="006CA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fr-FR" sz="1000" b="1" dirty="0" smtClean="0">
                <a:solidFill>
                  <a:schemeClr val="bg1"/>
                </a:solidFill>
              </a:rPr>
              <a:t>Adaptation du mode opératoire</a:t>
            </a:r>
            <a:endParaRPr lang="fr-FR" sz="1000" b="1" dirty="0">
              <a:solidFill>
                <a:schemeClr val="bg1"/>
              </a:solidFill>
            </a:endParaRPr>
          </a:p>
        </p:txBody>
      </p:sp>
      <p:sp>
        <p:nvSpPr>
          <p:cNvPr id="22" name="Titre 1"/>
          <p:cNvSpPr txBox="1">
            <a:spLocks/>
          </p:cNvSpPr>
          <p:nvPr/>
        </p:nvSpPr>
        <p:spPr bwMode="auto">
          <a:xfrm>
            <a:off x="2959612" y="404664"/>
            <a:ext cx="5976937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 kern="1200">
                <a:solidFill>
                  <a:srgbClr val="006CA6"/>
                </a:solidFill>
                <a:latin typeface="+mj-lt"/>
                <a:ea typeface="+mj-ea"/>
                <a:cs typeface="+mj-cs"/>
              </a:defRPr>
            </a:lvl1pPr>
            <a:lvl2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2pPr>
            <a:lvl3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3pPr>
            <a:lvl4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4pPr>
            <a:lvl5pPr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5pPr>
            <a:lvl6pPr marL="4572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6pPr>
            <a:lvl7pPr marL="9144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7pPr>
            <a:lvl8pPr marL="13716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8pPr>
            <a:lvl9pPr marL="1828800" algn="r" rtl="0" eaLnBrk="1" fontAlgn="base" hangingPunct="1">
              <a:spcBef>
                <a:spcPct val="0"/>
              </a:spcBef>
              <a:spcAft>
                <a:spcPct val="0"/>
              </a:spcAft>
              <a:defRPr sz="2500" b="1">
                <a:solidFill>
                  <a:srgbClr val="006CA6"/>
                </a:solidFill>
                <a:latin typeface="Verdana" panose="020B0604030504040204" pitchFamily="34" charset="0"/>
              </a:defRPr>
            </a:lvl9pPr>
          </a:lstStyle>
          <a:p>
            <a:r>
              <a:rPr lang="fr-FR" sz="1600" dirty="0" smtClean="0"/>
              <a:t>Préparation de seringues intra-tumorales en </a:t>
            </a:r>
            <a:r>
              <a:rPr lang="fr-FR" sz="1600" dirty="0" err="1" smtClean="0"/>
              <a:t>virothérapie</a:t>
            </a:r>
            <a:r>
              <a:rPr lang="fr-FR" sz="1600" dirty="0" smtClean="0"/>
              <a:t> </a:t>
            </a:r>
            <a:r>
              <a:rPr lang="fr-FR" sz="1600" dirty="0" err="1" smtClean="0"/>
              <a:t>oncolytique</a:t>
            </a:r>
            <a:r>
              <a:rPr lang="fr-FR" sz="1600" dirty="0" smtClean="0"/>
              <a:t/>
            </a:r>
            <a:br>
              <a:rPr lang="fr-FR" sz="1600" dirty="0" smtClean="0"/>
            </a:br>
            <a:r>
              <a:rPr lang="fr-FR" altLang="fr-FR" sz="1600" i="1" dirty="0" smtClean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 smtClean="0">
                <a:solidFill>
                  <a:srgbClr val="CB056D"/>
                </a:solidFill>
              </a:rPr>
              <a:t/>
            </a:r>
            <a:br>
              <a:rPr lang="fr-FR" altLang="fr-FR" sz="1600" dirty="0" smtClean="0">
                <a:solidFill>
                  <a:srgbClr val="CB056D"/>
                </a:solidFill>
              </a:rPr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3427876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fr-FR" dirty="0" smtClean="0"/>
              <a:t>Etude de risques – Résultats</a:t>
            </a:r>
          </a:p>
          <a:p>
            <a:pPr marL="514350" indent="-514350">
              <a:buFont typeface="+mj-lt"/>
              <a:buAutoNum type="romanUcPeriod" startAt="3"/>
            </a:pPr>
            <a:endParaRPr lang="fr-FR" dirty="0"/>
          </a:p>
        </p:txBody>
      </p:sp>
      <p:graphicFrame>
        <p:nvGraphicFramePr>
          <p:cNvPr id="4" name="Graphique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4071614"/>
              </p:ext>
            </p:extLst>
          </p:nvPr>
        </p:nvGraphicFramePr>
        <p:xfrm>
          <a:off x="1475656" y="1052736"/>
          <a:ext cx="6264696" cy="5400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Ellipse 4"/>
          <p:cNvSpPr/>
          <p:nvPr/>
        </p:nvSpPr>
        <p:spPr>
          <a:xfrm>
            <a:off x="5422871" y="4791025"/>
            <a:ext cx="1728192" cy="1008112"/>
          </a:xfrm>
          <a:prstGeom prst="ellipse">
            <a:avLst/>
          </a:prstGeom>
          <a:noFill/>
          <a:ln w="28575">
            <a:solidFill>
              <a:srgbClr val="88E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Ellipse 6"/>
          <p:cNvSpPr/>
          <p:nvPr/>
        </p:nvSpPr>
        <p:spPr>
          <a:xfrm>
            <a:off x="2158942" y="4791025"/>
            <a:ext cx="1728192" cy="1008112"/>
          </a:xfrm>
          <a:prstGeom prst="ellipse">
            <a:avLst/>
          </a:prstGeom>
          <a:noFill/>
          <a:ln w="28575">
            <a:solidFill>
              <a:srgbClr val="88E26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Titre 1"/>
          <p:cNvSpPr>
            <a:spLocks noGrp="1"/>
          </p:cNvSpPr>
          <p:nvPr>
            <p:ph type="title"/>
          </p:nvPr>
        </p:nvSpPr>
        <p:spPr>
          <a:xfrm>
            <a:off x="2959612" y="404664"/>
            <a:ext cx="5976937" cy="1143000"/>
          </a:xfrm>
        </p:spPr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1950924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fr-FR" dirty="0"/>
              <a:t>Etude de </a:t>
            </a:r>
            <a:r>
              <a:rPr lang="fr-FR" dirty="0" smtClean="0"/>
              <a:t>risques </a:t>
            </a:r>
            <a:r>
              <a:rPr lang="fr-FR" dirty="0"/>
              <a:t>– </a:t>
            </a:r>
            <a:r>
              <a:rPr lang="fr-FR" dirty="0" smtClean="0"/>
              <a:t>Résultats</a:t>
            </a:r>
          </a:p>
          <a:p>
            <a:pPr marL="877888" lvl="1" indent="-514350">
              <a:buFont typeface="+mj-lt"/>
              <a:buAutoNum type="alphaUcPeriod"/>
            </a:pPr>
            <a:r>
              <a:rPr lang="fr-FR" dirty="0"/>
              <a:t>R</a:t>
            </a:r>
            <a:r>
              <a:rPr lang="fr-FR" dirty="0" smtClean="0"/>
              <a:t>isques liés à la voie d’administration intra-tumorale</a:t>
            </a:r>
            <a:endParaRPr lang="fr-FR" dirty="0"/>
          </a:p>
          <a:p>
            <a:pPr marL="877888" lvl="1" indent="-514350">
              <a:buFont typeface="+mj-lt"/>
              <a:buAutoNum type="alphaUcPeriod"/>
            </a:pPr>
            <a:endParaRPr lang="fr-FR" dirty="0" smtClean="0"/>
          </a:p>
          <a:p>
            <a:pPr marL="877888" lvl="1" indent="-514350">
              <a:buFont typeface="+mj-lt"/>
              <a:buAutoNum type="alphaUcPeriod"/>
            </a:pPr>
            <a:endParaRPr lang="fr-FR" dirty="0"/>
          </a:p>
          <a:p>
            <a:pPr marL="877888" lvl="1" indent="-514350">
              <a:buFont typeface="+mj-lt"/>
              <a:buAutoNum type="alphaUcPeriod"/>
            </a:pPr>
            <a:endParaRPr lang="fr-FR" dirty="0" smtClean="0"/>
          </a:p>
          <a:p>
            <a:pPr marL="877888" lvl="1" indent="-514350">
              <a:buFont typeface="+mj-lt"/>
              <a:buAutoNum type="alphaUcPeriod"/>
            </a:pPr>
            <a:endParaRPr lang="fr-FR" dirty="0"/>
          </a:p>
          <a:p>
            <a:pPr marL="877888" lvl="1" indent="-514350">
              <a:buFont typeface="+mj-lt"/>
              <a:buAutoNum type="alphaUcPeriod"/>
            </a:pPr>
            <a:endParaRPr lang="fr-FR" dirty="0" smtClean="0"/>
          </a:p>
          <a:p>
            <a:pPr marL="877888" lvl="1" indent="-514350">
              <a:buFont typeface="+mj-lt"/>
              <a:buAutoNum type="alphaUcPeriod"/>
            </a:pPr>
            <a:endParaRPr lang="fr-FR" dirty="0"/>
          </a:p>
          <a:p>
            <a:pPr marL="877888" lvl="1" indent="-514350">
              <a:buFont typeface="+mj-lt"/>
              <a:buAutoNum type="alphaUcPeriod"/>
            </a:pPr>
            <a:endParaRPr lang="fr-FR" dirty="0" smtClean="0"/>
          </a:p>
          <a:p>
            <a:pPr marL="1231900" lvl="2" indent="-5143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717550" lvl="2" indent="0">
              <a:buNone/>
            </a:pPr>
            <a:endParaRPr lang="fr-FR" dirty="0" smtClean="0"/>
          </a:p>
          <a:p>
            <a:pPr marL="1231900" lvl="2" indent="-514350">
              <a:buFont typeface="Arial" panose="020B0604020202020204" pitchFamily="34" charset="0"/>
              <a:buChar char="•"/>
            </a:pPr>
            <a:r>
              <a:rPr lang="fr-FR" dirty="0" smtClean="0"/>
              <a:t>Optimisation de l’homogénéité de la solution mère</a:t>
            </a:r>
          </a:p>
          <a:p>
            <a:pPr marL="1231900" lvl="2" indent="-514350">
              <a:buFont typeface="Arial" panose="020B0604020202020204" pitchFamily="34" charset="0"/>
              <a:buChar char="•"/>
            </a:pPr>
            <a:r>
              <a:rPr lang="fr-FR" dirty="0" smtClean="0"/>
              <a:t>Limitation du volume mort du dispositif mélangeur</a:t>
            </a:r>
          </a:p>
          <a:p>
            <a:pPr marL="363538" lvl="1" indent="0">
              <a:buNone/>
            </a:pPr>
            <a:endParaRPr lang="fr-FR" dirty="0"/>
          </a:p>
          <a:p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25960" y="2492896"/>
            <a:ext cx="7560840" cy="2420872"/>
          </a:xfrm>
          <a:prstGeom prst="rect">
            <a:avLst/>
          </a:prstGeom>
        </p:spPr>
      </p:pic>
      <p:sp>
        <p:nvSpPr>
          <p:cNvPr id="5" name="Ellipse 4"/>
          <p:cNvSpPr/>
          <p:nvPr/>
        </p:nvSpPr>
        <p:spPr>
          <a:xfrm>
            <a:off x="3898268" y="3861048"/>
            <a:ext cx="1008112" cy="86409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>
          <a:xfrm>
            <a:off x="2959612" y="404664"/>
            <a:ext cx="5976937" cy="1143000"/>
          </a:xfrm>
        </p:spPr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7877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 bwMode="auto">
          <a:xfrm>
            <a:off x="998215" y="1340768"/>
            <a:ext cx="7715250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177800" indent="-17780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0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1pPr>
            <a:lvl2pPr marL="54133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4"/>
              </a:buBlip>
              <a:defRPr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2pPr>
            <a:lvl3pPr marL="895350" indent="-174625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5"/>
              </a:buBlip>
              <a:defRPr sz="16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3pPr>
            <a:lvl4pPr marL="1258888" indent="-184150" algn="l" rtl="0" eaLnBrk="1" fontAlgn="base" hangingPunct="1">
              <a:spcBef>
                <a:spcPct val="20000"/>
              </a:spcBef>
              <a:spcAft>
                <a:spcPct val="0"/>
              </a:spcAft>
              <a:buBlip>
                <a:blip r:embed="rId6"/>
              </a:buBlip>
              <a:defRPr sz="1400" kern="1200">
                <a:solidFill>
                  <a:srgbClr val="5F5F5F"/>
                </a:solidFill>
                <a:latin typeface="+mn-lt"/>
                <a:ea typeface="+mn-ea"/>
                <a:cs typeface="+mn-cs"/>
              </a:defRPr>
            </a:lvl4pPr>
            <a:lvl5pPr marL="1614488" indent="-176213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1200" kern="1200">
                <a:solidFill>
                  <a:schemeClr val="bg2"/>
                </a:solidFill>
                <a:latin typeface="Arial" panose="020B0604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649288" lvl="1" indent="-285750">
              <a:buFont typeface="Arial" panose="020B0604020202020204" pitchFamily="34" charset="0"/>
              <a:buChar char="•"/>
            </a:pPr>
            <a:endParaRPr lang="fr-FR" dirty="0" smtClean="0"/>
          </a:p>
          <a:p>
            <a:pPr marL="514350" indent="-514350">
              <a:buFont typeface="+mj-lt"/>
              <a:buAutoNum type="romanUcPeriod" startAt="3"/>
            </a:pPr>
            <a:r>
              <a:rPr lang="fr-FR" dirty="0"/>
              <a:t>Etude de </a:t>
            </a:r>
            <a:r>
              <a:rPr lang="fr-FR" dirty="0" smtClean="0"/>
              <a:t>risques </a:t>
            </a:r>
            <a:r>
              <a:rPr lang="fr-FR" dirty="0"/>
              <a:t>– </a:t>
            </a:r>
            <a:r>
              <a:rPr lang="fr-FR" dirty="0" smtClean="0"/>
              <a:t>Résultats</a:t>
            </a:r>
          </a:p>
          <a:p>
            <a:pPr marL="877888" lvl="1" indent="-514350">
              <a:buFont typeface="+mj-lt"/>
              <a:buAutoNum type="alphaUcPeriod"/>
            </a:pPr>
            <a:r>
              <a:rPr lang="fr-FR" dirty="0"/>
              <a:t>Risques liés à la voie d’administration intra-tumorale</a:t>
            </a:r>
          </a:p>
          <a:p>
            <a:pPr marL="763588" lvl="1" indent="-4000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600" dirty="0" smtClean="0"/>
              <a:t>Choix dispositif de mélange</a:t>
            </a:r>
          </a:p>
          <a:p>
            <a:pPr marL="363538" lvl="1" indent="0">
              <a:buNone/>
            </a:pPr>
            <a:endParaRPr lang="fr-FR" dirty="0" smtClean="0"/>
          </a:p>
          <a:p>
            <a:pPr marL="363538" lvl="1" indent="0">
              <a:buFontTx/>
              <a:buNone/>
            </a:pPr>
            <a:endParaRPr lang="fr-FR" dirty="0" smtClean="0"/>
          </a:p>
          <a:p>
            <a:pPr marL="0" indent="0">
              <a:buNone/>
            </a:pPr>
            <a:endParaRPr lang="fr-FR" dirty="0"/>
          </a:p>
        </p:txBody>
      </p:sp>
      <p:graphicFrame>
        <p:nvGraphicFramePr>
          <p:cNvPr id="7" name="Tableau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0655158"/>
              </p:ext>
            </p:extLst>
          </p:nvPr>
        </p:nvGraphicFramePr>
        <p:xfrm>
          <a:off x="1094283" y="2780928"/>
          <a:ext cx="7777560" cy="3960440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1368153"/>
                <a:gridCol w="2016224"/>
                <a:gridCol w="2480668"/>
                <a:gridCol w="1912515"/>
              </a:tblGrid>
              <a:tr h="52775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Dispositif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Poche vide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Flacon vide</a:t>
                      </a:r>
                      <a:endParaRPr lang="fr-FR" sz="1400" dirty="0"/>
                    </a:p>
                  </a:txBody>
                  <a:tcPr anchor="ctr"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400" dirty="0" smtClean="0"/>
                        <a:t>Seringues</a:t>
                      </a:r>
                      <a:r>
                        <a:rPr lang="fr-FR" sz="1400" baseline="0" dirty="0" smtClean="0"/>
                        <a:t> + Robinet 3 voies</a:t>
                      </a:r>
                      <a:endParaRPr lang="fr-FR" sz="1400" dirty="0"/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</a:tr>
              <a:tr h="1466831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</a:tr>
              <a:tr h="645707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Ø aiguille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Volume mort faible</a:t>
                      </a:r>
                    </a:p>
                    <a:p>
                      <a:pPr algn="ctr"/>
                      <a:r>
                        <a:rPr lang="fr-FR" sz="1200" dirty="0" smtClean="0"/>
                        <a:t>Homogénéisation</a:t>
                      </a:r>
                      <a:endParaRPr lang="fr-FR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Faible volume mort</a:t>
                      </a:r>
                      <a:endParaRPr lang="fr-FR" sz="1200" dirty="0"/>
                    </a:p>
                  </a:txBody>
                  <a:tcPr anchor="ctr"/>
                </a:tc>
              </a:tr>
              <a:tr h="513390">
                <a:tc>
                  <a:txBody>
                    <a:bodyPr/>
                    <a:lstStyle/>
                    <a:p>
                      <a:endParaRPr lang="fr-FR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Volume mort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Manipulation à l’aiguille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sz="1200" dirty="0" smtClean="0"/>
                        <a:t>Non adapté si &gt; 60ml</a:t>
                      </a:r>
                      <a:endParaRPr lang="fr-FR" sz="1200" dirty="0"/>
                    </a:p>
                  </a:txBody>
                  <a:tcPr anchor="ctr"/>
                </a:tc>
              </a:tr>
              <a:tr h="806756">
                <a:tc gridSpan="4">
                  <a:txBody>
                    <a:bodyPr/>
                    <a:lstStyle/>
                    <a:p>
                      <a:r>
                        <a:rPr lang="fr-FR" sz="1400" b="1" u="sng" kern="1200" dirty="0" smtClean="0">
                          <a:solidFill>
                            <a:srgbClr val="5F5F5F"/>
                          </a:solidFill>
                          <a:latin typeface="+mn-lt"/>
                          <a:ea typeface="+mn-ea"/>
                          <a:cs typeface="+mn-cs"/>
                        </a:rPr>
                        <a:t>Solution retenue:</a:t>
                      </a:r>
                      <a:r>
                        <a:rPr lang="fr-FR" sz="1400" b="0" u="none" kern="1200" baseline="0" dirty="0" smtClean="0">
                          <a:solidFill>
                            <a:srgbClr val="5F5F5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kern="1200" baseline="0" dirty="0" smtClean="0">
                          <a:solidFill>
                            <a:srgbClr val="5F5F5F"/>
                          </a:solidFill>
                          <a:latin typeface="+mn-lt"/>
                          <a:ea typeface="+mn-ea"/>
                          <a:cs typeface="+mn-cs"/>
                        </a:rPr>
                        <a:t>Volume total nécessaire &lt; 60ml           </a:t>
                      </a:r>
                      <a:r>
                        <a:rPr lang="fr-FR" sz="1400" b="1" u="none" kern="1200" baseline="0" dirty="0" smtClean="0">
                          <a:solidFill>
                            <a:srgbClr val="5F5F5F"/>
                          </a:solidFill>
                          <a:latin typeface="+mn-lt"/>
                          <a:ea typeface="+mn-ea"/>
                          <a:cs typeface="+mn-cs"/>
                        </a:rPr>
                        <a:t>Seringues + Robinet 3 voies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fr-FR" sz="1400" b="0" u="none" kern="1200" baseline="0" dirty="0" smtClean="0">
                          <a:solidFill>
                            <a:srgbClr val="5F5F5F"/>
                          </a:solidFill>
                          <a:latin typeface="+mn-lt"/>
                          <a:ea typeface="+mn-ea"/>
                          <a:cs typeface="+mn-cs"/>
                        </a:rPr>
                        <a:t>Volume total nécessaire &gt; 60ml           </a:t>
                      </a:r>
                      <a:r>
                        <a:rPr lang="fr-FR" sz="1400" b="1" u="none" kern="1200" baseline="0" dirty="0" smtClean="0">
                          <a:solidFill>
                            <a:srgbClr val="5F5F5F"/>
                          </a:solidFill>
                          <a:latin typeface="+mn-lt"/>
                          <a:ea typeface="+mn-ea"/>
                          <a:cs typeface="+mn-cs"/>
                        </a:rPr>
                        <a:t>Poche vide</a:t>
                      </a:r>
                      <a:endParaRPr lang="fr-FR" sz="1400" b="1" u="sng" kern="1200" dirty="0">
                        <a:solidFill>
                          <a:srgbClr val="5F5F5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 smtClean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fr-FR" sz="1200" dirty="0"/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10" name="Croix 9"/>
          <p:cNvSpPr/>
          <p:nvPr/>
        </p:nvSpPr>
        <p:spPr>
          <a:xfrm>
            <a:off x="1546536" y="4869160"/>
            <a:ext cx="361168" cy="360040"/>
          </a:xfrm>
          <a:prstGeom prst="plus">
            <a:avLst>
              <a:gd name="adj" fmla="val 42007"/>
            </a:avLst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1582540" y="5661248"/>
            <a:ext cx="289160" cy="45719"/>
          </a:xfrm>
          <a:prstGeom prst="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3" name="Image 12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44729" y="3416912"/>
            <a:ext cx="1691680" cy="1268760"/>
          </a:xfrm>
          <a:prstGeom prst="rect">
            <a:avLst/>
          </a:prstGeom>
        </p:spPr>
      </p:pic>
      <p:pic>
        <p:nvPicPr>
          <p:cNvPr id="15" name="Image 14"/>
          <p:cNvPicPr>
            <a:picLocks noChangeAspect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9827" b="90751" l="8014" r="96864">
                        <a14:foregroundMark x1="8362" y1="41908" x2="8362" y2="41908"/>
                        <a14:foregroundMark x1="27875" y1="91040" x2="27875" y2="91040"/>
                        <a14:foregroundMark x1="33798" y1="91618" x2="33798" y2="91618"/>
                        <a14:foregroundMark x1="75958" y1="81214" x2="75958" y2="81214"/>
                        <a14:foregroundMark x1="78746" y1="55780" x2="78746" y2="55780"/>
                        <a14:foregroundMark x1="21254" y1="18786" x2="21254" y2="18786"/>
                        <a14:foregroundMark x1="36237" y1="19364" x2="36237" y2="19364"/>
                        <a14:foregroundMark x1="33449" y1="16474" x2="33449" y2="16474"/>
                        <a14:foregroundMark x1="27875" y1="16474" x2="27875" y2="16474"/>
                        <a14:foregroundMark x1="24390" y1="15607" x2="24390" y2="15607"/>
                        <a14:foregroundMark x1="67944" y1="50578" x2="67944" y2="50578"/>
                        <a14:foregroundMark x1="77003" y1="43931" x2="77003" y2="43931"/>
                        <a14:foregroundMark x1="70732" y1="71676" x2="70732" y2="71676"/>
                        <a14:foregroundMark x1="28223" y1="19942" x2="28223" y2="19942"/>
                        <a14:foregroundMark x1="92334" y1="56358" x2="92334" y2="56358"/>
                        <a14:foregroundMark x1="94077" y1="75434" x2="94077" y2="75434"/>
                        <a14:foregroundMark x1="96864" y1="48844" x2="96864" y2="48844"/>
                        <a14:foregroundMark x1="92334" y1="47688" x2="92334" y2="47688"/>
                        <a14:foregroundMark x1="73519" y1="30058" x2="73519" y2="30058"/>
                        <a14:foregroundMark x1="73868" y1="26301" x2="73868" y2="26301"/>
                        <a14:foregroundMark x1="93728" y1="45087" x2="93728" y2="4508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5271767" y="3357523"/>
            <a:ext cx="1101673" cy="1328149"/>
          </a:xfrm>
          <a:prstGeom prst="rect">
            <a:avLst/>
          </a:prstGeom>
        </p:spPr>
      </p:pic>
      <p:pic>
        <p:nvPicPr>
          <p:cNvPr id="19" name="Espace réservé du contenu 18"/>
          <p:cNvPicPr>
            <a:picLocks noGrp="1" noChangeAspect="1"/>
          </p:cNvPicPr>
          <p:nvPr>
            <p:ph sz="half" idx="2"/>
          </p:nvPr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2840870" y="2999890"/>
            <a:ext cx="1374030" cy="2088234"/>
          </a:xfrm>
        </p:spPr>
      </p:pic>
      <p:sp>
        <p:nvSpPr>
          <p:cNvPr id="1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  <p:sp>
        <p:nvSpPr>
          <p:cNvPr id="4" name="Flèche droite 3"/>
          <p:cNvSpPr/>
          <p:nvPr/>
        </p:nvSpPr>
        <p:spPr>
          <a:xfrm>
            <a:off x="4427984" y="6237312"/>
            <a:ext cx="499864" cy="144016"/>
          </a:xfrm>
          <a:prstGeom prst="rightArrow">
            <a:avLst/>
          </a:prstGeom>
          <a:solidFill>
            <a:srgbClr val="88E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Flèche droite 13"/>
          <p:cNvSpPr/>
          <p:nvPr/>
        </p:nvSpPr>
        <p:spPr>
          <a:xfrm>
            <a:off x="4427984" y="6461720"/>
            <a:ext cx="499864" cy="144016"/>
          </a:xfrm>
          <a:prstGeom prst="rightArrow">
            <a:avLst/>
          </a:prstGeom>
          <a:solidFill>
            <a:srgbClr val="88E26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5351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3"/>
            </a:pPr>
            <a:r>
              <a:rPr lang="fr-FR" dirty="0"/>
              <a:t>Etude de </a:t>
            </a:r>
            <a:r>
              <a:rPr lang="fr-FR" dirty="0" smtClean="0"/>
              <a:t>risques </a:t>
            </a:r>
            <a:r>
              <a:rPr lang="fr-FR" dirty="0"/>
              <a:t>– </a:t>
            </a:r>
            <a:r>
              <a:rPr lang="fr-FR" dirty="0" smtClean="0"/>
              <a:t>Résultats</a:t>
            </a:r>
          </a:p>
          <a:p>
            <a:pPr marL="877888" lvl="1" indent="-514350">
              <a:buFont typeface="+mj-lt"/>
              <a:buAutoNum type="alphaUcPeriod" startAt="2"/>
            </a:pPr>
            <a:r>
              <a:rPr lang="fr-FR" dirty="0" smtClean="0"/>
              <a:t>Risques liés à la nature biologique du </a:t>
            </a:r>
            <a:r>
              <a:rPr lang="fr-FR" dirty="0" err="1" smtClean="0"/>
              <a:t>Pexa-Vec</a:t>
            </a:r>
            <a:endParaRPr lang="fr-FR" dirty="0" smtClean="0"/>
          </a:p>
          <a:p>
            <a:pPr marL="877888" lvl="1" indent="-514350">
              <a:buFont typeface="+mj-lt"/>
              <a:buAutoNum type="alphaUcPeriod" startAt="2"/>
            </a:pPr>
            <a:endParaRPr lang="fr-FR" dirty="0"/>
          </a:p>
          <a:p>
            <a:pPr marL="877888" lvl="1" indent="-514350">
              <a:buFont typeface="+mj-lt"/>
              <a:buAutoNum type="alphaUcPeriod" startAt="2"/>
            </a:pPr>
            <a:endParaRPr lang="fr-FR" dirty="0" smtClean="0"/>
          </a:p>
          <a:p>
            <a:pPr marL="877888" lvl="1" indent="-514350">
              <a:buFont typeface="+mj-lt"/>
              <a:buAutoNum type="alphaUcPeriod" startAt="2"/>
            </a:pPr>
            <a:endParaRPr lang="fr-FR" dirty="0"/>
          </a:p>
          <a:p>
            <a:pPr marL="877888" lvl="1" indent="-514350">
              <a:buFont typeface="+mj-lt"/>
              <a:buAutoNum type="alphaUcPeriod" startAt="2"/>
            </a:pPr>
            <a:endParaRPr lang="fr-FR" dirty="0" smtClean="0"/>
          </a:p>
          <a:p>
            <a:pPr marL="877888" lvl="1" indent="-514350">
              <a:buFont typeface="+mj-lt"/>
              <a:buAutoNum type="alphaUcPeriod" startAt="2"/>
            </a:pPr>
            <a:endParaRPr lang="fr-FR" dirty="0"/>
          </a:p>
          <a:p>
            <a:pPr marL="877888" lvl="1" indent="-514350">
              <a:buFont typeface="+mj-lt"/>
              <a:buAutoNum type="alphaUcPeriod" startAt="2"/>
            </a:pPr>
            <a:endParaRPr lang="fr-FR" dirty="0" smtClean="0"/>
          </a:p>
          <a:p>
            <a:pPr marL="877888" lvl="1" indent="-514350">
              <a:buFont typeface="+mj-lt"/>
              <a:buAutoNum type="alphaUcPeriod" startAt="2"/>
            </a:pPr>
            <a:endParaRPr lang="fr-FR" dirty="0"/>
          </a:p>
          <a:p>
            <a:pPr marL="877888" lvl="1" indent="-514350">
              <a:buFont typeface="+mj-lt"/>
              <a:buAutoNum type="alphaUcPeriod" startAt="2"/>
            </a:pPr>
            <a:endParaRPr lang="fr-FR" dirty="0" smtClean="0"/>
          </a:p>
          <a:p>
            <a:pPr marL="877888" lvl="1" indent="-514350">
              <a:buFont typeface="Arial" panose="020B0604020202020204" pitchFamily="34" charset="0"/>
              <a:buChar char="•"/>
            </a:pPr>
            <a:r>
              <a:rPr lang="fr-FR" sz="1600" dirty="0" smtClean="0"/>
              <a:t>Formation PPH (Présentation essai, risques, mise en situation…)</a:t>
            </a:r>
          </a:p>
          <a:p>
            <a:pPr marL="877888" lvl="1" indent="-514350">
              <a:buFont typeface="Arial" panose="020B0604020202020204" pitchFamily="34" charset="0"/>
              <a:buChar char="•"/>
            </a:pPr>
            <a:r>
              <a:rPr lang="fr-FR" sz="1600" dirty="0" smtClean="0"/>
              <a:t>Limiter recours aux aiguilles</a:t>
            </a:r>
          </a:p>
          <a:p>
            <a:pPr marL="877888" lvl="1" indent="-514350">
              <a:buFont typeface="Arial" panose="020B0604020202020204" pitchFamily="34" charset="0"/>
              <a:buChar char="•"/>
            </a:pPr>
            <a:r>
              <a:rPr lang="fr-FR" sz="1600" dirty="0" smtClean="0"/>
              <a:t>Mise en place procédure de PEC</a:t>
            </a:r>
          </a:p>
          <a:p>
            <a:pPr marL="1231900" lvl="2" indent="-514350">
              <a:buFont typeface="Wingdings" panose="05000000000000000000" pitchFamily="2" charset="2"/>
              <a:buChar char="ü"/>
            </a:pPr>
            <a:r>
              <a:rPr lang="fr-FR" sz="1400" dirty="0" smtClean="0"/>
              <a:t>Equipe Opérationnelle d’hygiène établissement</a:t>
            </a:r>
          </a:p>
          <a:p>
            <a:pPr marL="1231900" lvl="2" indent="-514350">
              <a:buFont typeface="Wingdings" panose="05000000000000000000" pitchFamily="2" charset="2"/>
              <a:buChar char="ü"/>
            </a:pPr>
            <a:r>
              <a:rPr lang="fr-FR" sz="1400" dirty="0" smtClean="0"/>
              <a:t>Lien avec le service d’infectiologie du CHU en cas de réaction grave</a:t>
            </a:r>
            <a:endParaRPr lang="fr-FR" sz="1400" dirty="0"/>
          </a:p>
          <a:p>
            <a:pPr marL="0" indent="0">
              <a:buNone/>
            </a:pPr>
            <a:endParaRPr lang="fr-FR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6767" y="2492896"/>
            <a:ext cx="7344816" cy="2314575"/>
          </a:xfrm>
          <a:prstGeom prst="rect">
            <a:avLst/>
          </a:prstGeom>
        </p:spPr>
      </p:pic>
      <p:sp>
        <p:nvSpPr>
          <p:cNvPr id="6" name="Ellipse 5"/>
          <p:cNvSpPr/>
          <p:nvPr/>
        </p:nvSpPr>
        <p:spPr>
          <a:xfrm>
            <a:off x="3779912" y="3321186"/>
            <a:ext cx="1008112" cy="1368152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78775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romanUcPeriod" startAt="4"/>
            </a:pPr>
            <a:r>
              <a:rPr lang="fr-FR" dirty="0" smtClean="0"/>
              <a:t>Conclusion</a:t>
            </a:r>
          </a:p>
          <a:p>
            <a:pPr marL="649288" lvl="1" indent="-2857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fr-FR" dirty="0" smtClean="0"/>
              <a:t>Techniques de manipulation classiques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Préparation solution tampon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Dilution flacon suspension virale dans tampon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Répartition dans 1 à 5 seringues de volumes variables</a:t>
            </a:r>
          </a:p>
          <a:p>
            <a:pPr marL="649288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Mais contraintes spécifiques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Biologique: risque infectieux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Administration </a:t>
            </a:r>
            <a:r>
              <a:rPr lang="fr-FR" i="1" dirty="0" smtClean="0"/>
              <a:t>in situ</a:t>
            </a:r>
          </a:p>
          <a:p>
            <a:pPr marL="649288" lvl="1" indent="-285750">
              <a:buFont typeface="Arial" panose="020B0604020202020204" pitchFamily="34" charset="0"/>
              <a:buChar char="•"/>
            </a:pPr>
            <a:r>
              <a:rPr lang="fr-FR" dirty="0" smtClean="0"/>
              <a:t>Importance simulations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Identification de problèmes non anticipés (matériel, gestion déchets…)</a:t>
            </a:r>
          </a:p>
          <a:p>
            <a:pPr marL="1003300" lvl="2" indent="-285750">
              <a:buFont typeface="Wingdings" panose="05000000000000000000" pitchFamily="2" charset="2"/>
              <a:buChar char="ü"/>
            </a:pPr>
            <a:r>
              <a:rPr lang="fr-FR" dirty="0" smtClean="0"/>
              <a:t>Gestion appréhension PPH </a:t>
            </a:r>
          </a:p>
          <a:p>
            <a:pPr marL="363538" lvl="1" indent="0">
              <a:buNone/>
            </a:pPr>
            <a:endParaRPr lang="fr-FR" dirty="0" smtClean="0"/>
          </a:p>
          <a:p>
            <a:pPr>
              <a:buFont typeface="Arial" panose="020B0604020202020204" pitchFamily="34" charset="0"/>
              <a:buChar char="•"/>
            </a:pPr>
            <a:endParaRPr lang="fr-FR" dirty="0"/>
          </a:p>
        </p:txBody>
      </p:sp>
      <p:sp>
        <p:nvSpPr>
          <p:cNvPr id="5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1600" dirty="0"/>
              <a:t>Préparation de seringues intra-tumorales en </a:t>
            </a:r>
            <a:r>
              <a:rPr lang="fr-FR" sz="1600" dirty="0" err="1"/>
              <a:t>virothérapie</a:t>
            </a:r>
            <a:r>
              <a:rPr lang="fr-FR" sz="1600" dirty="0"/>
              <a:t> </a:t>
            </a:r>
            <a:r>
              <a:rPr lang="fr-FR" sz="1600" dirty="0" err="1" smtClean="0"/>
              <a:t>oncolytique</a:t>
            </a:r>
            <a:r>
              <a:rPr lang="fr-FR" sz="1600" dirty="0"/>
              <a:t/>
            </a:r>
            <a:br>
              <a:rPr lang="fr-FR" sz="1600" dirty="0"/>
            </a:br>
            <a:r>
              <a:rPr lang="fr-FR" altLang="fr-FR" sz="1600" i="1" dirty="0">
                <a:solidFill>
                  <a:srgbClr val="CB056D"/>
                </a:solidFill>
              </a:rPr>
              <a:t>Analyse de risques a priori</a:t>
            </a:r>
            <a:r>
              <a:rPr lang="fr-FR" altLang="fr-FR" sz="1600" dirty="0">
                <a:solidFill>
                  <a:srgbClr val="CB056D"/>
                </a:solidFill>
              </a:rPr>
              <a:t/>
            </a:r>
            <a:br>
              <a:rPr lang="fr-FR" altLang="fr-FR" sz="1600" dirty="0">
                <a:solidFill>
                  <a:srgbClr val="CB056D"/>
                </a:solidFill>
              </a:rPr>
            </a:br>
            <a:endParaRPr lang="fr-FR" sz="1600" dirty="0"/>
          </a:p>
        </p:txBody>
      </p:sp>
    </p:spTree>
    <p:extLst>
      <p:ext uri="{BB962C8B-B14F-4D97-AF65-F5344CB8AC3E}">
        <p14:creationId xmlns:p14="http://schemas.microsoft.com/office/powerpoint/2010/main" val="600257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sentation powerpoint Bleu">
  <a:themeElements>
    <a:clrScheme name="Presentation powerpoint Bleu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resentation powerpoint Bleu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Presentation powerpoint Bleu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owerpoint Bleu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owerpoint Bleu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owerpoint Bleu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owerpoint Bleu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tion powerpoint Bleu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owerpoint Bleu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owerpoint Bleu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owerpoint Bleu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owerpoint Bleu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owerpoint Bleu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tion powerpoint Bleu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Presentation powerpoint Bleu</Template>
  <TotalTime>2209</TotalTime>
  <Words>611</Words>
  <Application>Microsoft Office PowerPoint</Application>
  <PresentationFormat>Affichage à l'écran (4:3)</PresentationFormat>
  <Paragraphs>173</Paragraphs>
  <Slides>9</Slides>
  <Notes>9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Arial</vt:lpstr>
      <vt:lpstr>Calibri</vt:lpstr>
      <vt:lpstr>Verdana</vt:lpstr>
      <vt:lpstr>Wingdings</vt:lpstr>
      <vt:lpstr>Presentation powerpoint Bleu</vt:lpstr>
      <vt:lpstr>Préparation de seringues intra-tumorales en virothérapie oncolytique - Analyse de risques a priori </vt:lpstr>
      <vt:lpstr>Préparation de seringues intra-tumorales en virothérapie oncolytique Analyse de risques a priori </vt:lpstr>
      <vt:lpstr>Préparation de seringues intra-tumorales en virothérapie oncolytique Analyse de risques a priori </vt:lpstr>
      <vt:lpstr>Présentation PowerPoint</vt:lpstr>
      <vt:lpstr>Préparation de seringues intra-tumorales en virothérapie oncolytique Analyse de risques a priori </vt:lpstr>
      <vt:lpstr>Préparation de seringues intra-tumorales en virothérapie oncolytique Analyse de risques a priori </vt:lpstr>
      <vt:lpstr>Préparation de seringues intra-tumorales en virothérapie oncolytique Analyse de risques a priori </vt:lpstr>
      <vt:lpstr>Préparation de seringues intra-tumorales en virothérapie oncolytique Analyse de risques a priori </vt:lpstr>
      <vt:lpstr>Préparation de seringues intra-tumorales en virothérapie oncolytique Analyse de risques a priori </vt:lpstr>
    </vt:vector>
  </TitlesOfParts>
  <Company>Centre Eugène Marquis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MORTIER Charles-Patrick</dc:creator>
  <cp:lastModifiedBy>MORTIER Charles-Patrick</cp:lastModifiedBy>
  <cp:revision>250</cp:revision>
  <dcterms:created xsi:type="dcterms:W3CDTF">2017-06-09T09:25:09Z</dcterms:created>
  <dcterms:modified xsi:type="dcterms:W3CDTF">2017-10-10T09:31:32Z</dcterms:modified>
</cp:coreProperties>
</file>