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69" r:id="rId4"/>
    <p:sldId id="282" r:id="rId5"/>
    <p:sldId id="267" r:id="rId6"/>
    <p:sldId id="274" r:id="rId7"/>
    <p:sldId id="275" r:id="rId8"/>
    <p:sldId id="278" r:id="rId9"/>
    <p:sldId id="272" r:id="rId10"/>
    <p:sldId id="276" r:id="rId11"/>
    <p:sldId id="277" r:id="rId12"/>
    <p:sldId id="273" r:id="rId13"/>
    <p:sldId id="271" r:id="rId14"/>
    <p:sldId id="270" r:id="rId15"/>
    <p:sldId id="279" r:id="rId16"/>
    <p:sldId id="280" r:id="rId17"/>
    <p:sldId id="281" r:id="rId18"/>
    <p:sldId id="266" r:id="rId19"/>
  </p:sldIdLst>
  <p:sldSz cx="12192000" cy="6858000"/>
  <p:notesSz cx="6669088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>
        <p:scale>
          <a:sx n="100" d="100"/>
          <a:sy n="100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CC234-FD00-48EC-8E54-43945E204F93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6F74-1778-4AF4-922F-6F3CCCE5D3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F7B253D-9B4B-8644-8B5F-E80295198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28ECA7A-B6AC-5642-8E19-7917CA25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009CF56-FE51-374F-9A90-E5048CD8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EBDE085-32DB-924D-8D3D-1C1CED7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86309F7-8DD3-2F4F-9623-3BE9D883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855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BC5B99A-477E-C54D-BA0D-DBEC0303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729003A0-DB13-294F-A59D-64C43EB7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7C094FE-3343-6445-8CC4-A4599983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44CF49F-A073-0E4E-8F85-16EA5A0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6E2FAC4-EAB2-E142-9BB0-DD5BE05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2602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3EB89B25-FEE4-604B-B05C-3F810877E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48D0C4F-48ED-3246-81CB-FD202A4F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89617C8-03E1-0B4C-B6F1-B99FB54D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4590C15-9947-2742-8CF4-F15418E6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0C8E635-C54A-374F-A5F1-11BF9CD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4655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0073C8A-2BA4-7A47-B36A-AFCF96F3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969E41A-8FAA-8541-976D-E953C2E9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FF82CA5-02C7-BC43-B100-AC8D90E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73D39EA-4C69-6F44-9EFA-2AAB7D75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B49EEE0-D76B-774A-A3A7-48AC9077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0602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76B4F42-A758-8645-99B1-2C3644B7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715FF60-41DB-F343-9BCD-3A9F9EDB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781F89D-7B17-3B40-A3DE-AC016CB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AD21646-EEA5-B14D-B993-EC6F5827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B0ECF79-07C0-FF44-8037-80BBD6C0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2750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A9ABC7-D364-E149-BC35-508BAB3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C85D6F1-1D78-8743-9D34-351CBE2A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AA561EF-D880-0443-9F19-63D32DF2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6B2433A-D26C-C643-AFB4-0E755DDF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24FB419-B869-3244-BE69-00139999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38ECA67-A234-D349-8520-D12732F3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218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FB99E5-3070-2D49-9FC3-B1AF8520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1B25030-9987-AF4E-B61A-34AEFD5E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B12F6A3F-BD10-4B45-B8C2-2BA720D6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5EE6ADB-9B5D-0F49-A901-1F1277A7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2E8F7B64-1824-E74C-AE7A-6F46E99D8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F5CFDDCC-EE92-B54E-98A6-A8BE913F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234ABE3C-D9AC-8C42-8D80-941A9C7D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5E307257-B081-E24B-BBD1-DEA6FF75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4002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390C7B6-29DA-6741-BBDD-67286422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5EACDBD7-A827-334F-B0DB-2CFAC5B1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3FCB728C-F558-304F-BABE-84C2BE55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5D67E5F3-CDE4-7E4E-8DDF-373FAEEA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033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58EFB35-37B5-814E-A108-65BE7EF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DF00960B-3E47-8141-B892-933D2C03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809FA9E-110B-DF46-9BC8-6508A51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256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9E451FF-5A24-AB4B-8371-EC368F03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62E27A8-F0E9-7F41-BC87-BA003925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95A56AA-CE33-0743-AB32-A8D9F948D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4DC2D34-5DEB-DF47-8232-C5839E1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29BBBBC-6720-694F-A98B-83C41FEF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B32AFA8-78D4-DA4B-A111-FB645FB4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075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EE6B183-23F3-664C-89B4-C72DBF53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3CF52B9-FE2B-1C4E-81B1-03FE613D0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8F89A37-6055-834B-A002-8F0FF7E0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BD212CE-11A5-DB44-91E2-8DE342FB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342A6F0-4330-3842-972E-8C3DC0A2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089D0C1-2690-4F40-B306-3DCB7B6F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083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66668BC7-8596-4B44-8142-B7D8FCB7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B2BC81F-D665-974D-BC2F-2C21C43E6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F75A43C-5B5A-2E41-A915-A043F2894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816A-3580-6C46-8F6D-43645FC76D54}" type="datetimeFigureOut">
              <a:rPr lang="fr-FR" smtClean="0"/>
              <a:pPr/>
              <a:t>07/10/2019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0FFB640-82FC-C945-BEAC-CFC6F4659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E273BB8-AF42-C648-B6F8-B9075487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2DEDB2E-C861-4C47-8540-9657B1591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0"/>
            <a:ext cx="12194821" cy="685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3323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3A88511-B913-2C44-B8D6-B6455F281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590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CRITERES DE CHOIX ET CONSEQUENCES D’ORGANISATION AVEC LE PHARMODUCT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6B770F8-B71A-0144-BA3F-A9ED84BBC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52"/>
            <a:ext cx="9144000" cy="1655762"/>
          </a:xfrm>
        </p:spPr>
        <p:txBody>
          <a:bodyPr/>
          <a:lstStyle/>
          <a:p>
            <a:r>
              <a:rPr lang="fr-FR" dirty="0" smtClean="0"/>
              <a:t>I.PRINCET</a:t>
            </a:r>
            <a:endParaRPr lang="fr-FR" dirty="0"/>
          </a:p>
          <a:p>
            <a:r>
              <a:rPr lang="fr-FR" dirty="0" smtClean="0"/>
              <a:t>CHU JEAN BERNARD - POITIERS</a:t>
            </a:r>
            <a:endParaRPr lang="fr-FR" dirty="0"/>
          </a:p>
        </p:txBody>
      </p:sp>
      <p:pic>
        <p:nvPicPr>
          <p:cNvPr id="1027" name="Picture 3" descr="C:\Users\194930\Pictures\CHU 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1718" y="5197288"/>
            <a:ext cx="2178423" cy="163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997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451877"/>
            <a:ext cx="109537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445" y="636494"/>
            <a:ext cx="11576103" cy="513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620" y="69280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 circuit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Pharmoduct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6225544-40BB-4137-B86A-302D661CB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65" y="1394843"/>
            <a:ext cx="3518647" cy="926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Ordre de fabrication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(PHARMACIEN):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Prescription médicale nominative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Non-nominatif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(stock)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96DCDF-ADBD-4765-8615-DCEF0E9B63A6}"/>
              </a:ext>
            </a:extLst>
          </p:cNvPr>
          <p:cNvSpPr/>
          <p:nvPr/>
        </p:nvSpPr>
        <p:spPr>
          <a:xfrm>
            <a:off x="560285" y="2534588"/>
            <a:ext cx="3222821" cy="1000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Plan de cueillette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(PREPARATEUR):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Consommables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rincipes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actifs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+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/- poches de solvant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pré-remplies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 montées avec l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es tubulures</a:t>
            </a:r>
          </a:p>
        </p:txBody>
      </p:sp>
      <p:grpSp>
        <p:nvGrpSpPr>
          <p:cNvPr id="3" name="Groupe 5">
            <a:extLst>
              <a:ext uri="{FF2B5EF4-FFF2-40B4-BE49-F238E27FC236}">
                <a16:creationId xmlns:a16="http://schemas.microsoft.com/office/drawing/2014/main" xmlns="" id="{0F1B9EB9-801C-4937-B77E-4E637C6B70D3}"/>
              </a:ext>
            </a:extLst>
          </p:cNvPr>
          <p:cNvGrpSpPr/>
          <p:nvPr/>
        </p:nvGrpSpPr>
        <p:grpSpPr>
          <a:xfrm>
            <a:off x="5492398" y="1533430"/>
            <a:ext cx="4802926" cy="582580"/>
            <a:chOff x="4551420" y="1393022"/>
            <a:chExt cx="4802926" cy="582580"/>
          </a:xfrm>
        </p:grpSpPr>
        <p:sp>
          <p:nvSpPr>
            <p:cNvPr id="7" name="Rectangle : coins arrondis 37">
              <a:extLst>
                <a:ext uri="{FF2B5EF4-FFF2-40B4-BE49-F238E27FC236}">
                  <a16:creationId xmlns:a16="http://schemas.microsoft.com/office/drawing/2014/main" xmlns="" id="{0E851934-EFFF-4945-ABA9-AF92152E6CDE}"/>
                </a:ext>
              </a:extLst>
            </p:cNvPr>
            <p:cNvSpPr/>
            <p:nvPr/>
          </p:nvSpPr>
          <p:spPr>
            <a:xfrm>
              <a:off x="4551420" y="1393022"/>
              <a:ext cx="4802926" cy="582580"/>
            </a:xfrm>
            <a:prstGeom prst="roundRect">
              <a:avLst/>
            </a:prstGeom>
            <a:solidFill>
              <a:srgbClr val="F1F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CB313D8-4B68-4970-A519-5896FFB1AB35}"/>
                </a:ext>
              </a:extLst>
            </p:cNvPr>
            <p:cNvSpPr/>
            <p:nvPr/>
          </p:nvSpPr>
          <p:spPr>
            <a:xfrm>
              <a:off x="4694513" y="1533430"/>
              <a:ext cx="1230059" cy="32882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Contrôles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FFED2D-4976-440B-840F-FAD76D0D13FC}"/>
                </a:ext>
              </a:extLst>
            </p:cNvPr>
            <p:cNvSpPr/>
            <p:nvPr/>
          </p:nvSpPr>
          <p:spPr>
            <a:xfrm>
              <a:off x="7414778" y="1543947"/>
              <a:ext cx="1809130" cy="29461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INITIALISATION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33483" y="2002667"/>
            <a:ext cx="26625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fr-FR" sz="1100" b="1" dirty="0" smtClean="0">
                <a:solidFill>
                  <a:srgbClr val="2683C6">
                    <a:lumMod val="75000"/>
                  </a:srgbClr>
                </a:solidFill>
                <a:latin typeface="Avenir Next" panose="020B0503020202020204" pitchFamily="34" charset="0"/>
              </a:rPr>
              <a:t>Interface Chimio/</a:t>
            </a:r>
          </a:p>
          <a:p>
            <a:pPr lvl="0" algn="ctr" defTabSz="457200">
              <a:defRPr/>
            </a:pPr>
            <a:r>
              <a:rPr lang="fr-FR" sz="1100" b="1" dirty="0" smtClean="0">
                <a:solidFill>
                  <a:srgbClr val="2683C6">
                    <a:lumMod val="75000"/>
                  </a:srgbClr>
                </a:solidFill>
                <a:latin typeface="Avenir Next" panose="020B0503020202020204" pitchFamily="34" charset="0"/>
              </a:rPr>
              <a:t>usage </a:t>
            </a:r>
            <a:r>
              <a:rPr lang="fr-FR" sz="1100" b="1" dirty="0" err="1" smtClean="0">
                <a:solidFill>
                  <a:srgbClr val="2683C6">
                    <a:lumMod val="75000"/>
                  </a:srgbClr>
                </a:solidFill>
                <a:latin typeface="Avenir Next" panose="020B0503020202020204" pitchFamily="34" charset="0"/>
              </a:rPr>
              <a:t>standalone</a:t>
            </a:r>
            <a:endParaRPr lang="fr-FR" sz="1100" b="1" dirty="0">
              <a:solidFill>
                <a:srgbClr val="2683C6">
                  <a:lumMod val="75000"/>
                </a:srgb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6" name="Groupe 12">
            <a:extLst>
              <a:ext uri="{FF2B5EF4-FFF2-40B4-BE49-F238E27FC236}">
                <a16:creationId xmlns:a16="http://schemas.microsoft.com/office/drawing/2014/main" xmlns="" id="{DB5F58F6-A860-4F9C-AEDE-FC8FEBD00F99}"/>
              </a:ext>
            </a:extLst>
          </p:cNvPr>
          <p:cNvGrpSpPr/>
          <p:nvPr/>
        </p:nvGrpSpPr>
        <p:grpSpPr>
          <a:xfrm>
            <a:off x="3783106" y="2281393"/>
            <a:ext cx="6422915" cy="1474510"/>
            <a:chOff x="2967291" y="2039338"/>
            <a:chExt cx="6422915" cy="1474510"/>
          </a:xfrm>
        </p:grpSpPr>
        <p:grpSp>
          <p:nvGrpSpPr>
            <p:cNvPr id="11" name="Groupe 80">
              <a:extLst>
                <a:ext uri="{FF2B5EF4-FFF2-40B4-BE49-F238E27FC236}">
                  <a16:creationId xmlns:a16="http://schemas.microsoft.com/office/drawing/2014/main" xmlns="" id="{5184969A-3A37-4D71-BC43-F6AC3BFBF9E5}"/>
                </a:ext>
              </a:extLst>
            </p:cNvPr>
            <p:cNvGrpSpPr/>
            <p:nvPr/>
          </p:nvGrpSpPr>
          <p:grpSpPr>
            <a:xfrm>
              <a:off x="2967291" y="2090640"/>
              <a:ext cx="6422915" cy="1423208"/>
              <a:chOff x="2967291" y="2090640"/>
              <a:chExt cx="6422915" cy="1423208"/>
            </a:xfrm>
          </p:grpSpPr>
          <p:sp>
            <p:nvSpPr>
              <p:cNvPr id="16" name="Rectangle : coins arrondis 11">
                <a:extLst>
                  <a:ext uri="{FF2B5EF4-FFF2-40B4-BE49-F238E27FC236}">
                    <a16:creationId xmlns:a16="http://schemas.microsoft.com/office/drawing/2014/main" xmlns="" id="{8B025F24-8247-480C-B54C-78149C1C8F35}"/>
                  </a:ext>
                </a:extLst>
              </p:cNvPr>
              <p:cNvSpPr/>
              <p:nvPr/>
            </p:nvSpPr>
            <p:spPr>
              <a:xfrm>
                <a:off x="4587280" y="2542355"/>
                <a:ext cx="4802926" cy="942186"/>
              </a:xfrm>
              <a:prstGeom prst="roundRect">
                <a:avLst/>
              </a:prstGeom>
              <a:solidFill>
                <a:srgbClr val="F1F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929B2E6-A499-438C-AA68-DD5864AD546F}"/>
                  </a:ext>
                </a:extLst>
              </p:cNvPr>
              <p:cNvSpPr/>
              <p:nvPr/>
            </p:nvSpPr>
            <p:spPr>
              <a:xfrm>
                <a:off x="6209833" y="3037073"/>
                <a:ext cx="1049211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b="1" dirty="0">
                    <a:solidFill>
                      <a:schemeClr val="accent6">
                        <a:lumMod val="75000"/>
                      </a:schemeClr>
                    </a:solidFill>
                    <a:latin typeface="Avenir Next" panose="020B0503020202020204" pitchFamily="34" charset="0"/>
                  </a:rPr>
                  <a:t>M</a:t>
                </a:r>
                <a:r>
                  <a:rPr kumimoji="0" lang="fr-FR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ultidose</a:t>
                </a:r>
                <a:endPara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xmlns="" id="{38656A29-F8D9-4BB8-A597-A76DB1620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5252" y="2090640"/>
                <a:ext cx="0" cy="389467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AB12F7-D9EB-42BE-BBFB-6445F8F135F6}"/>
                  </a:ext>
                </a:extLst>
              </p:cNvPr>
              <p:cNvSpPr/>
              <p:nvPr/>
            </p:nvSpPr>
            <p:spPr>
              <a:xfrm>
                <a:off x="7807594" y="2968639"/>
                <a:ext cx="1256126" cy="21482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PHASE 1</a:t>
                </a:r>
              </a:p>
            </p:txBody>
          </p:sp>
          <p:cxnSp>
            <p:nvCxnSpPr>
              <p:cNvPr id="20" name="Connecteur : en angle 14">
                <a:extLst>
                  <a:ext uri="{FF2B5EF4-FFF2-40B4-BE49-F238E27FC236}">
                    <a16:creationId xmlns:a16="http://schemas.microsoft.com/office/drawing/2014/main" xmlns="" id="{5E02AF49-5041-440B-9F85-7FD02909EC1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47378" y="2781545"/>
                <a:ext cx="219580" cy="803832"/>
              </a:xfrm>
              <a:prstGeom prst="bentConnector2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B650CDA1-3C5F-441A-B9BA-F31CDD93E63D}"/>
                  </a:ext>
                </a:extLst>
              </p:cNvPr>
              <p:cNvSpPr/>
              <p:nvPr/>
            </p:nvSpPr>
            <p:spPr>
              <a:xfrm>
                <a:off x="4712040" y="2584704"/>
                <a:ext cx="1286424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Chargement</a:t>
                </a:r>
              </a:p>
            </p:txBody>
          </p: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xmlns="" id="{A243E920-8060-40BF-BFFB-768BEA339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7291" y="2992985"/>
                <a:ext cx="1584129" cy="0"/>
              </a:xfrm>
              <a:prstGeom prst="straightConnector1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1BBF148-DA00-44BC-AC7E-235BD16E5189}"/>
                </a:ext>
              </a:extLst>
            </p:cNvPr>
            <p:cNvSpPr/>
            <p:nvPr/>
          </p:nvSpPr>
          <p:spPr>
            <a:xfrm>
              <a:off x="5347856" y="2039338"/>
              <a:ext cx="2189212" cy="48899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83C6">
                      <a:lumMod val="75000"/>
                    </a:srgb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Choix de l’ordre de fabrication poche multidose</a:t>
              </a:r>
            </a:p>
          </p:txBody>
        </p:sp>
      </p:grp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A243E920-8060-40BF-BFFB-768BEA339CF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061012" y="1846729"/>
            <a:ext cx="1466843" cy="1138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26">
            <a:extLst>
              <a:ext uri="{FF2B5EF4-FFF2-40B4-BE49-F238E27FC236}">
                <a16:creationId xmlns:a16="http://schemas.microsoft.com/office/drawing/2014/main" xmlns="" id="{0DE28367-020A-4CDB-AD04-76654D7ED998}"/>
              </a:ext>
            </a:extLst>
          </p:cNvPr>
          <p:cNvGrpSpPr/>
          <p:nvPr/>
        </p:nvGrpSpPr>
        <p:grpSpPr>
          <a:xfrm>
            <a:off x="6539024" y="3713778"/>
            <a:ext cx="4802926" cy="1488795"/>
            <a:chOff x="5929404" y="3507583"/>
            <a:chExt cx="4802926" cy="1488795"/>
          </a:xfrm>
        </p:grpSpPr>
        <p:grpSp>
          <p:nvGrpSpPr>
            <p:cNvPr id="13" name="Groupe 81">
              <a:extLst>
                <a:ext uri="{FF2B5EF4-FFF2-40B4-BE49-F238E27FC236}">
                  <a16:creationId xmlns:a16="http://schemas.microsoft.com/office/drawing/2014/main" xmlns="" id="{E0C9F906-D349-4847-B812-C15D7AE76D20}"/>
                </a:ext>
              </a:extLst>
            </p:cNvPr>
            <p:cNvGrpSpPr/>
            <p:nvPr/>
          </p:nvGrpSpPr>
          <p:grpSpPr>
            <a:xfrm>
              <a:off x="5929404" y="3570409"/>
              <a:ext cx="4802926" cy="1425969"/>
              <a:chOff x="5929404" y="3570409"/>
              <a:chExt cx="4802926" cy="1425969"/>
            </a:xfrm>
          </p:grpSpPr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xmlns="" id="{76BCD700-6BF5-4C71-8D13-C22872BF0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1620" y="3570409"/>
                <a:ext cx="0" cy="389467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 : coins arrondis 51">
                <a:extLst>
                  <a:ext uri="{FF2B5EF4-FFF2-40B4-BE49-F238E27FC236}">
                    <a16:creationId xmlns:a16="http://schemas.microsoft.com/office/drawing/2014/main" xmlns="" id="{35644563-3577-4AC8-9AD0-937784F276D3}"/>
                  </a:ext>
                </a:extLst>
              </p:cNvPr>
              <p:cNvSpPr/>
              <p:nvPr/>
            </p:nvSpPr>
            <p:spPr>
              <a:xfrm>
                <a:off x="5929404" y="4024052"/>
                <a:ext cx="4802926" cy="972326"/>
              </a:xfrm>
              <a:prstGeom prst="roundRect">
                <a:avLst/>
              </a:prstGeom>
              <a:solidFill>
                <a:srgbClr val="F1F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1E904CE6-8055-4BCC-A6BA-7ED8CBE780FB}"/>
                  </a:ext>
                </a:extLst>
              </p:cNvPr>
              <p:cNvSpPr/>
              <p:nvPr/>
            </p:nvSpPr>
            <p:spPr>
              <a:xfrm>
                <a:off x="7587817" y="4448960"/>
                <a:ext cx="1166039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Contenants finaux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C48047B9-107C-4C3D-BDD3-AB8FCF4C3C2C}"/>
                  </a:ext>
                </a:extLst>
              </p:cNvPr>
              <p:cNvSpPr/>
              <p:nvPr/>
            </p:nvSpPr>
            <p:spPr>
              <a:xfrm>
                <a:off x="9167565" y="4380526"/>
                <a:ext cx="1256126" cy="21482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PHASE 2</a:t>
                </a:r>
              </a:p>
            </p:txBody>
          </p:sp>
          <p:cxnSp>
            <p:nvCxnSpPr>
              <p:cNvPr id="34" name="Connecteur : en angle 54">
                <a:extLst>
                  <a:ext uri="{FF2B5EF4-FFF2-40B4-BE49-F238E27FC236}">
                    <a16:creationId xmlns:a16="http://schemas.microsoft.com/office/drawing/2014/main" xmlns="" id="{009D529F-58C9-4F29-8957-B2135F7FB5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025362" y="4193432"/>
                <a:ext cx="219580" cy="803832"/>
              </a:xfrm>
              <a:prstGeom prst="bentConnector2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4FE2E1AB-F71C-4911-97E3-E79353FD2A9E}"/>
                  </a:ext>
                </a:extLst>
              </p:cNvPr>
              <p:cNvSpPr/>
              <p:nvPr/>
            </p:nvSpPr>
            <p:spPr>
              <a:xfrm>
                <a:off x="6090024" y="4033167"/>
                <a:ext cx="1286424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Chargement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11C623D-DEDE-405A-8478-A7EA90864B97}"/>
                </a:ext>
              </a:extLst>
            </p:cNvPr>
            <p:cNvSpPr/>
            <p:nvPr/>
          </p:nvSpPr>
          <p:spPr>
            <a:xfrm>
              <a:off x="7095753" y="3507583"/>
              <a:ext cx="2189212" cy="48899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83C6">
                      <a:lumMod val="75000"/>
                    </a:srgb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Sélection de préparations finales</a:t>
              </a:r>
            </a:p>
          </p:txBody>
        </p:sp>
      </p:grpSp>
      <p:grpSp>
        <p:nvGrpSpPr>
          <p:cNvPr id="14" name="Groupe 35">
            <a:extLst>
              <a:ext uri="{FF2B5EF4-FFF2-40B4-BE49-F238E27FC236}">
                <a16:creationId xmlns:a16="http://schemas.microsoft.com/office/drawing/2014/main" xmlns="" id="{90FAF911-EA21-4B9E-A20E-D526417C9FF2}"/>
              </a:ext>
            </a:extLst>
          </p:cNvPr>
          <p:cNvGrpSpPr/>
          <p:nvPr/>
        </p:nvGrpSpPr>
        <p:grpSpPr>
          <a:xfrm>
            <a:off x="7676769" y="5235378"/>
            <a:ext cx="4200831" cy="1431234"/>
            <a:chOff x="7130395" y="4957950"/>
            <a:chExt cx="4802926" cy="1331815"/>
          </a:xfrm>
        </p:grpSpPr>
        <p:sp>
          <p:nvSpPr>
            <p:cNvPr id="37" name="Rectangle : coins arrondis 56">
              <a:extLst>
                <a:ext uri="{FF2B5EF4-FFF2-40B4-BE49-F238E27FC236}">
                  <a16:creationId xmlns:a16="http://schemas.microsoft.com/office/drawing/2014/main" xmlns="" id="{F6C9FA15-30EC-4371-9238-D06599315C4B}"/>
                </a:ext>
              </a:extLst>
            </p:cNvPr>
            <p:cNvSpPr/>
            <p:nvPr/>
          </p:nvSpPr>
          <p:spPr>
            <a:xfrm>
              <a:off x="7130395" y="5301267"/>
              <a:ext cx="4802926" cy="833597"/>
            </a:xfrm>
            <a:prstGeom prst="roundRect">
              <a:avLst/>
            </a:prstGeom>
            <a:solidFill>
              <a:srgbClr val="F1F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45C822EE-C42F-493E-84F6-0F17B6FA2AF4}"/>
                </a:ext>
              </a:extLst>
            </p:cNvPr>
            <p:cNvSpPr/>
            <p:nvPr/>
          </p:nvSpPr>
          <p:spPr>
            <a:xfrm>
              <a:off x="8808214" y="5812990"/>
              <a:ext cx="2403233" cy="47677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Nettoyage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Décontamination/ O</a:t>
              </a:r>
              <a:r>
                <a:rPr kumimoji="0" lang="fr-FR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3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40" name="Connecteur : en angle 59">
              <a:extLst>
                <a:ext uri="{FF2B5EF4-FFF2-40B4-BE49-F238E27FC236}">
                  <a16:creationId xmlns:a16="http://schemas.microsoft.com/office/drawing/2014/main" xmlns="" id="{F70CD758-608E-4FDA-B81E-8DE4EC34C38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569094" y="5541009"/>
              <a:ext cx="195196" cy="662758"/>
            </a:xfrm>
            <a:prstGeom prst="bentConnector2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49FE6681-E921-4BD2-BB12-6A5D6A668143}"/>
                </a:ext>
              </a:extLst>
            </p:cNvPr>
            <p:cNvSpPr/>
            <p:nvPr/>
          </p:nvSpPr>
          <p:spPr>
            <a:xfrm>
              <a:off x="7355794" y="5281716"/>
              <a:ext cx="2968042" cy="47677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Déchargement</a:t>
              </a:r>
              <a:r>
                <a:rPr kumimoji="0" lang="fr-FR" sz="14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 - </a:t>
              </a: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pesée : précision 5% - étiquetage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xmlns="" id="{032FC3D5-486F-46C5-B8A0-FD49EFF0DE7B}"/>
                </a:ext>
              </a:extLst>
            </p:cNvPr>
            <p:cNvCxnSpPr>
              <a:cxnSpLocks/>
            </p:cNvCxnSpPr>
            <p:nvPr/>
          </p:nvCxnSpPr>
          <p:spPr>
            <a:xfrm>
              <a:off x="8242585" y="4957950"/>
              <a:ext cx="0" cy="389466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80" y="5730383"/>
            <a:ext cx="7077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871" y="471922"/>
            <a:ext cx="9368117" cy="548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620" y="69280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 circuit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Pharmoduct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: produit fini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212" y="1428950"/>
            <a:ext cx="7827482" cy="45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Réflexions préalables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2885"/>
            <a:ext cx="10629900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Définir les </a:t>
            </a:r>
            <a:r>
              <a:rPr lang="fr-FR" dirty="0" smtClean="0">
                <a:solidFill>
                  <a:schemeClr val="accent1"/>
                </a:solidFill>
              </a:rPr>
              <a:t>molécules</a:t>
            </a:r>
            <a:r>
              <a:rPr lang="fr-FR" dirty="0" smtClean="0"/>
              <a:t> éligibles à la standardisation – Revue de la littérature </a:t>
            </a:r>
          </a:p>
          <a:p>
            <a:r>
              <a:rPr lang="fr-FR" dirty="0" smtClean="0"/>
              <a:t>Définir les </a:t>
            </a:r>
            <a:r>
              <a:rPr lang="fr-FR" dirty="0" smtClean="0">
                <a:solidFill>
                  <a:schemeClr val="accent1"/>
                </a:solidFill>
              </a:rPr>
              <a:t>doses</a:t>
            </a:r>
            <a:r>
              <a:rPr lang="fr-FR" dirty="0" smtClean="0"/>
              <a:t> cibles représentant au minimum 50 % des prescriptions </a:t>
            </a:r>
            <a:r>
              <a:rPr lang="fr-FR" dirty="0" smtClean="0">
                <a:sym typeface="Wingdings"/>
              </a:rPr>
              <a:t> </a:t>
            </a:r>
            <a:r>
              <a:rPr lang="fr-FR" dirty="0" smtClean="0"/>
              <a:t>contrainte de volume à prélever par l’automate &gt; 5 ml</a:t>
            </a:r>
          </a:p>
          <a:p>
            <a:r>
              <a:rPr lang="fr-FR" dirty="0" smtClean="0"/>
              <a:t>Validation médicale</a:t>
            </a:r>
          </a:p>
          <a:p>
            <a:r>
              <a:rPr lang="fr-FR" dirty="0" smtClean="0"/>
              <a:t>Définir la </a:t>
            </a:r>
            <a:r>
              <a:rPr lang="fr-FR" dirty="0" smtClean="0">
                <a:solidFill>
                  <a:schemeClr val="accent1"/>
                </a:solidFill>
              </a:rPr>
              <a:t>taille</a:t>
            </a:r>
            <a:r>
              <a:rPr lang="fr-FR" dirty="0" smtClean="0"/>
              <a:t> des lots </a:t>
            </a:r>
          </a:p>
          <a:p>
            <a:r>
              <a:rPr lang="fr-FR" dirty="0" smtClean="0"/>
              <a:t>Harmoniser les protocoles dans Chimio* avec les volumes et solvants choisis en standardisation</a:t>
            </a:r>
          </a:p>
          <a:p>
            <a:r>
              <a:rPr lang="fr-FR" dirty="0" smtClean="0"/>
              <a:t>Mettre en place un système documentaire pour les dossiers de lots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Impacts sur les locaux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8580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Trouver de la place dans la ZAC : 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/>
              <a:t> Pour l’automate (L 1,75m x H 2,26m x P 0,8m)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/>
              <a:t> Pour le stockage des préparations (« stock journalier »)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/>
              <a:t> Pour installer une hotte ou un isolateur (montage des tubulures sur les poches finales, sur les poches mère et sur les poches de solvant)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Trouver de la place à proximité de la ZAC : </a:t>
            </a:r>
          </a:p>
          <a:p>
            <a:pPr lvl="1">
              <a:buFont typeface="Wingdings" pitchFamily="2" charset="2"/>
              <a:buChar char="ü"/>
            </a:pPr>
            <a:r>
              <a:rPr lang="fr-FR" dirty="0" smtClean="0"/>
              <a:t>Pour le stockage des préparations (« stock anticipé ») 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dirty="0" smtClean="0"/>
              <a:t>Conserver des isolateurs en nombre suffisant</a:t>
            </a:r>
          </a:p>
          <a:p>
            <a:pPr lvl="1">
              <a:buFont typeface="Wingdings" pitchFamily="2" charset="2"/>
              <a:buChar char="ü"/>
            </a:pPr>
            <a:endParaRPr lang="fr-FR" dirty="0" smtClean="0"/>
          </a:p>
          <a:p>
            <a:pPr lvl="1">
              <a:buFont typeface="Wingdings" pitchFamily="2" charset="2"/>
              <a:buChar char="ü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Impacts sur l’organisation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49060"/>
            <a:ext cx="10668000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S’équiper du module dose standard de Chimio* de CE</a:t>
            </a:r>
          </a:p>
          <a:p>
            <a:r>
              <a:rPr lang="fr-FR" dirty="0" smtClean="0"/>
              <a:t>Intégrer la partie production avec l’automate dans le planning des PPH  </a:t>
            </a:r>
          </a:p>
          <a:p>
            <a:r>
              <a:rPr lang="fr-FR" dirty="0" smtClean="0"/>
              <a:t>Polyvalence, spécialisation de cette activité pour les PPH?</a:t>
            </a:r>
          </a:p>
          <a:p>
            <a:r>
              <a:rPr lang="fr-FR" dirty="0" smtClean="0"/>
              <a:t>Organisation de la production à l’avance (pharmacien, PPH?) pour la semaine suivante: planning  des lots de préparations à effectuer par molécule, par dosage</a:t>
            </a:r>
          </a:p>
          <a:p>
            <a:r>
              <a:rPr lang="fr-FR" dirty="0" smtClean="0"/>
              <a:t>Organiser la production de lots en manuel pour les flacons dont le volume est &lt; 5 ml</a:t>
            </a:r>
          </a:p>
          <a:p>
            <a:pPr>
              <a:buNone/>
            </a:pPr>
            <a:endParaRPr lang="fr-FR" dirty="0" smtClean="0"/>
          </a:p>
          <a:p>
            <a:pPr lvl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Objectif à terme  :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au moins 50 % de notre production (120 préparations jour)</a:t>
            </a:r>
          </a:p>
          <a:p>
            <a:pPr>
              <a:buNone/>
            </a:pPr>
            <a:endParaRPr lang="fr-FR" dirty="0"/>
          </a:p>
          <a:p>
            <a:r>
              <a:rPr lang="fr-FR" dirty="0" smtClean="0"/>
              <a:t>L’aventure commence !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9889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an vers le haut 4"/>
          <p:cNvSpPr/>
          <p:nvPr/>
        </p:nvSpPr>
        <p:spPr>
          <a:xfrm>
            <a:off x="7216140" y="4632960"/>
            <a:ext cx="4358640" cy="41148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Contexte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470660"/>
            <a:ext cx="10515600" cy="4419071"/>
          </a:xfrm>
        </p:spPr>
        <p:txBody>
          <a:bodyPr>
            <a:normAutofit fontScale="25000" lnSpcReduction="20000"/>
          </a:bodyPr>
          <a:lstStyle/>
          <a:p>
            <a:endParaRPr lang="fr-FR" sz="7200" dirty="0" smtClean="0"/>
          </a:p>
          <a:p>
            <a:r>
              <a:rPr lang="fr-FR" sz="8000" dirty="0" smtClean="0"/>
              <a:t>Automatisation : une vieille histoire….</a:t>
            </a:r>
          </a:p>
          <a:p>
            <a:endParaRPr lang="fr-FR" sz="8000" dirty="0" smtClean="0"/>
          </a:p>
          <a:p>
            <a:r>
              <a:rPr lang="fr-FR" sz="8000" dirty="0" smtClean="0"/>
              <a:t>Une activité en forte augmentation : </a:t>
            </a:r>
          </a:p>
          <a:p>
            <a:pPr lvl="1">
              <a:buFont typeface="Wingdings" pitchFamily="2" charset="2"/>
              <a:buChar char="ü"/>
            </a:pPr>
            <a:r>
              <a:rPr lang="fr-FR" sz="8000" dirty="0" smtClean="0"/>
              <a:t>53 106 préparations en 2018 </a:t>
            </a:r>
          </a:p>
          <a:p>
            <a:pPr lvl="1">
              <a:buFont typeface="Wingdings" pitchFamily="2" charset="2"/>
              <a:buChar char="ü"/>
            </a:pPr>
            <a:r>
              <a:rPr lang="fr-FR" sz="8000" dirty="0" smtClean="0"/>
              <a:t>70 % d’HDJ</a:t>
            </a:r>
          </a:p>
          <a:p>
            <a:pPr lvl="1">
              <a:buNone/>
            </a:pPr>
            <a:endParaRPr lang="fr-FR" sz="8000" dirty="0" smtClean="0"/>
          </a:p>
          <a:p>
            <a:r>
              <a:rPr lang="fr-FR" sz="8000" dirty="0" smtClean="0"/>
              <a:t>Réflexions sur une restructuration du circuit des chimiothérapies anticancéreuses : </a:t>
            </a:r>
          </a:p>
          <a:p>
            <a:pPr lvl="1">
              <a:buFont typeface="Wingdings" pitchFamily="2" charset="2"/>
              <a:buChar char="ü"/>
            </a:pPr>
            <a:r>
              <a:rPr lang="fr-FR" sz="8000" dirty="0" smtClean="0"/>
              <a:t>Mise à disposition des traitements aux patients plus rapide </a:t>
            </a:r>
          </a:p>
          <a:p>
            <a:pPr lvl="1">
              <a:buFont typeface="Wingdings" pitchFamily="2" charset="2"/>
              <a:buChar char="ü"/>
            </a:pPr>
            <a:r>
              <a:rPr lang="fr-FR" sz="8000" dirty="0" smtClean="0"/>
              <a:t>Lissage activité sur la journée</a:t>
            </a:r>
          </a:p>
          <a:p>
            <a:pPr lvl="1">
              <a:buFont typeface="Wingdings" pitchFamily="2" charset="2"/>
              <a:buChar char="ü"/>
            </a:pPr>
            <a:r>
              <a:rPr lang="fr-FR" sz="8000" dirty="0" smtClean="0"/>
              <a:t>TMS</a:t>
            </a:r>
          </a:p>
          <a:p>
            <a:pPr lvl="1">
              <a:buFont typeface="Wingdings" pitchFamily="2" charset="2"/>
              <a:buChar char="ü"/>
            </a:pPr>
            <a:r>
              <a:rPr lang="fr-FR" sz="8000" dirty="0" smtClean="0"/>
              <a:t>Prospection sur les organisations existantes en France :                   </a:t>
            </a:r>
            <a:r>
              <a:rPr lang="fr-FR" sz="8000" dirty="0" smtClean="0">
                <a:solidFill>
                  <a:schemeClr val="bg1"/>
                </a:solidFill>
              </a:rPr>
              <a:t>doses standardisées</a:t>
            </a:r>
          </a:p>
          <a:p>
            <a:pPr lvl="1">
              <a:buFont typeface="Wingdings" pitchFamily="2" charset="2"/>
              <a:buChar char="ü"/>
            </a:pPr>
            <a:r>
              <a:rPr lang="fr-FR" sz="8000" dirty="0" smtClean="0"/>
              <a:t> Validation médicale pour la mise en place de ce projet </a:t>
            </a:r>
          </a:p>
          <a:p>
            <a:pPr lvl="1">
              <a:buFont typeface="Wingdings" pitchFamily="2" charset="2"/>
              <a:buChar char="ü"/>
            </a:pPr>
            <a:r>
              <a:rPr lang="fr-FR" sz="8000" dirty="0" smtClean="0"/>
              <a:t> Inscription dans le projet d’établissement 2019 – 2023</a:t>
            </a:r>
          </a:p>
          <a:p>
            <a:pPr lvl="1"/>
            <a:endParaRPr lang="fr-FR" sz="7200" dirty="0" smtClean="0"/>
          </a:p>
          <a:p>
            <a:pPr lvl="1">
              <a:buNone/>
            </a:pPr>
            <a:endParaRPr lang="fr-FR" sz="6800" dirty="0" smtClean="0"/>
          </a:p>
          <a:p>
            <a:pPr lvl="1">
              <a:buNone/>
            </a:pPr>
            <a:endParaRPr lang="fr-FR" sz="6800" dirty="0" smtClean="0"/>
          </a:p>
          <a:p>
            <a:pPr lvl="1">
              <a:buNone/>
            </a:pPr>
            <a:endParaRPr lang="fr-FR" sz="6800" dirty="0"/>
          </a:p>
          <a:p>
            <a:pPr marL="0" indent="0">
              <a:buNone/>
            </a:pPr>
            <a:endParaRPr lang="fr-FR" sz="7200" dirty="0"/>
          </a:p>
          <a:p>
            <a:pPr lvl="1">
              <a:buNone/>
            </a:pPr>
            <a:endParaRPr lang="fr-FR" dirty="0"/>
          </a:p>
          <a:p>
            <a:pPr marL="268287" lvl="1" indent="0">
              <a:buNone/>
            </a:pPr>
            <a:endParaRPr lang="fr-FR" dirty="0"/>
          </a:p>
          <a:p>
            <a:pPr marL="268287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Contexte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132468"/>
            <a:ext cx="10515600" cy="4419071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fr-FR" sz="1600" dirty="0" smtClean="0"/>
          </a:p>
          <a:p>
            <a:r>
              <a:rPr lang="fr-FR" sz="2000" dirty="0" smtClean="0"/>
              <a:t>Projet établissement :</a:t>
            </a:r>
            <a:r>
              <a:rPr lang="fr-FR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dirty="0" smtClean="0"/>
              <a:t>Des locaux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dirty="0" smtClean="0"/>
              <a:t>Un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automatisé</a:t>
            </a:r>
          </a:p>
          <a:p>
            <a:pPr lvl="1">
              <a:buNone/>
            </a:pPr>
            <a:endParaRPr lang="fr-FR" sz="2000" dirty="0" smtClean="0"/>
          </a:p>
          <a:p>
            <a:pPr lvl="1">
              <a:buNone/>
            </a:pPr>
            <a:endParaRPr lang="fr-FR" sz="6800" dirty="0" smtClean="0"/>
          </a:p>
          <a:p>
            <a:pPr marL="0" indent="0">
              <a:buNone/>
            </a:pPr>
            <a:endParaRPr lang="fr-FR" sz="7200" dirty="0"/>
          </a:p>
          <a:p>
            <a:pPr lvl="1">
              <a:buNone/>
            </a:pPr>
            <a:endParaRPr lang="fr-FR" dirty="0"/>
          </a:p>
          <a:p>
            <a:pPr marL="268287" lvl="1" indent="0">
              <a:buNone/>
            </a:pPr>
            <a:endParaRPr lang="fr-FR" dirty="0"/>
          </a:p>
          <a:p>
            <a:pPr marL="268287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8F139A-BA5B-B246-861D-BCCB2808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Contexte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132468"/>
            <a:ext cx="10515600" cy="4419071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fr-FR" sz="1600" dirty="0" smtClean="0"/>
          </a:p>
          <a:p>
            <a:r>
              <a:rPr lang="fr-FR" sz="2000" dirty="0" smtClean="0"/>
              <a:t>Projet établissement :</a:t>
            </a:r>
            <a:r>
              <a:rPr lang="fr-FR" dirty="0" smtClean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dirty="0" smtClean="0"/>
              <a:t>Des locaux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dirty="0" smtClean="0"/>
              <a:t>Un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automatisé</a:t>
            </a:r>
          </a:p>
          <a:p>
            <a:pPr lvl="1">
              <a:buNone/>
            </a:pPr>
            <a:endParaRPr lang="fr-FR" sz="2000" dirty="0" smtClean="0"/>
          </a:p>
          <a:p>
            <a:r>
              <a:rPr lang="fr-FR" sz="2000" dirty="0" smtClean="0"/>
              <a:t>Présentation de </a:t>
            </a:r>
            <a:r>
              <a:rPr lang="fr-FR" sz="2000" dirty="0" err="1" smtClean="0"/>
              <a:t>Pharmoduct</a:t>
            </a:r>
            <a:r>
              <a:rPr lang="fr-FR" sz="2000" dirty="0" smtClean="0"/>
              <a:t> - DEDALUS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dirty="0" smtClean="0"/>
              <a:t> Pompes péristaltiques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dirty="0" smtClean="0"/>
              <a:t> Flux vertical, iso 5</a:t>
            </a:r>
          </a:p>
          <a:p>
            <a:pPr lvl="1">
              <a:buFont typeface="Wingdings" pitchFamily="2" charset="2"/>
              <a:buChar char="ü"/>
            </a:pPr>
            <a:r>
              <a:rPr lang="fr-FR" sz="2000" dirty="0" smtClean="0"/>
              <a:t> Porte</a:t>
            </a:r>
          </a:p>
          <a:p>
            <a:pPr marL="0" indent="0">
              <a:buNone/>
            </a:pPr>
            <a:endParaRPr lang="fr-FR" sz="7200" dirty="0"/>
          </a:p>
          <a:p>
            <a:pPr lvl="1">
              <a:buNone/>
            </a:pPr>
            <a:endParaRPr lang="fr-FR" dirty="0"/>
          </a:p>
          <a:p>
            <a:pPr marL="268287" lvl="1" indent="0">
              <a:buNone/>
            </a:pPr>
            <a:endParaRPr lang="fr-FR" dirty="0"/>
          </a:p>
          <a:p>
            <a:pPr marL="268287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2" descr="RÃ©sultat de recherche d'images pour &quot;pharmoduct&quot;">
            <a:extLst>
              <a:ext uri="{FF2B5EF4-FFF2-40B4-BE49-F238E27FC236}">
                <a16:creationId xmlns:a16="http://schemas.microsoft.com/office/drawing/2014/main" xmlns="" id="{C46F9FCD-A1C8-4889-990A-C9BA44A6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48518" y="111770"/>
            <a:ext cx="6653847" cy="65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88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620" y="69280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 circuit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Pharmoduct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6225544-40BB-4137-B86A-302D661CB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65" y="1394843"/>
            <a:ext cx="3518647" cy="926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Ordre de fabrication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(PHARMACIEN):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Prescription médicale nominative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Non-nominatif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(stock)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96DCDF-ADBD-4765-8615-DCEF0E9B63A6}"/>
              </a:ext>
            </a:extLst>
          </p:cNvPr>
          <p:cNvSpPr/>
          <p:nvPr/>
        </p:nvSpPr>
        <p:spPr>
          <a:xfrm>
            <a:off x="560285" y="2534588"/>
            <a:ext cx="3222821" cy="1000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Plan de cueillette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(PREPARATEUR):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Consommables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rincipes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actifs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+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/- poches de solvant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pré-remplies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 montées avec l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es tubulures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0F1B9EB9-801C-4937-B77E-4E637C6B70D3}"/>
              </a:ext>
            </a:extLst>
          </p:cNvPr>
          <p:cNvGrpSpPr/>
          <p:nvPr/>
        </p:nvGrpSpPr>
        <p:grpSpPr>
          <a:xfrm>
            <a:off x="5492398" y="1533430"/>
            <a:ext cx="4802926" cy="582580"/>
            <a:chOff x="4551420" y="1393022"/>
            <a:chExt cx="4802926" cy="582580"/>
          </a:xfrm>
        </p:grpSpPr>
        <p:sp>
          <p:nvSpPr>
            <p:cNvPr id="7" name="Rectangle : coins arrondis 37">
              <a:extLst>
                <a:ext uri="{FF2B5EF4-FFF2-40B4-BE49-F238E27FC236}">
                  <a16:creationId xmlns:a16="http://schemas.microsoft.com/office/drawing/2014/main" xmlns="" id="{0E851934-EFFF-4945-ABA9-AF92152E6CDE}"/>
                </a:ext>
              </a:extLst>
            </p:cNvPr>
            <p:cNvSpPr/>
            <p:nvPr/>
          </p:nvSpPr>
          <p:spPr>
            <a:xfrm>
              <a:off x="4551420" y="1393022"/>
              <a:ext cx="4802926" cy="582580"/>
            </a:xfrm>
            <a:prstGeom prst="roundRect">
              <a:avLst/>
            </a:prstGeom>
            <a:solidFill>
              <a:srgbClr val="F1F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CB313D8-4B68-4970-A519-5896FFB1AB35}"/>
                </a:ext>
              </a:extLst>
            </p:cNvPr>
            <p:cNvSpPr/>
            <p:nvPr/>
          </p:nvSpPr>
          <p:spPr>
            <a:xfrm>
              <a:off x="4694513" y="1533430"/>
              <a:ext cx="1230059" cy="32882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Contrôles automate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FFED2D-4976-440B-840F-FAD76D0D13FC}"/>
                </a:ext>
              </a:extLst>
            </p:cNvPr>
            <p:cNvSpPr/>
            <p:nvPr/>
          </p:nvSpPr>
          <p:spPr>
            <a:xfrm>
              <a:off x="7414778" y="1543947"/>
              <a:ext cx="1809130" cy="29461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INITIALISATION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33483" y="2002667"/>
            <a:ext cx="26625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fr-FR" sz="1100" b="1" dirty="0" smtClean="0">
                <a:solidFill>
                  <a:srgbClr val="2683C6">
                    <a:lumMod val="75000"/>
                  </a:srgbClr>
                </a:solidFill>
                <a:latin typeface="Avenir Next" panose="020B0503020202020204" pitchFamily="34" charset="0"/>
              </a:rPr>
              <a:t>Interface Chimio/</a:t>
            </a:r>
          </a:p>
          <a:p>
            <a:pPr lvl="0" algn="ctr" defTabSz="457200">
              <a:defRPr/>
            </a:pPr>
            <a:r>
              <a:rPr lang="fr-FR" sz="1100" b="1" dirty="0" smtClean="0">
                <a:solidFill>
                  <a:srgbClr val="2683C6">
                    <a:lumMod val="75000"/>
                  </a:srgbClr>
                </a:solidFill>
                <a:latin typeface="Avenir Next" panose="020B0503020202020204" pitchFamily="34" charset="0"/>
              </a:rPr>
              <a:t>usage </a:t>
            </a:r>
            <a:r>
              <a:rPr lang="fr-FR" sz="1100" b="1" dirty="0" err="1" smtClean="0">
                <a:solidFill>
                  <a:srgbClr val="2683C6">
                    <a:lumMod val="75000"/>
                  </a:srgbClr>
                </a:solidFill>
                <a:latin typeface="Avenir Next" panose="020B0503020202020204" pitchFamily="34" charset="0"/>
              </a:rPr>
              <a:t>standalone</a:t>
            </a:r>
            <a:endParaRPr lang="fr-FR" sz="1100" b="1" dirty="0">
              <a:solidFill>
                <a:srgbClr val="2683C6">
                  <a:lumMod val="75000"/>
                </a:srgb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DB5F58F6-A860-4F9C-AEDE-FC8FEBD00F99}"/>
              </a:ext>
            </a:extLst>
          </p:cNvPr>
          <p:cNvGrpSpPr/>
          <p:nvPr/>
        </p:nvGrpSpPr>
        <p:grpSpPr>
          <a:xfrm>
            <a:off x="3783106" y="2281393"/>
            <a:ext cx="6422915" cy="1474510"/>
            <a:chOff x="2967291" y="2039338"/>
            <a:chExt cx="6422915" cy="1474510"/>
          </a:xfrm>
        </p:grpSpPr>
        <p:grpSp>
          <p:nvGrpSpPr>
            <p:cNvPr id="14" name="Groupe 80">
              <a:extLst>
                <a:ext uri="{FF2B5EF4-FFF2-40B4-BE49-F238E27FC236}">
                  <a16:creationId xmlns:a16="http://schemas.microsoft.com/office/drawing/2014/main" xmlns="" id="{5184969A-3A37-4D71-BC43-F6AC3BFBF9E5}"/>
                </a:ext>
              </a:extLst>
            </p:cNvPr>
            <p:cNvGrpSpPr/>
            <p:nvPr/>
          </p:nvGrpSpPr>
          <p:grpSpPr>
            <a:xfrm>
              <a:off x="2967291" y="2090640"/>
              <a:ext cx="6422915" cy="1423208"/>
              <a:chOff x="2967291" y="2090640"/>
              <a:chExt cx="6422915" cy="1423208"/>
            </a:xfrm>
          </p:grpSpPr>
          <p:sp>
            <p:nvSpPr>
              <p:cNvPr id="16" name="Rectangle : coins arrondis 11">
                <a:extLst>
                  <a:ext uri="{FF2B5EF4-FFF2-40B4-BE49-F238E27FC236}">
                    <a16:creationId xmlns:a16="http://schemas.microsoft.com/office/drawing/2014/main" xmlns="" id="{8B025F24-8247-480C-B54C-78149C1C8F35}"/>
                  </a:ext>
                </a:extLst>
              </p:cNvPr>
              <p:cNvSpPr/>
              <p:nvPr/>
            </p:nvSpPr>
            <p:spPr>
              <a:xfrm>
                <a:off x="4587280" y="2542355"/>
                <a:ext cx="4802926" cy="942186"/>
              </a:xfrm>
              <a:prstGeom prst="roundRect">
                <a:avLst/>
              </a:prstGeom>
              <a:solidFill>
                <a:srgbClr val="F1F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929B2E6-A499-438C-AA68-DD5864AD546F}"/>
                  </a:ext>
                </a:extLst>
              </p:cNvPr>
              <p:cNvSpPr/>
              <p:nvPr/>
            </p:nvSpPr>
            <p:spPr>
              <a:xfrm>
                <a:off x="6209833" y="3037073"/>
                <a:ext cx="1049211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b="1" dirty="0">
                    <a:solidFill>
                      <a:schemeClr val="accent6">
                        <a:lumMod val="75000"/>
                      </a:schemeClr>
                    </a:solidFill>
                    <a:latin typeface="Avenir Next" panose="020B0503020202020204" pitchFamily="34" charset="0"/>
                  </a:rPr>
                  <a:t>M</a:t>
                </a:r>
                <a:r>
                  <a:rPr kumimoji="0" lang="fr-FR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ultidose</a:t>
                </a:r>
                <a:endPara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xmlns="" id="{38656A29-F8D9-4BB8-A597-A76DB1620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5252" y="2090640"/>
                <a:ext cx="0" cy="389467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AB12F7-D9EB-42BE-BBFB-6445F8F135F6}"/>
                  </a:ext>
                </a:extLst>
              </p:cNvPr>
              <p:cNvSpPr/>
              <p:nvPr/>
            </p:nvSpPr>
            <p:spPr>
              <a:xfrm>
                <a:off x="7807594" y="2968639"/>
                <a:ext cx="1256126" cy="21482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PHASE 1</a:t>
                </a:r>
              </a:p>
            </p:txBody>
          </p:sp>
          <p:cxnSp>
            <p:nvCxnSpPr>
              <p:cNvPr id="20" name="Connecteur : en angle 14">
                <a:extLst>
                  <a:ext uri="{FF2B5EF4-FFF2-40B4-BE49-F238E27FC236}">
                    <a16:creationId xmlns:a16="http://schemas.microsoft.com/office/drawing/2014/main" xmlns="" id="{5E02AF49-5041-440B-9F85-7FD02909EC1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47378" y="2781545"/>
                <a:ext cx="219580" cy="803832"/>
              </a:xfrm>
              <a:prstGeom prst="bentConnector2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B650CDA1-3C5F-441A-B9BA-F31CDD93E63D}"/>
                  </a:ext>
                </a:extLst>
              </p:cNvPr>
              <p:cNvSpPr/>
              <p:nvPr/>
            </p:nvSpPr>
            <p:spPr>
              <a:xfrm>
                <a:off x="4712040" y="2584704"/>
                <a:ext cx="1286424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Chargement</a:t>
                </a:r>
              </a:p>
            </p:txBody>
          </p: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xmlns="" id="{A243E920-8060-40BF-BFFB-768BEA339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7291" y="2992985"/>
                <a:ext cx="1584129" cy="0"/>
              </a:xfrm>
              <a:prstGeom prst="straightConnector1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1BBF148-DA00-44BC-AC7E-235BD16E5189}"/>
                </a:ext>
              </a:extLst>
            </p:cNvPr>
            <p:cNvSpPr/>
            <p:nvPr/>
          </p:nvSpPr>
          <p:spPr>
            <a:xfrm>
              <a:off x="5347856" y="2039338"/>
              <a:ext cx="2189212" cy="48899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83C6">
                      <a:lumMod val="75000"/>
                    </a:srgb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Choix de l’ordre de fabrication poche multidose</a:t>
              </a:r>
            </a:p>
          </p:txBody>
        </p:sp>
      </p:grp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A243E920-8060-40BF-BFFB-768BEA339CF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061012" y="1846729"/>
            <a:ext cx="1466843" cy="1138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2" y="268940"/>
            <a:ext cx="11691428" cy="529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816345"/>
            <a:ext cx="110204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13" y="1613648"/>
            <a:ext cx="11925351" cy="35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620" y="69280"/>
            <a:ext cx="10515600" cy="1325563"/>
          </a:xfrm>
        </p:spPr>
        <p:txBody>
          <a:bodyPr/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 circuit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Pharmoduct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6225544-40BB-4137-B86A-302D661CB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65" y="1394843"/>
            <a:ext cx="3518647" cy="9265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Ordre de fabrication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(PHARMACIEN):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Prescription médicale nominative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Non-nominatif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(stock)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96DCDF-ADBD-4765-8615-DCEF0E9B63A6}"/>
              </a:ext>
            </a:extLst>
          </p:cNvPr>
          <p:cNvSpPr/>
          <p:nvPr/>
        </p:nvSpPr>
        <p:spPr>
          <a:xfrm>
            <a:off x="560285" y="2534588"/>
            <a:ext cx="3222821" cy="1000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Plan de cueillette 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(PREPARATEUR):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Consommables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P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rincipes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actifs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+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/- poches de solvant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pré-remplies</a:t>
            </a:r>
            <a:r>
              <a:rPr lang="fr-FR" sz="1200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 montées avec l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es tubulures</a:t>
            </a:r>
          </a:p>
        </p:txBody>
      </p:sp>
      <p:grpSp>
        <p:nvGrpSpPr>
          <p:cNvPr id="3" name="Groupe 5">
            <a:extLst>
              <a:ext uri="{FF2B5EF4-FFF2-40B4-BE49-F238E27FC236}">
                <a16:creationId xmlns:a16="http://schemas.microsoft.com/office/drawing/2014/main" xmlns="" id="{0F1B9EB9-801C-4937-B77E-4E637C6B70D3}"/>
              </a:ext>
            </a:extLst>
          </p:cNvPr>
          <p:cNvGrpSpPr/>
          <p:nvPr/>
        </p:nvGrpSpPr>
        <p:grpSpPr>
          <a:xfrm>
            <a:off x="5492398" y="1533430"/>
            <a:ext cx="4802926" cy="582580"/>
            <a:chOff x="4551420" y="1393022"/>
            <a:chExt cx="4802926" cy="582580"/>
          </a:xfrm>
        </p:grpSpPr>
        <p:sp>
          <p:nvSpPr>
            <p:cNvPr id="7" name="Rectangle : coins arrondis 37">
              <a:extLst>
                <a:ext uri="{FF2B5EF4-FFF2-40B4-BE49-F238E27FC236}">
                  <a16:creationId xmlns:a16="http://schemas.microsoft.com/office/drawing/2014/main" xmlns="" id="{0E851934-EFFF-4945-ABA9-AF92152E6CDE}"/>
                </a:ext>
              </a:extLst>
            </p:cNvPr>
            <p:cNvSpPr/>
            <p:nvPr/>
          </p:nvSpPr>
          <p:spPr>
            <a:xfrm>
              <a:off x="4551420" y="1393022"/>
              <a:ext cx="4802926" cy="582580"/>
            </a:xfrm>
            <a:prstGeom prst="roundRect">
              <a:avLst/>
            </a:prstGeom>
            <a:solidFill>
              <a:srgbClr val="F1F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CB313D8-4B68-4970-A519-5896FFB1AB35}"/>
                </a:ext>
              </a:extLst>
            </p:cNvPr>
            <p:cNvSpPr/>
            <p:nvPr/>
          </p:nvSpPr>
          <p:spPr>
            <a:xfrm>
              <a:off x="4694513" y="1533430"/>
              <a:ext cx="1230059" cy="32882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Contrôles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FFED2D-4976-440B-840F-FAD76D0D13FC}"/>
                </a:ext>
              </a:extLst>
            </p:cNvPr>
            <p:cNvSpPr/>
            <p:nvPr/>
          </p:nvSpPr>
          <p:spPr>
            <a:xfrm>
              <a:off x="7414778" y="1543947"/>
              <a:ext cx="1809130" cy="29461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INITIALISATION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33483" y="2002667"/>
            <a:ext cx="26625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fr-FR" sz="1100" b="1" dirty="0" smtClean="0">
                <a:solidFill>
                  <a:srgbClr val="2683C6">
                    <a:lumMod val="75000"/>
                  </a:srgbClr>
                </a:solidFill>
                <a:latin typeface="Avenir Next" panose="020B0503020202020204" pitchFamily="34" charset="0"/>
              </a:rPr>
              <a:t>Interface Chimio/</a:t>
            </a:r>
          </a:p>
          <a:p>
            <a:pPr lvl="0" algn="ctr" defTabSz="457200">
              <a:defRPr/>
            </a:pPr>
            <a:r>
              <a:rPr lang="fr-FR" sz="1100" b="1" dirty="0" smtClean="0">
                <a:solidFill>
                  <a:srgbClr val="2683C6">
                    <a:lumMod val="75000"/>
                  </a:srgbClr>
                </a:solidFill>
                <a:latin typeface="Avenir Next" panose="020B0503020202020204" pitchFamily="34" charset="0"/>
              </a:rPr>
              <a:t>usage </a:t>
            </a:r>
            <a:r>
              <a:rPr lang="fr-FR" sz="1100" b="1" dirty="0" err="1" smtClean="0">
                <a:solidFill>
                  <a:srgbClr val="2683C6">
                    <a:lumMod val="75000"/>
                  </a:srgbClr>
                </a:solidFill>
                <a:latin typeface="Avenir Next" panose="020B0503020202020204" pitchFamily="34" charset="0"/>
              </a:rPr>
              <a:t>standalone</a:t>
            </a:r>
            <a:endParaRPr lang="fr-FR" sz="1100" b="1" dirty="0">
              <a:solidFill>
                <a:srgbClr val="2683C6">
                  <a:lumMod val="75000"/>
                </a:srgb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6" name="Groupe 12">
            <a:extLst>
              <a:ext uri="{FF2B5EF4-FFF2-40B4-BE49-F238E27FC236}">
                <a16:creationId xmlns:a16="http://schemas.microsoft.com/office/drawing/2014/main" xmlns="" id="{DB5F58F6-A860-4F9C-AEDE-FC8FEBD00F99}"/>
              </a:ext>
            </a:extLst>
          </p:cNvPr>
          <p:cNvGrpSpPr/>
          <p:nvPr/>
        </p:nvGrpSpPr>
        <p:grpSpPr>
          <a:xfrm>
            <a:off x="3783106" y="2281393"/>
            <a:ext cx="6422915" cy="1474510"/>
            <a:chOff x="2967291" y="2039338"/>
            <a:chExt cx="6422915" cy="1474510"/>
          </a:xfrm>
        </p:grpSpPr>
        <p:grpSp>
          <p:nvGrpSpPr>
            <p:cNvPr id="11" name="Groupe 80">
              <a:extLst>
                <a:ext uri="{FF2B5EF4-FFF2-40B4-BE49-F238E27FC236}">
                  <a16:creationId xmlns:a16="http://schemas.microsoft.com/office/drawing/2014/main" xmlns="" id="{5184969A-3A37-4D71-BC43-F6AC3BFBF9E5}"/>
                </a:ext>
              </a:extLst>
            </p:cNvPr>
            <p:cNvGrpSpPr/>
            <p:nvPr/>
          </p:nvGrpSpPr>
          <p:grpSpPr>
            <a:xfrm>
              <a:off x="2967291" y="2090640"/>
              <a:ext cx="6422915" cy="1423208"/>
              <a:chOff x="2967291" y="2090640"/>
              <a:chExt cx="6422915" cy="1423208"/>
            </a:xfrm>
          </p:grpSpPr>
          <p:sp>
            <p:nvSpPr>
              <p:cNvPr id="16" name="Rectangle : coins arrondis 11">
                <a:extLst>
                  <a:ext uri="{FF2B5EF4-FFF2-40B4-BE49-F238E27FC236}">
                    <a16:creationId xmlns:a16="http://schemas.microsoft.com/office/drawing/2014/main" xmlns="" id="{8B025F24-8247-480C-B54C-78149C1C8F35}"/>
                  </a:ext>
                </a:extLst>
              </p:cNvPr>
              <p:cNvSpPr/>
              <p:nvPr/>
            </p:nvSpPr>
            <p:spPr>
              <a:xfrm>
                <a:off x="4587280" y="2542355"/>
                <a:ext cx="4802926" cy="942186"/>
              </a:xfrm>
              <a:prstGeom prst="roundRect">
                <a:avLst/>
              </a:prstGeom>
              <a:solidFill>
                <a:srgbClr val="F1F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1929B2E6-A499-438C-AA68-DD5864AD546F}"/>
                  </a:ext>
                </a:extLst>
              </p:cNvPr>
              <p:cNvSpPr/>
              <p:nvPr/>
            </p:nvSpPr>
            <p:spPr>
              <a:xfrm>
                <a:off x="6209833" y="3037073"/>
                <a:ext cx="1049211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b="1" dirty="0">
                    <a:solidFill>
                      <a:schemeClr val="accent6">
                        <a:lumMod val="75000"/>
                      </a:schemeClr>
                    </a:solidFill>
                    <a:latin typeface="Avenir Next" panose="020B0503020202020204" pitchFamily="34" charset="0"/>
                  </a:rPr>
                  <a:t>M</a:t>
                </a:r>
                <a:r>
                  <a:rPr kumimoji="0" lang="fr-FR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ultidose</a:t>
                </a:r>
                <a:endPara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xmlns="" id="{38656A29-F8D9-4BB8-A597-A76DB1620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5252" y="2090640"/>
                <a:ext cx="0" cy="389467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C4AB12F7-D9EB-42BE-BBFB-6445F8F135F6}"/>
                  </a:ext>
                </a:extLst>
              </p:cNvPr>
              <p:cNvSpPr/>
              <p:nvPr/>
            </p:nvSpPr>
            <p:spPr>
              <a:xfrm>
                <a:off x="7807594" y="2968639"/>
                <a:ext cx="1256126" cy="21482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PHASE 1</a:t>
                </a:r>
              </a:p>
            </p:txBody>
          </p:sp>
          <p:cxnSp>
            <p:nvCxnSpPr>
              <p:cNvPr id="20" name="Connecteur : en angle 14">
                <a:extLst>
                  <a:ext uri="{FF2B5EF4-FFF2-40B4-BE49-F238E27FC236}">
                    <a16:creationId xmlns:a16="http://schemas.microsoft.com/office/drawing/2014/main" xmlns="" id="{5E02AF49-5041-440B-9F85-7FD02909EC1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647378" y="2781545"/>
                <a:ext cx="219580" cy="803832"/>
              </a:xfrm>
              <a:prstGeom prst="bentConnector2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B650CDA1-3C5F-441A-B9BA-F31CDD93E63D}"/>
                  </a:ext>
                </a:extLst>
              </p:cNvPr>
              <p:cNvSpPr/>
              <p:nvPr/>
            </p:nvSpPr>
            <p:spPr>
              <a:xfrm>
                <a:off x="4712040" y="2584704"/>
                <a:ext cx="1286424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Chargement</a:t>
                </a:r>
              </a:p>
            </p:txBody>
          </p: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xmlns="" id="{A243E920-8060-40BF-BFFB-768BEA339C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7291" y="2992985"/>
                <a:ext cx="1584129" cy="0"/>
              </a:xfrm>
              <a:prstGeom prst="straightConnector1">
                <a:avLst/>
              </a:prstGeom>
              <a:ln w="25400"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1BBF148-DA00-44BC-AC7E-235BD16E5189}"/>
                </a:ext>
              </a:extLst>
            </p:cNvPr>
            <p:cNvSpPr/>
            <p:nvPr/>
          </p:nvSpPr>
          <p:spPr>
            <a:xfrm>
              <a:off x="5347856" y="2039338"/>
              <a:ext cx="2189212" cy="48899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83C6">
                      <a:lumMod val="75000"/>
                    </a:srgb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Choix de l’ordre de fabrication poche multidose</a:t>
              </a:r>
            </a:p>
          </p:txBody>
        </p:sp>
      </p:grp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A243E920-8060-40BF-BFFB-768BEA339CF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4061012" y="1846729"/>
            <a:ext cx="1466843" cy="11384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26">
            <a:extLst>
              <a:ext uri="{FF2B5EF4-FFF2-40B4-BE49-F238E27FC236}">
                <a16:creationId xmlns:a16="http://schemas.microsoft.com/office/drawing/2014/main" xmlns="" id="{0DE28367-020A-4CDB-AD04-76654D7ED998}"/>
              </a:ext>
            </a:extLst>
          </p:cNvPr>
          <p:cNvGrpSpPr/>
          <p:nvPr/>
        </p:nvGrpSpPr>
        <p:grpSpPr>
          <a:xfrm>
            <a:off x="6539024" y="3713778"/>
            <a:ext cx="4802926" cy="1488795"/>
            <a:chOff x="5929404" y="3507583"/>
            <a:chExt cx="4802926" cy="1488795"/>
          </a:xfrm>
        </p:grpSpPr>
        <p:grpSp>
          <p:nvGrpSpPr>
            <p:cNvPr id="13" name="Groupe 81">
              <a:extLst>
                <a:ext uri="{FF2B5EF4-FFF2-40B4-BE49-F238E27FC236}">
                  <a16:creationId xmlns:a16="http://schemas.microsoft.com/office/drawing/2014/main" xmlns="" id="{E0C9F906-D349-4847-B812-C15D7AE76D20}"/>
                </a:ext>
              </a:extLst>
            </p:cNvPr>
            <p:cNvGrpSpPr/>
            <p:nvPr/>
          </p:nvGrpSpPr>
          <p:grpSpPr>
            <a:xfrm>
              <a:off x="5929404" y="3570409"/>
              <a:ext cx="4802926" cy="1425969"/>
              <a:chOff x="5929404" y="3570409"/>
              <a:chExt cx="4802926" cy="1425969"/>
            </a:xfrm>
          </p:grpSpPr>
          <p:cxnSp>
            <p:nvCxnSpPr>
              <p:cNvPr id="30" name="Connecteur droit avec flèche 29">
                <a:extLst>
                  <a:ext uri="{FF2B5EF4-FFF2-40B4-BE49-F238E27FC236}">
                    <a16:creationId xmlns:a16="http://schemas.microsoft.com/office/drawing/2014/main" xmlns="" id="{76BCD700-6BF5-4C71-8D13-C22872BF0C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1620" y="3570409"/>
                <a:ext cx="0" cy="389467"/>
              </a:xfrm>
              <a:prstGeom prst="straightConnector1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 : coins arrondis 51">
                <a:extLst>
                  <a:ext uri="{FF2B5EF4-FFF2-40B4-BE49-F238E27FC236}">
                    <a16:creationId xmlns:a16="http://schemas.microsoft.com/office/drawing/2014/main" xmlns="" id="{35644563-3577-4AC8-9AD0-937784F276D3}"/>
                  </a:ext>
                </a:extLst>
              </p:cNvPr>
              <p:cNvSpPr/>
              <p:nvPr/>
            </p:nvSpPr>
            <p:spPr>
              <a:xfrm>
                <a:off x="5929404" y="4024052"/>
                <a:ext cx="4802926" cy="972326"/>
              </a:xfrm>
              <a:prstGeom prst="roundRect">
                <a:avLst/>
              </a:prstGeom>
              <a:solidFill>
                <a:srgbClr val="F1F9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1E904CE6-8055-4BCC-A6BA-7ED8CBE780FB}"/>
                  </a:ext>
                </a:extLst>
              </p:cNvPr>
              <p:cNvSpPr/>
              <p:nvPr/>
            </p:nvSpPr>
            <p:spPr>
              <a:xfrm>
                <a:off x="7587817" y="4448960"/>
                <a:ext cx="1166039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Contenants finaux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C48047B9-107C-4C3D-BDD3-AB8FCF4C3C2C}"/>
                  </a:ext>
                </a:extLst>
              </p:cNvPr>
              <p:cNvSpPr/>
              <p:nvPr/>
            </p:nvSpPr>
            <p:spPr>
              <a:xfrm>
                <a:off x="9167565" y="4380526"/>
                <a:ext cx="1256126" cy="21482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PHASE 2</a:t>
                </a:r>
              </a:p>
            </p:txBody>
          </p:sp>
          <p:cxnSp>
            <p:nvCxnSpPr>
              <p:cNvPr id="34" name="Connecteur : en angle 54">
                <a:extLst>
                  <a:ext uri="{FF2B5EF4-FFF2-40B4-BE49-F238E27FC236}">
                    <a16:creationId xmlns:a16="http://schemas.microsoft.com/office/drawing/2014/main" xmlns="" id="{009D529F-58C9-4F29-8957-B2135F7FB53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025362" y="4193432"/>
                <a:ext cx="219580" cy="803832"/>
              </a:xfrm>
              <a:prstGeom prst="bentConnector2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4FE2E1AB-F71C-4911-97E3-E79353FD2A9E}"/>
                  </a:ext>
                </a:extLst>
              </p:cNvPr>
              <p:cNvSpPr/>
              <p:nvPr/>
            </p:nvSpPr>
            <p:spPr>
              <a:xfrm>
                <a:off x="6090024" y="4033167"/>
                <a:ext cx="1286424" cy="4767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Avenir Next" panose="020B0503020202020204" pitchFamily="34" charset="0"/>
                    <a:ea typeface="+mn-ea"/>
                    <a:cs typeface="+mn-cs"/>
                  </a:rPr>
                  <a:t>Chargement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11C623D-DEDE-405A-8478-A7EA90864B97}"/>
                </a:ext>
              </a:extLst>
            </p:cNvPr>
            <p:cNvSpPr/>
            <p:nvPr/>
          </p:nvSpPr>
          <p:spPr>
            <a:xfrm>
              <a:off x="7095753" y="3507583"/>
              <a:ext cx="2189212" cy="488993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83C6">
                      <a:lumMod val="75000"/>
                    </a:srgbClr>
                  </a:solidFill>
                  <a:effectLst/>
                  <a:uLnTx/>
                  <a:uFillTx/>
                  <a:latin typeface="Avenir Next" panose="020B0503020202020204" pitchFamily="34" charset="0"/>
                  <a:ea typeface="+mn-ea"/>
                  <a:cs typeface="+mn-cs"/>
                </a:rPr>
                <a:t>Sélection de préparations finales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4" id="{9D27E2C6-1A97-1B49-80DF-D880740280A2}" vid="{8A76BB03-172B-CA4F-BD24-FEB8FF3C4E7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680</TotalTime>
  <Words>518</Words>
  <Application>Microsoft Office PowerPoint</Application>
  <PresentationFormat>Personnalisé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CRITERES DE CHOIX ET CONSEQUENCES D’ORGANISATION AVEC LE PHARMODUCT</vt:lpstr>
      <vt:lpstr>Contexte</vt:lpstr>
      <vt:lpstr>Contexte</vt:lpstr>
      <vt:lpstr>Contexte</vt:lpstr>
      <vt:lpstr>Le circuit Pharmoduct</vt:lpstr>
      <vt:lpstr>Diapositive 6</vt:lpstr>
      <vt:lpstr>Diapositive 7</vt:lpstr>
      <vt:lpstr>Diapositive 8</vt:lpstr>
      <vt:lpstr>Le circuit Pharmoduct</vt:lpstr>
      <vt:lpstr>Diapositive 10</vt:lpstr>
      <vt:lpstr>Diapositive 11</vt:lpstr>
      <vt:lpstr>Le circuit Pharmoduct</vt:lpstr>
      <vt:lpstr>Diapositive 13</vt:lpstr>
      <vt:lpstr>Le circuit Pharmoduct : produit fini</vt:lpstr>
      <vt:lpstr>Réflexions préalables</vt:lpstr>
      <vt:lpstr>Impacts sur les locaux</vt:lpstr>
      <vt:lpstr>Impacts sur l’organisation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TOURNAMILLE Jean-Francois</dc:creator>
  <cp:lastModifiedBy>194930</cp:lastModifiedBy>
  <cp:revision>32</cp:revision>
  <dcterms:created xsi:type="dcterms:W3CDTF">2019-09-26T16:47:05Z</dcterms:created>
  <dcterms:modified xsi:type="dcterms:W3CDTF">2019-10-07T14:19:28Z</dcterms:modified>
</cp:coreProperties>
</file>