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2" r:id="rId3"/>
  </p:sldMasterIdLst>
  <p:notesMasterIdLst>
    <p:notesMasterId r:id="rId21"/>
  </p:notesMasterIdLst>
  <p:sldIdLst>
    <p:sldId id="310" r:id="rId4"/>
    <p:sldId id="295" r:id="rId5"/>
    <p:sldId id="299" r:id="rId6"/>
    <p:sldId id="281" r:id="rId7"/>
    <p:sldId id="279" r:id="rId8"/>
    <p:sldId id="283" r:id="rId9"/>
    <p:sldId id="290" r:id="rId10"/>
    <p:sldId id="292" r:id="rId11"/>
    <p:sldId id="285" r:id="rId12"/>
    <p:sldId id="317" r:id="rId13"/>
    <p:sldId id="315" r:id="rId14"/>
    <p:sldId id="316" r:id="rId15"/>
    <p:sldId id="303" r:id="rId16"/>
    <p:sldId id="306" r:id="rId17"/>
    <p:sldId id="305" r:id="rId18"/>
    <p:sldId id="311" r:id="rId19"/>
    <p:sldId id="312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CB8D523-3152-4FF1-BBD0-E6589E56B7A8}">
          <p14:sldIdLst>
            <p14:sldId id="310"/>
            <p14:sldId id="295"/>
            <p14:sldId id="299"/>
            <p14:sldId id="281"/>
            <p14:sldId id="279"/>
            <p14:sldId id="283"/>
            <p14:sldId id="290"/>
            <p14:sldId id="292"/>
            <p14:sldId id="285"/>
            <p14:sldId id="317"/>
            <p14:sldId id="315"/>
            <p14:sldId id="316"/>
            <p14:sldId id="303"/>
            <p14:sldId id="306"/>
            <p14:sldId id="305"/>
            <p14:sldId id="311"/>
            <p14:sldId id="312"/>
          </p14:sldIdLst>
        </p14:section>
        <p14:section name="Section sans titre" id="{EA917CB9-3796-4A25-91FF-D71D81D3541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69245" autoAdjust="0"/>
  </p:normalViewPr>
  <p:slideViewPr>
    <p:cSldViewPr>
      <p:cViewPr varScale="1">
        <p:scale>
          <a:sx n="50" d="100"/>
          <a:sy n="50" d="100"/>
        </p:scale>
        <p:origin x="148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88C8D-9323-46F1-978F-D75701FA215D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C6A1C-2E29-409E-BE50-DCC7D214DA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35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2163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eaLnBrk="1" fontAlgn="auto" hangingPunct="1">
              <a:spcAft>
                <a:spcPts val="0"/>
              </a:spcAft>
              <a:buSzTx/>
              <a:buNone/>
            </a:pPr>
            <a:endParaRPr lang="fr-FR" sz="1200" b="1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7845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4756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772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845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4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="1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244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01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977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04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328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1151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3034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287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002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C6A1C-2E29-409E-BE50-DCC7D214DAD6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6763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47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15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828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27382" y="1412776"/>
            <a:ext cx="11137237" cy="511256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</p:spTree>
    <p:extLst>
      <p:ext uri="{BB962C8B-B14F-4D97-AF65-F5344CB8AC3E}">
        <p14:creationId xmlns:p14="http://schemas.microsoft.com/office/powerpoint/2010/main" val="899835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27382" y="1412776"/>
            <a:ext cx="11137237" cy="511256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</p:spTree>
    <p:extLst>
      <p:ext uri="{BB962C8B-B14F-4D97-AF65-F5344CB8AC3E}">
        <p14:creationId xmlns:p14="http://schemas.microsoft.com/office/powerpoint/2010/main" val="899835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978400" y="1549400"/>
            <a:ext cx="6282267" cy="4806952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63601" y="2133601"/>
            <a:ext cx="4011084" cy="42227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384245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Textes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4943872" y="1556792"/>
            <a:ext cx="0" cy="4752528"/>
          </a:xfrm>
          <a:prstGeom prst="line">
            <a:avLst/>
          </a:prstGeom>
          <a:ln w="12700" cmpd="sng">
            <a:solidFill>
              <a:srgbClr val="7C8E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858176" y="1493094"/>
            <a:ext cx="3989685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60233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s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40267" y="1435100"/>
            <a:ext cx="5520267" cy="51435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  <a:cs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46800" y="1435100"/>
            <a:ext cx="5520267" cy="51435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  <a:cs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cxnSp>
        <p:nvCxnSpPr>
          <p:cNvPr id="8" name="Connecteur droit 7"/>
          <p:cNvCxnSpPr/>
          <p:nvPr userDrawn="1"/>
        </p:nvCxnSpPr>
        <p:spPr>
          <a:xfrm>
            <a:off x="6045200" y="1435100"/>
            <a:ext cx="0" cy="5143500"/>
          </a:xfrm>
          <a:prstGeom prst="line">
            <a:avLst/>
          </a:prstGeom>
          <a:ln w="12700" cmpd="sng">
            <a:solidFill>
              <a:srgbClr val="7C8E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5088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textes colonn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74133" y="1535113"/>
            <a:ext cx="5283200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4" hasCustomPrompt="1"/>
          </p:nvPr>
        </p:nvSpPr>
        <p:spPr>
          <a:xfrm>
            <a:off x="474133" y="2171700"/>
            <a:ext cx="5283200" cy="41846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57300" indent="-342900">
              <a:buSzPct val="100000"/>
              <a:buFont typeface="Arial"/>
              <a:buChar char="•"/>
              <a:defRPr sz="2000">
                <a:solidFill>
                  <a:srgbClr val="384245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404B4E"/>
                </a:solidFill>
                <a:latin typeface="Arial"/>
                <a:cs typeface="Arial"/>
              </a:defRPr>
            </a:lvl4pPr>
            <a:lvl5pPr marL="1828800" indent="0">
              <a:buNone/>
              <a:defRPr sz="1400">
                <a:solidFill>
                  <a:srgbClr val="404B4E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5999989" y="1484784"/>
            <a:ext cx="0" cy="4896544"/>
          </a:xfrm>
          <a:prstGeom prst="line">
            <a:avLst/>
          </a:prstGeom>
          <a:ln w="12700" cmpd="sng">
            <a:solidFill>
              <a:srgbClr val="7C8E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/>
          <p:cNvSpPr>
            <a:spLocks noGrp="1"/>
          </p:cNvSpPr>
          <p:nvPr>
            <p:ph type="body" idx="15" hasCustomPrompt="1"/>
          </p:nvPr>
        </p:nvSpPr>
        <p:spPr>
          <a:xfrm>
            <a:off x="6316133" y="1535113"/>
            <a:ext cx="5283200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6" hasCustomPrompt="1"/>
          </p:nvPr>
        </p:nvSpPr>
        <p:spPr>
          <a:xfrm>
            <a:off x="6316133" y="2171700"/>
            <a:ext cx="5283200" cy="41846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57300" indent="-342900">
              <a:buSzPct val="100000"/>
              <a:buFont typeface="Arial"/>
              <a:buChar char="•"/>
              <a:defRPr sz="2000">
                <a:solidFill>
                  <a:srgbClr val="384245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404B4E"/>
                </a:solidFill>
                <a:latin typeface="Arial"/>
                <a:cs typeface="Arial"/>
              </a:defRPr>
            </a:lvl4pPr>
            <a:lvl5pPr marL="1828800" indent="0">
              <a:buNone/>
              <a:defRPr sz="1400">
                <a:solidFill>
                  <a:srgbClr val="404B4E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269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pour une image  2"/>
          <p:cNvSpPr>
            <a:spLocks noGrp="1"/>
          </p:cNvSpPr>
          <p:nvPr>
            <p:ph type="pic" idx="17"/>
          </p:nvPr>
        </p:nvSpPr>
        <p:spPr>
          <a:xfrm>
            <a:off x="4997451" y="1484784"/>
            <a:ext cx="6212416" cy="4968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5414" y="2133601"/>
            <a:ext cx="4032447" cy="43197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384245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Textes descriptifs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15413" y="1484784"/>
            <a:ext cx="4032448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2210745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Imag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63600" y="5733258"/>
            <a:ext cx="10416976" cy="7920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384245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Textes descriptifs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pour une image  2"/>
          <p:cNvSpPr>
            <a:spLocks noGrp="1"/>
          </p:cNvSpPr>
          <p:nvPr>
            <p:ph type="pic" idx="17"/>
          </p:nvPr>
        </p:nvSpPr>
        <p:spPr>
          <a:xfrm>
            <a:off x="815413" y="1412776"/>
            <a:ext cx="10465163" cy="36724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15413" y="5085184"/>
            <a:ext cx="10465163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724412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27382" y="1412776"/>
            <a:ext cx="11137237" cy="511256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902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ext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4585812-BB8A-4F8A-98AB-823D16D1AE8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978400" y="1549400"/>
            <a:ext cx="6282267" cy="4806952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63601" y="2133601"/>
            <a:ext cx="4011084" cy="422275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384245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Textes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4943872" y="1556792"/>
            <a:ext cx="0" cy="4752528"/>
          </a:xfrm>
          <a:prstGeom prst="line">
            <a:avLst/>
          </a:prstGeom>
          <a:ln w="12700" cmpd="sng">
            <a:solidFill>
              <a:srgbClr val="7C8E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2"/>
          <p:cNvSpPr>
            <a:spLocks noGrp="1"/>
          </p:cNvSpPr>
          <p:nvPr>
            <p:ph type="body" idx="10" hasCustomPrompt="1"/>
          </p:nvPr>
        </p:nvSpPr>
        <p:spPr>
          <a:xfrm>
            <a:off x="858176" y="1493094"/>
            <a:ext cx="3989685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400806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extes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40267" y="1435100"/>
            <a:ext cx="5520267" cy="51435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  <a:cs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6146800" y="1435100"/>
            <a:ext cx="5520267" cy="51435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  <a:cs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  <a:cs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045200" y="1435100"/>
            <a:ext cx="0" cy="5143500"/>
          </a:xfrm>
          <a:prstGeom prst="line">
            <a:avLst/>
          </a:prstGeom>
          <a:ln w="12700" cmpd="sng">
            <a:solidFill>
              <a:srgbClr val="7C8E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4585812-BB8A-4F8A-98AB-823D16D1AE8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textes colonn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74133" y="1535113"/>
            <a:ext cx="5283200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4" hasCustomPrompt="1"/>
          </p:nvPr>
        </p:nvSpPr>
        <p:spPr>
          <a:xfrm>
            <a:off x="474133" y="2171700"/>
            <a:ext cx="5283200" cy="41846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57300" indent="-342900">
              <a:buSzPct val="100000"/>
              <a:buFont typeface="Arial"/>
              <a:buChar char="•"/>
              <a:defRPr sz="2000">
                <a:solidFill>
                  <a:srgbClr val="384245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404B4E"/>
                </a:solidFill>
                <a:latin typeface="Arial"/>
                <a:cs typeface="Arial"/>
              </a:defRPr>
            </a:lvl4pPr>
            <a:lvl5pPr marL="1828800" indent="0">
              <a:buNone/>
              <a:defRPr sz="1400">
                <a:solidFill>
                  <a:srgbClr val="404B4E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5999989" y="1484784"/>
            <a:ext cx="0" cy="4896544"/>
          </a:xfrm>
          <a:prstGeom prst="line">
            <a:avLst/>
          </a:prstGeom>
          <a:ln w="12700" cmpd="sng">
            <a:solidFill>
              <a:srgbClr val="7C8E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/>
          <p:cNvSpPr>
            <a:spLocks noGrp="1"/>
          </p:cNvSpPr>
          <p:nvPr>
            <p:ph type="body" idx="15" hasCustomPrompt="1"/>
          </p:nvPr>
        </p:nvSpPr>
        <p:spPr>
          <a:xfrm>
            <a:off x="6316133" y="1535113"/>
            <a:ext cx="5283200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16" hasCustomPrompt="1"/>
          </p:nvPr>
        </p:nvSpPr>
        <p:spPr>
          <a:xfrm>
            <a:off x="6316133" y="2171700"/>
            <a:ext cx="5283200" cy="41846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  <a:cs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  <a:cs typeface="Arial"/>
              </a:defRPr>
            </a:lvl2pPr>
            <a:lvl3pPr marL="1257300" indent="-342900">
              <a:buSzPct val="100000"/>
              <a:buFont typeface="Arial"/>
              <a:buChar char="•"/>
              <a:defRPr sz="2000">
                <a:solidFill>
                  <a:srgbClr val="384245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404B4E"/>
                </a:solidFill>
                <a:latin typeface="Arial"/>
                <a:cs typeface="Arial"/>
              </a:defRPr>
            </a:lvl4pPr>
            <a:lvl5pPr marL="1828800" indent="0">
              <a:buNone/>
              <a:defRPr sz="1400">
                <a:solidFill>
                  <a:srgbClr val="404B4E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4585812-BB8A-4F8A-98AB-823D16D1AE8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8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Image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4585812-BB8A-4F8A-98AB-823D16D1AE8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pour une image  2"/>
          <p:cNvSpPr>
            <a:spLocks noGrp="1"/>
          </p:cNvSpPr>
          <p:nvPr>
            <p:ph type="pic" idx="17"/>
          </p:nvPr>
        </p:nvSpPr>
        <p:spPr>
          <a:xfrm>
            <a:off x="4997451" y="1484784"/>
            <a:ext cx="6212416" cy="4968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5414" y="2133601"/>
            <a:ext cx="4032447" cy="43197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384245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Textes descriptifs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15413" y="1484784"/>
            <a:ext cx="4032448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727161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 Imag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63600" y="5733258"/>
            <a:ext cx="10416976" cy="7920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>
                <a:solidFill>
                  <a:srgbClr val="384245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Textes descriptifs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4585812-BB8A-4F8A-98AB-823D16D1AE8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pour une image  2"/>
          <p:cNvSpPr>
            <a:spLocks noGrp="1"/>
          </p:cNvSpPr>
          <p:nvPr>
            <p:ph type="pic" idx="17"/>
          </p:nvPr>
        </p:nvSpPr>
        <p:spPr>
          <a:xfrm>
            <a:off x="815413" y="1412776"/>
            <a:ext cx="10465163" cy="36724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15413" y="5085184"/>
            <a:ext cx="10465163" cy="63976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200" b="1" cap="all">
                <a:solidFill>
                  <a:srgbClr val="7C8E94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999198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8DFEB3-581F-4459-AF71-503C050F454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4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3627F56-11FC-4540-A7EB-52BF61FD1AD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5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27382" y="1412776"/>
            <a:ext cx="11137237" cy="5112568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200">
                <a:solidFill>
                  <a:srgbClr val="CC006A"/>
                </a:solidFill>
                <a:latin typeface="Arial"/>
              </a:defRPr>
            </a:lvl1pPr>
            <a:lvl2pPr marL="800100" indent="-342900">
              <a:buSzPct val="100000"/>
              <a:buFont typeface="Wingdings" charset="2"/>
              <a:buChar char="ü"/>
              <a:defRPr sz="2000">
                <a:solidFill>
                  <a:srgbClr val="7C8E94"/>
                </a:solidFill>
                <a:latin typeface="Arial"/>
              </a:defRPr>
            </a:lvl2pPr>
            <a:lvl3pPr marL="1200150" indent="-285750">
              <a:buSzPct val="100000"/>
              <a:buFont typeface="Arial"/>
              <a:buChar char="•"/>
              <a:defRPr sz="1800">
                <a:solidFill>
                  <a:srgbClr val="384245"/>
                </a:solidFill>
                <a:latin typeface="Arial"/>
              </a:defRPr>
            </a:lvl3pPr>
            <a:lvl4pPr marL="1657350" indent="-285750">
              <a:buFont typeface="Wingdings" charset="2"/>
              <a:buChar char="ü"/>
              <a:defRPr sz="1600">
                <a:solidFill>
                  <a:srgbClr val="384245"/>
                </a:solidFill>
                <a:latin typeface="Arial"/>
              </a:defRPr>
            </a:lvl4pPr>
            <a:lvl5pPr marL="2114550" indent="-285750">
              <a:buFont typeface="Arial"/>
              <a:buChar char="•"/>
              <a:defRPr sz="1400">
                <a:solidFill>
                  <a:srgbClr val="384245"/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</p:txBody>
      </p:sp>
    </p:spTree>
    <p:extLst>
      <p:ext uri="{BB962C8B-B14F-4D97-AF65-F5344CB8AC3E}">
        <p14:creationId xmlns:p14="http://schemas.microsoft.com/office/powerpoint/2010/main" val="363081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48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74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78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1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22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09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46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DFEB3-581F-4459-AF71-503C050F4548}" type="datetimeFigureOut">
              <a:rPr lang="fr-FR" smtClean="0"/>
              <a:t>18/09/2019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58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IAPO-contenu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68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627F56-11FC-4540-A7EB-52BF61FD1ADE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10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8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Verdana" pitchFamily="34" charset="0"/>
          <a:cs typeface="Verdana" pitchFamily="34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9"/>
        </a:buBlip>
        <a:defRPr sz="2400">
          <a:solidFill>
            <a:srgbClr val="EA5802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9"/>
        </a:buBlip>
        <a:defRPr sz="2400">
          <a:solidFill>
            <a:srgbClr val="EA5802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9"/>
        </a:buBlip>
        <a:defRPr sz="2400">
          <a:solidFill>
            <a:srgbClr val="EA5802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9"/>
        </a:buBlip>
        <a:defRPr sz="2400">
          <a:solidFill>
            <a:srgbClr val="EA580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Wingdings" charset="0"/>
        <a:buChar char=""/>
        <a:defRPr sz="2200">
          <a:solidFill>
            <a:srgbClr val="CC006A"/>
          </a:solidFill>
          <a:latin typeface="Wingdings"/>
          <a:ea typeface="Wingdings"/>
          <a:cs typeface="Wingdings"/>
          <a:sym typeface="Wingdings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None/>
        <a:defRPr sz="2000">
          <a:solidFill>
            <a:srgbClr val="7C8E94"/>
          </a:solidFill>
          <a:latin typeface="+mn-lt"/>
          <a:ea typeface="Wingdings"/>
          <a:cs typeface="Arial"/>
          <a:sym typeface="Wingding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40000"/>
        <a:buFont typeface="Wingdings" charset="0"/>
        <a:buChar char=""/>
        <a:defRPr sz="1800">
          <a:solidFill>
            <a:srgbClr val="384245"/>
          </a:solidFill>
          <a:latin typeface="Arial"/>
          <a:ea typeface="Wingdings"/>
          <a:cs typeface="Wingdings"/>
          <a:sym typeface="Wingdings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600" baseline="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IAPO-contenu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168" cy="6858000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86272" y="44624"/>
            <a:ext cx="10058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Titre Partie Titre Partie Titre Partie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99333" y="6483351"/>
            <a:ext cx="558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7C8E94"/>
                </a:solidFill>
                <a:latin typeface="Arial"/>
              </a:defRPr>
            </a:lvl1pPr>
          </a:lstStyle>
          <a:p>
            <a:fld id="{D4585812-BB8A-4F8A-98AB-823D16D1AE8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80" r:id="rId8"/>
  </p:sldLayoutIdLst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800" baseline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Verdana" pitchFamily="34" charset="0"/>
          <a:cs typeface="Verdana" pitchFamily="34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buSzPct val="90000"/>
        <a:defRPr sz="24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11"/>
        </a:buBlip>
        <a:defRPr sz="2400">
          <a:solidFill>
            <a:srgbClr val="EA5802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11"/>
        </a:buBlip>
        <a:defRPr sz="2400">
          <a:solidFill>
            <a:srgbClr val="EA5802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11"/>
        </a:buBlip>
        <a:defRPr sz="2400">
          <a:solidFill>
            <a:srgbClr val="EA5802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buSzPct val="90000"/>
        <a:buBlip>
          <a:blip r:embed="rId11"/>
        </a:buBlip>
        <a:defRPr sz="2400">
          <a:solidFill>
            <a:srgbClr val="EA580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Wingdings" charset="0"/>
        <a:buChar char=""/>
        <a:defRPr sz="2200">
          <a:solidFill>
            <a:srgbClr val="CC006A"/>
          </a:solidFill>
          <a:latin typeface="Wingdings"/>
          <a:ea typeface="Wingdings"/>
          <a:cs typeface="Wingdings"/>
          <a:sym typeface="Wingdings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charset="0"/>
        <a:buNone/>
        <a:defRPr sz="2000">
          <a:solidFill>
            <a:srgbClr val="7C8E94"/>
          </a:solidFill>
          <a:latin typeface="+mn-lt"/>
          <a:ea typeface="Wingdings"/>
          <a:cs typeface="Arial"/>
          <a:sym typeface="Wingding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40000"/>
        <a:buFont typeface="Wingdings" charset="0"/>
        <a:buChar char=""/>
        <a:defRPr sz="1800">
          <a:solidFill>
            <a:srgbClr val="384245"/>
          </a:solidFill>
          <a:latin typeface="Arial"/>
          <a:ea typeface="Wingdings"/>
          <a:cs typeface="Wingdings"/>
          <a:sym typeface="Wingdings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1600" baseline="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304DA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4494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424197-6A91-4443-8254-3A0D4D037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376" y="5229200"/>
            <a:ext cx="6264696" cy="1266056"/>
          </a:xfrm>
        </p:spPr>
        <p:txBody>
          <a:bodyPr>
            <a:noAutofit/>
          </a:bodyPr>
          <a:lstStyle/>
          <a:p>
            <a:r>
              <a:rPr lang="fr-FR" sz="2200" dirty="0"/>
              <a:t>Dr </a:t>
            </a:r>
            <a:r>
              <a:rPr lang="fr-FR" sz="2200" dirty="0" err="1"/>
              <a:t>Khedidja</a:t>
            </a:r>
            <a:r>
              <a:rPr lang="fr-FR" sz="2200" dirty="0"/>
              <a:t> Bekhtari</a:t>
            </a:r>
          </a:p>
          <a:p>
            <a:r>
              <a:rPr lang="fr-FR" sz="2200" dirty="0"/>
              <a:t>Service Pharmacie ICM Val d’Aurelle Montpellier</a:t>
            </a:r>
          </a:p>
          <a:p>
            <a:r>
              <a:rPr lang="fr-FR" sz="2200" dirty="0"/>
              <a:t>9 Octobre 2019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55CDC8-1D7A-4FA1-9F7E-EB3D1C7AD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3C06C7-5001-4DBD-B12F-C2F2FDA54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6568" y="1952837"/>
            <a:ext cx="7848872" cy="295232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FR" dirty="0"/>
              <a:t>Atelier </a:t>
            </a:r>
            <a:r>
              <a:rPr lang="fr-FR" dirty="0" err="1"/>
              <a:t>sfpo</a:t>
            </a:r>
            <a:endParaRPr lang="fr-FR" dirty="0"/>
          </a:p>
          <a:p>
            <a:pPr algn="ctr"/>
            <a:r>
              <a:rPr lang="fr-FR" dirty="0"/>
              <a:t>Retour d’</a:t>
            </a:r>
            <a:r>
              <a:rPr lang="fr-FR" dirty="0" err="1"/>
              <a:t>experiences</a:t>
            </a:r>
            <a:endParaRPr lang="fr-FR" dirty="0"/>
          </a:p>
          <a:p>
            <a:pPr algn="ctr"/>
            <a:r>
              <a:rPr lang="fr-FR" dirty="0"/>
              <a:t> Automatisation des </a:t>
            </a:r>
            <a:r>
              <a:rPr lang="fr-FR" dirty="0" err="1"/>
              <a:t>chimiotherapies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678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92CF23-CC2A-4EE6-BC2C-FB59C225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8501"/>
            <a:ext cx="9144000" cy="5140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1023EC-D8CE-41C6-8BA6-503CD4D73D45}"/>
              </a:ext>
            </a:extLst>
          </p:cNvPr>
          <p:cNvSpPr/>
          <p:nvPr/>
        </p:nvSpPr>
        <p:spPr>
          <a:xfrm>
            <a:off x="1919536" y="3418764"/>
            <a:ext cx="219573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Transfert de l’unité  dans le  SAS  </a:t>
            </a:r>
          </a:p>
        </p:txBody>
      </p:sp>
    </p:spTree>
    <p:extLst>
      <p:ext uri="{BB962C8B-B14F-4D97-AF65-F5344CB8AC3E}">
        <p14:creationId xmlns:p14="http://schemas.microsoft.com/office/powerpoint/2010/main" val="385126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658C6E-A2C5-41CF-97BF-4E23C2DEBD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42" y="1052736"/>
            <a:ext cx="4032448" cy="536520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5C834D-8665-41B0-A6B1-7995FA4D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78" y="1090836"/>
            <a:ext cx="4320480" cy="53652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84D34B-304D-4702-8CE1-4B88886866C4}"/>
              </a:ext>
            </a:extLst>
          </p:cNvPr>
          <p:cNvSpPr/>
          <p:nvPr/>
        </p:nvSpPr>
        <p:spPr>
          <a:xfrm>
            <a:off x="3575720" y="116024"/>
            <a:ext cx="511256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prstClr val="black"/>
                </a:solidFill>
              </a:rPr>
              <a:t>ACU: Unité robotisée de production</a:t>
            </a:r>
          </a:p>
          <a:p>
            <a:pPr algn="ctr"/>
            <a:r>
              <a:rPr lang="fr-FR" sz="2200" b="1" dirty="0">
                <a:solidFill>
                  <a:prstClr val="black"/>
                </a:solidFill>
              </a:rPr>
              <a:t>(1,70 L x 1,60 l x 2,10 h)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079245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871AE7-21BC-4EF5-86EA-B39D8F2FA02C}"/>
              </a:ext>
            </a:extLst>
          </p:cNvPr>
          <p:cNvSpPr/>
          <p:nvPr/>
        </p:nvSpPr>
        <p:spPr>
          <a:xfrm>
            <a:off x="3575720" y="116024"/>
            <a:ext cx="5112568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prstClr val="black"/>
                </a:solidFill>
              </a:rPr>
              <a:t>ACU: Unité robotisée de production</a:t>
            </a:r>
            <a:endParaRPr lang="fr-FR" sz="2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627FD1-439B-4630-9ABA-00694A2EE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609" y="1161002"/>
            <a:ext cx="3744416" cy="52565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C18739-3F76-46D8-8595-083DE9A75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58" y="1054324"/>
            <a:ext cx="2859120" cy="23042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816466-1645-43FA-99AD-13CA0E41C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198" y="3704692"/>
            <a:ext cx="2859119" cy="28434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BC0469-27AB-481D-A04B-0AE5E5916DBE}"/>
              </a:ext>
            </a:extLst>
          </p:cNvPr>
          <p:cNvSpPr/>
          <p:nvPr/>
        </p:nvSpPr>
        <p:spPr>
          <a:xfrm>
            <a:off x="2203732" y="6417586"/>
            <a:ext cx="2859119" cy="290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 zones de transfert ou SAS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6EB5F-3878-4F8E-BC6C-926C990DB6F4}"/>
              </a:ext>
            </a:extLst>
          </p:cNvPr>
          <p:cNvSpPr/>
          <p:nvPr/>
        </p:nvSpPr>
        <p:spPr>
          <a:xfrm>
            <a:off x="6668198" y="6548164"/>
            <a:ext cx="2859119" cy="290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Sortie urgence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846EA6-188A-40C1-8F98-A2BE7DE52561}"/>
              </a:ext>
            </a:extLst>
          </p:cNvPr>
          <p:cNvSpPr/>
          <p:nvPr/>
        </p:nvSpPr>
        <p:spPr>
          <a:xfrm>
            <a:off x="6653760" y="3354307"/>
            <a:ext cx="2859119" cy="290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Sortie des déchets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F12166-E811-4726-9811-B5BFEC127917}"/>
              </a:ext>
            </a:extLst>
          </p:cNvPr>
          <p:cNvCxnSpPr>
            <a:cxnSpLocks/>
          </p:cNvCxnSpPr>
          <p:nvPr/>
        </p:nvCxnSpPr>
        <p:spPr>
          <a:xfrm flipH="1" flipV="1">
            <a:off x="2864024" y="4083260"/>
            <a:ext cx="648072" cy="21347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15CDD33-B676-47EE-A7D6-995EC7F2A313}"/>
              </a:ext>
            </a:extLst>
          </p:cNvPr>
          <p:cNvCxnSpPr>
            <a:cxnSpLocks/>
          </p:cNvCxnSpPr>
          <p:nvPr/>
        </p:nvCxnSpPr>
        <p:spPr>
          <a:xfrm flipV="1">
            <a:off x="3492952" y="4083260"/>
            <a:ext cx="874857" cy="2186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18A6B92-E8E4-4B19-85DD-4F28955A0256}"/>
              </a:ext>
            </a:extLst>
          </p:cNvPr>
          <p:cNvCxnSpPr>
            <a:cxnSpLocks/>
          </p:cNvCxnSpPr>
          <p:nvPr/>
        </p:nvCxnSpPr>
        <p:spPr>
          <a:xfrm flipV="1">
            <a:off x="8106140" y="5556980"/>
            <a:ext cx="582148" cy="9911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31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655840" y="44624"/>
            <a:ext cx="3600400" cy="762000"/>
          </a:xfrm>
        </p:spPr>
        <p:txBody>
          <a:bodyPr/>
          <a:lstStyle/>
          <a:p>
            <a:r>
              <a:rPr lang="fr-FR" sz="34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Robot SterilineACS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5360" y="1627734"/>
            <a:ext cx="10873208" cy="525658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8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En pratique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chargement des 2 unités de transfert (contrôles)  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transfert dans les sas : stérilisation de 25-45 mn (à définir)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autonomie du </a:t>
            </a:r>
            <a:r>
              <a:rPr lang="fr-FR" sz="28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robot (le temps des préparations) </a:t>
            </a:r>
            <a:endParaRPr lang="fr-FR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possibilité de mettre en priorité une préparation avec sortie urgence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3953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83832" y="44624"/>
            <a:ext cx="3528392" cy="762000"/>
          </a:xfrm>
        </p:spPr>
        <p:txBody>
          <a:bodyPr/>
          <a:lstStyle/>
          <a:p>
            <a:r>
              <a:rPr lang="fr-FR" sz="34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Robot </a:t>
            </a:r>
            <a:r>
              <a:rPr lang="fr-FR" sz="3400" kern="1200" dirty="0" err="1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SterilineACS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40432" y="1844824"/>
            <a:ext cx="8686800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8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Consommables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tubulures (ICU </a:t>
            </a:r>
            <a:r>
              <a:rPr lang="fr-FR" sz="2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Medical</a:t>
            </a: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seringues </a:t>
            </a:r>
            <a:r>
              <a:rPr lang="fr-FR" sz="2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Texium</a:t>
            </a:r>
            <a:endParaRPr lang="fr-FR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container à déchets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étiquettes RFID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endParaRPr lang="fr-FR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0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223792" y="44624"/>
            <a:ext cx="3744416" cy="762000"/>
          </a:xfrm>
        </p:spPr>
        <p:txBody>
          <a:bodyPr/>
          <a:lstStyle/>
          <a:p>
            <a:r>
              <a:rPr lang="fr-FR" sz="34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Robot </a:t>
            </a:r>
            <a:r>
              <a:rPr lang="fr-FR" sz="3400" kern="1200" dirty="0" err="1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SterilineACS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5360" y="1700808"/>
            <a:ext cx="11856640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8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Evolutions réalisées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temps de stérilisation réduit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vitesse des bras + rapide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agitateur intégré (vitesse réglable)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sortie d’urgence: SAS avec rinçage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reliquats récupérés (même circuit que les préparations) et étiquetés avec péremption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33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5015880" y="44624"/>
            <a:ext cx="3168352" cy="762000"/>
          </a:xfrm>
        </p:spPr>
        <p:txBody>
          <a:bodyPr/>
          <a:lstStyle/>
          <a:p>
            <a:pPr algn="ctr"/>
            <a:r>
              <a:rPr lang="fr-FR" sz="3200" dirty="0"/>
              <a:t>Points forts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263352" y="1916832"/>
            <a:ext cx="8784976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Autonomie 2h environ</a:t>
            </a: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Préparation des diffuseurs</a:t>
            </a: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Reliquats récupérés (avec étiquette)(utilisables sous hotte)</a:t>
            </a: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Contrôle continu de la préparation (avec rapport de contrôle)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étiquettes RFID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gravimétrie</a:t>
            </a:r>
          </a:p>
          <a:p>
            <a:pPr eaLnBrk="1" fontAlgn="auto" hangingPunct="1">
              <a:spcAft>
                <a:spcPts val="0"/>
              </a:spcAft>
              <a:buSzTx/>
              <a:buFont typeface="Arial" panose="020B0604020202020204" pitchFamily="34" charset="0"/>
              <a:buChar char="•"/>
            </a:pPr>
            <a:endParaRPr lang="fr-FR" sz="2600" kern="12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endParaRPr lang="fr-FR" sz="2400" kern="12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19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727848" y="44624"/>
            <a:ext cx="3384376" cy="762000"/>
          </a:xfrm>
        </p:spPr>
        <p:txBody>
          <a:bodyPr/>
          <a:lstStyle/>
          <a:p>
            <a:pPr algn="ctr"/>
            <a:r>
              <a:rPr lang="fr-FR" sz="3200" dirty="0"/>
              <a:t>Points faibles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335360" y="1628800"/>
            <a:ext cx="10873208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Conditionnements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      volume poche max 500 ml, et seringue min 10 ml 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      taille du flacon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         min: vol 1 ml, max: vol 100ml</a:t>
            </a: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Temps de chargement/déchargement avec contrôles: </a:t>
            </a:r>
            <a:r>
              <a:rPr lang="fr-FR" sz="2600" i="1" kern="1200" dirty="0">
                <a:solidFill>
                  <a:prstClr val="black"/>
                </a:solidFill>
                <a:latin typeface="Calibri"/>
              </a:rPr>
              <a:t>à</a:t>
            </a:r>
            <a:r>
              <a:rPr lang="fr-FR" sz="2600" b="1" i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2600" i="1" kern="1200" dirty="0">
                <a:solidFill>
                  <a:prstClr val="black"/>
                </a:solidFill>
                <a:latin typeface="Calibri"/>
              </a:rPr>
              <a:t>évaluer</a:t>
            </a: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Consommables spécifiques </a:t>
            </a:r>
            <a:r>
              <a:rPr lang="fr-FR" sz="2600" kern="1200" dirty="0">
                <a:solidFill>
                  <a:prstClr val="black"/>
                </a:solidFill>
                <a:latin typeface="Calibri"/>
              </a:rPr>
              <a:t>→ autres utilisables?</a:t>
            </a: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600" kern="120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</a:rPr>
              <a:t>Encombrement? chariots avec unités de transferts, module de contrôle  </a:t>
            </a:r>
            <a:endParaRPr lang="fr-FR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87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711625" y="17766"/>
            <a:ext cx="6821441" cy="762000"/>
          </a:xfrm>
        </p:spPr>
        <p:txBody>
          <a:bodyPr/>
          <a:lstStyle/>
          <a:p>
            <a:pPr algn="ctr"/>
            <a:r>
              <a:rPr lang="fr-FR" sz="32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Automatisation</a:t>
            </a:r>
            <a:br>
              <a:rPr lang="fr-FR" sz="32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</a:br>
            <a:r>
              <a:rPr lang="fr-FR" sz="32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Préparations de Chimiothérapies 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07368" y="1844824"/>
            <a:ext cx="8352928" cy="53285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4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Retour d’expériences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Mise en place du robot 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Visites sur le site de fabrication (Côme) et site pilote (Milan) 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Réunions …pour répondre au cahier des charges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→ </a:t>
            </a:r>
            <a:r>
              <a:rPr lang="fr-FR" sz="24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validation du prototype en cours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1755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3400" kern="1200" dirty="0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Robot </a:t>
            </a:r>
            <a:r>
              <a:rPr lang="fr-FR" sz="3400" kern="1200" dirty="0" err="1">
                <a:solidFill>
                  <a:prstClr val="black"/>
                </a:solidFill>
                <a:effectLst/>
                <a:latin typeface="Calibri"/>
                <a:ea typeface="+mj-ea"/>
                <a:cs typeface="+mj-cs"/>
              </a:rPr>
              <a:t>SterilineACS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1344" y="1412776"/>
            <a:ext cx="11449272" cy="540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Commercialisé par la société </a:t>
            </a:r>
            <a:r>
              <a:rPr lang="fr-FR" sz="24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Pharmed</a:t>
            </a:r>
            <a:r>
              <a:rPr lang="fr-FR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FR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Steriline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en Italie)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</a:t>
            </a:r>
            <a:endParaRPr lang="fr-FR" sz="19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SzTx/>
              <a:buFont typeface="Wingdings" panose="05000000000000000000" pitchFamily="2" charset="2"/>
              <a:buChar char="Ø"/>
            </a:pPr>
            <a:r>
              <a:rPr lang="fr-FR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Prototype de l’ICM: </a:t>
            </a:r>
            <a:r>
              <a:rPr lang="fr-FR" sz="20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robot isolateur </a:t>
            </a:r>
            <a:r>
              <a:rPr lang="fr-FR" sz="2000" b="1" i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SterilineACS</a:t>
            </a:r>
            <a:r>
              <a:rPr lang="fr-FR" sz="20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0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fr-FR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Aseptic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sz="20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Compouding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System) avec stérilisation </a:t>
            </a:r>
            <a:r>
              <a:rPr lang="fr-FR" sz="2000" b="1" i="1" kern="1200" dirty="0">
                <a:solidFill>
                  <a:prstClr val="black"/>
                </a:solidFill>
                <a:latin typeface="Calibri"/>
              </a:rPr>
              <a:t>H</a:t>
            </a:r>
            <a:r>
              <a:rPr lang="fr-FR" sz="2000" b="1" i="1" kern="12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2000" b="1" i="1" kern="1200" dirty="0">
                <a:solidFill>
                  <a:prstClr val="black"/>
                </a:solidFill>
                <a:latin typeface="Calibri"/>
              </a:rPr>
              <a:t>O</a:t>
            </a:r>
            <a:r>
              <a:rPr lang="fr-FR" sz="2000" b="1" i="1" kern="12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fr-FR" sz="2000" b="1" i="1" kern="1200" dirty="0">
                <a:solidFill>
                  <a:prstClr val="black"/>
                </a:solidFill>
                <a:latin typeface="Calibri"/>
              </a:rPr>
              <a:t> </a:t>
            </a:r>
            <a:endParaRPr lang="fr-FR" sz="2000" b="1" i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0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 4 modules</a:t>
            </a:r>
            <a:endParaRPr lang="fr-FR" sz="2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SzTx/>
              <a:buNone/>
            </a:pPr>
            <a:r>
              <a:rPr lang="fr-FR" sz="20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1-CLU</a:t>
            </a:r>
            <a:r>
              <a:rPr lang="fr-FR" sz="20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sz="2000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(Checking and Labelling Unit) </a:t>
            </a:r>
          </a:p>
          <a:p>
            <a:pPr marL="457200" lvl="1" indent="0" algn="just" eaLnBrk="1" fontAlgn="auto" hangingPunct="1">
              <a:spcAft>
                <a:spcPts val="0"/>
              </a:spcAft>
              <a:buSzTx/>
              <a:buNone/>
            </a:pP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Module dédié au chargement, identification des consommables à charger, contrôle final des préparations avec étiquetage</a:t>
            </a:r>
          </a:p>
          <a:p>
            <a:pPr marL="457200" lvl="1" indent="0" eaLnBrk="1" fontAlgn="auto" hangingPunct="1">
              <a:spcAft>
                <a:spcPts val="0"/>
              </a:spcAft>
              <a:buSzTx/>
              <a:buNone/>
            </a:pPr>
            <a:r>
              <a:rPr lang="fr-FR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2-TU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(Unité de Transfert avec chariot) (2)</a:t>
            </a:r>
          </a:p>
          <a:p>
            <a:pPr marL="457200" lvl="1" indent="0" eaLnBrk="1" fontAlgn="auto" hangingPunct="1">
              <a:spcAft>
                <a:spcPts val="0"/>
              </a:spcAft>
              <a:buSzTx/>
              <a:buNone/>
            </a:pP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Module dédié au transfert du chargement (réalisé au niveau de la CLU)</a:t>
            </a:r>
          </a:p>
          <a:p>
            <a:pPr marL="457200" lvl="1" indent="0" eaLnBrk="1" fontAlgn="auto" hangingPunct="1">
              <a:spcAft>
                <a:spcPts val="0"/>
              </a:spcAft>
              <a:buSzTx/>
              <a:buNone/>
            </a:pPr>
            <a:r>
              <a:rPr lang="fr-FR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3-ACU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(Aseptic Compounding Unit) </a:t>
            </a:r>
          </a:p>
          <a:p>
            <a:pPr marL="457200" lvl="1" indent="0" eaLnBrk="1" fontAlgn="auto" hangingPunct="1">
              <a:spcAft>
                <a:spcPts val="0"/>
              </a:spcAft>
              <a:buSzTx/>
              <a:buNone/>
            </a:pP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Module de production des préparations</a:t>
            </a:r>
          </a:p>
          <a:p>
            <a:pPr marL="457200" lvl="1" indent="0" eaLnBrk="1" fontAlgn="auto" hangingPunct="1">
              <a:spcAft>
                <a:spcPts val="0"/>
              </a:spcAft>
              <a:buSzTx/>
              <a:buNone/>
            </a:pPr>
            <a:r>
              <a:rPr lang="fr-FR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4-WMS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fr-FR" b="1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(Work Management System) </a:t>
            </a:r>
            <a:r>
              <a:rPr lang="fr-FR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logiciel de pilotage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49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05214E-796E-482F-AE96-8F40CB5D3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43422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8245B4-B85B-4E19-A22A-47289E9D8744}"/>
              </a:ext>
            </a:extLst>
          </p:cNvPr>
          <p:cNvSpPr/>
          <p:nvPr/>
        </p:nvSpPr>
        <p:spPr>
          <a:xfrm>
            <a:off x="3359696" y="193776"/>
            <a:ext cx="6120680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2200" dirty="0"/>
              <a:t>CLU module de chargement, de déchargement, de contrôle et étiquetage (1,90 L x 1,20 l x 2,10 h)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23489-0A33-497B-997C-A10E492254F6}"/>
              </a:ext>
            </a:extLst>
          </p:cNvPr>
          <p:cNvSpPr/>
          <p:nvPr/>
        </p:nvSpPr>
        <p:spPr>
          <a:xfrm>
            <a:off x="7508032" y="1329519"/>
            <a:ext cx="1287760" cy="431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imprimante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3A3E0E-0778-4359-8508-AB44730F5831}"/>
              </a:ext>
            </a:extLst>
          </p:cNvPr>
          <p:cNvSpPr/>
          <p:nvPr/>
        </p:nvSpPr>
        <p:spPr>
          <a:xfrm>
            <a:off x="6275512" y="6062364"/>
            <a:ext cx="1944216" cy="39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scanner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2AEC0-9C46-423C-AEAA-2B81DA87860D}"/>
              </a:ext>
            </a:extLst>
          </p:cNvPr>
          <p:cNvSpPr/>
          <p:nvPr/>
        </p:nvSpPr>
        <p:spPr>
          <a:xfrm>
            <a:off x="1684512" y="1796058"/>
            <a:ext cx="1944216" cy="39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Unité de transfert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4DC74-D586-47B0-B4C5-EB8D292FE36A}"/>
              </a:ext>
            </a:extLst>
          </p:cNvPr>
          <p:cNvSpPr/>
          <p:nvPr/>
        </p:nvSpPr>
        <p:spPr>
          <a:xfrm>
            <a:off x="3647728" y="6062364"/>
            <a:ext cx="1944216" cy="390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Rack  pour flacons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28C819-1477-4776-9D6C-B30B682733A9}"/>
              </a:ext>
            </a:extLst>
          </p:cNvPr>
          <p:cNvSpPr/>
          <p:nvPr/>
        </p:nvSpPr>
        <p:spPr>
          <a:xfrm>
            <a:off x="1829544" y="5805265"/>
            <a:ext cx="1133092" cy="648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chariot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4B2C9C1-7234-445E-BC5A-9AE3AC7CCE5A}"/>
              </a:ext>
            </a:extLst>
          </p:cNvPr>
          <p:cNvCxnSpPr/>
          <p:nvPr/>
        </p:nvCxnSpPr>
        <p:spPr>
          <a:xfrm flipH="1">
            <a:off x="4799856" y="1543422"/>
            <a:ext cx="1475656" cy="373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CDCE6BC-63E3-4D22-B763-5A470951D3FF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7247620" y="6062364"/>
            <a:ext cx="5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392243B-D385-4B04-8318-740E4C4FFA2D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7247620" y="4581128"/>
            <a:ext cx="508" cy="14812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74AF9DD-A20B-40D4-8712-E2BC8F5233EE}"/>
              </a:ext>
            </a:extLst>
          </p:cNvPr>
          <p:cNvCxnSpPr/>
          <p:nvPr/>
        </p:nvCxnSpPr>
        <p:spPr>
          <a:xfrm flipV="1">
            <a:off x="4799857" y="5286679"/>
            <a:ext cx="144525" cy="7756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575BF18-DDC1-4922-BA27-B06159731187}"/>
              </a:ext>
            </a:extLst>
          </p:cNvPr>
          <p:cNvCxnSpPr>
            <a:cxnSpLocks/>
          </p:cNvCxnSpPr>
          <p:nvPr/>
        </p:nvCxnSpPr>
        <p:spPr>
          <a:xfrm flipV="1">
            <a:off x="2496617" y="5157196"/>
            <a:ext cx="320986" cy="6480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A1693DE-7261-4C6A-B998-1A3D05949CB9}"/>
              </a:ext>
            </a:extLst>
          </p:cNvPr>
          <p:cNvCxnSpPr/>
          <p:nvPr/>
        </p:nvCxnSpPr>
        <p:spPr>
          <a:xfrm>
            <a:off x="2135560" y="2187030"/>
            <a:ext cx="0" cy="8819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FEC189DE-26ED-4786-8092-B4168E7574D7}"/>
              </a:ext>
            </a:extLst>
          </p:cNvPr>
          <p:cNvCxnSpPr>
            <a:cxnSpLocks/>
            <a:stCxn id="3" idx="0"/>
          </p:cNvCxnSpPr>
          <p:nvPr/>
        </p:nvCxnSpPr>
        <p:spPr>
          <a:xfrm flipH="1">
            <a:off x="4872118" y="1543422"/>
            <a:ext cx="1223882" cy="3734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F401A90-A690-4114-BF14-A71F3729CD65}"/>
              </a:ext>
            </a:extLst>
          </p:cNvPr>
          <p:cNvCxnSpPr>
            <a:cxnSpLocks/>
          </p:cNvCxnSpPr>
          <p:nvPr/>
        </p:nvCxnSpPr>
        <p:spPr>
          <a:xfrm flipV="1">
            <a:off x="5213032" y="1714500"/>
            <a:ext cx="25719" cy="815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0415E03-FFB6-411A-926E-98C6148B94EA}"/>
              </a:ext>
            </a:extLst>
          </p:cNvPr>
          <p:cNvSpPr/>
          <p:nvPr/>
        </p:nvSpPr>
        <p:spPr>
          <a:xfrm>
            <a:off x="6032376" y="1354188"/>
            <a:ext cx="1152128" cy="341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caméra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7EEE1AC-12A3-4F29-94A2-8E663088C9F6}"/>
              </a:ext>
            </a:extLst>
          </p:cNvPr>
          <p:cNvCxnSpPr>
            <a:cxnSpLocks/>
          </p:cNvCxnSpPr>
          <p:nvPr/>
        </p:nvCxnSpPr>
        <p:spPr>
          <a:xfrm flipH="1">
            <a:off x="7719984" y="1761332"/>
            <a:ext cx="116642" cy="814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23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7A00BA-A37C-4D9E-A465-37DD94FFD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776" y="620688"/>
            <a:ext cx="2987774" cy="5904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627F3-9F53-4825-9BF9-B431AD6823B8}"/>
              </a:ext>
            </a:extLst>
          </p:cNvPr>
          <p:cNvSpPr/>
          <p:nvPr/>
        </p:nvSpPr>
        <p:spPr>
          <a:xfrm>
            <a:off x="3431704" y="13420"/>
            <a:ext cx="4248472" cy="569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Unité de transfert (2) + chariot (2)</a:t>
            </a:r>
          </a:p>
          <a:p>
            <a:pPr algn="ctr"/>
            <a:r>
              <a:rPr lang="fr-FR" sz="2200" b="1" dirty="0"/>
              <a:t>(0,67 l x 0,70 Lx 2 h)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E898D-5C3E-486F-9B22-837A1E6BC5BE}"/>
              </a:ext>
            </a:extLst>
          </p:cNvPr>
          <p:cNvSpPr/>
          <p:nvPr/>
        </p:nvSpPr>
        <p:spPr>
          <a:xfrm>
            <a:off x="7464152" y="4447457"/>
            <a:ext cx="2603004" cy="569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Chariot de transfert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096AF-7A22-48F6-B5AB-AD4EB8323CF1}"/>
              </a:ext>
            </a:extLst>
          </p:cNvPr>
          <p:cNvSpPr/>
          <p:nvPr/>
        </p:nvSpPr>
        <p:spPr>
          <a:xfrm>
            <a:off x="6888088" y="1649860"/>
            <a:ext cx="3563838" cy="1779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Unité de transfert </a:t>
            </a:r>
          </a:p>
          <a:p>
            <a:pPr algn="ctr"/>
            <a:r>
              <a:rPr lang="fr-FR" b="1" dirty="0"/>
              <a:t>40 racks</a:t>
            </a:r>
          </a:p>
          <a:p>
            <a:pPr algn="ctr"/>
            <a:r>
              <a:rPr lang="fr-FR" i="1" dirty="0"/>
              <a:t>1 pour les aiguilles</a:t>
            </a:r>
          </a:p>
          <a:p>
            <a:pPr algn="ctr"/>
            <a:r>
              <a:rPr lang="fr-FR" i="1" dirty="0"/>
              <a:t>19 pour les seringues(2/rack)</a:t>
            </a:r>
          </a:p>
          <a:p>
            <a:pPr algn="ctr"/>
            <a:r>
              <a:rPr lang="fr-FR" i="1" dirty="0"/>
              <a:t>16 pour les poches et diffuseurs</a:t>
            </a:r>
          </a:p>
          <a:p>
            <a:pPr algn="ctr"/>
            <a:r>
              <a:rPr lang="fr-FR" i="1" dirty="0"/>
              <a:t>4 pour les flacons (5/rack) 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4AEC4F5-2C9D-4B19-BBF2-E0C41E83F527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096000" y="2539430"/>
            <a:ext cx="79208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455DADA-5FFB-44AE-8E42-ED450993747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096000" y="4732041"/>
            <a:ext cx="13681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F943F7-A19B-4724-B5D0-EC7B7954E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7DE0C5-F13C-4B68-A49E-743F7202128B}"/>
              </a:ext>
            </a:extLst>
          </p:cNvPr>
          <p:cNvSpPr txBox="1"/>
          <p:nvPr/>
        </p:nvSpPr>
        <p:spPr>
          <a:xfrm>
            <a:off x="7715200" y="262806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Puce RFID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9A1E58F-3504-4231-838A-49A0596CC11B}"/>
              </a:ext>
            </a:extLst>
          </p:cNvPr>
          <p:cNvCxnSpPr>
            <a:cxnSpLocks/>
          </p:cNvCxnSpPr>
          <p:nvPr/>
        </p:nvCxnSpPr>
        <p:spPr>
          <a:xfrm flipH="1">
            <a:off x="6096000" y="2852936"/>
            <a:ext cx="158417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C5D58E3-BC7C-4D47-B989-C6C2E42A17E7}"/>
              </a:ext>
            </a:extLst>
          </p:cNvPr>
          <p:cNvCxnSpPr/>
          <p:nvPr/>
        </p:nvCxnSpPr>
        <p:spPr>
          <a:xfrm flipH="1">
            <a:off x="5159896" y="2893586"/>
            <a:ext cx="2592288" cy="751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86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00F0A9-A9CF-4BE9-AFC6-6EE8FA7A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874A9A-7704-4035-8CF9-7554DC182A21}"/>
              </a:ext>
            </a:extLst>
          </p:cNvPr>
          <p:cNvSpPr/>
          <p:nvPr/>
        </p:nvSpPr>
        <p:spPr>
          <a:xfrm>
            <a:off x="6744072" y="2276872"/>
            <a:ext cx="1296144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Puce RFID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E1891C1-58A3-4A5A-8E4F-682C1D9DB252}"/>
              </a:ext>
            </a:extLst>
          </p:cNvPr>
          <p:cNvCxnSpPr/>
          <p:nvPr/>
        </p:nvCxnSpPr>
        <p:spPr>
          <a:xfrm flipH="1">
            <a:off x="4727848" y="2420888"/>
            <a:ext cx="1944216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90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4D14386-FD7A-4B5C-9033-FC33842A6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152FB5-9A37-4A78-A525-5215F263ADBF}"/>
              </a:ext>
            </a:extLst>
          </p:cNvPr>
          <p:cNvSpPr/>
          <p:nvPr/>
        </p:nvSpPr>
        <p:spPr>
          <a:xfrm>
            <a:off x="3575720" y="4509120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 rack va être positionné dans la TU</a:t>
            </a:r>
          </a:p>
          <a:p>
            <a:pPr algn="ctr"/>
            <a:r>
              <a:rPr lang="fr-FR" dirty="0"/>
              <a:t>de façon automatique et spécifique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1313458-BA18-4C79-B18F-6A72ED125CF4}"/>
              </a:ext>
            </a:extLst>
          </p:cNvPr>
          <p:cNvCxnSpPr>
            <a:cxnSpLocks/>
          </p:cNvCxnSpPr>
          <p:nvPr/>
        </p:nvCxnSpPr>
        <p:spPr>
          <a:xfrm flipV="1">
            <a:off x="3575720" y="1963106"/>
            <a:ext cx="3600400" cy="18259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599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70B9B1-269C-4806-B16D-B98303282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FA956D-54CC-4013-B917-FFBA83242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0C328E-1012-4C71-A26B-1F675725E4DD}"/>
              </a:ext>
            </a:extLst>
          </p:cNvPr>
          <p:cNvSpPr/>
          <p:nvPr/>
        </p:nvSpPr>
        <p:spPr>
          <a:xfrm>
            <a:off x="7536160" y="2276872"/>
            <a:ext cx="288032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Détachement du chargement de la TU</a:t>
            </a:r>
          </a:p>
        </p:txBody>
      </p:sp>
    </p:spTree>
    <p:extLst>
      <p:ext uri="{BB962C8B-B14F-4D97-AF65-F5344CB8AC3E}">
        <p14:creationId xmlns:p14="http://schemas.microsoft.com/office/powerpoint/2010/main" val="16065031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 cmpd="sng">
          <a:solidFill>
            <a:srgbClr val="7C8E94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 cmpd="sng">
          <a:solidFill>
            <a:srgbClr val="7C8E94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odèle par défaut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Modèle par défaut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523</Words>
  <Application>Microsoft Office PowerPoint</Application>
  <PresentationFormat>Grand écran</PresentationFormat>
  <Paragraphs>108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Thème Office</vt:lpstr>
      <vt:lpstr>Modèle par défaut</vt:lpstr>
      <vt:lpstr>1_Modèle par défaut</vt:lpstr>
      <vt:lpstr>Présentation PowerPoint</vt:lpstr>
      <vt:lpstr>Automatisation Préparations de Chimiothérapies </vt:lpstr>
      <vt:lpstr>Robot SterilineACS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Robot SterilineACS</vt:lpstr>
      <vt:lpstr>Robot SterilineACS</vt:lpstr>
      <vt:lpstr>Robot SterilineACS</vt:lpstr>
      <vt:lpstr>Points forts</vt:lpstr>
      <vt:lpstr>Points faibles</vt:lpstr>
    </vt:vector>
  </TitlesOfParts>
  <Company>ICM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ICM</dc:creator>
  <cp:lastModifiedBy>bekhtari</cp:lastModifiedBy>
  <cp:revision>373</cp:revision>
  <dcterms:created xsi:type="dcterms:W3CDTF">2019-09-05T15:37:52Z</dcterms:created>
  <dcterms:modified xsi:type="dcterms:W3CDTF">2019-09-18T06:43:58Z</dcterms:modified>
</cp:coreProperties>
</file>