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16.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764" r:id="rId4"/>
    <p:sldMasterId id="2147483762" r:id="rId5"/>
    <p:sldMasterId id="2147483766" r:id="rId6"/>
    <p:sldMasterId id="2147483757" r:id="rId7"/>
    <p:sldMasterId id="2147483727" r:id="rId8"/>
    <p:sldMasterId id="2147483768" r:id="rId9"/>
    <p:sldMasterId id="2147483770" r:id="rId10"/>
    <p:sldMasterId id="2147483774" r:id="rId11"/>
    <p:sldMasterId id="2147483772" r:id="rId12"/>
    <p:sldMasterId id="2147483755" r:id="rId13"/>
    <p:sldMasterId id="2147483784" r:id="rId14"/>
  </p:sldMasterIdLst>
  <p:notesMasterIdLst>
    <p:notesMasterId r:id="rId32"/>
  </p:notesMasterIdLst>
  <p:handoutMasterIdLst>
    <p:handoutMasterId r:id="rId33"/>
  </p:handoutMasterIdLst>
  <p:sldIdLst>
    <p:sldId id="272" r:id="rId15"/>
    <p:sldId id="553" r:id="rId16"/>
    <p:sldId id="559" r:id="rId17"/>
    <p:sldId id="479" r:id="rId18"/>
    <p:sldId id="580" r:id="rId19"/>
    <p:sldId id="581" r:id="rId20"/>
    <p:sldId id="582" r:id="rId21"/>
    <p:sldId id="583" r:id="rId22"/>
    <p:sldId id="586" r:id="rId23"/>
    <p:sldId id="587" r:id="rId24"/>
    <p:sldId id="485" r:id="rId25"/>
    <p:sldId id="488" r:id="rId26"/>
    <p:sldId id="489" r:id="rId27"/>
    <p:sldId id="593" r:id="rId28"/>
    <p:sldId id="594" r:id="rId29"/>
    <p:sldId id="490" r:id="rId30"/>
    <p:sldId id="595" r:id="rId31"/>
  </p:sldIdLst>
  <p:sldSz cx="9144000" cy="5143500" type="screen16x9"/>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40"/>
    <a:srgbClr val="00FF00"/>
    <a:srgbClr val="D21281"/>
    <a:srgbClr val="00ABA4"/>
    <a:srgbClr val="FFFF00"/>
    <a:srgbClr val="4C4C4C"/>
    <a:srgbClr val="5C5262"/>
    <a:srgbClr val="D0D500"/>
    <a:srgbClr val="009999"/>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2899" autoAdjust="0"/>
  </p:normalViewPr>
  <p:slideViewPr>
    <p:cSldViewPr showGuides="1">
      <p:cViewPr>
        <p:scale>
          <a:sx n="100" d="100"/>
          <a:sy n="100" d="100"/>
        </p:scale>
        <p:origin x="-1104" y="-72"/>
      </p:cViewPr>
      <p:guideLst>
        <p:guide orient="horz" pos="1620"/>
        <p:guide pos="2880"/>
      </p:guideLst>
    </p:cSldViewPr>
  </p:slideViewPr>
  <p:outlineViewPr>
    <p:cViewPr>
      <p:scale>
        <a:sx n="33" d="100"/>
        <a:sy n="33" d="100"/>
      </p:scale>
      <p:origin x="0" y="4152"/>
    </p:cViewPr>
  </p:outlineViewPr>
  <p:notesTextViewPr>
    <p:cViewPr>
      <p:scale>
        <a:sx n="1" d="1"/>
        <a:sy n="1" d="1"/>
      </p:scale>
      <p:origin x="0" y="0"/>
    </p:cViewPr>
  </p:notesTextViewPr>
  <p:sorterViewPr>
    <p:cViewPr>
      <p:scale>
        <a:sx n="78" d="100"/>
        <a:sy n="78" d="100"/>
      </p:scale>
      <p:origin x="0" y="22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E8B5CBFF-C31E-40A0-BEE0-2CC5D842345B}" type="datetimeFigureOut">
              <a:rPr lang="fr-FR" smtClean="0"/>
              <a:pPr/>
              <a:t>09/10/2019</a:t>
            </a:fld>
            <a:endParaRPr lang="fr-FR"/>
          </a:p>
        </p:txBody>
      </p:sp>
      <p:sp>
        <p:nvSpPr>
          <p:cNvPr id="4" name="Espace réservé du pied de page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8DC1550B-6E4C-4441-812F-58D3FC3C634F}" type="slidenum">
              <a:rPr lang="fr-FR" smtClean="0"/>
              <a:pPr/>
              <a:t>‹N°›</a:t>
            </a:fld>
            <a:endParaRPr lang="fr-FR"/>
          </a:p>
        </p:txBody>
      </p:sp>
    </p:spTree>
    <p:extLst>
      <p:ext uri="{BB962C8B-B14F-4D97-AF65-F5344CB8AC3E}">
        <p14:creationId xmlns:p14="http://schemas.microsoft.com/office/powerpoint/2010/main" xmlns="" val="4254050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E0E17027-3010-4084-B256-5A0FE2478091}" type="datetimeFigureOut">
              <a:rPr lang="fr-FR" smtClean="0"/>
              <a:pPr/>
              <a:t>09/10/2019</a:t>
            </a:fld>
            <a:endParaRPr lang="fr-FR"/>
          </a:p>
        </p:txBody>
      </p:sp>
      <p:sp>
        <p:nvSpPr>
          <p:cNvPr id="4" name="Espace réservé de l'image des diapositives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68" tIns="47384" rIns="94768" bIns="47384" rtlCol="0" anchor="ctr"/>
          <a:lstStyle/>
          <a:p>
            <a:endParaRPr lang="fr-FR"/>
          </a:p>
        </p:txBody>
      </p:sp>
      <p:sp>
        <p:nvSpPr>
          <p:cNvPr id="5" name="Espace réservé des commentaires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094C6DC5-35BD-4A92-B4CB-5D971E85A7E3}" type="slidenum">
              <a:rPr lang="fr-FR" smtClean="0"/>
              <a:pPr/>
              <a:t>‹N°›</a:t>
            </a:fld>
            <a:endParaRPr lang="fr-FR"/>
          </a:p>
        </p:txBody>
      </p:sp>
    </p:spTree>
    <p:extLst>
      <p:ext uri="{BB962C8B-B14F-4D97-AF65-F5344CB8AC3E}">
        <p14:creationId xmlns:p14="http://schemas.microsoft.com/office/powerpoint/2010/main" xmlns="" val="69689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r>
              <a:rPr lang="fr-FR" baseline="0" dirty="0"/>
              <a:t>Face à une augmentation significative d’activité </a:t>
            </a:r>
            <a:r>
              <a:rPr lang="fr-FR" baseline="0" dirty="0" smtClean="0"/>
              <a:t>(130% </a:t>
            </a:r>
            <a:r>
              <a:rPr lang="fr-FR" baseline="0" dirty="0"/>
              <a:t>en </a:t>
            </a:r>
            <a:r>
              <a:rPr lang="fr-FR" baseline="0" dirty="0" smtClean="0"/>
              <a:t>1 dizaine d’années) Nous avons du repenser notre de mode fonctionnement et la robotisation est apparu comme une solution sécurisée, permettant de soulager la charge de travail des équipes.</a:t>
            </a:r>
            <a:endParaRPr lang="fr-FR" baseline="0" dirty="0"/>
          </a:p>
          <a:p>
            <a:endParaRPr lang="fr-FR" baseline="0" dirty="0"/>
          </a:p>
          <a:p>
            <a:r>
              <a:rPr lang="fr-FR" baseline="0" dirty="0"/>
              <a:t>Dans ce contexte, nous avons  </a:t>
            </a:r>
          </a:p>
          <a:p>
            <a:pPr marL="179062" indent="-179062">
              <a:buFontTx/>
              <a:buChar char="-"/>
            </a:pPr>
            <a:r>
              <a:rPr lang="fr-FR" baseline="0" dirty="0"/>
              <a:t>identifié et évalué les solutions proposés par les différents fournisseurs pour l’acquisition de 2 robots</a:t>
            </a:r>
          </a:p>
          <a:p>
            <a:pPr marL="179062" indent="-179062">
              <a:buFontTx/>
              <a:buChar char="-"/>
            </a:pPr>
            <a:r>
              <a:rPr lang="fr-FR" baseline="0" dirty="0"/>
              <a:t>puis sélectionné l’offre correspondant à nos </a:t>
            </a:r>
            <a:r>
              <a:rPr lang="fr-FR" baseline="0" dirty="0" err="1"/>
              <a:t>pré-requis</a:t>
            </a:r>
            <a:r>
              <a:rPr lang="fr-FR" baseline="0" dirty="0"/>
              <a:t> </a:t>
            </a:r>
          </a:p>
          <a:p>
            <a:endParaRPr lang="fr-FR" baseline="0" dirty="0"/>
          </a:p>
          <a:p>
            <a:r>
              <a:rPr lang="fr-FR" baseline="0" dirty="0" smtClean="0"/>
              <a:t>Le </a:t>
            </a:r>
            <a:r>
              <a:rPr lang="fr-FR" baseline="0" dirty="0"/>
              <a:t>déploiement du 1</a:t>
            </a:r>
            <a:r>
              <a:rPr lang="fr-FR" baseline="30000" dirty="0"/>
              <a:t>er</a:t>
            </a:r>
            <a:r>
              <a:rPr lang="fr-FR" baseline="0" dirty="0"/>
              <a:t> Robot est intervenu durant le 1</a:t>
            </a:r>
            <a:r>
              <a:rPr lang="fr-FR" baseline="30000" dirty="0"/>
              <a:t>er</a:t>
            </a:r>
            <a:r>
              <a:rPr lang="fr-FR" baseline="0" dirty="0"/>
              <a:t> trimestre 2018. </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A21F4FA1-758A-4BAF-A4F2-2E3CEF428D05}" type="slidenum">
              <a:rPr lang="fr-FR" smtClean="0"/>
              <a:pPr/>
              <a:t>5</a:t>
            </a:fld>
            <a:endParaRPr lang="fr-FR"/>
          </a:p>
        </p:txBody>
      </p:sp>
    </p:spTree>
    <p:extLst>
      <p:ext uri="{BB962C8B-B14F-4D97-AF65-F5344CB8AC3E}">
        <p14:creationId xmlns:p14="http://schemas.microsoft.com/office/powerpoint/2010/main" xmlns="" val="375082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r>
              <a:rPr lang="fr-FR" dirty="0"/>
              <a:t>La diapositive présente le bilan d’activité des 7 premiers mois du 1</a:t>
            </a:r>
            <a:r>
              <a:rPr lang="fr-FR" baseline="30000" dirty="0"/>
              <a:t>er</a:t>
            </a:r>
            <a:r>
              <a:rPr lang="fr-FR" dirty="0"/>
              <a:t> robot.</a:t>
            </a:r>
          </a:p>
          <a:p>
            <a:r>
              <a:rPr lang="fr-FR" baseline="0" dirty="0"/>
              <a:t>Ces chiffres intègrent la phase de montée en charge durant les mois de février et mars 2018 et l’interruption du fonctionnement du 1</a:t>
            </a:r>
            <a:r>
              <a:rPr lang="fr-FR" baseline="30000" dirty="0"/>
              <a:t>er</a:t>
            </a:r>
            <a:r>
              <a:rPr lang="fr-FR" baseline="0" dirty="0"/>
              <a:t> robot lors de l’installation du 2</a:t>
            </a:r>
            <a:r>
              <a:rPr lang="fr-FR" baseline="30000" dirty="0"/>
              <a:t>nd</a:t>
            </a:r>
            <a:r>
              <a:rPr lang="fr-FR" baseline="0" dirty="0"/>
              <a:t> robot dans la pièce qui a du être requalifiée.</a:t>
            </a:r>
          </a:p>
          <a:p>
            <a:endParaRPr lang="fr-FR" baseline="0" dirty="0"/>
          </a:p>
          <a:p>
            <a:r>
              <a:rPr lang="fr-FR" baseline="0" dirty="0"/>
              <a:t>Actuellement, il n’y a </a:t>
            </a:r>
            <a:r>
              <a:rPr lang="fr-FR" baseline="0" dirty="0" smtClean="0"/>
              <a:t>pas d’interface </a:t>
            </a:r>
            <a:r>
              <a:rPr lang="fr-FR" baseline="0" dirty="0"/>
              <a:t>entre le logiciel pilotant le robot et notre logiciel de gestion du circuit des </a:t>
            </a:r>
            <a:r>
              <a:rPr lang="fr-FR" baseline="0" dirty="0" smtClean="0"/>
              <a:t>chimiothérapies.</a:t>
            </a:r>
          </a:p>
          <a:p>
            <a:endParaRPr lang="fr-FR" baseline="0" dirty="0" smtClean="0"/>
          </a:p>
          <a:p>
            <a:r>
              <a:rPr lang="fr-FR" baseline="0" dirty="0" smtClean="0"/>
              <a:t>La performance et l’utilisation pratique de ce robot nous ont amené à confirmer l’option d’achat du deuxième robot.</a:t>
            </a:r>
            <a:endParaRPr lang="fr-FR" baseline="0" dirty="0"/>
          </a:p>
        </p:txBody>
      </p:sp>
      <p:sp>
        <p:nvSpPr>
          <p:cNvPr id="4" name="Espace réservé du numéro de diapositive 3"/>
          <p:cNvSpPr>
            <a:spLocks noGrp="1"/>
          </p:cNvSpPr>
          <p:nvPr>
            <p:ph type="sldNum" sz="quarter" idx="10"/>
          </p:nvPr>
        </p:nvSpPr>
        <p:spPr/>
        <p:txBody>
          <a:bodyPr/>
          <a:lstStyle/>
          <a:p>
            <a:fld id="{A21F4FA1-758A-4BAF-A4F2-2E3CEF428D05}" type="slidenum">
              <a:rPr lang="fr-FR" smtClean="0"/>
              <a:pPr/>
              <a:t>14</a:t>
            </a:fld>
            <a:endParaRPr lang="fr-FR"/>
          </a:p>
        </p:txBody>
      </p:sp>
    </p:spTree>
    <p:extLst>
      <p:ext uri="{BB962C8B-B14F-4D97-AF65-F5344CB8AC3E}">
        <p14:creationId xmlns:p14="http://schemas.microsoft.com/office/powerpoint/2010/main" xmlns="" val="3669089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r>
              <a:rPr lang="fr-FR" dirty="0"/>
              <a:t>La diapositive présente le bilan d’activité des 7 premiers mois du 1</a:t>
            </a:r>
            <a:r>
              <a:rPr lang="fr-FR" baseline="30000" dirty="0"/>
              <a:t>er</a:t>
            </a:r>
            <a:r>
              <a:rPr lang="fr-FR" dirty="0"/>
              <a:t> robot.</a:t>
            </a:r>
          </a:p>
          <a:p>
            <a:r>
              <a:rPr lang="fr-FR" baseline="0" dirty="0"/>
              <a:t>Ces chiffres intègrent la phase de montée en charge durant les mois de février et mars 2018 et l’interruption du fonctionnement du 1</a:t>
            </a:r>
            <a:r>
              <a:rPr lang="fr-FR" baseline="30000" dirty="0"/>
              <a:t>er</a:t>
            </a:r>
            <a:r>
              <a:rPr lang="fr-FR" baseline="0" dirty="0"/>
              <a:t> robot lors de l’installation du 2</a:t>
            </a:r>
            <a:r>
              <a:rPr lang="fr-FR" baseline="30000" dirty="0"/>
              <a:t>nd</a:t>
            </a:r>
            <a:r>
              <a:rPr lang="fr-FR" baseline="0" dirty="0"/>
              <a:t> robot dans la pièce qui a du être requalifiée.</a:t>
            </a:r>
          </a:p>
          <a:p>
            <a:endParaRPr lang="fr-FR" baseline="0" dirty="0"/>
          </a:p>
          <a:p>
            <a:r>
              <a:rPr lang="fr-FR" baseline="0" dirty="0"/>
              <a:t>Actuellement, il n’y a </a:t>
            </a:r>
            <a:r>
              <a:rPr lang="fr-FR" baseline="0" dirty="0" smtClean="0"/>
              <a:t>pas d’interface </a:t>
            </a:r>
            <a:r>
              <a:rPr lang="fr-FR" baseline="0" dirty="0"/>
              <a:t>entre le logiciel pilotant le robot et notre logiciel de gestion du circuit des </a:t>
            </a:r>
            <a:r>
              <a:rPr lang="fr-FR" baseline="0" dirty="0" smtClean="0"/>
              <a:t>chimiothérapies.</a:t>
            </a:r>
          </a:p>
          <a:p>
            <a:endParaRPr lang="fr-FR" baseline="0" dirty="0" smtClean="0"/>
          </a:p>
          <a:p>
            <a:r>
              <a:rPr lang="fr-FR" baseline="0" dirty="0" smtClean="0"/>
              <a:t>La performance et l’utilisation pratique de ce robot nous ont amené à confirmer l’option d’achat du deuxième robot.</a:t>
            </a:r>
            <a:endParaRPr lang="fr-FR" baseline="0" dirty="0"/>
          </a:p>
        </p:txBody>
      </p:sp>
      <p:sp>
        <p:nvSpPr>
          <p:cNvPr id="4" name="Espace réservé du numéro de diapositive 3"/>
          <p:cNvSpPr>
            <a:spLocks noGrp="1"/>
          </p:cNvSpPr>
          <p:nvPr>
            <p:ph type="sldNum" sz="quarter" idx="10"/>
          </p:nvPr>
        </p:nvSpPr>
        <p:spPr/>
        <p:txBody>
          <a:bodyPr/>
          <a:lstStyle/>
          <a:p>
            <a:fld id="{A21F4FA1-758A-4BAF-A4F2-2E3CEF428D05}" type="slidenum">
              <a:rPr lang="fr-FR" smtClean="0"/>
              <a:pPr/>
              <a:t>15</a:t>
            </a:fld>
            <a:endParaRPr lang="fr-FR"/>
          </a:p>
        </p:txBody>
      </p:sp>
    </p:spTree>
    <p:extLst>
      <p:ext uri="{BB962C8B-B14F-4D97-AF65-F5344CB8AC3E}">
        <p14:creationId xmlns:p14="http://schemas.microsoft.com/office/powerpoint/2010/main" xmlns="" val="366908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r>
              <a:rPr lang="fr-FR" dirty="0" smtClean="0"/>
              <a:t>Cette solution automatisée </a:t>
            </a:r>
            <a:r>
              <a:rPr lang="fr-FR" dirty="0" smtClean="0">
                <a:solidFill>
                  <a:srgbClr val="FF0000"/>
                </a:solidFill>
              </a:rPr>
              <a:t>de</a:t>
            </a:r>
            <a:r>
              <a:rPr lang="fr-FR" baseline="0" dirty="0" smtClean="0">
                <a:solidFill>
                  <a:srgbClr val="FF0000"/>
                </a:solidFill>
              </a:rPr>
              <a:t> </a:t>
            </a:r>
            <a:r>
              <a:rPr lang="fr-FR" dirty="0" smtClean="0">
                <a:solidFill>
                  <a:srgbClr val="FF0000"/>
                </a:solidFill>
              </a:rPr>
              <a:t>préparation </a:t>
            </a:r>
            <a:r>
              <a:rPr lang="fr-FR" dirty="0"/>
              <a:t>présentées ici constitue une réponse adaptée à la prise en charge d’une partie significative de la production quotidienne de chimiothérapies. </a:t>
            </a:r>
            <a:endParaRPr lang="fr-FR" dirty="0" smtClean="0"/>
          </a:p>
          <a:p>
            <a:endParaRPr lang="fr-FR" dirty="0" smtClean="0"/>
          </a:p>
          <a:p>
            <a:r>
              <a:rPr lang="fr-FR" dirty="0" smtClean="0"/>
              <a:t>La </a:t>
            </a:r>
            <a:r>
              <a:rPr lang="fr-FR" dirty="0"/>
              <a:t>disponibilité d’une interface entre le robot et le logiciel de prescription </a:t>
            </a:r>
            <a:r>
              <a:rPr lang="fr-FR" dirty="0" smtClean="0"/>
              <a:t>constituerait </a:t>
            </a:r>
            <a:r>
              <a:rPr lang="fr-FR" dirty="0"/>
              <a:t>une valeur ajoutée indéniable dans l’appréciation du niveau de productivité attendu.</a:t>
            </a:r>
          </a:p>
          <a:p>
            <a:endParaRPr lang="fr-FR" dirty="0"/>
          </a:p>
          <a:p>
            <a:r>
              <a:rPr lang="fr-FR" dirty="0" smtClean="0"/>
              <a:t>Il</a:t>
            </a:r>
            <a:r>
              <a:rPr lang="fr-FR" baseline="0" dirty="0" smtClean="0"/>
              <a:t> est important de noter que </a:t>
            </a:r>
            <a:r>
              <a:rPr lang="fr-FR" dirty="0" smtClean="0"/>
              <a:t>dans</a:t>
            </a:r>
            <a:r>
              <a:rPr lang="fr-FR" baseline="0" dirty="0" smtClean="0"/>
              <a:t> quelques cas il a été retrouvé une élévation du comptage particulaire continu essentiellement lors de </a:t>
            </a:r>
            <a:r>
              <a:rPr lang="fr-FR" dirty="0" smtClean="0"/>
              <a:t>la </a:t>
            </a:r>
            <a:r>
              <a:rPr lang="fr-FR" dirty="0"/>
              <a:t>préparation de médicaments </a:t>
            </a:r>
            <a:r>
              <a:rPr lang="fr-FR" dirty="0" smtClean="0"/>
              <a:t>visqueux </a:t>
            </a:r>
            <a:r>
              <a:rPr lang="fr-FR" dirty="0"/>
              <a:t>tels que le </a:t>
            </a:r>
            <a:r>
              <a:rPr lang="fr-FR" dirty="0" err="1"/>
              <a:t>Paclitaxel</a:t>
            </a:r>
            <a:r>
              <a:rPr lang="fr-FR" dirty="0" smtClean="0"/>
              <a:t>. </a:t>
            </a:r>
          </a:p>
          <a:p>
            <a:endParaRPr lang="fr-FR" dirty="0"/>
          </a:p>
          <a:p>
            <a:pPr defTabSz="954999">
              <a:defRPr/>
            </a:pPr>
            <a:r>
              <a:rPr lang="fr-FR" dirty="0" smtClean="0"/>
              <a:t>La zone de chargement étant</a:t>
            </a:r>
            <a:r>
              <a:rPr lang="fr-FR" baseline="0" dirty="0" smtClean="0"/>
              <a:t> très réduite, et donc assez sensible, il est important d’effectuer des contrôles microbiologiques réguliers (hebdomadaires), et d’être vigilant sur son nettoyage.</a:t>
            </a:r>
            <a:endParaRPr lang="fr-FR" dirty="0" smtClean="0"/>
          </a:p>
          <a:p>
            <a:pPr defTabSz="954999">
              <a:defRPr/>
            </a:pPr>
            <a:endParaRPr lang="fr-FR" dirty="0" smtClean="0"/>
          </a:p>
          <a:p>
            <a:pPr defTabSz="954999">
              <a:defRPr/>
            </a:pPr>
            <a:endParaRPr lang="fr-FR" dirty="0" smtClean="0"/>
          </a:p>
          <a:p>
            <a:pPr defTabSz="954999">
              <a:defRPr/>
            </a:pPr>
            <a:r>
              <a:rPr lang="fr-FR" baseline="0" dirty="0" smtClean="0"/>
              <a:t>Merci de votre attention,</a:t>
            </a:r>
            <a:endParaRPr lang="fr-FR" dirty="0" smtClean="0"/>
          </a:p>
          <a:p>
            <a:pPr defTabSz="954999">
              <a:defRPr/>
            </a:pPr>
            <a:r>
              <a:rPr lang="fr-FR" dirty="0" smtClean="0"/>
              <a:t> https://www.sfpo.com/robot-vs-humanoide-la-fabrication-automatisee-reduit-elle-la-contamination-aux-cytotoxiques/</a:t>
            </a:r>
          </a:p>
          <a:p>
            <a:endParaRPr lang="fr-FR" dirty="0"/>
          </a:p>
        </p:txBody>
      </p:sp>
      <p:sp>
        <p:nvSpPr>
          <p:cNvPr id="4" name="Espace réservé du numéro de diapositive 3"/>
          <p:cNvSpPr>
            <a:spLocks noGrp="1"/>
          </p:cNvSpPr>
          <p:nvPr>
            <p:ph type="sldNum" sz="quarter" idx="10"/>
          </p:nvPr>
        </p:nvSpPr>
        <p:spPr/>
        <p:txBody>
          <a:bodyPr/>
          <a:lstStyle/>
          <a:p>
            <a:fld id="{A21F4FA1-758A-4BAF-A4F2-2E3CEF428D05}" type="slidenum">
              <a:rPr lang="fr-FR" smtClean="0"/>
              <a:pPr/>
              <a:t>16</a:t>
            </a:fld>
            <a:endParaRPr lang="fr-FR"/>
          </a:p>
        </p:txBody>
      </p:sp>
    </p:spTree>
    <p:extLst>
      <p:ext uri="{BB962C8B-B14F-4D97-AF65-F5344CB8AC3E}">
        <p14:creationId xmlns:p14="http://schemas.microsoft.com/office/powerpoint/2010/main" xmlns="" val="368634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r>
              <a:rPr lang="fr-FR" baseline="0" dirty="0"/>
              <a:t>Face à une augmentation significative d’activité </a:t>
            </a:r>
            <a:r>
              <a:rPr lang="fr-FR" baseline="0" dirty="0" smtClean="0"/>
              <a:t>(130% </a:t>
            </a:r>
            <a:r>
              <a:rPr lang="fr-FR" baseline="0" dirty="0"/>
              <a:t>en </a:t>
            </a:r>
            <a:r>
              <a:rPr lang="fr-FR" baseline="0" dirty="0" smtClean="0"/>
              <a:t>1 dizaine d’années) Nous avons du repenser notre de mode fonctionnement et la robotisation est apparu comme une solution sécurisée, permettant de soulager la charge de travail des équipes.</a:t>
            </a:r>
            <a:endParaRPr lang="fr-FR" baseline="0" dirty="0"/>
          </a:p>
          <a:p>
            <a:endParaRPr lang="fr-FR" baseline="0" dirty="0"/>
          </a:p>
          <a:p>
            <a:r>
              <a:rPr lang="fr-FR" baseline="0" dirty="0"/>
              <a:t>Dans ce contexte, nous avons  </a:t>
            </a:r>
          </a:p>
          <a:p>
            <a:pPr marL="179062" indent="-179062">
              <a:buFontTx/>
              <a:buChar char="-"/>
            </a:pPr>
            <a:r>
              <a:rPr lang="fr-FR" baseline="0" dirty="0"/>
              <a:t>identifié et évalué les solutions proposés par les différents fournisseurs pour l’acquisition de 2 robots</a:t>
            </a:r>
          </a:p>
          <a:p>
            <a:pPr marL="179062" indent="-179062">
              <a:buFontTx/>
              <a:buChar char="-"/>
            </a:pPr>
            <a:r>
              <a:rPr lang="fr-FR" baseline="0" dirty="0"/>
              <a:t>puis sélectionné l’offre correspondant à nos </a:t>
            </a:r>
            <a:r>
              <a:rPr lang="fr-FR" baseline="0" dirty="0" err="1"/>
              <a:t>pré-requis</a:t>
            </a:r>
            <a:r>
              <a:rPr lang="fr-FR" baseline="0" dirty="0"/>
              <a:t> </a:t>
            </a:r>
          </a:p>
          <a:p>
            <a:endParaRPr lang="fr-FR" baseline="0" dirty="0"/>
          </a:p>
          <a:p>
            <a:r>
              <a:rPr lang="fr-FR" baseline="0" dirty="0" smtClean="0"/>
              <a:t>Le </a:t>
            </a:r>
            <a:r>
              <a:rPr lang="fr-FR" baseline="0" dirty="0"/>
              <a:t>déploiement du 1</a:t>
            </a:r>
            <a:r>
              <a:rPr lang="fr-FR" baseline="30000" dirty="0"/>
              <a:t>er</a:t>
            </a:r>
            <a:r>
              <a:rPr lang="fr-FR" baseline="0" dirty="0"/>
              <a:t> Robot est intervenu durant le 1</a:t>
            </a:r>
            <a:r>
              <a:rPr lang="fr-FR" baseline="30000" dirty="0"/>
              <a:t>er</a:t>
            </a:r>
            <a:r>
              <a:rPr lang="fr-FR" baseline="0" dirty="0"/>
              <a:t> trimestre 2018. </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A21F4FA1-758A-4BAF-A4F2-2E3CEF428D05}" type="slidenum">
              <a:rPr lang="fr-FR" smtClean="0"/>
              <a:pPr/>
              <a:t>6</a:t>
            </a:fld>
            <a:endParaRPr lang="fr-FR"/>
          </a:p>
        </p:txBody>
      </p:sp>
    </p:spTree>
    <p:extLst>
      <p:ext uri="{BB962C8B-B14F-4D97-AF65-F5344CB8AC3E}">
        <p14:creationId xmlns:p14="http://schemas.microsoft.com/office/powerpoint/2010/main" xmlns="" val="375082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r>
              <a:rPr lang="fr-FR" baseline="0" dirty="0"/>
              <a:t>Face à une augmentation significative d’activité </a:t>
            </a:r>
            <a:r>
              <a:rPr lang="fr-FR" baseline="0" dirty="0" smtClean="0"/>
              <a:t>(130% </a:t>
            </a:r>
            <a:r>
              <a:rPr lang="fr-FR" baseline="0" dirty="0"/>
              <a:t>en </a:t>
            </a:r>
            <a:r>
              <a:rPr lang="fr-FR" baseline="0" dirty="0" smtClean="0"/>
              <a:t>1 dizaine d’années) Nous avons du repenser notre de mode fonctionnement et la robotisation est apparu comme une solution sécurisée, permettant de soulager la charge de travail des équipes.</a:t>
            </a:r>
            <a:endParaRPr lang="fr-FR" baseline="0" dirty="0"/>
          </a:p>
          <a:p>
            <a:endParaRPr lang="fr-FR" baseline="0" dirty="0"/>
          </a:p>
          <a:p>
            <a:r>
              <a:rPr lang="fr-FR" baseline="0" dirty="0"/>
              <a:t>Dans ce contexte, nous avons  </a:t>
            </a:r>
          </a:p>
          <a:p>
            <a:pPr marL="179062" indent="-179062">
              <a:buFontTx/>
              <a:buChar char="-"/>
            </a:pPr>
            <a:r>
              <a:rPr lang="fr-FR" baseline="0" dirty="0"/>
              <a:t>identifié et évalué les solutions proposés par les différents fournisseurs pour l’acquisition de 2 robots</a:t>
            </a:r>
          </a:p>
          <a:p>
            <a:pPr marL="179062" indent="-179062">
              <a:buFontTx/>
              <a:buChar char="-"/>
            </a:pPr>
            <a:r>
              <a:rPr lang="fr-FR" baseline="0" dirty="0"/>
              <a:t>puis sélectionné l’offre correspondant à nos </a:t>
            </a:r>
            <a:r>
              <a:rPr lang="fr-FR" baseline="0" dirty="0" err="1"/>
              <a:t>pré-requis</a:t>
            </a:r>
            <a:r>
              <a:rPr lang="fr-FR" baseline="0" dirty="0"/>
              <a:t> </a:t>
            </a:r>
          </a:p>
          <a:p>
            <a:endParaRPr lang="fr-FR" baseline="0" dirty="0"/>
          </a:p>
          <a:p>
            <a:r>
              <a:rPr lang="fr-FR" baseline="0" dirty="0" smtClean="0"/>
              <a:t>Le </a:t>
            </a:r>
            <a:r>
              <a:rPr lang="fr-FR" baseline="0" dirty="0"/>
              <a:t>déploiement du 1</a:t>
            </a:r>
            <a:r>
              <a:rPr lang="fr-FR" baseline="30000" dirty="0"/>
              <a:t>er</a:t>
            </a:r>
            <a:r>
              <a:rPr lang="fr-FR" baseline="0" dirty="0"/>
              <a:t> Robot est intervenu durant le 1</a:t>
            </a:r>
            <a:r>
              <a:rPr lang="fr-FR" baseline="30000" dirty="0"/>
              <a:t>er</a:t>
            </a:r>
            <a:r>
              <a:rPr lang="fr-FR" baseline="0" dirty="0"/>
              <a:t> trimestre 2018. </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A21F4FA1-758A-4BAF-A4F2-2E3CEF428D05}" type="slidenum">
              <a:rPr lang="fr-FR" smtClean="0"/>
              <a:pPr/>
              <a:t>7</a:t>
            </a:fld>
            <a:endParaRPr lang="fr-FR"/>
          </a:p>
        </p:txBody>
      </p:sp>
    </p:spTree>
    <p:extLst>
      <p:ext uri="{BB962C8B-B14F-4D97-AF65-F5344CB8AC3E}">
        <p14:creationId xmlns:p14="http://schemas.microsoft.com/office/powerpoint/2010/main" xmlns="" val="375082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r>
              <a:rPr lang="fr-FR" baseline="0" dirty="0"/>
              <a:t>Face à une augmentation significative d’activité </a:t>
            </a:r>
            <a:r>
              <a:rPr lang="fr-FR" baseline="0" dirty="0" smtClean="0"/>
              <a:t>(130% </a:t>
            </a:r>
            <a:r>
              <a:rPr lang="fr-FR" baseline="0" dirty="0"/>
              <a:t>en </a:t>
            </a:r>
            <a:r>
              <a:rPr lang="fr-FR" baseline="0" dirty="0" smtClean="0"/>
              <a:t>1 dizaine d’années) Nous avons du repenser notre de mode fonctionnement et la robotisation est apparu comme une solution sécurisée, permettant de soulager la charge de travail des équipes.</a:t>
            </a:r>
            <a:endParaRPr lang="fr-FR" baseline="0" dirty="0"/>
          </a:p>
          <a:p>
            <a:endParaRPr lang="fr-FR" baseline="0" dirty="0"/>
          </a:p>
          <a:p>
            <a:r>
              <a:rPr lang="fr-FR" baseline="0" dirty="0"/>
              <a:t>Dans ce contexte, nous avons  </a:t>
            </a:r>
          </a:p>
          <a:p>
            <a:pPr marL="179062" indent="-179062">
              <a:buFontTx/>
              <a:buChar char="-"/>
            </a:pPr>
            <a:r>
              <a:rPr lang="fr-FR" baseline="0" dirty="0"/>
              <a:t>identifié et évalué les solutions proposés par les différents fournisseurs pour l’acquisition de 2 robots</a:t>
            </a:r>
          </a:p>
          <a:p>
            <a:pPr marL="179062" indent="-179062">
              <a:buFontTx/>
              <a:buChar char="-"/>
            </a:pPr>
            <a:r>
              <a:rPr lang="fr-FR" baseline="0" dirty="0"/>
              <a:t>puis sélectionné l’offre correspondant à nos </a:t>
            </a:r>
            <a:r>
              <a:rPr lang="fr-FR" baseline="0" dirty="0" err="1"/>
              <a:t>pré-requis</a:t>
            </a:r>
            <a:r>
              <a:rPr lang="fr-FR" baseline="0" dirty="0"/>
              <a:t> </a:t>
            </a:r>
          </a:p>
          <a:p>
            <a:endParaRPr lang="fr-FR" baseline="0" dirty="0"/>
          </a:p>
          <a:p>
            <a:r>
              <a:rPr lang="fr-FR" baseline="0" dirty="0" smtClean="0"/>
              <a:t>Le </a:t>
            </a:r>
            <a:r>
              <a:rPr lang="fr-FR" baseline="0" dirty="0"/>
              <a:t>déploiement du 1</a:t>
            </a:r>
            <a:r>
              <a:rPr lang="fr-FR" baseline="30000" dirty="0"/>
              <a:t>er</a:t>
            </a:r>
            <a:r>
              <a:rPr lang="fr-FR" baseline="0" dirty="0"/>
              <a:t> Robot est intervenu durant le 1</a:t>
            </a:r>
            <a:r>
              <a:rPr lang="fr-FR" baseline="30000" dirty="0"/>
              <a:t>er</a:t>
            </a:r>
            <a:r>
              <a:rPr lang="fr-FR" baseline="0" dirty="0"/>
              <a:t> trimestre 2018. </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A21F4FA1-758A-4BAF-A4F2-2E3CEF428D05}" type="slidenum">
              <a:rPr lang="fr-FR" smtClean="0"/>
              <a:pPr/>
              <a:t>8</a:t>
            </a:fld>
            <a:endParaRPr lang="fr-FR"/>
          </a:p>
        </p:txBody>
      </p:sp>
    </p:spTree>
    <p:extLst>
      <p:ext uri="{BB962C8B-B14F-4D97-AF65-F5344CB8AC3E}">
        <p14:creationId xmlns:p14="http://schemas.microsoft.com/office/powerpoint/2010/main" xmlns="" val="375082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r>
              <a:rPr lang="fr-FR" baseline="0" dirty="0"/>
              <a:t>Face à une augmentation significative d’activité </a:t>
            </a:r>
            <a:r>
              <a:rPr lang="fr-FR" baseline="0" dirty="0" smtClean="0"/>
              <a:t>(130% </a:t>
            </a:r>
            <a:r>
              <a:rPr lang="fr-FR" baseline="0" dirty="0"/>
              <a:t>en </a:t>
            </a:r>
            <a:r>
              <a:rPr lang="fr-FR" baseline="0" dirty="0" smtClean="0"/>
              <a:t>1 dizaine d’années) Nous avons du repenser notre de mode fonctionnement et la robotisation est apparu comme une solution sécurisée, permettant de soulager la charge de travail des équipes.</a:t>
            </a:r>
            <a:endParaRPr lang="fr-FR" baseline="0" dirty="0"/>
          </a:p>
          <a:p>
            <a:endParaRPr lang="fr-FR" baseline="0" dirty="0"/>
          </a:p>
          <a:p>
            <a:r>
              <a:rPr lang="fr-FR" baseline="0" dirty="0"/>
              <a:t>Dans ce contexte, nous avons  </a:t>
            </a:r>
          </a:p>
          <a:p>
            <a:pPr marL="179062" indent="-179062">
              <a:buFontTx/>
              <a:buChar char="-"/>
            </a:pPr>
            <a:r>
              <a:rPr lang="fr-FR" baseline="0" dirty="0"/>
              <a:t>identifié et évalué les solutions proposés par les différents fournisseurs pour l’acquisition de 2 robots</a:t>
            </a:r>
          </a:p>
          <a:p>
            <a:pPr marL="179062" indent="-179062">
              <a:buFontTx/>
              <a:buChar char="-"/>
            </a:pPr>
            <a:r>
              <a:rPr lang="fr-FR" baseline="0" dirty="0"/>
              <a:t>puis sélectionné l’offre correspondant à nos </a:t>
            </a:r>
            <a:r>
              <a:rPr lang="fr-FR" baseline="0" dirty="0" err="1"/>
              <a:t>pré-requis</a:t>
            </a:r>
            <a:r>
              <a:rPr lang="fr-FR" baseline="0" dirty="0"/>
              <a:t> </a:t>
            </a:r>
          </a:p>
          <a:p>
            <a:endParaRPr lang="fr-FR" baseline="0" dirty="0"/>
          </a:p>
          <a:p>
            <a:r>
              <a:rPr lang="fr-FR" baseline="0" dirty="0" smtClean="0"/>
              <a:t>Le </a:t>
            </a:r>
            <a:r>
              <a:rPr lang="fr-FR" baseline="0" dirty="0"/>
              <a:t>déploiement du 1</a:t>
            </a:r>
            <a:r>
              <a:rPr lang="fr-FR" baseline="30000" dirty="0"/>
              <a:t>er</a:t>
            </a:r>
            <a:r>
              <a:rPr lang="fr-FR" baseline="0" dirty="0"/>
              <a:t> Robot est intervenu durant le 1</a:t>
            </a:r>
            <a:r>
              <a:rPr lang="fr-FR" baseline="30000" dirty="0"/>
              <a:t>er</a:t>
            </a:r>
            <a:r>
              <a:rPr lang="fr-FR" baseline="0" dirty="0"/>
              <a:t> trimestre 2018. </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A21F4FA1-758A-4BAF-A4F2-2E3CEF428D05}" type="slidenum">
              <a:rPr lang="fr-FR" smtClean="0"/>
              <a:pPr/>
              <a:t>9</a:t>
            </a:fld>
            <a:endParaRPr lang="fr-FR"/>
          </a:p>
        </p:txBody>
      </p:sp>
    </p:spTree>
    <p:extLst>
      <p:ext uri="{BB962C8B-B14F-4D97-AF65-F5344CB8AC3E}">
        <p14:creationId xmlns:p14="http://schemas.microsoft.com/office/powerpoint/2010/main" xmlns="" val="375082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r>
              <a:rPr lang="fr-FR" baseline="0" dirty="0"/>
              <a:t>Face à une augmentation significative d’activité </a:t>
            </a:r>
            <a:r>
              <a:rPr lang="fr-FR" baseline="0" dirty="0" smtClean="0"/>
              <a:t>(130% </a:t>
            </a:r>
            <a:r>
              <a:rPr lang="fr-FR" baseline="0" dirty="0"/>
              <a:t>en </a:t>
            </a:r>
            <a:r>
              <a:rPr lang="fr-FR" baseline="0" dirty="0" smtClean="0"/>
              <a:t>1 dizaine d’années) Nous avons du repenser notre de mode fonctionnement et la robotisation est apparu comme une solution sécurisée, permettant de soulager la charge de travail des équipes.</a:t>
            </a:r>
            <a:endParaRPr lang="fr-FR" baseline="0" dirty="0"/>
          </a:p>
          <a:p>
            <a:endParaRPr lang="fr-FR" baseline="0" dirty="0"/>
          </a:p>
          <a:p>
            <a:r>
              <a:rPr lang="fr-FR" baseline="0" dirty="0"/>
              <a:t>Dans ce contexte, nous avons  </a:t>
            </a:r>
          </a:p>
          <a:p>
            <a:pPr marL="179062" indent="-179062">
              <a:buFontTx/>
              <a:buChar char="-"/>
            </a:pPr>
            <a:r>
              <a:rPr lang="fr-FR" baseline="0" dirty="0"/>
              <a:t>identifié et évalué les solutions proposés par les différents fournisseurs pour l’acquisition de 2 robots</a:t>
            </a:r>
          </a:p>
          <a:p>
            <a:pPr marL="179062" indent="-179062">
              <a:buFontTx/>
              <a:buChar char="-"/>
            </a:pPr>
            <a:r>
              <a:rPr lang="fr-FR" baseline="0" dirty="0"/>
              <a:t>puis sélectionné l’offre correspondant à nos </a:t>
            </a:r>
            <a:r>
              <a:rPr lang="fr-FR" baseline="0" dirty="0" err="1"/>
              <a:t>pré-requis</a:t>
            </a:r>
            <a:r>
              <a:rPr lang="fr-FR" baseline="0" dirty="0"/>
              <a:t> </a:t>
            </a:r>
          </a:p>
          <a:p>
            <a:endParaRPr lang="fr-FR" baseline="0" dirty="0"/>
          </a:p>
          <a:p>
            <a:r>
              <a:rPr lang="fr-FR" baseline="0" dirty="0" smtClean="0"/>
              <a:t>Le </a:t>
            </a:r>
            <a:r>
              <a:rPr lang="fr-FR" baseline="0" dirty="0"/>
              <a:t>déploiement du 1</a:t>
            </a:r>
            <a:r>
              <a:rPr lang="fr-FR" baseline="30000" dirty="0"/>
              <a:t>er</a:t>
            </a:r>
            <a:r>
              <a:rPr lang="fr-FR" baseline="0" dirty="0"/>
              <a:t> Robot est intervenu durant le 1</a:t>
            </a:r>
            <a:r>
              <a:rPr lang="fr-FR" baseline="30000" dirty="0"/>
              <a:t>er</a:t>
            </a:r>
            <a:r>
              <a:rPr lang="fr-FR" baseline="0" dirty="0"/>
              <a:t> trimestre 2018. </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A21F4FA1-758A-4BAF-A4F2-2E3CEF428D05}" type="slidenum">
              <a:rPr lang="fr-FR" smtClean="0"/>
              <a:pPr/>
              <a:t>10</a:t>
            </a:fld>
            <a:endParaRPr lang="fr-FR"/>
          </a:p>
        </p:txBody>
      </p:sp>
    </p:spTree>
    <p:extLst>
      <p:ext uri="{BB962C8B-B14F-4D97-AF65-F5344CB8AC3E}">
        <p14:creationId xmlns:p14="http://schemas.microsoft.com/office/powerpoint/2010/main" xmlns="" val="375082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r>
              <a:rPr lang="fr-FR" baseline="0" dirty="0"/>
              <a:t>Face à une augmentation significative d’activité </a:t>
            </a:r>
            <a:r>
              <a:rPr lang="fr-FR" baseline="0" dirty="0" smtClean="0"/>
              <a:t>(130% </a:t>
            </a:r>
            <a:r>
              <a:rPr lang="fr-FR" baseline="0" dirty="0"/>
              <a:t>en </a:t>
            </a:r>
            <a:r>
              <a:rPr lang="fr-FR" baseline="0" dirty="0" smtClean="0"/>
              <a:t>1 dizaine d’années) Nous avons du repenser notre de mode fonctionnement et la robotisation est apparu comme une solution sécurisée, permettant de soulager la charge de travail des équipes.</a:t>
            </a:r>
            <a:endParaRPr lang="fr-FR" baseline="0" dirty="0"/>
          </a:p>
          <a:p>
            <a:endParaRPr lang="fr-FR" baseline="0" dirty="0"/>
          </a:p>
          <a:p>
            <a:r>
              <a:rPr lang="fr-FR" baseline="0" dirty="0"/>
              <a:t>Dans ce contexte, nous avons  </a:t>
            </a:r>
          </a:p>
          <a:p>
            <a:pPr marL="179062" indent="-179062">
              <a:buFontTx/>
              <a:buChar char="-"/>
            </a:pPr>
            <a:r>
              <a:rPr lang="fr-FR" baseline="0" dirty="0"/>
              <a:t>identifié et évalué les solutions proposés par les différents fournisseurs pour l’acquisition de 2 robots</a:t>
            </a:r>
          </a:p>
          <a:p>
            <a:pPr marL="179062" indent="-179062">
              <a:buFontTx/>
              <a:buChar char="-"/>
            </a:pPr>
            <a:r>
              <a:rPr lang="fr-FR" baseline="0" dirty="0"/>
              <a:t>puis sélectionné l’offre correspondant à nos </a:t>
            </a:r>
            <a:r>
              <a:rPr lang="fr-FR" baseline="0" dirty="0" err="1"/>
              <a:t>pré-requis</a:t>
            </a:r>
            <a:r>
              <a:rPr lang="fr-FR" baseline="0" dirty="0"/>
              <a:t> </a:t>
            </a:r>
          </a:p>
          <a:p>
            <a:endParaRPr lang="fr-FR" baseline="0" dirty="0"/>
          </a:p>
          <a:p>
            <a:r>
              <a:rPr lang="fr-FR" baseline="0" dirty="0" smtClean="0"/>
              <a:t>Le </a:t>
            </a:r>
            <a:r>
              <a:rPr lang="fr-FR" baseline="0" dirty="0"/>
              <a:t>déploiement du 1</a:t>
            </a:r>
            <a:r>
              <a:rPr lang="fr-FR" baseline="30000" dirty="0"/>
              <a:t>er</a:t>
            </a:r>
            <a:r>
              <a:rPr lang="fr-FR" baseline="0" dirty="0"/>
              <a:t> Robot est intervenu durant le 1</a:t>
            </a:r>
            <a:r>
              <a:rPr lang="fr-FR" baseline="30000" dirty="0"/>
              <a:t>er</a:t>
            </a:r>
            <a:r>
              <a:rPr lang="fr-FR" baseline="0" dirty="0"/>
              <a:t> trimestre 2018. </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A21F4FA1-758A-4BAF-A4F2-2E3CEF428D05}" type="slidenum">
              <a:rPr lang="fr-FR" smtClean="0"/>
              <a:pPr/>
              <a:t>11</a:t>
            </a:fld>
            <a:endParaRPr lang="fr-FR"/>
          </a:p>
        </p:txBody>
      </p:sp>
    </p:spTree>
    <p:extLst>
      <p:ext uri="{BB962C8B-B14F-4D97-AF65-F5344CB8AC3E}">
        <p14:creationId xmlns:p14="http://schemas.microsoft.com/office/powerpoint/2010/main" xmlns="" val="375082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r>
              <a:rPr lang="fr-FR" dirty="0"/>
              <a:t>Une étape de configuration préalable à l’entrée en production  est indispensable. Elle permet de configurer l’ensemble des dispositifs médicaux (de préparation et d’administration), solvants de reconstitution et de dilution ainsi que le conditionnement primaire des flacons de médicaments. L’ensemble du paramétrage ainsi que l’introduction de nouvelles préparations </a:t>
            </a:r>
            <a:r>
              <a:rPr lang="fr-FR" dirty="0" smtClean="0"/>
              <a:t>est paramétré par le fournisseur et validé par l’équipe pharmaceutique </a:t>
            </a:r>
          </a:p>
          <a:p>
            <a:r>
              <a:rPr lang="fr-FR" dirty="0" smtClean="0"/>
              <a:t>Nous avons été confronté a une absence de disponibilité de flacon en verre de </a:t>
            </a:r>
            <a:r>
              <a:rPr lang="fr-FR" dirty="0" err="1" smtClean="0"/>
              <a:t>NaCl</a:t>
            </a:r>
            <a:r>
              <a:rPr lang="fr-FR" baseline="0" dirty="0" smtClean="0"/>
              <a:t> et Glucose en conditionnement de compatible avec le robot. Ces flacons sont pour l’</a:t>
            </a:r>
            <a:r>
              <a:rPr lang="fr-FR" baseline="0" dirty="0" err="1" smtClean="0"/>
              <a:t>insatant</a:t>
            </a:r>
            <a:r>
              <a:rPr lang="fr-FR" baseline="0" dirty="0" smtClean="0"/>
              <a:t> nécessaires pour la reconstitution des lyophilisats et </a:t>
            </a:r>
            <a:r>
              <a:rPr lang="fr-FR" baseline="0" dirty="0" err="1" smtClean="0"/>
              <a:t>infuseurs</a:t>
            </a:r>
            <a:r>
              <a:rPr lang="fr-FR" baseline="0" dirty="0" smtClean="0"/>
              <a:t>. Nous avons du recourir à l’importation de spécialité pharmaceutiques italiennes. </a:t>
            </a:r>
            <a:endParaRPr lang="fr-FR" dirty="0"/>
          </a:p>
          <a:p>
            <a:endParaRPr lang="fr-FR" dirty="0"/>
          </a:p>
          <a:p>
            <a:r>
              <a:rPr lang="fr-FR" dirty="0"/>
              <a:t>Le Robot assure actuellement la préparation de poches de médicaments prêt à l’emploi et lyophilisés avec connexion de la tubulure ainsi que des infuseurs. </a:t>
            </a:r>
            <a:endParaRPr lang="fr-FR" dirty="0" smtClean="0"/>
          </a:p>
          <a:p>
            <a:endParaRPr lang="fr-FR" dirty="0" smtClean="0"/>
          </a:p>
          <a:p>
            <a:r>
              <a:rPr lang="fr-FR" dirty="0" smtClean="0"/>
              <a:t>L’utilisation </a:t>
            </a:r>
            <a:r>
              <a:rPr lang="fr-FR" dirty="0"/>
              <a:t>quotidienne du robot implique un nettoyage en fin de journée à l’alcool modifié à 70% </a:t>
            </a:r>
            <a:r>
              <a:rPr lang="fr-FR" dirty="0" smtClean="0"/>
              <a:t>. </a:t>
            </a:r>
            <a:r>
              <a:rPr lang="fr-FR" dirty="0"/>
              <a:t>Une fois par semaine, </a:t>
            </a:r>
            <a:r>
              <a:rPr lang="fr-FR" baseline="0" dirty="0"/>
              <a:t>une décontamination plus poussée incluant une étape de détersion puis de désinfection est mise en œuvre</a:t>
            </a:r>
            <a:r>
              <a:rPr lang="fr-FR" baseline="0" dirty="0" smtClean="0"/>
              <a:t>.</a:t>
            </a:r>
            <a:endParaRPr lang="fr-FR" baseline="0" dirty="0"/>
          </a:p>
        </p:txBody>
      </p:sp>
      <p:sp>
        <p:nvSpPr>
          <p:cNvPr id="4" name="Espace réservé du numéro de diapositive 3"/>
          <p:cNvSpPr>
            <a:spLocks noGrp="1"/>
          </p:cNvSpPr>
          <p:nvPr>
            <p:ph type="sldNum" sz="quarter" idx="10"/>
          </p:nvPr>
        </p:nvSpPr>
        <p:spPr/>
        <p:txBody>
          <a:bodyPr/>
          <a:lstStyle/>
          <a:p>
            <a:fld id="{A21F4FA1-758A-4BAF-A4F2-2E3CEF428D05}" type="slidenum">
              <a:rPr lang="fr-FR" smtClean="0"/>
              <a:pPr/>
              <a:t>12</a:t>
            </a:fld>
            <a:endParaRPr lang="fr-FR"/>
          </a:p>
        </p:txBody>
      </p:sp>
    </p:spTree>
    <p:extLst>
      <p:ext uri="{BB962C8B-B14F-4D97-AF65-F5344CB8AC3E}">
        <p14:creationId xmlns:p14="http://schemas.microsoft.com/office/powerpoint/2010/main" xmlns="" val="87904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r>
              <a:rPr lang="fr-FR" dirty="0"/>
              <a:t>La diapositive présente le bilan d’activité des 7 premiers mois du 1</a:t>
            </a:r>
            <a:r>
              <a:rPr lang="fr-FR" baseline="30000" dirty="0"/>
              <a:t>er</a:t>
            </a:r>
            <a:r>
              <a:rPr lang="fr-FR" dirty="0"/>
              <a:t> robot.</a:t>
            </a:r>
          </a:p>
          <a:p>
            <a:r>
              <a:rPr lang="fr-FR" baseline="0" dirty="0"/>
              <a:t>Ces chiffres intègrent la phase de montée en charge durant les mois de février et mars 2018 et l’interruption du fonctionnement du 1</a:t>
            </a:r>
            <a:r>
              <a:rPr lang="fr-FR" baseline="30000" dirty="0"/>
              <a:t>er</a:t>
            </a:r>
            <a:r>
              <a:rPr lang="fr-FR" baseline="0" dirty="0"/>
              <a:t> robot lors de l’installation du 2</a:t>
            </a:r>
            <a:r>
              <a:rPr lang="fr-FR" baseline="30000" dirty="0"/>
              <a:t>nd</a:t>
            </a:r>
            <a:r>
              <a:rPr lang="fr-FR" baseline="0" dirty="0"/>
              <a:t> robot dans la pièce qui a du être requalifiée.</a:t>
            </a:r>
          </a:p>
          <a:p>
            <a:endParaRPr lang="fr-FR" baseline="0" dirty="0"/>
          </a:p>
          <a:p>
            <a:r>
              <a:rPr lang="fr-FR" baseline="0" dirty="0"/>
              <a:t>Actuellement, il n’y a </a:t>
            </a:r>
            <a:r>
              <a:rPr lang="fr-FR" baseline="0" dirty="0" smtClean="0"/>
              <a:t>pas d’interface </a:t>
            </a:r>
            <a:r>
              <a:rPr lang="fr-FR" baseline="0" dirty="0"/>
              <a:t>entre le logiciel pilotant le robot et notre logiciel de gestion du circuit des </a:t>
            </a:r>
            <a:r>
              <a:rPr lang="fr-FR" baseline="0" dirty="0" smtClean="0"/>
              <a:t>chimiothérapies.</a:t>
            </a:r>
          </a:p>
          <a:p>
            <a:endParaRPr lang="fr-FR" baseline="0" dirty="0" smtClean="0"/>
          </a:p>
          <a:p>
            <a:r>
              <a:rPr lang="fr-FR" baseline="0" dirty="0" smtClean="0"/>
              <a:t>La performance et l’utilisation pratique de ce robot nous ont amené à confirmer l’option d’achat du deuxième robot.</a:t>
            </a:r>
            <a:endParaRPr lang="fr-FR" baseline="0" dirty="0"/>
          </a:p>
        </p:txBody>
      </p:sp>
      <p:sp>
        <p:nvSpPr>
          <p:cNvPr id="4" name="Espace réservé du numéro de diapositive 3"/>
          <p:cNvSpPr>
            <a:spLocks noGrp="1"/>
          </p:cNvSpPr>
          <p:nvPr>
            <p:ph type="sldNum" sz="quarter" idx="10"/>
          </p:nvPr>
        </p:nvSpPr>
        <p:spPr/>
        <p:txBody>
          <a:bodyPr/>
          <a:lstStyle/>
          <a:p>
            <a:fld id="{A21F4FA1-758A-4BAF-A4F2-2E3CEF428D05}" type="slidenum">
              <a:rPr lang="fr-FR" smtClean="0"/>
              <a:pPr/>
              <a:t>13</a:t>
            </a:fld>
            <a:endParaRPr lang="fr-FR"/>
          </a:p>
        </p:txBody>
      </p:sp>
    </p:spTree>
    <p:extLst>
      <p:ext uri="{BB962C8B-B14F-4D97-AF65-F5344CB8AC3E}">
        <p14:creationId xmlns:p14="http://schemas.microsoft.com/office/powerpoint/2010/main" xmlns="" val="366908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sz="quarter" idx="10"/>
          </p:nvPr>
        </p:nvSpPr>
        <p:spPr>
          <a:ln/>
        </p:spPr>
        <p:txBody>
          <a:bodyPr/>
          <a:lstStyle>
            <a:lvl1pPr>
              <a:defRPr/>
            </a:lvl1pPr>
          </a:lstStyle>
          <a:p>
            <a:fld id="{DDD9E36D-6BAB-43C6-91D7-095CFDD48B9B}" type="slidenum">
              <a:rPr lang="fr-FR"/>
              <a:pPr/>
              <a:t>‹N°›</a:t>
            </a:fld>
            <a:endParaRPr lang="fr-FR"/>
          </a:p>
        </p:txBody>
      </p:sp>
    </p:spTree>
    <p:extLst>
      <p:ext uri="{BB962C8B-B14F-4D97-AF65-F5344CB8AC3E}">
        <p14:creationId xmlns:p14="http://schemas.microsoft.com/office/powerpoint/2010/main" xmlns="" val="63842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3000" b="1">
                <a:solidFill>
                  <a:srgbClr val="5C5262"/>
                </a:solidFill>
                <a:latin typeface="Arial" pitchFamily="34" charset="0"/>
                <a:cs typeface="Arial" pitchFamily="34" charset="0"/>
              </a:defRPr>
            </a:lvl1pPr>
          </a:lstStyle>
          <a:p>
            <a:r>
              <a:rPr lang="fr-FR"/>
              <a:t>Modifiez le style du titre</a:t>
            </a:r>
          </a:p>
        </p:txBody>
      </p:sp>
      <p:sp>
        <p:nvSpPr>
          <p:cNvPr id="4" name="Espace réservé de la date 3"/>
          <p:cNvSpPr>
            <a:spLocks noGrp="1"/>
          </p:cNvSpPr>
          <p:nvPr>
            <p:ph type="dt" sz="half" idx="10"/>
          </p:nvPr>
        </p:nvSpPr>
        <p:spPr/>
        <p:txBody>
          <a:bodyPr/>
          <a:lstStyle>
            <a:lvl1pPr>
              <a:defRPr>
                <a:solidFill>
                  <a:schemeClr val="bg1"/>
                </a:solidFill>
              </a:defRPr>
            </a:lvl1pPr>
          </a:lstStyle>
          <a:p>
            <a:fld id="{697B47BC-70B3-48E7-8B51-F68EA5C33863}" type="datetimeFigureOut">
              <a:rPr lang="fr-FR" smtClean="0"/>
              <a:pPr/>
              <a:t>09/10/2019</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3997649F-FC27-4A6E-A3B2-278A33A40828}" type="slidenum">
              <a:rPr lang="fr-FR" smtClean="0"/>
              <a:pPr/>
              <a:t>‹N°›</a:t>
            </a:fld>
            <a:endParaRPr lang="fr-FR"/>
          </a:p>
        </p:txBody>
      </p:sp>
      <p:sp>
        <p:nvSpPr>
          <p:cNvPr id="7" name="Espace réservé du contenu 2"/>
          <p:cNvSpPr>
            <a:spLocks noGrp="1"/>
          </p:cNvSpPr>
          <p:nvPr>
            <p:ph idx="1"/>
          </p:nvPr>
        </p:nvSpPr>
        <p:spPr>
          <a:xfrm>
            <a:off x="457200" y="1200152"/>
            <a:ext cx="8229600" cy="33944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3711232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3000" b="1">
                <a:solidFill>
                  <a:srgbClr val="5C5262"/>
                </a:solidFill>
                <a:latin typeface="Arial" pitchFamily="34" charset="0"/>
                <a:cs typeface="Arial" pitchFamily="34" charset="0"/>
              </a:defRPr>
            </a:lvl1pPr>
          </a:lstStyle>
          <a:p>
            <a:r>
              <a:rPr lang="fr-FR"/>
              <a:t>Modifiez le style du titre</a:t>
            </a:r>
          </a:p>
        </p:txBody>
      </p:sp>
      <p:sp>
        <p:nvSpPr>
          <p:cNvPr id="4" name="Espace réservé de la date 3"/>
          <p:cNvSpPr>
            <a:spLocks noGrp="1"/>
          </p:cNvSpPr>
          <p:nvPr>
            <p:ph type="dt" sz="half" idx="10"/>
          </p:nvPr>
        </p:nvSpPr>
        <p:spPr/>
        <p:txBody>
          <a:bodyPr/>
          <a:lstStyle>
            <a:lvl1pPr>
              <a:defRPr>
                <a:solidFill>
                  <a:schemeClr val="bg1"/>
                </a:solidFill>
              </a:defRPr>
            </a:lvl1pPr>
          </a:lstStyle>
          <a:p>
            <a:fld id="{697B47BC-70B3-48E7-8B51-F68EA5C33863}" type="datetimeFigureOut">
              <a:rPr lang="fr-FR" smtClean="0"/>
              <a:pPr/>
              <a:t>09/10/2019</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3997649F-FC27-4A6E-A3B2-278A33A40828}" type="slidenum">
              <a:rPr lang="fr-FR" smtClean="0"/>
              <a:pPr/>
              <a:t>‹N°›</a:t>
            </a:fld>
            <a:endParaRPr lang="fr-FR"/>
          </a:p>
        </p:txBody>
      </p:sp>
      <p:sp>
        <p:nvSpPr>
          <p:cNvPr id="7" name="Espace réservé du contenu 2"/>
          <p:cNvSpPr>
            <a:spLocks noGrp="1"/>
          </p:cNvSpPr>
          <p:nvPr>
            <p:ph idx="1"/>
          </p:nvPr>
        </p:nvSpPr>
        <p:spPr>
          <a:xfrm>
            <a:off x="457200" y="1200152"/>
            <a:ext cx="8229600" cy="33944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371123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3000" b="1">
                <a:solidFill>
                  <a:srgbClr val="5C5262"/>
                </a:solidFill>
                <a:latin typeface="Arial" pitchFamily="34" charset="0"/>
                <a:cs typeface="Arial" pitchFamily="34" charset="0"/>
              </a:defRPr>
            </a:lvl1pPr>
          </a:lstStyle>
          <a:p>
            <a:r>
              <a:rPr lang="fr-FR"/>
              <a:t>Modifiez le style du titre</a:t>
            </a:r>
          </a:p>
        </p:txBody>
      </p:sp>
      <p:sp>
        <p:nvSpPr>
          <p:cNvPr id="4" name="Espace réservé de la date 3"/>
          <p:cNvSpPr>
            <a:spLocks noGrp="1"/>
          </p:cNvSpPr>
          <p:nvPr>
            <p:ph type="dt" sz="half" idx="10"/>
          </p:nvPr>
        </p:nvSpPr>
        <p:spPr/>
        <p:txBody>
          <a:bodyPr/>
          <a:lstStyle>
            <a:lvl1pPr>
              <a:defRPr>
                <a:solidFill>
                  <a:schemeClr val="bg1"/>
                </a:solidFill>
              </a:defRPr>
            </a:lvl1pPr>
          </a:lstStyle>
          <a:p>
            <a:fld id="{697B47BC-70B3-48E7-8B51-F68EA5C33863}" type="datetimeFigureOut">
              <a:rPr lang="fr-FR" smtClean="0"/>
              <a:pPr/>
              <a:t>09/10/2019</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3997649F-FC27-4A6E-A3B2-278A33A40828}" type="slidenum">
              <a:rPr lang="fr-FR" smtClean="0"/>
              <a:pPr/>
              <a:t>‹N°›</a:t>
            </a:fld>
            <a:endParaRPr lang="fr-FR"/>
          </a:p>
        </p:txBody>
      </p:sp>
      <p:sp>
        <p:nvSpPr>
          <p:cNvPr id="7" name="Espace réservé du contenu 2"/>
          <p:cNvSpPr>
            <a:spLocks noGrp="1"/>
          </p:cNvSpPr>
          <p:nvPr>
            <p:ph idx="1"/>
          </p:nvPr>
        </p:nvSpPr>
        <p:spPr>
          <a:xfrm>
            <a:off x="457200" y="1200152"/>
            <a:ext cx="8229600" cy="33944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3711232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6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3000" b="1">
                <a:solidFill>
                  <a:srgbClr val="5C5262"/>
                </a:solidFill>
                <a:latin typeface="Arial" pitchFamily="34" charset="0"/>
                <a:cs typeface="Arial" pitchFamily="34" charset="0"/>
              </a:defRPr>
            </a:lvl1pPr>
          </a:lstStyle>
          <a:p>
            <a:r>
              <a:rPr lang="fr-FR"/>
              <a:t>Modifiez le style du titre</a:t>
            </a:r>
          </a:p>
        </p:txBody>
      </p:sp>
      <p:sp>
        <p:nvSpPr>
          <p:cNvPr id="4" name="Espace réservé de la date 3"/>
          <p:cNvSpPr>
            <a:spLocks noGrp="1"/>
          </p:cNvSpPr>
          <p:nvPr>
            <p:ph type="dt" sz="half" idx="10"/>
          </p:nvPr>
        </p:nvSpPr>
        <p:spPr/>
        <p:txBody>
          <a:bodyPr/>
          <a:lstStyle>
            <a:lvl1pPr>
              <a:defRPr>
                <a:solidFill>
                  <a:schemeClr val="bg1"/>
                </a:solidFill>
              </a:defRPr>
            </a:lvl1pPr>
          </a:lstStyle>
          <a:p>
            <a:fld id="{697B47BC-70B3-48E7-8B51-F68EA5C33863}" type="datetimeFigureOut">
              <a:rPr lang="fr-FR" smtClean="0"/>
              <a:pPr/>
              <a:t>09/10/2019</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3997649F-FC27-4A6E-A3B2-278A33A40828}" type="slidenum">
              <a:rPr lang="fr-FR" smtClean="0"/>
              <a:pPr/>
              <a:t>‹N°›</a:t>
            </a:fld>
            <a:endParaRPr lang="fr-FR"/>
          </a:p>
        </p:txBody>
      </p:sp>
      <p:sp>
        <p:nvSpPr>
          <p:cNvPr id="7" name="Espace réservé du contenu 2"/>
          <p:cNvSpPr>
            <a:spLocks noGrp="1"/>
          </p:cNvSpPr>
          <p:nvPr>
            <p:ph idx="1"/>
          </p:nvPr>
        </p:nvSpPr>
        <p:spPr>
          <a:xfrm>
            <a:off x="457200" y="1200152"/>
            <a:ext cx="8229600" cy="33944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3711232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7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3000" b="1">
                <a:solidFill>
                  <a:srgbClr val="5C5262"/>
                </a:solidFill>
                <a:latin typeface="Arial" pitchFamily="34" charset="0"/>
                <a:cs typeface="Arial" pitchFamily="34" charset="0"/>
              </a:defRPr>
            </a:lvl1pPr>
          </a:lstStyle>
          <a:p>
            <a:r>
              <a:rPr lang="fr-FR"/>
              <a:t>Modifiez le style du titre</a:t>
            </a:r>
          </a:p>
        </p:txBody>
      </p:sp>
      <p:sp>
        <p:nvSpPr>
          <p:cNvPr id="4" name="Espace réservé de la date 3"/>
          <p:cNvSpPr>
            <a:spLocks noGrp="1"/>
          </p:cNvSpPr>
          <p:nvPr>
            <p:ph type="dt" sz="half" idx="10"/>
          </p:nvPr>
        </p:nvSpPr>
        <p:spPr/>
        <p:txBody>
          <a:bodyPr/>
          <a:lstStyle>
            <a:lvl1pPr>
              <a:defRPr>
                <a:solidFill>
                  <a:schemeClr val="bg1"/>
                </a:solidFill>
              </a:defRPr>
            </a:lvl1pPr>
          </a:lstStyle>
          <a:p>
            <a:fld id="{697B47BC-70B3-48E7-8B51-F68EA5C33863}" type="datetimeFigureOut">
              <a:rPr lang="fr-FR" smtClean="0"/>
              <a:pPr/>
              <a:t>09/10/2019</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3997649F-FC27-4A6E-A3B2-278A33A40828}" type="slidenum">
              <a:rPr lang="fr-FR" smtClean="0"/>
              <a:pPr/>
              <a:t>‹N°›</a:t>
            </a:fld>
            <a:endParaRPr lang="fr-FR"/>
          </a:p>
        </p:txBody>
      </p:sp>
      <p:sp>
        <p:nvSpPr>
          <p:cNvPr id="7" name="Espace réservé du contenu 2"/>
          <p:cNvSpPr>
            <a:spLocks noGrp="1"/>
          </p:cNvSpPr>
          <p:nvPr>
            <p:ph idx="1"/>
          </p:nvPr>
        </p:nvSpPr>
        <p:spPr>
          <a:xfrm>
            <a:off x="457200" y="1200152"/>
            <a:ext cx="8229600" cy="33944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3711232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348862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080996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449537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382242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831878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80BB635-9E8E-4ABD-9B8B-F274364E7765}" type="datetime1">
              <a:rPr lang="fr-FR" smtClean="0"/>
              <a:pPr/>
              <a:t>09/10/2019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F21E51-2723-4919-BB7C-AC26CDD9558B}" type="slidenum">
              <a:rPr lang="fr-FR" smtClean="0"/>
              <a:pPr/>
              <a:t>‹N°›</a:t>
            </a:fld>
            <a:endParaRPr lang="fr-FR"/>
          </a:p>
        </p:txBody>
      </p:sp>
    </p:spTree>
    <p:extLst>
      <p:ext uri="{BB962C8B-B14F-4D97-AF65-F5344CB8AC3E}">
        <p14:creationId xmlns:p14="http://schemas.microsoft.com/office/powerpoint/2010/main" xmlns="" val="3613570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91087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884827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17308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17308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129255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17308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11823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F7B253D-9B4B-8644-8B5F-E80295198A5F}"/>
              </a:ext>
            </a:extLst>
          </p:cNvPr>
          <p:cNvSpPr>
            <a:spLocks noGrp="1"/>
          </p:cNvSpPr>
          <p:nvPr>
            <p:ph type="ctrTitle"/>
          </p:nvPr>
        </p:nvSpPr>
        <p:spPr>
          <a:xfrm>
            <a:off x="1143000" y="841772"/>
            <a:ext cx="6858000" cy="1790700"/>
          </a:xfrm>
        </p:spPr>
        <p:txBody>
          <a:bodyPr anchor="b"/>
          <a:lstStyle>
            <a:lvl1pPr algn="ctr">
              <a:defRPr sz="4500"/>
            </a:lvl1pPr>
          </a:lstStyle>
          <a:p>
            <a:r>
              <a:rPr lang="fr-FR" smtClean="0"/>
              <a:t>Cliquez pour modifier le style du titre</a:t>
            </a:r>
            <a:endParaRPr lang="fr-FR"/>
          </a:p>
        </p:txBody>
      </p:sp>
      <p:sp>
        <p:nvSpPr>
          <p:cNvPr id="3" name="Sous-titre 2">
            <a:extLst>
              <a:ext uri="{FF2B5EF4-FFF2-40B4-BE49-F238E27FC236}">
                <a16:creationId xmlns="" xmlns:a16="http://schemas.microsoft.com/office/drawing/2014/main" id="{128ECA7A-B6AC-5642-8E19-7917CA25C8E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Cliquez pour modifier le style des sous-titres du masque</a:t>
            </a:r>
            <a:endParaRPr lang="fr-FR"/>
          </a:p>
        </p:txBody>
      </p:sp>
      <p:sp>
        <p:nvSpPr>
          <p:cNvPr id="4" name="Espace réservé de la date 3">
            <a:extLst>
              <a:ext uri="{FF2B5EF4-FFF2-40B4-BE49-F238E27FC236}">
                <a16:creationId xmlns="" xmlns:a16="http://schemas.microsoft.com/office/drawing/2014/main" id="{E009CF56-FE51-374F-9A90-E5048CD8206C}"/>
              </a:ext>
            </a:extLst>
          </p:cNvPr>
          <p:cNvSpPr>
            <a:spLocks noGrp="1"/>
          </p:cNvSpPr>
          <p:nvPr>
            <p:ph type="dt" sz="half" idx="10"/>
          </p:nvPr>
        </p:nvSpPr>
        <p:spPr/>
        <p:txBody>
          <a:bodyPr/>
          <a:lstStyle/>
          <a:p>
            <a:fld id="{880BB635-9E8E-4ABD-9B8B-F274364E7765}" type="datetime1">
              <a:rPr lang="fr-FR" smtClean="0"/>
              <a:pPr/>
              <a:t>09/10/2019</a:t>
            </a:fld>
            <a:endParaRPr lang="fr-FR"/>
          </a:p>
        </p:txBody>
      </p:sp>
      <p:sp>
        <p:nvSpPr>
          <p:cNvPr id="5" name="Espace réservé du pied de page 4">
            <a:extLst>
              <a:ext uri="{FF2B5EF4-FFF2-40B4-BE49-F238E27FC236}">
                <a16:creationId xmlns="" xmlns:a16="http://schemas.microsoft.com/office/drawing/2014/main" id="{7EBDE085-32DB-924D-8D3D-1C1CED7607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786309F7-8DD3-2F4F-9623-3BE9D8832C1E}"/>
              </a:ext>
            </a:extLst>
          </p:cNvPr>
          <p:cNvSpPr>
            <a:spLocks noGrp="1"/>
          </p:cNvSpPr>
          <p:nvPr>
            <p:ph type="sldNum" sz="quarter" idx="12"/>
          </p:nvPr>
        </p:nvSpPr>
        <p:spPr/>
        <p:txBody>
          <a:bodyPr/>
          <a:lstStyle/>
          <a:p>
            <a:fld id="{16F21E51-2723-4919-BB7C-AC26CDD9558B}" type="slidenum">
              <a:rPr lang="fr-FR" smtClean="0"/>
              <a:pPr/>
              <a:t>‹N°›</a:t>
            </a:fld>
            <a:endParaRPr lang="fr-FR"/>
          </a:p>
        </p:txBody>
      </p:sp>
    </p:spTree>
    <p:extLst>
      <p:ext uri="{BB962C8B-B14F-4D97-AF65-F5344CB8AC3E}">
        <p14:creationId xmlns="" xmlns:p14="http://schemas.microsoft.com/office/powerpoint/2010/main" val="3058557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080996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sldNum" sz="quarter" idx="10"/>
          </p:nvPr>
        </p:nvSpPr>
        <p:spPr>
          <a:ln/>
        </p:spPr>
        <p:txBody>
          <a:bodyPr/>
          <a:lstStyle>
            <a:lvl1pPr>
              <a:defRPr/>
            </a:lvl1pPr>
          </a:lstStyle>
          <a:p>
            <a:pPr>
              <a:defRPr/>
            </a:pPr>
            <a:fld id="{B8FD0C14-AF89-4FA8-B804-0BB92BA74085}"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3000" b="1">
                <a:solidFill>
                  <a:srgbClr val="5C5262"/>
                </a:solidFill>
                <a:latin typeface="Arial" pitchFamily="34" charset="0"/>
                <a:cs typeface="Arial" pitchFamily="34" charset="0"/>
              </a:defRPr>
            </a:lvl1pPr>
          </a:lstStyle>
          <a:p>
            <a:r>
              <a:rPr lang="fr-FR" smtClean="0"/>
              <a:t>Modifiez le style du titre</a:t>
            </a:r>
            <a:endParaRPr lang="fr-FR"/>
          </a:p>
        </p:txBody>
      </p:sp>
      <p:sp>
        <p:nvSpPr>
          <p:cNvPr id="4" name="Espace réservé de la date 3"/>
          <p:cNvSpPr>
            <a:spLocks noGrp="1"/>
          </p:cNvSpPr>
          <p:nvPr>
            <p:ph type="dt" sz="half" idx="10"/>
          </p:nvPr>
        </p:nvSpPr>
        <p:spPr/>
        <p:txBody>
          <a:bodyPr/>
          <a:lstStyle>
            <a:lvl1pPr>
              <a:defRPr>
                <a:solidFill>
                  <a:schemeClr val="bg1"/>
                </a:solidFill>
              </a:defRPr>
            </a:lvl1pPr>
          </a:lstStyle>
          <a:p>
            <a:fld id="{736E10E3-17A1-4910-8E06-F55DCDAE39BA}" type="datetime1">
              <a:rPr lang="fr-FR" smtClean="0"/>
              <a:pPr/>
              <a:t>09/10/2019</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6F21E51-2723-4919-BB7C-AC26CDD9558B}" type="slidenum">
              <a:rPr lang="fr-FR" smtClean="0"/>
              <a:pPr/>
              <a:t>‹N°›</a:t>
            </a:fld>
            <a:endParaRPr lang="fr-FR"/>
          </a:p>
        </p:txBody>
      </p:sp>
    </p:spTree>
    <p:extLst>
      <p:ext uri="{BB962C8B-B14F-4D97-AF65-F5344CB8AC3E}">
        <p14:creationId xmlns:p14="http://schemas.microsoft.com/office/powerpoint/2010/main" xmlns="" val="2307520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3000" b="1">
                <a:solidFill>
                  <a:srgbClr val="5C5262"/>
                </a:solidFill>
                <a:latin typeface="Arial" pitchFamily="34" charset="0"/>
                <a:cs typeface="Arial" pitchFamily="34" charset="0"/>
              </a:defRPr>
            </a:lvl1pPr>
          </a:lstStyle>
          <a:p>
            <a:r>
              <a:rPr lang="fr-FR"/>
              <a:t>Modifiez le style du titre</a:t>
            </a:r>
          </a:p>
        </p:txBody>
      </p:sp>
      <p:sp>
        <p:nvSpPr>
          <p:cNvPr id="4" name="Espace réservé de la date 3"/>
          <p:cNvSpPr>
            <a:spLocks noGrp="1"/>
          </p:cNvSpPr>
          <p:nvPr>
            <p:ph type="dt" sz="half" idx="10"/>
          </p:nvPr>
        </p:nvSpPr>
        <p:spPr/>
        <p:txBody>
          <a:bodyPr/>
          <a:lstStyle>
            <a:lvl1pPr>
              <a:defRPr>
                <a:solidFill>
                  <a:schemeClr val="bg1"/>
                </a:solidFill>
              </a:defRPr>
            </a:lvl1pPr>
          </a:lstStyle>
          <a:p>
            <a:fld id="{697B47BC-70B3-48E7-8B51-F68EA5C33863}" type="datetimeFigureOut">
              <a:rPr lang="fr-FR" smtClean="0"/>
              <a:pPr/>
              <a:t>09/10/2019</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3997649F-FC27-4A6E-A3B2-278A33A40828}" type="slidenum">
              <a:rPr lang="fr-FR" smtClean="0"/>
              <a:pPr/>
              <a:t>‹N°›</a:t>
            </a:fld>
            <a:endParaRPr lang="fr-FR"/>
          </a:p>
        </p:txBody>
      </p:sp>
      <p:sp>
        <p:nvSpPr>
          <p:cNvPr id="7" name="Espace réservé du contenu 2"/>
          <p:cNvSpPr>
            <a:spLocks noGrp="1"/>
          </p:cNvSpPr>
          <p:nvPr>
            <p:ph idx="1"/>
          </p:nvPr>
        </p:nvSpPr>
        <p:spPr>
          <a:xfrm>
            <a:off x="457200" y="1200152"/>
            <a:ext cx="8229600" cy="33944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3711232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5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3000" b="1">
                <a:solidFill>
                  <a:srgbClr val="5C5262"/>
                </a:solidFill>
                <a:latin typeface="Arial" pitchFamily="34" charset="0"/>
                <a:cs typeface="Arial" pitchFamily="34" charset="0"/>
              </a:defRPr>
            </a:lvl1pPr>
          </a:lstStyle>
          <a:p>
            <a:r>
              <a:rPr lang="fr-FR"/>
              <a:t>Modifiez le style du titre</a:t>
            </a:r>
          </a:p>
        </p:txBody>
      </p:sp>
      <p:sp>
        <p:nvSpPr>
          <p:cNvPr id="4" name="Espace réservé de la date 3"/>
          <p:cNvSpPr>
            <a:spLocks noGrp="1"/>
          </p:cNvSpPr>
          <p:nvPr>
            <p:ph type="dt" sz="half" idx="10"/>
          </p:nvPr>
        </p:nvSpPr>
        <p:spPr/>
        <p:txBody>
          <a:bodyPr/>
          <a:lstStyle>
            <a:lvl1pPr>
              <a:defRPr>
                <a:solidFill>
                  <a:schemeClr val="bg1"/>
                </a:solidFill>
              </a:defRPr>
            </a:lvl1pPr>
          </a:lstStyle>
          <a:p>
            <a:fld id="{697B47BC-70B3-48E7-8B51-F68EA5C33863}" type="datetimeFigureOut">
              <a:rPr lang="fr-FR" smtClean="0"/>
              <a:pPr/>
              <a:t>09/10/2019</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3997649F-FC27-4A6E-A3B2-278A33A40828}" type="slidenum">
              <a:rPr lang="fr-FR" smtClean="0"/>
              <a:pPr/>
              <a:t>‹N°›</a:t>
            </a:fld>
            <a:endParaRPr lang="fr-FR"/>
          </a:p>
        </p:txBody>
      </p:sp>
      <p:sp>
        <p:nvSpPr>
          <p:cNvPr id="7" name="Espace réservé du contenu 2"/>
          <p:cNvSpPr>
            <a:spLocks noGrp="1"/>
          </p:cNvSpPr>
          <p:nvPr>
            <p:ph idx="1"/>
          </p:nvPr>
        </p:nvSpPr>
        <p:spPr>
          <a:xfrm>
            <a:off x="457200" y="1200152"/>
            <a:ext cx="8229600" cy="33944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3711232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6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3000" b="1">
                <a:solidFill>
                  <a:srgbClr val="5C5262"/>
                </a:solidFill>
                <a:latin typeface="Arial" pitchFamily="34" charset="0"/>
                <a:cs typeface="Arial" pitchFamily="34" charset="0"/>
              </a:defRPr>
            </a:lvl1pPr>
          </a:lstStyle>
          <a:p>
            <a:r>
              <a:rPr lang="fr-FR"/>
              <a:t>Modifiez le style du titre</a:t>
            </a:r>
          </a:p>
        </p:txBody>
      </p:sp>
      <p:sp>
        <p:nvSpPr>
          <p:cNvPr id="4" name="Espace réservé de la date 3"/>
          <p:cNvSpPr>
            <a:spLocks noGrp="1"/>
          </p:cNvSpPr>
          <p:nvPr>
            <p:ph type="dt" sz="half" idx="10"/>
          </p:nvPr>
        </p:nvSpPr>
        <p:spPr/>
        <p:txBody>
          <a:bodyPr/>
          <a:lstStyle>
            <a:lvl1pPr>
              <a:defRPr>
                <a:solidFill>
                  <a:schemeClr val="bg1"/>
                </a:solidFill>
              </a:defRPr>
            </a:lvl1pPr>
          </a:lstStyle>
          <a:p>
            <a:fld id="{697B47BC-70B3-48E7-8B51-F68EA5C33863}" type="datetimeFigureOut">
              <a:rPr lang="fr-FR" smtClean="0"/>
              <a:pPr/>
              <a:t>09/10/2019</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3997649F-FC27-4A6E-A3B2-278A33A40828}" type="slidenum">
              <a:rPr lang="fr-FR" smtClean="0"/>
              <a:pPr/>
              <a:t>‹N°›</a:t>
            </a:fld>
            <a:endParaRPr lang="fr-FR"/>
          </a:p>
        </p:txBody>
      </p:sp>
      <p:sp>
        <p:nvSpPr>
          <p:cNvPr id="7" name="Espace réservé du contenu 2"/>
          <p:cNvSpPr>
            <a:spLocks noGrp="1"/>
          </p:cNvSpPr>
          <p:nvPr>
            <p:ph idx="1"/>
          </p:nvPr>
        </p:nvSpPr>
        <p:spPr>
          <a:xfrm>
            <a:off x="457200" y="1200152"/>
            <a:ext cx="8229600" cy="33944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3711232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7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3000" b="1">
                <a:solidFill>
                  <a:srgbClr val="5C5262"/>
                </a:solidFill>
                <a:latin typeface="Arial" pitchFamily="34" charset="0"/>
                <a:cs typeface="Arial" pitchFamily="34" charset="0"/>
              </a:defRPr>
            </a:lvl1pPr>
          </a:lstStyle>
          <a:p>
            <a:r>
              <a:rPr lang="fr-FR"/>
              <a:t>Modifiez le style du titre</a:t>
            </a:r>
          </a:p>
        </p:txBody>
      </p:sp>
      <p:sp>
        <p:nvSpPr>
          <p:cNvPr id="4" name="Espace réservé de la date 3"/>
          <p:cNvSpPr>
            <a:spLocks noGrp="1"/>
          </p:cNvSpPr>
          <p:nvPr>
            <p:ph type="dt" sz="half" idx="10"/>
          </p:nvPr>
        </p:nvSpPr>
        <p:spPr/>
        <p:txBody>
          <a:bodyPr/>
          <a:lstStyle>
            <a:lvl1pPr>
              <a:defRPr>
                <a:solidFill>
                  <a:schemeClr val="bg1"/>
                </a:solidFill>
              </a:defRPr>
            </a:lvl1pPr>
          </a:lstStyle>
          <a:p>
            <a:fld id="{697B47BC-70B3-48E7-8B51-F68EA5C33863}" type="datetimeFigureOut">
              <a:rPr lang="fr-FR" smtClean="0"/>
              <a:pPr/>
              <a:t>09/10/2019</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3997649F-FC27-4A6E-A3B2-278A33A40828}" type="slidenum">
              <a:rPr lang="fr-FR" smtClean="0"/>
              <a:pPr/>
              <a:t>‹N°›</a:t>
            </a:fld>
            <a:endParaRPr lang="fr-FR"/>
          </a:p>
        </p:txBody>
      </p:sp>
      <p:sp>
        <p:nvSpPr>
          <p:cNvPr id="7" name="Espace réservé du contenu 2"/>
          <p:cNvSpPr>
            <a:spLocks noGrp="1"/>
          </p:cNvSpPr>
          <p:nvPr>
            <p:ph idx="1"/>
          </p:nvPr>
        </p:nvSpPr>
        <p:spPr>
          <a:xfrm>
            <a:off x="457200" y="1200152"/>
            <a:ext cx="8229600" cy="33944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371123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normAutofit/>
          </a:bodyPr>
          <a:lstStyle>
            <a:lvl1pPr algn="l">
              <a:defRPr sz="3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DA3504F-8437-4F04-B233-CADAE1019DC1}" type="datetime1">
              <a:rPr lang="fr-FR" smtClean="0"/>
              <a:pPr/>
              <a:t>09/10/2019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F21E51-2723-4919-BB7C-AC26CDD9558B}" type="slidenum">
              <a:rPr lang="fr-FR" smtClean="0"/>
              <a:pPr/>
              <a:t>‹N°›</a:t>
            </a:fld>
            <a:endParaRPr lang="fr-FR"/>
          </a:p>
        </p:txBody>
      </p:sp>
    </p:spTree>
    <p:extLst>
      <p:ext uri="{BB962C8B-B14F-4D97-AF65-F5344CB8AC3E}">
        <p14:creationId xmlns:p14="http://schemas.microsoft.com/office/powerpoint/2010/main" xmlns="" val="230595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200151"/>
            <a:ext cx="4038600" cy="3394472"/>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0151"/>
            <a:ext cx="4038600" cy="3394472"/>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22077DD-7543-4E5E-84FC-8DA7EA7C440B}" type="datetime1">
              <a:rPr lang="fr-FR" smtClean="0"/>
              <a:pPr/>
              <a:t>09/10/2019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F21E51-2723-4919-BB7C-AC26CDD9558B}" type="slidenum">
              <a:rPr lang="fr-FR" smtClean="0"/>
              <a:pPr/>
              <a:t>‹N°›</a:t>
            </a:fld>
            <a:endParaRPr lang="fr-FR"/>
          </a:p>
        </p:txBody>
      </p:sp>
    </p:spTree>
    <p:extLst>
      <p:ext uri="{BB962C8B-B14F-4D97-AF65-F5344CB8AC3E}">
        <p14:creationId xmlns:p14="http://schemas.microsoft.com/office/powerpoint/2010/main" xmlns="" val="387003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7A7BFC-FDFE-442A-A8B6-294E58C1DBBB}" type="datetime1">
              <a:rPr lang="fr-FR" smtClean="0"/>
              <a:pPr/>
              <a:t>09/10/2019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6F21E51-2723-4919-BB7C-AC26CDD9558B}" type="slidenum">
              <a:rPr lang="fr-FR" smtClean="0"/>
              <a:pPr/>
              <a:t>‹N°›</a:t>
            </a:fld>
            <a:endParaRPr lang="fr-FR"/>
          </a:p>
        </p:txBody>
      </p:sp>
    </p:spTree>
    <p:extLst>
      <p:ext uri="{BB962C8B-B14F-4D97-AF65-F5344CB8AC3E}">
        <p14:creationId xmlns:p14="http://schemas.microsoft.com/office/powerpoint/2010/main" xmlns="" val="364300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normAutofit/>
          </a:bodyPr>
          <a:lstStyle>
            <a:lvl1pPr algn="l">
              <a:defRPr sz="2400" b="1"/>
            </a:lvl1pPr>
          </a:lstStyle>
          <a:p>
            <a:r>
              <a:rPr lang="fr-FR" smtClean="0"/>
              <a:t>Modifiez le style du titre</a:t>
            </a:r>
            <a:endParaRPr lang="fr-FR"/>
          </a:p>
        </p:txBody>
      </p:sp>
      <p:sp>
        <p:nvSpPr>
          <p:cNvPr id="3" name="Espace réservé du contenu 2"/>
          <p:cNvSpPr>
            <a:spLocks noGrp="1"/>
          </p:cNvSpPr>
          <p:nvPr>
            <p:ph idx="1"/>
          </p:nvPr>
        </p:nvSpPr>
        <p:spPr>
          <a:xfrm>
            <a:off x="3575050" y="204788"/>
            <a:ext cx="5111750" cy="438983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8454843-363A-471F-A1FA-654F777D3F76}" type="datetime1">
              <a:rPr lang="fr-FR" smtClean="0"/>
              <a:pPr/>
              <a:t>09/10/2019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F21E51-2723-4919-BB7C-AC26CDD9558B}" type="slidenum">
              <a:rPr lang="fr-FR" smtClean="0"/>
              <a:pPr/>
              <a:t>‹N°›</a:t>
            </a:fld>
            <a:endParaRPr lang="fr-FR"/>
          </a:p>
        </p:txBody>
      </p:sp>
    </p:spTree>
    <p:extLst>
      <p:ext uri="{BB962C8B-B14F-4D97-AF65-F5344CB8AC3E}">
        <p14:creationId xmlns:p14="http://schemas.microsoft.com/office/powerpoint/2010/main" xmlns="" val="185295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5654A4C-E597-4FCE-90CC-219BCEC0B9D8}" type="datetime1">
              <a:rPr lang="fr-FR" smtClean="0"/>
              <a:pPr/>
              <a:t>09/10/2019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F21E51-2723-4919-BB7C-AC26CDD9558B}" type="slidenum">
              <a:rPr lang="fr-FR" smtClean="0"/>
              <a:pPr/>
              <a:t>‹N°›</a:t>
            </a:fld>
            <a:endParaRPr lang="fr-FR"/>
          </a:p>
        </p:txBody>
      </p:sp>
    </p:spTree>
    <p:extLst>
      <p:ext uri="{BB962C8B-B14F-4D97-AF65-F5344CB8AC3E}">
        <p14:creationId xmlns:p14="http://schemas.microsoft.com/office/powerpoint/2010/main" xmlns="" val="16734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sldNum" sz="quarter" idx="10"/>
          </p:nvPr>
        </p:nvSpPr>
        <p:spPr>
          <a:ln/>
        </p:spPr>
        <p:txBody>
          <a:bodyPr/>
          <a:lstStyle>
            <a:lvl1pPr>
              <a:defRPr/>
            </a:lvl1pPr>
          </a:lstStyle>
          <a:p>
            <a:pPr>
              <a:defRPr/>
            </a:pPr>
            <a:fld id="{B8FD0C14-AF89-4FA8-B804-0BB92BA74085}"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0.xml"/><Relationship Id="rId1"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1.xml"/><Relationship Id="rId1" Type="http://schemas.openxmlformats.org/officeDocument/2006/relationships/slideLayout" Target="../slideLayouts/slideLayout2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2.xml"/><Relationship Id="rId1" Type="http://schemas.openxmlformats.org/officeDocument/2006/relationships/slideLayout" Target="../slideLayouts/slideLayout25.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3.xml"/><Relationship Id="rId1" Type="http://schemas.openxmlformats.org/officeDocument/2006/relationships/slideLayout" Target="../slideLayouts/slideLayout26.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3.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9.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T_didier\Desktop\PPT\modele-institutionnel-1013\Diapositive17.JPG"/>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20535"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bg1"/>
                </a:solidFill>
              </a:defRPr>
            </a:lvl1pPr>
          </a:lstStyle>
          <a:p>
            <a:fld id="{AEF16543-0477-44CE-AEE7-C1A7DD86ADF6}" type="datetime1">
              <a:rPr lang="fr-FR" smtClean="0"/>
              <a:pPr/>
              <a:t>09/10/2019</a:t>
            </a:fld>
            <a:endParaRPr lang="fr-FR" dirty="0"/>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bg1"/>
                </a:solidFill>
              </a:defRPr>
            </a:lvl1pPr>
          </a:lstStyle>
          <a:p>
            <a:endParaRPr lang="fr-FR" dirty="0"/>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bg1"/>
                </a:solidFill>
              </a:defRPr>
            </a:lvl1pPr>
          </a:lstStyle>
          <a:p>
            <a:fld id="{16F21E51-2723-4919-BB7C-AC26CDD9558B}" type="slidenum">
              <a:rPr lang="fr-FR" smtClean="0"/>
              <a:pPr/>
              <a:t>‹N°›</a:t>
            </a:fld>
            <a:endParaRPr lang="fr-FR" dirty="0"/>
          </a:p>
        </p:txBody>
      </p:sp>
    </p:spTree>
    <p:extLst>
      <p:ext uri="{BB962C8B-B14F-4D97-AF65-F5344CB8AC3E}">
        <p14:creationId xmlns:p14="http://schemas.microsoft.com/office/powerpoint/2010/main" xmlns="" val="1953962942"/>
      </p:ext>
    </p:extLst>
  </p:cSld>
  <p:clrMap bg1="lt1" tx1="dk1" bg2="lt2" tx2="dk2" accent1="accent1" accent2="accent2" accent3="accent3" accent4="accent4" accent5="accent5" accent6="accent6" hlink="hlink" folHlink="folHlink"/>
  <p:sldLayoutIdLst>
    <p:sldLayoutId id="2147483745" r:id="rId1"/>
    <p:sldLayoutId id="2147483661" r:id="rId2"/>
    <p:sldLayoutId id="2147483662" r:id="rId3"/>
    <p:sldLayoutId id="2147483663" r:id="rId4"/>
    <p:sldLayoutId id="2147483664" r:id="rId5"/>
    <p:sldLayoutId id="2147483667" r:id="rId6"/>
    <p:sldLayoutId id="2147483668" r:id="rId7"/>
    <p:sldLayoutId id="2147483669" r:id="rId8"/>
    <p:sldLayoutId id="2147483777" r:id="rId9"/>
    <p:sldLayoutId id="2147483778" r:id="rId10"/>
    <p:sldLayoutId id="2147483780" r:id="rId11"/>
    <p:sldLayoutId id="2147483781" r:id="rId12"/>
    <p:sldLayoutId id="2147483782" r:id="rId13"/>
    <p:sldLayoutId id="2147483783" r:id="rId14"/>
  </p:sldLayoutIdLst>
  <p:hf hdr="0" ftr="0" dt="0"/>
  <p:txStyles>
    <p:titleStyle>
      <a:lvl1pPr algn="l" defTabSz="914400" rtl="0" eaLnBrk="1" latinLnBrk="0" hangingPunct="1">
        <a:spcBef>
          <a:spcPct val="0"/>
        </a:spcBef>
        <a:buNone/>
        <a:defRPr sz="3000" b="1" kern="1200">
          <a:solidFill>
            <a:srgbClr val="5C5262"/>
          </a:solidFill>
          <a:latin typeface="+mj-lt"/>
          <a:ea typeface="+mj-ea"/>
          <a:cs typeface="+mj-cs"/>
        </a:defRPr>
      </a:lvl1pPr>
    </p:titleStyle>
    <p:bodyStyle>
      <a:lvl1pPr marL="342900" indent="-342900" algn="l" defTabSz="914400" rtl="0" eaLnBrk="1" latinLnBrk="0" hangingPunct="1">
        <a:spcBef>
          <a:spcPct val="20000"/>
        </a:spcBef>
        <a:buClr>
          <a:srgbClr val="5C5262"/>
        </a:buClr>
        <a:buSzPct val="80000"/>
        <a:buFont typeface="Wingdings" pitchFamily="2" charset="2"/>
        <a:buChar char="l"/>
        <a:defRPr sz="2400" b="1" kern="1200">
          <a:solidFill>
            <a:srgbClr val="5C5262"/>
          </a:solidFill>
          <a:latin typeface="+mn-lt"/>
          <a:ea typeface="+mn-ea"/>
          <a:cs typeface="+mn-cs"/>
        </a:defRPr>
      </a:lvl1pPr>
      <a:lvl2pPr marL="742950" indent="-285750" algn="l" defTabSz="914400" rtl="0" eaLnBrk="1" latinLnBrk="0" hangingPunct="1">
        <a:spcBef>
          <a:spcPct val="20000"/>
        </a:spcBef>
        <a:buClr>
          <a:srgbClr val="5C5262"/>
        </a:buClr>
        <a:buFont typeface="Arial Black" pitchFamily="34" charset="0"/>
        <a:buChar char="&gt;"/>
        <a:defRPr sz="2200" kern="1200">
          <a:solidFill>
            <a:srgbClr val="5C5262"/>
          </a:solidFill>
          <a:latin typeface="+mn-lt"/>
          <a:ea typeface="+mn-ea"/>
          <a:cs typeface="+mn-cs"/>
        </a:defRPr>
      </a:lvl2pPr>
      <a:lvl3pPr marL="1143000" indent="-228600" algn="l" defTabSz="914400" rtl="0" eaLnBrk="1" latinLnBrk="0" hangingPunct="1">
        <a:spcBef>
          <a:spcPct val="20000"/>
        </a:spcBef>
        <a:buClr>
          <a:srgbClr val="5C5262"/>
        </a:buClr>
        <a:buFont typeface="Arial" pitchFamily="34" charset="0"/>
        <a:buChar char="•"/>
        <a:defRPr sz="2000" kern="1200">
          <a:solidFill>
            <a:srgbClr val="5C5262"/>
          </a:solidFill>
          <a:latin typeface="+mn-lt"/>
          <a:ea typeface="+mn-ea"/>
          <a:cs typeface="+mn-cs"/>
        </a:defRPr>
      </a:lvl3pPr>
      <a:lvl4pPr marL="1600200" indent="-228600" algn="l" defTabSz="914400" rtl="0" eaLnBrk="1" latinLnBrk="0" hangingPunct="1">
        <a:spcBef>
          <a:spcPct val="20000"/>
        </a:spcBef>
        <a:buClr>
          <a:srgbClr val="5C5262"/>
        </a:buClr>
        <a:buFont typeface="Arial" pitchFamily="34" charset="0"/>
        <a:buChar char="•"/>
        <a:defRPr sz="1800" kern="1200">
          <a:solidFill>
            <a:srgbClr val="5C5262"/>
          </a:solidFill>
          <a:latin typeface="+mn-lt"/>
          <a:ea typeface="+mn-ea"/>
          <a:cs typeface="+mn-cs"/>
        </a:defRPr>
      </a:lvl4pPr>
      <a:lvl5pPr marL="2057400" indent="-228600" algn="l" defTabSz="914400" rtl="0" eaLnBrk="1" latinLnBrk="0" hangingPunct="1">
        <a:spcBef>
          <a:spcPct val="20000"/>
        </a:spcBef>
        <a:buClr>
          <a:srgbClr val="5C5262"/>
        </a:buClr>
        <a:buFont typeface="Arial" pitchFamily="34" charset="0"/>
        <a:buChar char="•"/>
        <a:defRPr sz="1800" kern="1200">
          <a:solidFill>
            <a:srgbClr val="5C526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Picture 2" descr="C:\Users\T_didier\Desktop\PPT\modele-institutionnel-1013\Diapositive12.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1683461"/>
      </p:ext>
    </p:extLst>
  </p:cSld>
  <p:clrMap bg1="lt1" tx1="dk1" bg2="lt2" tx2="dk2" accent1="accent1" accent2="accent2" accent3="accent3" accent4="accent4" accent5="accent5" accent6="accent6" hlink="hlink" folHlink="folHlink"/>
  <p:sldLayoutIdLst>
    <p:sldLayoutId id="2147483771" r:id="rId1"/>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5C526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2" descr="C:\Users\T_didier\Desktop\PPT\modele-institutionnel-1013\Diapositive14.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2256324"/>
      </p:ext>
    </p:extLst>
  </p:cSld>
  <p:clrMap bg1="lt1" tx1="dk1" bg2="lt2" tx2="dk2" accent1="accent1" accent2="accent2" accent3="accent3" accent4="accent4" accent5="accent5" accent6="accent6" hlink="hlink" folHlink="folHlink"/>
  <p:sldLayoutIdLst>
    <p:sldLayoutId id="2147483775" r:id="rId1"/>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5C526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266" name="Picture 2" descr="C:\Users\T_didier\Desktop\PPT\modele-institutionnel-1013\Diapositive16.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651" y="15208"/>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1683461"/>
      </p:ext>
    </p:extLst>
  </p:cSld>
  <p:clrMap bg1="lt1" tx1="dk1" bg2="lt2" tx2="dk2" accent1="accent1" accent2="accent2" accent3="accent3" accent4="accent4" accent5="accent5" accent6="accent6" hlink="hlink" folHlink="folHlink"/>
  <p:sldLayoutIdLst>
    <p:sldLayoutId id="2147483773" r:id="rId1"/>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5C526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42" name="Picture 2" descr="C:\Users\T_didier\Desktop\PPT\modele-institutionnel-1013\Diapositive18.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 y="-11906"/>
            <a:ext cx="9144001"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2510303"/>
      </p:ext>
    </p:extLst>
  </p:cSld>
  <p:clrMap bg1="lt1" tx1="dk1" bg2="lt2" tx2="dk2" accent1="accent1" accent2="accent2" accent3="accent3" accent4="accent4" accent5="accent5" accent6="accent6" hlink="hlink" folHlink="folHlink"/>
  <p:sldLayoutIdLst>
    <p:sldLayoutId id="2147483756" r:id="rId1"/>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5C526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66668BC7-8596-4B44-8142-B7D8FCB7AD61}"/>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AB2BC81F-D665-974D-BC2F-2C21C43E6106}"/>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4F75A43C-5B5A-2E41-A915-A043F2894B8F}"/>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AEF16543-0477-44CE-AEE7-C1A7DD86ADF6}" type="datetime1">
              <a:rPr lang="fr-FR" smtClean="0"/>
              <a:pPr/>
              <a:t>09/10/2019</a:t>
            </a:fld>
            <a:endParaRPr lang="fr-FR" dirty="0"/>
          </a:p>
        </p:txBody>
      </p:sp>
      <p:sp>
        <p:nvSpPr>
          <p:cNvPr id="5" name="Espace réservé du pied de page 4">
            <a:extLst>
              <a:ext uri="{FF2B5EF4-FFF2-40B4-BE49-F238E27FC236}">
                <a16:creationId xmlns="" xmlns:a16="http://schemas.microsoft.com/office/drawing/2014/main" id="{80FFB640-82FC-C945-BEAC-CFC6F46596D6}"/>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 xmlns:a16="http://schemas.microsoft.com/office/drawing/2014/main" id="{BE273BB8-AF42-C648-B6F8-B9075487D99D}"/>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16F21E51-2723-4919-BB7C-AC26CDD9558B}" type="slidenum">
              <a:rPr lang="fr-FR" smtClean="0"/>
              <a:pPr/>
              <a:t>‹N°›</a:t>
            </a:fld>
            <a:endParaRPr lang="fr-FR" dirty="0"/>
          </a:p>
        </p:txBody>
      </p:sp>
      <p:pic>
        <p:nvPicPr>
          <p:cNvPr id="7" name="Image 6">
            <a:extLst>
              <a:ext uri="{FF2B5EF4-FFF2-40B4-BE49-F238E27FC236}">
                <a16:creationId xmlns="" xmlns:a16="http://schemas.microsoft.com/office/drawing/2014/main" id="{C2DEDB2E-C861-4C47-8540-9657B15916A1}"/>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116" y="1"/>
            <a:ext cx="9146116" cy="5138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93323513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90" r:id="rId5"/>
    <p:sldLayoutId id="2147483791" r:id="rId6"/>
    <p:sldLayoutId id="2147483792"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T_didier\Desktop\PPT\modele-institutionnel-1013\Diapositive2.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1713"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8229831"/>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C:\Users\T_didier\Desktop\PPT\modele-institutionnel-1013\Diapositive3.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687" y="-1"/>
            <a:ext cx="9144001" cy="5143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5719702"/>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C:\Users\T_didier\Desktop\PPT\modele-institutionnel-1013\Diapositive4.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7730718"/>
      </p:ext>
    </p:extLst>
  </p:cSld>
  <p:clrMap bg1="lt1" tx1="dk1" bg2="lt2" tx2="dk2" accent1="accent1" accent2="accent2" accent3="accent3" accent4="accent4" accent5="accent5" accent6="accent6" hlink="hlink" folHlink="folHlink"/>
  <p:sldLayoutIdLst>
    <p:sldLayoutId id="2147483765"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290" name="Picture 2" descr="C:\Users\T_didier\Desktop\PPT\modele-institutionnel-1013\Diapositive5.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7575476"/>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descr="C:\Users\T_didier\Desktop\PPT\modele-institutionnel-1013\Diapositive17.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6513644"/>
      </p:ext>
    </p:extLst>
  </p:cSld>
  <p:clrMap bg1="lt1" tx1="dk1" bg2="lt2" tx2="dk2" accent1="accent1" accent2="accent2" accent3="accent3" accent4="accent4" accent5="accent5" accent6="accent6" hlink="hlink" folHlink="folHlink"/>
  <p:sldLayoutIdLst>
    <p:sldLayoutId id="2147483767" r:id="rId1"/>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5C526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descr="C:\Users\T_didier\Desktop\PPT\modele-institutionnel-1013\Diapositive6.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3467" y="0"/>
            <a:ext cx="9144001"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5801897"/>
      </p:ext>
    </p:extLst>
  </p:cSld>
  <p:clrMap bg1="lt1" tx1="dk1" bg2="lt2" tx2="dk2" accent1="accent1" accent2="accent2" accent3="accent3" accent4="accent4" accent5="accent5" accent6="accent6" hlink="hlink" folHlink="folHlink"/>
  <p:sldLayoutIdLst>
    <p:sldLayoutId id="2147483758" r:id="rId1"/>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5C526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2" descr="C:\Users\T_didier\Desktop\PPT\modele-institutionnel-1013\Diapositive10.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5582"/>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4516665"/>
      </p:ext>
    </p:extLst>
  </p:cSld>
  <p:clrMap bg1="lt1" tx1="dk1" bg2="lt2" tx2="dk2" accent1="accent1" accent2="accent2" accent3="accent3" accent4="accent4" accent5="accent5" accent6="accent6" hlink="hlink" folHlink="folHlink"/>
  <p:sldLayoutIdLst>
    <p:sldLayoutId id="2147483728" r:id="rId1"/>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5C526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2" descr="C:\Users\T_didier\Desktop\PPT\modele-institutionnel-1013\Diapositive8.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1683461"/>
      </p:ext>
    </p:extLst>
  </p:cSld>
  <p:clrMap bg1="lt1" tx1="dk1" bg2="lt2" tx2="dk2" accent1="accent1" accent2="accent2" accent3="accent3" accent4="accent4" accent5="accent5" accent6="accent6" hlink="hlink" folHlink="folHlink"/>
  <p:sldLayoutIdLst>
    <p:sldLayoutId id="2147483769" r:id="rId1"/>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5C526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51520" y="1059582"/>
            <a:ext cx="5112568" cy="1102519"/>
          </a:xfrm>
          <a:prstGeom prst="rect">
            <a:avLst/>
          </a:prstGeom>
        </p:spPr>
        <p:txBody>
          <a:bodyPr>
            <a:noAutofit/>
          </a:bodyPr>
          <a:lstStyle>
            <a:lvl1pPr algn="l" defTabSz="914400" rtl="0" eaLnBrk="1" latinLnBrk="0" hangingPunct="1">
              <a:spcBef>
                <a:spcPct val="0"/>
              </a:spcBef>
              <a:buNone/>
              <a:defRPr sz="2600" b="1" kern="1200">
                <a:solidFill>
                  <a:srgbClr val="5C5262"/>
                </a:solidFill>
                <a:latin typeface="Arial" pitchFamily="34" charset="0"/>
                <a:ea typeface="+mj-ea"/>
                <a:cs typeface="Arial" pitchFamily="34" charset="0"/>
              </a:defRPr>
            </a:lvl1pPr>
          </a:lstStyle>
          <a:p>
            <a:r>
              <a:rPr lang="fr-FR" sz="2800" dirty="0"/>
              <a:t/>
            </a:r>
            <a:br>
              <a:rPr lang="fr-FR" sz="2800" dirty="0"/>
            </a:br>
            <a:r>
              <a:rPr lang="fr-FR" sz="2800" dirty="0" smtClean="0">
                <a:solidFill>
                  <a:srgbClr val="800000"/>
                </a:solidFill>
              </a:rPr>
              <a:t>SFPO 2019 </a:t>
            </a:r>
          </a:p>
          <a:p>
            <a:r>
              <a:rPr lang="fr-FR" sz="2800" dirty="0" smtClean="0">
                <a:solidFill>
                  <a:srgbClr val="800000"/>
                </a:solidFill>
              </a:rPr>
              <a:t>ATELIER ROBOTIQUE</a:t>
            </a:r>
            <a:endParaRPr lang="fr-FR" sz="2800" dirty="0"/>
          </a:p>
        </p:txBody>
      </p:sp>
      <p:sp>
        <p:nvSpPr>
          <p:cNvPr id="5" name="Sous-titre 2"/>
          <p:cNvSpPr txBox="1">
            <a:spLocks/>
          </p:cNvSpPr>
          <p:nvPr/>
        </p:nvSpPr>
        <p:spPr>
          <a:xfrm>
            <a:off x="251520" y="2625756"/>
            <a:ext cx="8208912" cy="1277280"/>
          </a:xfrm>
          <a:prstGeom prst="rect">
            <a:avLst/>
          </a:prstGeom>
        </p:spPr>
        <p:txBody>
          <a:bodyPr>
            <a:normAutofit/>
          </a:bodyPr>
          <a:lstStyle>
            <a:lvl1pPr marL="0" indent="0" algn="l" defTabSz="914400" rtl="0" eaLnBrk="1" latinLnBrk="0" hangingPunct="1">
              <a:spcBef>
                <a:spcPct val="20000"/>
              </a:spcBef>
              <a:buFont typeface="Arial" pitchFamily="34" charset="0"/>
              <a:buNone/>
              <a:defRPr sz="2400" b="0" kern="1200" baseline="0">
                <a:solidFill>
                  <a:srgbClr val="009999"/>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fr-FR" sz="2000" dirty="0" smtClean="0">
              <a:solidFill>
                <a:srgbClr val="4C4C4C"/>
              </a:solidFill>
            </a:endParaRPr>
          </a:p>
          <a:p>
            <a:endParaRPr lang="fr-FR" sz="2000" dirty="0" smtClean="0">
              <a:solidFill>
                <a:srgbClr val="4C4C4C"/>
              </a:solidFill>
            </a:endParaRPr>
          </a:p>
          <a:p>
            <a:r>
              <a:rPr lang="fr-FR" sz="1600" dirty="0" smtClean="0">
                <a:solidFill>
                  <a:srgbClr val="4C4C4C"/>
                </a:solidFill>
              </a:rPr>
              <a:t>Dr Romain DESMARIS - </a:t>
            </a:r>
            <a:r>
              <a:rPr lang="fr-FR" sz="1600" dirty="0" err="1" smtClean="0">
                <a:solidFill>
                  <a:srgbClr val="4C4C4C"/>
                </a:solidFill>
              </a:rPr>
              <a:t>Dpt</a:t>
            </a:r>
            <a:r>
              <a:rPr lang="fr-FR" sz="1600" dirty="0" smtClean="0">
                <a:solidFill>
                  <a:srgbClr val="4C4C4C"/>
                </a:solidFill>
              </a:rPr>
              <a:t> Pharmacie Clinique – Gustave Roussy Cancer Campus</a:t>
            </a:r>
            <a:endParaRPr lang="fr-FR" sz="1600" dirty="0">
              <a:solidFill>
                <a:srgbClr val="4C4C4C"/>
              </a:solidFill>
            </a:endParaRPr>
          </a:p>
          <a:p>
            <a:endParaRPr lang="fr-FR" dirty="0">
              <a:solidFill>
                <a:srgbClr val="4C4C4C"/>
              </a:solidFill>
            </a:endParaRPr>
          </a:p>
        </p:txBody>
      </p:sp>
    </p:spTree>
    <p:extLst>
      <p:ext uri="{BB962C8B-B14F-4D97-AF65-F5344CB8AC3E}">
        <p14:creationId xmlns:p14="http://schemas.microsoft.com/office/powerpoint/2010/main" xmlns="" val="2186671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D570349-6636-4948-866A-B6C7DA3EC0E1}"/>
              </a:ext>
            </a:extLst>
          </p:cNvPr>
          <p:cNvSpPr>
            <a:spLocks noGrp="1"/>
          </p:cNvSpPr>
          <p:nvPr>
            <p:ph type="title"/>
          </p:nvPr>
        </p:nvSpPr>
        <p:spPr>
          <a:xfrm>
            <a:off x="395536" y="267494"/>
            <a:ext cx="8229600" cy="486054"/>
          </a:xfrm>
        </p:spPr>
        <p:txBody>
          <a:bodyPr>
            <a:normAutofit/>
          </a:bodyPr>
          <a:lstStyle/>
          <a:p>
            <a:r>
              <a:rPr lang="fr-FR" dirty="0" smtClean="0"/>
              <a:t>Equipement </a:t>
            </a:r>
            <a:endParaRPr lang="fr-FR" dirty="0"/>
          </a:p>
        </p:txBody>
      </p:sp>
      <p:sp>
        <p:nvSpPr>
          <p:cNvPr id="3" name="Espace réservé du contenu 2">
            <a:extLst>
              <a:ext uri="{FF2B5EF4-FFF2-40B4-BE49-F238E27FC236}">
                <a16:creationId xmlns="" xmlns:a16="http://schemas.microsoft.com/office/drawing/2014/main" id="{AEE4374B-6C16-400A-9A20-A4D237BDB021}"/>
              </a:ext>
            </a:extLst>
          </p:cNvPr>
          <p:cNvSpPr>
            <a:spLocks noGrp="1"/>
          </p:cNvSpPr>
          <p:nvPr>
            <p:ph idx="1"/>
          </p:nvPr>
        </p:nvSpPr>
        <p:spPr>
          <a:xfrm>
            <a:off x="251520" y="941474"/>
            <a:ext cx="4392488" cy="3070436"/>
          </a:xfrm>
        </p:spPr>
        <p:txBody>
          <a:bodyPr>
            <a:noAutofit/>
          </a:bodyPr>
          <a:lstStyle/>
          <a:p>
            <a:r>
              <a:rPr lang="fr-FR" sz="1100" b="1" dirty="0" smtClean="0"/>
              <a:t>Dispositif porte seringue, adapté à des seringues de différentes tailles, avec actionneur linéaire contrôlé </a:t>
            </a:r>
          </a:p>
          <a:p>
            <a:r>
              <a:rPr lang="fr-FR" sz="1100" b="1" dirty="0" smtClean="0"/>
              <a:t>Robot anthropomorphe avec pince électrique et doigts parallèles </a:t>
            </a:r>
          </a:p>
          <a:p>
            <a:r>
              <a:rPr lang="fr-FR" sz="1100" b="1" dirty="0" smtClean="0"/>
              <a:t>Appareils de vision pour la localisation de l'aiguille </a:t>
            </a:r>
          </a:p>
          <a:p>
            <a:r>
              <a:rPr lang="fr-FR" sz="1100" b="1" dirty="0" smtClean="0"/>
              <a:t>Dispositif fixe pour la lecture des codes à barres des produits entrants </a:t>
            </a:r>
          </a:p>
          <a:p>
            <a:r>
              <a:rPr lang="fr-FR" sz="1100" b="1" dirty="0" smtClean="0"/>
              <a:t>Lecteur manuel de codes à barres pour le matériel en entrée/sortie </a:t>
            </a:r>
          </a:p>
          <a:p>
            <a:r>
              <a:rPr lang="fr-FR" sz="1100" b="1" dirty="0" smtClean="0"/>
              <a:t>Interface homme-machine avec moniteur LCD (écran tactile) </a:t>
            </a:r>
          </a:p>
          <a:p>
            <a:r>
              <a:rPr lang="fr-FR" sz="1100" b="1" dirty="0" smtClean="0"/>
              <a:t>Carrousel automatisé avec 9 emplacements tournants, chacun contenant: </a:t>
            </a:r>
          </a:p>
          <a:p>
            <a:pPr lvl="1"/>
            <a:r>
              <a:rPr lang="fr-FR" sz="1100" b="1" dirty="0" smtClean="0"/>
              <a:t>3 flacons de médicament / solvant, </a:t>
            </a:r>
          </a:p>
          <a:p>
            <a:pPr lvl="1"/>
            <a:r>
              <a:rPr lang="fr-FR" sz="1100" b="1" dirty="0" smtClean="0"/>
              <a:t>3 seringues (taille 5, 20 et 50 ml), </a:t>
            </a:r>
          </a:p>
          <a:p>
            <a:pPr lvl="1"/>
            <a:r>
              <a:rPr lang="fr-FR" sz="1100" b="1" dirty="0" smtClean="0"/>
              <a:t>aiguille avec capuchon, </a:t>
            </a:r>
          </a:p>
          <a:p>
            <a:pPr lvl="1"/>
            <a:r>
              <a:rPr lang="fr-FR" sz="1100" b="1" dirty="0" smtClean="0"/>
              <a:t>1 emplacement pour le contenant final </a:t>
            </a:r>
          </a:p>
          <a:p>
            <a:endParaRPr lang="fr-FR" sz="1100" b="1" dirty="0" smtClean="0"/>
          </a:p>
        </p:txBody>
      </p:sp>
      <p:sp>
        <p:nvSpPr>
          <p:cNvPr id="5" name="Espace réservé du contenu 2">
            <a:extLst>
              <a:ext uri="{FF2B5EF4-FFF2-40B4-BE49-F238E27FC236}">
                <a16:creationId xmlns="" xmlns:a16="http://schemas.microsoft.com/office/drawing/2014/main" id="{AEE4374B-6C16-400A-9A20-A4D237BDB021}"/>
              </a:ext>
            </a:extLst>
          </p:cNvPr>
          <p:cNvSpPr txBox="1">
            <a:spLocks/>
          </p:cNvSpPr>
          <p:nvPr/>
        </p:nvSpPr>
        <p:spPr>
          <a:xfrm>
            <a:off x="4716016" y="699542"/>
            <a:ext cx="4104456" cy="3070436"/>
          </a:xfrm>
          <a:prstGeom prst="rect">
            <a:avLst/>
          </a:prstGeom>
        </p:spPr>
        <p:txBody>
          <a:bodyPr vert="horz" lIns="68580" tIns="34290" rIns="68580" bIns="34290" rtlCol="0">
            <a:noAutofit/>
          </a:bodyPr>
          <a:lstStyle/>
          <a:p>
            <a:pPr marL="171450" indent="-171450" defTabSz="685800">
              <a:lnSpc>
                <a:spcPct val="90000"/>
              </a:lnSpc>
              <a:spcBef>
                <a:spcPts val="750"/>
              </a:spcBef>
              <a:buFont typeface="Arial" panose="020B0604020202020204" pitchFamily="34" charset="0"/>
              <a:buChar char="•"/>
            </a:pPr>
            <a:r>
              <a:rPr lang="fr-FR" sz="1100" b="1" dirty="0" smtClean="0"/>
              <a:t>9 adaptateurs pour poches et pompes en élastomère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smtClean="0">
                <a:ln>
                  <a:noFill/>
                </a:ln>
                <a:solidFill>
                  <a:schemeClr val="tx1"/>
                </a:solidFill>
                <a:effectLst/>
                <a:uLnTx/>
                <a:uFillTx/>
                <a:latin typeface="+mn-lt"/>
                <a:ea typeface="+mn-ea"/>
                <a:cs typeface="+mn-cs"/>
              </a:rPr>
              <a:t>Système de détection de la présence de matériel dans la zone de chargement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smtClean="0">
                <a:ln>
                  <a:noFill/>
                </a:ln>
                <a:solidFill>
                  <a:schemeClr val="tx1"/>
                </a:solidFill>
                <a:effectLst/>
                <a:uLnTx/>
                <a:uFillTx/>
                <a:latin typeface="+mn-lt"/>
                <a:ea typeface="+mn-ea"/>
                <a:cs typeface="+mn-cs"/>
              </a:rPr>
              <a:t>Dispositif aspiration pour retirer du liquide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smtClean="0">
                <a:ln>
                  <a:noFill/>
                </a:ln>
                <a:solidFill>
                  <a:schemeClr val="tx1"/>
                </a:solidFill>
                <a:effectLst/>
                <a:uLnTx/>
                <a:uFillTx/>
                <a:latin typeface="+mn-lt"/>
                <a:ea typeface="+mn-ea"/>
                <a:cs typeface="+mn-cs"/>
              </a:rPr>
              <a:t>Agitateur à 4 positions pour la reconstitution de médicaments en poudre ou de médicaments en solution concentrée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smtClean="0">
                <a:ln>
                  <a:noFill/>
                </a:ln>
                <a:solidFill>
                  <a:schemeClr val="tx1"/>
                </a:solidFill>
                <a:effectLst/>
                <a:uLnTx/>
                <a:uFillTx/>
                <a:latin typeface="+mn-lt"/>
                <a:ea typeface="+mn-ea"/>
                <a:cs typeface="+mn-cs"/>
              </a:rPr>
              <a:t>Parking dans la zone de préparation (reliquats)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smtClean="0">
                <a:ln>
                  <a:noFill/>
                </a:ln>
                <a:solidFill>
                  <a:schemeClr val="tx1"/>
                </a:solidFill>
                <a:effectLst/>
                <a:uLnTx/>
                <a:uFillTx/>
                <a:latin typeface="+mn-lt"/>
                <a:ea typeface="+mn-ea"/>
                <a:cs typeface="+mn-cs"/>
              </a:rPr>
              <a:t>Lampes UV : prévention de la croissance bactérienne, avec extinction automatique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smtClean="0">
                <a:ln>
                  <a:noFill/>
                </a:ln>
                <a:solidFill>
                  <a:schemeClr val="tx1"/>
                </a:solidFill>
                <a:effectLst/>
                <a:uLnTx/>
                <a:uFillTx/>
                <a:latin typeface="+mn-lt"/>
                <a:ea typeface="+mn-ea"/>
                <a:cs typeface="+mn-cs"/>
              </a:rPr>
              <a:t>Système de filtration à deux étages équipé de systèmes de surveillance et de contrôle automatique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smtClean="0">
                <a:ln>
                  <a:noFill/>
                </a:ln>
                <a:solidFill>
                  <a:schemeClr val="tx1"/>
                </a:solidFill>
                <a:effectLst/>
                <a:uLnTx/>
                <a:uFillTx/>
                <a:latin typeface="+mn-lt"/>
                <a:ea typeface="+mn-ea"/>
                <a:cs typeface="+mn-cs"/>
              </a:rPr>
              <a:t>Système pour la gestion automatique du conteneur de déchets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smtClean="0">
                <a:ln>
                  <a:noFill/>
                </a:ln>
                <a:solidFill>
                  <a:schemeClr val="tx1"/>
                </a:solidFill>
                <a:effectLst/>
                <a:uLnTx/>
                <a:uFillTx/>
                <a:latin typeface="+mn-lt"/>
                <a:ea typeface="+mn-ea"/>
                <a:cs typeface="+mn-cs"/>
              </a:rPr>
              <a:t>Imprimante d'étiquettes pour l'identification initiale du conteneur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smtClean="0">
                <a:ln>
                  <a:noFill/>
                </a:ln>
                <a:solidFill>
                  <a:schemeClr val="tx1"/>
                </a:solidFill>
                <a:effectLst/>
                <a:uLnTx/>
                <a:uFillTx/>
                <a:latin typeface="+mn-lt"/>
                <a:ea typeface="+mn-ea"/>
                <a:cs typeface="+mn-cs"/>
              </a:rPr>
              <a:t>Imprimante d'étiquettes pour l'identification finale du conteneur </a:t>
            </a:r>
          </a:p>
        </p:txBody>
      </p:sp>
      <p:sp>
        <p:nvSpPr>
          <p:cNvPr id="6" name="Rectangle 5"/>
          <p:cNvSpPr/>
          <p:nvPr/>
        </p:nvSpPr>
        <p:spPr>
          <a:xfrm>
            <a:off x="827584" y="4146634"/>
            <a:ext cx="7272808" cy="369332"/>
          </a:xfrm>
          <a:prstGeom prst="rect">
            <a:avLst/>
          </a:prstGeom>
        </p:spPr>
        <p:txBody>
          <a:bodyPr wrap="square">
            <a:spAutoFit/>
          </a:bodyPr>
          <a:lstStyle/>
          <a:p>
            <a:r>
              <a:rPr lang="fr-FR" dirty="0" smtClean="0"/>
              <a:t>Seringues de 5, 20 et 50 ml, volumes prélevés compris entre 1 ml et 50 ml </a:t>
            </a:r>
          </a:p>
        </p:txBody>
      </p:sp>
    </p:spTree>
    <p:extLst>
      <p:ext uri="{BB962C8B-B14F-4D97-AF65-F5344CB8AC3E}">
        <p14:creationId xmlns:p14="http://schemas.microsoft.com/office/powerpoint/2010/main" xmlns="" val="3628278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D570349-6636-4948-866A-B6C7DA3EC0E1}"/>
              </a:ext>
            </a:extLst>
          </p:cNvPr>
          <p:cNvSpPr>
            <a:spLocks noGrp="1"/>
          </p:cNvSpPr>
          <p:nvPr>
            <p:ph type="title"/>
          </p:nvPr>
        </p:nvSpPr>
        <p:spPr>
          <a:xfrm>
            <a:off x="467544" y="195486"/>
            <a:ext cx="8229600" cy="648072"/>
          </a:xfrm>
        </p:spPr>
        <p:txBody>
          <a:bodyPr>
            <a:normAutofit fontScale="90000"/>
          </a:bodyPr>
          <a:lstStyle/>
          <a:p>
            <a:r>
              <a:rPr lang="fr-FR" dirty="0" smtClean="0"/>
              <a:t>Contexte : augmentation de l’activité</a:t>
            </a:r>
            <a:r>
              <a:rPr lang="fr-FR" dirty="0"/>
              <a:t/>
            </a:r>
            <a:br>
              <a:rPr lang="fr-FR" dirty="0"/>
            </a:br>
            <a:endParaRPr lang="fr-FR" dirty="0"/>
          </a:p>
        </p:txBody>
      </p:sp>
      <p:sp>
        <p:nvSpPr>
          <p:cNvPr id="3" name="Espace réservé du contenu 2">
            <a:extLst>
              <a:ext uri="{FF2B5EF4-FFF2-40B4-BE49-F238E27FC236}">
                <a16:creationId xmlns="" xmlns:a16="http://schemas.microsoft.com/office/drawing/2014/main" id="{AEE4374B-6C16-400A-9A20-A4D237BDB021}"/>
              </a:ext>
            </a:extLst>
          </p:cNvPr>
          <p:cNvSpPr>
            <a:spLocks noGrp="1"/>
          </p:cNvSpPr>
          <p:nvPr>
            <p:ph idx="1"/>
          </p:nvPr>
        </p:nvSpPr>
        <p:spPr>
          <a:xfrm>
            <a:off x="539552" y="771550"/>
            <a:ext cx="8229600" cy="3394472"/>
          </a:xfrm>
        </p:spPr>
        <p:txBody>
          <a:bodyPr>
            <a:noAutofit/>
          </a:bodyPr>
          <a:lstStyle/>
          <a:p>
            <a:pPr lvl="1"/>
            <a:r>
              <a:rPr lang="fr-FR" sz="1400" b="1" dirty="0" smtClean="0"/>
              <a:t>entre 2007 (~32 000 préparations) et 2018 (~80 000 </a:t>
            </a:r>
            <a:r>
              <a:rPr lang="en-US" sz="1400" b="1" dirty="0" smtClean="0"/>
              <a:t>preparations</a:t>
            </a:r>
            <a:r>
              <a:rPr lang="fr-FR" sz="1400" b="1" dirty="0" smtClean="0"/>
              <a:t>) </a:t>
            </a:r>
          </a:p>
          <a:p>
            <a:pPr lvl="1"/>
            <a:r>
              <a:rPr lang="fr-FR" sz="1400" b="1" dirty="0" smtClean="0"/>
              <a:t>Activité </a:t>
            </a:r>
            <a:r>
              <a:rPr lang="fr-FR" sz="1400" b="1" dirty="0" err="1" smtClean="0"/>
              <a:t>HdJ</a:t>
            </a:r>
            <a:r>
              <a:rPr lang="fr-FR" sz="1400" b="1" dirty="0" smtClean="0"/>
              <a:t> : 2007 : 42 lits versus 89 en  2018 </a:t>
            </a:r>
          </a:p>
          <a:p>
            <a:r>
              <a:rPr lang="fr-FR" sz="1400" b="1" dirty="0" smtClean="0"/>
              <a:t>Installation d’un automate pour</a:t>
            </a:r>
            <a:r>
              <a:rPr lang="en-US" sz="1400" b="1" dirty="0" smtClean="0"/>
              <a:t> :</a:t>
            </a:r>
            <a:endParaRPr lang="en-US" sz="1400" b="1" dirty="0"/>
          </a:p>
          <a:p>
            <a:pPr lvl="1"/>
            <a:r>
              <a:rPr lang="fr-FR" sz="1400" b="1" dirty="0" smtClean="0"/>
              <a:t>Optimiser les performance de préparation</a:t>
            </a:r>
            <a:endParaRPr lang="fr-FR" sz="1400" b="1" dirty="0"/>
          </a:p>
          <a:p>
            <a:pPr lvl="1"/>
            <a:r>
              <a:rPr lang="fr-FR" sz="1400" b="1" dirty="0" smtClean="0"/>
              <a:t>Réduire les risques d’erreurs (évolution du double contrôle)</a:t>
            </a:r>
          </a:p>
          <a:p>
            <a:pPr lvl="1"/>
            <a:r>
              <a:rPr lang="fr-FR" sz="1400" b="1" dirty="0" smtClean="0"/>
              <a:t>Automatiser les étapes de manipulation des produits toxiques par les préparateurs </a:t>
            </a:r>
            <a:endParaRPr lang="fr-FR" sz="1400" b="1" dirty="0"/>
          </a:p>
          <a:p>
            <a:r>
              <a:rPr lang="fr-FR" sz="1400" b="1" dirty="0" smtClean="0"/>
              <a:t>Calendrier de déploiement</a:t>
            </a:r>
            <a:endParaRPr lang="fr-FR" sz="1400" b="1" dirty="0"/>
          </a:p>
          <a:p>
            <a:pPr lvl="1">
              <a:buFont typeface="Arial" panose="020B0604020202020204" pitchFamily="34" charset="0"/>
              <a:buChar char="•"/>
            </a:pPr>
            <a:r>
              <a:rPr lang="fr-FR" sz="1400" b="1" dirty="0"/>
              <a:t>2016-2017 : Identification </a:t>
            </a:r>
            <a:r>
              <a:rPr lang="fr-FR" sz="1400" b="1" dirty="0" smtClean="0"/>
              <a:t>des fournisseurs </a:t>
            </a:r>
            <a:endParaRPr lang="fr-FR" sz="1400" b="1" dirty="0"/>
          </a:p>
          <a:p>
            <a:pPr lvl="1">
              <a:buFont typeface="Arial" panose="020B0604020202020204" pitchFamily="34" charset="0"/>
              <a:buChar char="•"/>
            </a:pPr>
            <a:r>
              <a:rPr lang="fr-FR" sz="1400" b="1" dirty="0"/>
              <a:t>2017 : </a:t>
            </a:r>
            <a:r>
              <a:rPr lang="fr-FR" sz="1400" b="1" dirty="0" smtClean="0"/>
              <a:t>Sélection du fournisseur (</a:t>
            </a:r>
            <a:r>
              <a:rPr lang="fr-FR" sz="1400" b="1" dirty="0" err="1"/>
              <a:t>Apoteca</a:t>
            </a:r>
            <a:r>
              <a:rPr lang="fr-FR" sz="1400" b="1" baseline="30000" dirty="0"/>
              <a:t>®</a:t>
            </a:r>
            <a:r>
              <a:rPr lang="fr-FR" sz="1400" b="1" dirty="0"/>
              <a:t>, </a:t>
            </a:r>
            <a:r>
              <a:rPr lang="fr-FR" sz="1400" b="1" dirty="0" err="1"/>
              <a:t>Loccioni</a:t>
            </a:r>
            <a:r>
              <a:rPr lang="fr-FR" sz="1400" b="1" dirty="0"/>
              <a:t>) </a:t>
            </a:r>
            <a:r>
              <a:rPr lang="fr-FR" sz="1400" b="1" dirty="0" smtClean="0"/>
              <a:t>suite à appel d’offre européen (1 robot avec option pour un deuxième)</a:t>
            </a:r>
            <a:endParaRPr lang="fr-FR" sz="1400" b="1" dirty="0"/>
          </a:p>
          <a:p>
            <a:pPr lvl="1">
              <a:buFont typeface="Arial" panose="020B0604020202020204" pitchFamily="34" charset="0"/>
              <a:buChar char="•"/>
            </a:pPr>
            <a:r>
              <a:rPr lang="fr-FR" sz="1400" b="1" dirty="0" smtClean="0"/>
              <a:t>Janvier – Février 2018 </a:t>
            </a:r>
            <a:r>
              <a:rPr lang="fr-FR" sz="1400" b="1" dirty="0"/>
              <a:t>: </a:t>
            </a:r>
            <a:r>
              <a:rPr lang="fr-FR" sz="1400" b="1" dirty="0" smtClean="0"/>
              <a:t>Réception, </a:t>
            </a:r>
            <a:r>
              <a:rPr lang="fr-FR" sz="1400" b="1" dirty="0"/>
              <a:t>installation and </a:t>
            </a:r>
            <a:r>
              <a:rPr lang="fr-FR" sz="1400" b="1" dirty="0" smtClean="0"/>
              <a:t>qualification du 1</a:t>
            </a:r>
            <a:r>
              <a:rPr lang="fr-FR" sz="1400" b="1" baseline="30000" dirty="0" smtClean="0"/>
              <a:t>er</a:t>
            </a:r>
            <a:r>
              <a:rPr lang="fr-FR" sz="1400" b="1" dirty="0" smtClean="0"/>
              <a:t> Robot</a:t>
            </a:r>
            <a:endParaRPr lang="fr-FR" sz="1400" b="1" dirty="0"/>
          </a:p>
          <a:p>
            <a:pPr lvl="1">
              <a:buFont typeface="Arial" panose="020B0604020202020204" pitchFamily="34" charset="0"/>
              <a:buChar char="•"/>
            </a:pPr>
            <a:r>
              <a:rPr lang="fr-FR" sz="1400" b="1" dirty="0" smtClean="0"/>
              <a:t>19 Février 2018 </a:t>
            </a:r>
            <a:r>
              <a:rPr lang="fr-FR" sz="1400" b="1" dirty="0"/>
              <a:t>: </a:t>
            </a:r>
            <a:r>
              <a:rPr lang="fr-FR" sz="1400" b="1" dirty="0" smtClean="0"/>
              <a:t>« go live » 1</a:t>
            </a:r>
            <a:r>
              <a:rPr lang="fr-FR" sz="1400" b="1" baseline="30000" dirty="0" smtClean="0"/>
              <a:t>er</a:t>
            </a:r>
            <a:r>
              <a:rPr lang="fr-FR" sz="1400" b="1" dirty="0" smtClean="0"/>
              <a:t> robot </a:t>
            </a:r>
            <a:endParaRPr lang="fr-FR" sz="1400" b="1" dirty="0"/>
          </a:p>
          <a:p>
            <a:pPr lvl="1">
              <a:buFont typeface="Arial" panose="020B0604020202020204" pitchFamily="34" charset="0"/>
              <a:buChar char="•"/>
            </a:pPr>
            <a:r>
              <a:rPr lang="fr-FR" sz="1400" b="1" dirty="0" smtClean="0"/>
              <a:t>Juillet – Septembre 2018 </a:t>
            </a:r>
            <a:r>
              <a:rPr lang="fr-FR" sz="1400" b="1" dirty="0"/>
              <a:t>: </a:t>
            </a:r>
            <a:r>
              <a:rPr lang="fr-FR" sz="1400" b="1" dirty="0" smtClean="0"/>
              <a:t>Réception, installation </a:t>
            </a:r>
            <a:r>
              <a:rPr lang="fr-FR" sz="1400" b="1" dirty="0"/>
              <a:t>and </a:t>
            </a:r>
            <a:r>
              <a:rPr lang="fr-FR" sz="1400" b="1" dirty="0" smtClean="0"/>
              <a:t>qualification du 2</a:t>
            </a:r>
            <a:r>
              <a:rPr lang="fr-FR" sz="1400" b="1" baseline="30000" dirty="0" smtClean="0"/>
              <a:t>ème</a:t>
            </a:r>
            <a:r>
              <a:rPr lang="fr-FR" sz="1400" b="1" dirty="0" smtClean="0"/>
              <a:t> robot</a:t>
            </a:r>
            <a:endParaRPr lang="fr-FR" sz="1400" b="1" dirty="0"/>
          </a:p>
          <a:p>
            <a:pPr lvl="1">
              <a:buFont typeface="Arial" panose="020B0604020202020204" pitchFamily="34" charset="0"/>
              <a:buChar char="•"/>
            </a:pPr>
            <a:r>
              <a:rPr lang="fr-FR" sz="1400" b="1" dirty="0" smtClean="0"/>
              <a:t>25 septembre 2018 : « go live » 2</a:t>
            </a:r>
            <a:r>
              <a:rPr lang="fr-FR" sz="1400" b="1" baseline="30000" dirty="0" smtClean="0"/>
              <a:t>ème</a:t>
            </a:r>
            <a:r>
              <a:rPr lang="fr-FR" sz="1400" b="1" dirty="0" smtClean="0"/>
              <a:t> robot</a:t>
            </a:r>
            <a:endParaRPr lang="fr-FR" sz="1400" b="1" dirty="0"/>
          </a:p>
        </p:txBody>
      </p:sp>
    </p:spTree>
    <p:extLst>
      <p:ext uri="{BB962C8B-B14F-4D97-AF65-F5344CB8AC3E}">
        <p14:creationId xmlns:p14="http://schemas.microsoft.com/office/powerpoint/2010/main" xmlns="" val="3628278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2EB6FF4-27AE-4DAA-8EBF-738C21846E2F}"/>
              </a:ext>
            </a:extLst>
          </p:cNvPr>
          <p:cNvSpPr>
            <a:spLocks noGrp="1"/>
          </p:cNvSpPr>
          <p:nvPr>
            <p:ph type="title"/>
          </p:nvPr>
        </p:nvSpPr>
        <p:spPr>
          <a:xfrm>
            <a:off x="216816" y="78717"/>
            <a:ext cx="8229600" cy="857250"/>
          </a:xfrm>
        </p:spPr>
        <p:txBody>
          <a:bodyPr>
            <a:normAutofit fontScale="90000"/>
          </a:bodyPr>
          <a:lstStyle/>
          <a:p>
            <a:r>
              <a:rPr lang="fr-FR" dirty="0"/>
              <a:t>Configuration </a:t>
            </a:r>
            <a:r>
              <a:rPr lang="fr-FR" dirty="0" smtClean="0"/>
              <a:t>préalable des paramètres :</a:t>
            </a:r>
            <a:r>
              <a:rPr lang="fr-FR" dirty="0"/>
              <a:t/>
            </a:r>
            <a:br>
              <a:rPr lang="fr-FR" dirty="0"/>
            </a:br>
            <a:endParaRPr lang="fr-FR" dirty="0"/>
          </a:p>
        </p:txBody>
      </p:sp>
      <p:sp>
        <p:nvSpPr>
          <p:cNvPr id="3" name="Espace réservé du contenu 2">
            <a:extLst>
              <a:ext uri="{FF2B5EF4-FFF2-40B4-BE49-F238E27FC236}">
                <a16:creationId xmlns="" xmlns:a16="http://schemas.microsoft.com/office/drawing/2014/main" id="{A84F1F6E-8946-4842-AE77-981D8495FB87}"/>
              </a:ext>
            </a:extLst>
          </p:cNvPr>
          <p:cNvSpPr>
            <a:spLocks noGrp="1"/>
          </p:cNvSpPr>
          <p:nvPr>
            <p:ph idx="1"/>
          </p:nvPr>
        </p:nvSpPr>
        <p:spPr>
          <a:xfrm>
            <a:off x="407708" y="483518"/>
            <a:ext cx="8484771" cy="4175717"/>
          </a:xfrm>
        </p:spPr>
        <p:txBody>
          <a:bodyPr>
            <a:noAutofit/>
          </a:bodyPr>
          <a:lstStyle/>
          <a:p>
            <a:r>
              <a:rPr lang="fr-FR" sz="1800" dirty="0" smtClean="0">
                <a:solidFill>
                  <a:srgbClr val="FF0000"/>
                </a:solidFill>
              </a:rPr>
              <a:t>Nécessaire avant la production : Configuration des </a:t>
            </a:r>
            <a:r>
              <a:rPr lang="fr-FR" sz="1800" dirty="0" err="1" smtClean="0">
                <a:solidFill>
                  <a:srgbClr val="FF0000"/>
                </a:solidFill>
              </a:rPr>
              <a:t>DMs</a:t>
            </a:r>
            <a:r>
              <a:rPr lang="fr-FR" sz="1800" dirty="0" smtClean="0">
                <a:solidFill>
                  <a:srgbClr val="FF0000"/>
                </a:solidFill>
              </a:rPr>
              <a:t> de préparation et d’administration et flacons : </a:t>
            </a:r>
            <a:endParaRPr lang="fr-FR" sz="1800" dirty="0">
              <a:solidFill>
                <a:srgbClr val="FF0000"/>
              </a:solidFill>
            </a:endParaRPr>
          </a:p>
          <a:p>
            <a:pPr lvl="1">
              <a:buFont typeface="Arial" panose="020B0604020202020204" pitchFamily="34" charset="0"/>
              <a:buChar char="•"/>
            </a:pPr>
            <a:r>
              <a:rPr lang="fr-FR" sz="1400" dirty="0" smtClean="0"/>
              <a:t>Seringues, Poches, </a:t>
            </a:r>
            <a:r>
              <a:rPr lang="fr-FR" sz="1400" dirty="0" err="1" smtClean="0"/>
              <a:t>Infuseurs</a:t>
            </a:r>
            <a:r>
              <a:rPr lang="fr-FR" sz="1400" dirty="0" smtClean="0"/>
              <a:t>, Solvants de reconstitution et de dilution</a:t>
            </a:r>
            <a:endParaRPr lang="fr-FR" sz="1400" dirty="0"/>
          </a:p>
          <a:p>
            <a:pPr lvl="1">
              <a:buFont typeface="Arial" panose="020B0604020202020204" pitchFamily="34" charset="0"/>
              <a:buChar char="•"/>
            </a:pPr>
            <a:r>
              <a:rPr lang="fr-FR" sz="1400" dirty="0" smtClean="0"/>
              <a:t>Conditionnement primaire de chaque drogue</a:t>
            </a:r>
          </a:p>
          <a:p>
            <a:pPr lvl="1">
              <a:buFont typeface="Arial" panose="020B0604020202020204" pitchFamily="34" charset="0"/>
              <a:buChar char="•"/>
            </a:pPr>
            <a:r>
              <a:rPr lang="fr-FR" sz="1400" dirty="0" smtClean="0"/>
              <a:t>Problème : disponibilité flacons verre </a:t>
            </a:r>
            <a:r>
              <a:rPr lang="fr-FR" sz="1400" dirty="0" err="1" smtClean="0"/>
              <a:t>NaCl</a:t>
            </a:r>
            <a:r>
              <a:rPr lang="fr-FR" sz="1400" dirty="0" smtClean="0"/>
              <a:t> et G5% (importation Italie)</a:t>
            </a:r>
            <a:endParaRPr lang="fr-FR" sz="1400" dirty="0"/>
          </a:p>
          <a:p>
            <a:r>
              <a:rPr lang="fr-FR" sz="1800" dirty="0">
                <a:solidFill>
                  <a:srgbClr val="FF0000"/>
                </a:solidFill>
              </a:rPr>
              <a:t>Introduction </a:t>
            </a:r>
            <a:r>
              <a:rPr lang="fr-FR" sz="1800" dirty="0" smtClean="0">
                <a:solidFill>
                  <a:srgbClr val="FF0000"/>
                </a:solidFill>
              </a:rPr>
              <a:t>de nouvelles préparations, paramétré par le fournisseur et validé par l’équipe pharmaceutique</a:t>
            </a:r>
          </a:p>
          <a:p>
            <a:r>
              <a:rPr lang="fr-FR" sz="1800" dirty="0" smtClean="0">
                <a:solidFill>
                  <a:srgbClr val="FF0000"/>
                </a:solidFill>
              </a:rPr>
              <a:t>Préparations réalisées en routine </a:t>
            </a:r>
            <a:endParaRPr lang="fr-FR" sz="1800" dirty="0">
              <a:solidFill>
                <a:srgbClr val="FF0000"/>
              </a:solidFill>
            </a:endParaRPr>
          </a:p>
          <a:p>
            <a:pPr>
              <a:buNone/>
            </a:pPr>
            <a:r>
              <a:rPr lang="fr-FR" sz="2000" dirty="0" smtClean="0"/>
              <a:t>	</a:t>
            </a:r>
            <a:r>
              <a:rPr lang="fr-FR" sz="1400" dirty="0" smtClean="0"/>
              <a:t>Poches (connexion et purge de la tubulure en pré-</a:t>
            </a:r>
            <a:r>
              <a:rPr lang="fr-FR" sz="1400" dirty="0" err="1" smtClean="0"/>
              <a:t>processing</a:t>
            </a:r>
            <a:r>
              <a:rPr lang="fr-FR" sz="1400" dirty="0" smtClean="0"/>
              <a:t>) : </a:t>
            </a:r>
            <a:endParaRPr lang="fr-FR" sz="1400" dirty="0"/>
          </a:p>
          <a:p>
            <a:pPr marL="800100" lvl="1"/>
            <a:r>
              <a:rPr lang="en-US" sz="1400" dirty="0" smtClean="0"/>
              <a:t>Flacons </a:t>
            </a:r>
            <a:r>
              <a:rPr lang="en-US" sz="1400" dirty="0" err="1" smtClean="0"/>
              <a:t>prêts</a:t>
            </a:r>
            <a:r>
              <a:rPr lang="en-US" sz="1400" dirty="0" smtClean="0"/>
              <a:t> à </a:t>
            </a:r>
            <a:r>
              <a:rPr lang="en-US" sz="1400" dirty="0" err="1" smtClean="0"/>
              <a:t>l’emploi</a:t>
            </a:r>
            <a:endParaRPr lang="en-US" sz="1400" dirty="0" smtClean="0"/>
          </a:p>
          <a:p>
            <a:pPr marL="800100" lvl="1"/>
            <a:r>
              <a:rPr lang="en-US" sz="1400" dirty="0" err="1" smtClean="0"/>
              <a:t>Lyophylisats</a:t>
            </a:r>
            <a:r>
              <a:rPr lang="en-US" sz="1400" dirty="0" smtClean="0"/>
              <a:t> avec </a:t>
            </a:r>
            <a:r>
              <a:rPr lang="en-US" sz="1400" dirty="0" err="1" smtClean="0"/>
              <a:t>étape</a:t>
            </a:r>
            <a:r>
              <a:rPr lang="en-US" sz="1400" dirty="0" smtClean="0"/>
              <a:t> de reconstitution </a:t>
            </a:r>
            <a:r>
              <a:rPr lang="en-US" sz="1400" dirty="0" err="1" smtClean="0"/>
              <a:t>préalable</a:t>
            </a:r>
            <a:endParaRPr lang="en-US" sz="1400" dirty="0"/>
          </a:p>
          <a:p>
            <a:pPr lvl="1">
              <a:buNone/>
            </a:pPr>
            <a:r>
              <a:rPr lang="en-US" sz="1400" b="1" dirty="0" err="1" smtClean="0"/>
              <a:t>Infuseurs</a:t>
            </a:r>
            <a:r>
              <a:rPr lang="en-US" sz="1400" b="1" dirty="0" smtClean="0"/>
              <a:t> (purge </a:t>
            </a:r>
            <a:r>
              <a:rPr lang="en-US" sz="1400" b="1" dirty="0" err="1" smtClean="0"/>
              <a:t>préalable</a:t>
            </a:r>
            <a:r>
              <a:rPr lang="en-US" sz="1400" b="1" dirty="0" smtClean="0"/>
              <a:t> en</a:t>
            </a:r>
            <a:r>
              <a:rPr lang="fr-FR" sz="1400" dirty="0" smtClean="0"/>
              <a:t> </a:t>
            </a:r>
            <a:r>
              <a:rPr lang="fr-FR" sz="1400" b="1" dirty="0" smtClean="0"/>
              <a:t>pré-</a:t>
            </a:r>
            <a:r>
              <a:rPr lang="fr-FR" sz="1400" b="1" dirty="0" err="1" smtClean="0"/>
              <a:t>processing</a:t>
            </a:r>
            <a:r>
              <a:rPr lang="fr-FR" sz="1400" b="1" dirty="0" smtClean="0"/>
              <a:t>) , </a:t>
            </a:r>
            <a:r>
              <a:rPr lang="en-US" sz="1400" b="1" dirty="0" smtClean="0"/>
              <a:t>Volume minimum &gt; 2 </a:t>
            </a:r>
            <a:r>
              <a:rPr lang="en-US" sz="1400" b="1" dirty="0" err="1" smtClean="0"/>
              <a:t>mL</a:t>
            </a:r>
            <a:endParaRPr lang="en-US" sz="1400" b="1" dirty="0"/>
          </a:p>
          <a:p>
            <a:r>
              <a:rPr lang="fr-FR" sz="1800" dirty="0" err="1" smtClean="0">
                <a:solidFill>
                  <a:srgbClr val="FF0000"/>
                </a:solidFill>
              </a:rPr>
              <a:t>Bionettoyage</a:t>
            </a:r>
            <a:r>
              <a:rPr lang="fr-FR" sz="1800" dirty="0" smtClean="0">
                <a:solidFill>
                  <a:srgbClr val="FF0000"/>
                </a:solidFill>
              </a:rPr>
              <a:t> quotidien et hebdomadaire</a:t>
            </a:r>
            <a:r>
              <a:rPr lang="fr-FR" sz="1800" dirty="0" smtClean="0"/>
              <a:t> (détersion + désinfection) </a:t>
            </a:r>
            <a:endParaRPr lang="fr-FR" sz="1800" dirty="0"/>
          </a:p>
          <a:p>
            <a:r>
              <a:rPr lang="fr-FR" sz="1800" dirty="0" smtClean="0">
                <a:solidFill>
                  <a:srgbClr val="FF0000"/>
                </a:solidFill>
              </a:rPr>
              <a:t>Formation des préparateurs</a:t>
            </a:r>
            <a:endParaRPr lang="fr-FR" sz="1800" dirty="0">
              <a:solidFill>
                <a:srgbClr val="FF0000"/>
              </a:solidFill>
            </a:endParaRPr>
          </a:p>
        </p:txBody>
      </p:sp>
    </p:spTree>
    <p:extLst>
      <p:ext uri="{BB962C8B-B14F-4D97-AF65-F5344CB8AC3E}">
        <p14:creationId xmlns:p14="http://schemas.microsoft.com/office/powerpoint/2010/main" xmlns="" val="2857733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9C71F62-B265-4921-B735-8C96C1D1EB8A}"/>
              </a:ext>
            </a:extLst>
          </p:cNvPr>
          <p:cNvSpPr>
            <a:spLocks noGrp="1"/>
          </p:cNvSpPr>
          <p:nvPr>
            <p:ph type="title"/>
          </p:nvPr>
        </p:nvSpPr>
        <p:spPr>
          <a:xfrm>
            <a:off x="174396" y="78717"/>
            <a:ext cx="8229600" cy="857250"/>
          </a:xfrm>
        </p:spPr>
        <p:txBody>
          <a:bodyPr>
            <a:normAutofit fontScale="90000"/>
          </a:bodyPr>
          <a:lstStyle/>
          <a:p>
            <a:r>
              <a:rPr lang="fr-FR" dirty="0"/>
              <a:t>Performance </a:t>
            </a:r>
            <a:r>
              <a:rPr lang="fr-FR" dirty="0" smtClean="0"/>
              <a:t>du robot n°1 en routine</a:t>
            </a:r>
            <a:r>
              <a:rPr lang="en-AU" dirty="0"/>
              <a:t/>
            </a:r>
            <a:br>
              <a:rPr lang="en-AU" dirty="0"/>
            </a:br>
            <a:endParaRPr lang="fr-FR" dirty="0"/>
          </a:p>
        </p:txBody>
      </p:sp>
      <p:sp>
        <p:nvSpPr>
          <p:cNvPr id="3" name="Espace réservé du contenu 2">
            <a:extLst>
              <a:ext uri="{FF2B5EF4-FFF2-40B4-BE49-F238E27FC236}">
                <a16:creationId xmlns="" xmlns:a16="http://schemas.microsoft.com/office/drawing/2014/main" id="{32375577-3076-4715-839C-5A879C71C91B}"/>
              </a:ext>
            </a:extLst>
          </p:cNvPr>
          <p:cNvSpPr>
            <a:spLocks noGrp="1"/>
          </p:cNvSpPr>
          <p:nvPr>
            <p:ph idx="1"/>
          </p:nvPr>
        </p:nvSpPr>
        <p:spPr>
          <a:xfrm>
            <a:off x="563252" y="874515"/>
            <a:ext cx="8229600" cy="3394472"/>
          </a:xfrm>
        </p:spPr>
        <p:txBody>
          <a:bodyPr>
            <a:normAutofit fontScale="85000" lnSpcReduction="20000"/>
          </a:bodyPr>
          <a:lstStyle/>
          <a:p>
            <a:r>
              <a:rPr lang="fr-FR" sz="1800" b="1" dirty="0" smtClean="0"/>
              <a:t>7 mois d’activités  sur le Robot n°1 (02 à 09/2018</a:t>
            </a:r>
            <a:r>
              <a:rPr lang="fr-FR" sz="1800" b="1" dirty="0"/>
              <a:t>) : </a:t>
            </a:r>
          </a:p>
          <a:p>
            <a:pPr marL="0" indent="0">
              <a:buNone/>
            </a:pPr>
            <a:endParaRPr lang="fr-FR" sz="1800" b="1" dirty="0"/>
          </a:p>
          <a:p>
            <a:pPr marL="685800" lvl="1">
              <a:buFont typeface="Arial" panose="020B0604020202020204" pitchFamily="34" charset="0"/>
              <a:buChar char="•"/>
            </a:pPr>
            <a:r>
              <a:rPr lang="fr-FR" sz="1800" b="1" dirty="0" smtClean="0"/>
              <a:t>Nombre de préparations réalisées quotidiennement (2 robots)  : 8140</a:t>
            </a:r>
            <a:endParaRPr lang="fr-FR" sz="1800" b="1" dirty="0"/>
          </a:p>
          <a:p>
            <a:pPr marL="400050" lvl="1" indent="0">
              <a:buNone/>
            </a:pPr>
            <a:endParaRPr lang="fr-FR" sz="1800" b="1" dirty="0"/>
          </a:p>
          <a:p>
            <a:pPr marL="685800" lvl="1">
              <a:buFont typeface="Arial" panose="020B0604020202020204" pitchFamily="34" charset="0"/>
              <a:buChar char="•"/>
            </a:pPr>
            <a:r>
              <a:rPr lang="fr-FR" sz="1800" b="1" dirty="0" smtClean="0"/>
              <a:t>Productivité moyenne </a:t>
            </a:r>
            <a:r>
              <a:rPr lang="fr-FR" sz="1800" b="1" dirty="0"/>
              <a:t>(</a:t>
            </a:r>
            <a:r>
              <a:rPr lang="fr-FR" sz="1800" b="1" dirty="0" smtClean="0"/>
              <a:t>Nombre de </a:t>
            </a:r>
            <a:r>
              <a:rPr lang="fr-FR" sz="1800" b="1" dirty="0" err="1" smtClean="0"/>
              <a:t>preparations</a:t>
            </a:r>
            <a:r>
              <a:rPr lang="fr-FR" sz="1800" b="1" dirty="0" smtClean="0"/>
              <a:t>/heure) </a:t>
            </a:r>
            <a:r>
              <a:rPr lang="fr-FR" sz="1800" b="1" dirty="0"/>
              <a:t>: 14,5 </a:t>
            </a:r>
          </a:p>
          <a:p>
            <a:pPr marL="685800" lvl="1">
              <a:buFont typeface="Arial" panose="020B0604020202020204" pitchFamily="34" charset="0"/>
              <a:buChar char="•"/>
            </a:pPr>
            <a:r>
              <a:rPr lang="fr-FR" sz="1800" b="1" dirty="0" smtClean="0"/>
              <a:t>Nombre maximum de préparations en une journée </a:t>
            </a:r>
            <a:r>
              <a:rPr lang="fr-FR" sz="1800" b="1" dirty="0"/>
              <a:t>: 109</a:t>
            </a:r>
          </a:p>
          <a:p>
            <a:pPr marL="400050" lvl="1" indent="0">
              <a:buNone/>
            </a:pPr>
            <a:endParaRPr lang="fr-FR" sz="1800" b="1" dirty="0"/>
          </a:p>
          <a:p>
            <a:pPr marL="685800" lvl="1">
              <a:buFont typeface="Arial" panose="020B0604020202020204" pitchFamily="34" charset="0"/>
              <a:buChar char="•"/>
            </a:pPr>
            <a:r>
              <a:rPr lang="fr-FR" sz="1800" b="1" dirty="0" smtClean="0"/>
              <a:t>Ecart moyen poids théorique (contrôle </a:t>
            </a:r>
            <a:r>
              <a:rPr lang="fr-FR" sz="1800" b="1" dirty="0" err="1" smtClean="0"/>
              <a:t>gravimetric</a:t>
            </a:r>
            <a:r>
              <a:rPr lang="fr-FR" sz="1800" b="1" dirty="0" smtClean="0"/>
              <a:t>) </a:t>
            </a:r>
            <a:r>
              <a:rPr lang="fr-FR" sz="1800" b="1" dirty="0"/>
              <a:t>: -1,1%</a:t>
            </a:r>
          </a:p>
          <a:p>
            <a:pPr marL="400050" lvl="1" indent="0">
              <a:buNone/>
            </a:pPr>
            <a:endParaRPr lang="fr-FR" sz="1800" b="1" dirty="0"/>
          </a:p>
          <a:p>
            <a:pPr marL="685800" lvl="1">
              <a:buFont typeface="Arial" panose="020B0604020202020204" pitchFamily="34" charset="0"/>
              <a:buChar char="•"/>
            </a:pPr>
            <a:r>
              <a:rPr lang="fr-FR" sz="1800" b="1" dirty="0" smtClean="0"/>
              <a:t>Taux d’échec des préparations : </a:t>
            </a:r>
            <a:r>
              <a:rPr lang="fr-FR" sz="1800" b="1" dirty="0"/>
              <a:t>&lt;1,5%</a:t>
            </a:r>
          </a:p>
          <a:p>
            <a:pPr marL="400050" lvl="1" indent="0">
              <a:buNone/>
            </a:pPr>
            <a:endParaRPr lang="fr-FR" sz="1800" b="1" dirty="0"/>
          </a:p>
          <a:p>
            <a:pPr marL="685800" lvl="1">
              <a:buFont typeface="Arial" panose="020B0604020202020204" pitchFamily="34" charset="0"/>
              <a:buChar char="•"/>
            </a:pPr>
            <a:r>
              <a:rPr lang="fr-FR" sz="1800" b="1" dirty="0" smtClean="0"/>
              <a:t>Moyenne temps de préparation : </a:t>
            </a:r>
            <a:endParaRPr lang="fr-FR" sz="1800" b="1" dirty="0"/>
          </a:p>
          <a:p>
            <a:pPr lvl="2"/>
            <a:r>
              <a:rPr lang="fr-FR" sz="1800" b="1" dirty="0" smtClean="0"/>
              <a:t>Flacons prêts à l’emploi : </a:t>
            </a:r>
            <a:r>
              <a:rPr lang="fr-FR" sz="1800" b="1" dirty="0"/>
              <a:t>3min 57sec </a:t>
            </a:r>
            <a:r>
              <a:rPr lang="fr-FR" sz="1800" b="1" dirty="0" smtClean="0"/>
              <a:t>(de</a:t>
            </a:r>
            <a:r>
              <a:rPr lang="fr-FR" sz="1800" b="1" dirty="0"/>
              <a:t> 1min50sec </a:t>
            </a:r>
            <a:r>
              <a:rPr lang="fr-FR" sz="1800" b="1" dirty="0" smtClean="0"/>
              <a:t> pour un petit dosage à</a:t>
            </a:r>
            <a:r>
              <a:rPr lang="fr-FR" sz="1800" b="1" dirty="0"/>
              <a:t> 7min20sec </a:t>
            </a:r>
            <a:r>
              <a:rPr lang="fr-FR" sz="1800" b="1" dirty="0" smtClean="0"/>
              <a:t>pour un dosage plus élevé). </a:t>
            </a:r>
            <a:endParaRPr lang="fr-FR" sz="1800" b="1" dirty="0"/>
          </a:p>
          <a:p>
            <a:pPr lvl="2"/>
            <a:r>
              <a:rPr lang="fr-FR" sz="1800" b="1" dirty="0" err="1" smtClean="0"/>
              <a:t>Cyclophosphamide</a:t>
            </a:r>
            <a:r>
              <a:rPr lang="fr-FR" sz="1800" b="1" dirty="0" smtClean="0"/>
              <a:t> </a:t>
            </a:r>
            <a:r>
              <a:rPr lang="fr-FR" sz="1800" b="1" dirty="0"/>
              <a:t>: 4min 4sec (+ </a:t>
            </a:r>
            <a:r>
              <a:rPr lang="fr-FR" sz="1800" b="1" dirty="0" smtClean="0"/>
              <a:t>7min30 pour la reconstitution avec </a:t>
            </a:r>
            <a:r>
              <a:rPr lang="fr-FR" sz="1800" b="1" dirty="0" err="1" smtClean="0"/>
              <a:t>preparation</a:t>
            </a:r>
            <a:r>
              <a:rPr lang="fr-FR" sz="1800" b="1" dirty="0" smtClean="0"/>
              <a:t> possible pendant agitation)</a:t>
            </a:r>
            <a:endParaRPr lang="fr-FR" sz="1800" b="1" dirty="0"/>
          </a:p>
        </p:txBody>
      </p:sp>
      <p:sp>
        <p:nvSpPr>
          <p:cNvPr id="4" name="ZoneTexte 3"/>
          <p:cNvSpPr txBox="1"/>
          <p:nvPr/>
        </p:nvSpPr>
        <p:spPr>
          <a:xfrm>
            <a:off x="1619672" y="4227934"/>
            <a:ext cx="6336704" cy="369332"/>
          </a:xfrm>
          <a:prstGeom prst="rect">
            <a:avLst/>
          </a:prstGeom>
          <a:noFill/>
        </p:spPr>
        <p:txBody>
          <a:bodyPr wrap="square" rtlCol="0">
            <a:spAutoFit/>
          </a:bodyPr>
          <a:lstStyle/>
          <a:p>
            <a:r>
              <a:rPr lang="fr-FR" b="1" dirty="0" smtClean="0">
                <a:solidFill>
                  <a:srgbClr val="FF0000"/>
                </a:solidFill>
              </a:rPr>
              <a:t>1 ROBOT : 1 à 2 préparateurs en poste [07h-18h maxi] </a:t>
            </a:r>
            <a:endParaRPr lang="fr-FR" b="1" dirty="0">
              <a:solidFill>
                <a:srgbClr val="FF0000"/>
              </a:solidFill>
            </a:endParaRPr>
          </a:p>
        </p:txBody>
      </p:sp>
    </p:spTree>
    <p:extLst>
      <p:ext uri="{BB962C8B-B14F-4D97-AF65-F5344CB8AC3E}">
        <p14:creationId xmlns:p14="http://schemas.microsoft.com/office/powerpoint/2010/main" xmlns="" val="2520996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9C71F62-B265-4921-B735-8C96C1D1EB8A}"/>
              </a:ext>
            </a:extLst>
          </p:cNvPr>
          <p:cNvSpPr>
            <a:spLocks noGrp="1"/>
          </p:cNvSpPr>
          <p:nvPr>
            <p:ph type="title"/>
          </p:nvPr>
        </p:nvSpPr>
        <p:spPr>
          <a:xfrm>
            <a:off x="174396" y="78717"/>
            <a:ext cx="8229600" cy="857250"/>
          </a:xfrm>
        </p:spPr>
        <p:txBody>
          <a:bodyPr>
            <a:normAutofit fontScale="90000"/>
          </a:bodyPr>
          <a:lstStyle/>
          <a:p>
            <a:r>
              <a:rPr lang="fr-FR" dirty="0"/>
              <a:t>Performance </a:t>
            </a:r>
            <a:r>
              <a:rPr lang="fr-FR" dirty="0" smtClean="0"/>
              <a:t>2 robots en routine</a:t>
            </a:r>
            <a:r>
              <a:rPr lang="en-AU" dirty="0"/>
              <a:t/>
            </a:r>
            <a:br>
              <a:rPr lang="en-AU" dirty="0"/>
            </a:br>
            <a:endParaRPr lang="fr-FR" dirty="0"/>
          </a:p>
        </p:txBody>
      </p:sp>
      <p:sp>
        <p:nvSpPr>
          <p:cNvPr id="3" name="Espace réservé du contenu 2">
            <a:extLst>
              <a:ext uri="{FF2B5EF4-FFF2-40B4-BE49-F238E27FC236}">
                <a16:creationId xmlns="" xmlns:a16="http://schemas.microsoft.com/office/drawing/2014/main" id="{32375577-3076-4715-839C-5A879C71C91B}"/>
              </a:ext>
            </a:extLst>
          </p:cNvPr>
          <p:cNvSpPr>
            <a:spLocks noGrp="1"/>
          </p:cNvSpPr>
          <p:nvPr>
            <p:ph idx="1"/>
          </p:nvPr>
        </p:nvSpPr>
        <p:spPr>
          <a:xfrm>
            <a:off x="563252" y="519523"/>
            <a:ext cx="8229600" cy="3394472"/>
          </a:xfrm>
        </p:spPr>
        <p:txBody>
          <a:bodyPr>
            <a:normAutofit/>
          </a:bodyPr>
          <a:lstStyle/>
          <a:p>
            <a:r>
              <a:rPr lang="fr-FR" sz="1800" dirty="0" smtClean="0"/>
              <a:t>19 mois d’activités  Robots n°1 et 2 (02/2018 à 09/2019) </a:t>
            </a:r>
            <a:r>
              <a:rPr lang="fr-FR" sz="1800" dirty="0"/>
              <a:t>: </a:t>
            </a:r>
          </a:p>
          <a:p>
            <a:pPr marL="0" indent="0">
              <a:buNone/>
            </a:pPr>
            <a:endParaRPr lang="fr-FR" sz="1800" dirty="0"/>
          </a:p>
        </p:txBody>
      </p:sp>
      <p:sp>
        <p:nvSpPr>
          <p:cNvPr id="4" name="ZoneTexte 3"/>
          <p:cNvSpPr txBox="1"/>
          <p:nvPr/>
        </p:nvSpPr>
        <p:spPr>
          <a:xfrm>
            <a:off x="683568" y="4093676"/>
            <a:ext cx="8496944"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rtlCol="0">
            <a:spAutoFit/>
          </a:bodyPr>
          <a:lstStyle/>
          <a:p>
            <a:r>
              <a:rPr lang="fr-FR" b="1" dirty="0" smtClean="0">
                <a:solidFill>
                  <a:srgbClr val="008040"/>
                </a:solidFill>
              </a:rPr>
              <a:t>Entre 02/2018 et 09/2019 = 31 645 préparations (2019 : 16502 soit 22000 /an)</a:t>
            </a:r>
          </a:p>
        </p:txBody>
      </p:sp>
      <p:pic>
        <p:nvPicPr>
          <p:cNvPr id="109570" name="Picture 2"/>
          <p:cNvPicPr>
            <a:picLocks noChangeAspect="1" noChangeArrowheads="1"/>
          </p:cNvPicPr>
          <p:nvPr/>
        </p:nvPicPr>
        <p:blipFill>
          <a:blip r:embed="rId3" cstate="print"/>
          <a:srcRect/>
          <a:stretch>
            <a:fillRect/>
          </a:stretch>
        </p:blipFill>
        <p:spPr bwMode="auto">
          <a:xfrm>
            <a:off x="-252536" y="825753"/>
            <a:ext cx="9416532" cy="3300975"/>
          </a:xfrm>
          <a:prstGeom prst="rect">
            <a:avLst/>
          </a:prstGeom>
          <a:noFill/>
          <a:ln w="9525">
            <a:noFill/>
            <a:miter lim="800000"/>
            <a:headEnd/>
            <a:tailEnd/>
          </a:ln>
        </p:spPr>
      </p:pic>
    </p:spTree>
    <p:extLst>
      <p:ext uri="{BB962C8B-B14F-4D97-AF65-F5344CB8AC3E}">
        <p14:creationId xmlns:p14="http://schemas.microsoft.com/office/powerpoint/2010/main" xmlns="" val="2520996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9C71F62-B265-4921-B735-8C96C1D1EB8A}"/>
              </a:ext>
            </a:extLst>
          </p:cNvPr>
          <p:cNvSpPr>
            <a:spLocks noGrp="1"/>
          </p:cNvSpPr>
          <p:nvPr>
            <p:ph type="title"/>
          </p:nvPr>
        </p:nvSpPr>
        <p:spPr>
          <a:xfrm>
            <a:off x="174396" y="78717"/>
            <a:ext cx="8229600" cy="857250"/>
          </a:xfrm>
        </p:spPr>
        <p:txBody>
          <a:bodyPr>
            <a:normAutofit fontScale="90000"/>
          </a:bodyPr>
          <a:lstStyle/>
          <a:p>
            <a:r>
              <a:rPr lang="fr-FR" dirty="0"/>
              <a:t>Performance </a:t>
            </a:r>
            <a:r>
              <a:rPr lang="fr-FR" dirty="0" smtClean="0"/>
              <a:t>2 robots en routine</a:t>
            </a:r>
            <a:r>
              <a:rPr lang="en-AU" dirty="0"/>
              <a:t/>
            </a:r>
            <a:br>
              <a:rPr lang="en-AU" dirty="0"/>
            </a:br>
            <a:endParaRPr lang="fr-FR" dirty="0"/>
          </a:p>
        </p:txBody>
      </p:sp>
      <p:sp>
        <p:nvSpPr>
          <p:cNvPr id="3" name="Espace réservé du contenu 2">
            <a:extLst>
              <a:ext uri="{FF2B5EF4-FFF2-40B4-BE49-F238E27FC236}">
                <a16:creationId xmlns="" xmlns:a16="http://schemas.microsoft.com/office/drawing/2014/main" id="{32375577-3076-4715-839C-5A879C71C91B}"/>
              </a:ext>
            </a:extLst>
          </p:cNvPr>
          <p:cNvSpPr>
            <a:spLocks noGrp="1"/>
          </p:cNvSpPr>
          <p:nvPr>
            <p:ph idx="1"/>
          </p:nvPr>
        </p:nvSpPr>
        <p:spPr>
          <a:xfrm>
            <a:off x="563252" y="519523"/>
            <a:ext cx="8229600" cy="3394472"/>
          </a:xfrm>
        </p:spPr>
        <p:txBody>
          <a:bodyPr>
            <a:normAutofit/>
          </a:bodyPr>
          <a:lstStyle/>
          <a:p>
            <a:r>
              <a:rPr lang="fr-FR" sz="1800" dirty="0" smtClean="0"/>
              <a:t>Performance semaine 11 au 17 Mars 2019</a:t>
            </a:r>
            <a:endParaRPr lang="fr-FR" sz="1800" dirty="0"/>
          </a:p>
        </p:txBody>
      </p:sp>
      <p:sp>
        <p:nvSpPr>
          <p:cNvPr id="4" name="ZoneTexte 3"/>
          <p:cNvSpPr txBox="1"/>
          <p:nvPr/>
        </p:nvSpPr>
        <p:spPr>
          <a:xfrm>
            <a:off x="108520" y="3573586"/>
            <a:ext cx="9144000" cy="923330"/>
          </a:xfrm>
          <a:prstGeom prst="rect">
            <a:avLst/>
          </a:prstGeom>
          <a:noFill/>
        </p:spPr>
        <p:txBody>
          <a:bodyPr wrap="square" rtlCol="0">
            <a:spAutoFit/>
          </a:bodyPr>
          <a:lstStyle/>
          <a:p>
            <a:r>
              <a:rPr lang="en-AU" altLang="it-IT" dirty="0"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A OPTIMISER :</a:t>
            </a:r>
          </a:p>
          <a:p>
            <a:r>
              <a:rPr lang="en-AU" altLang="it-IT" dirty="0" err="1"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Améliorer</a:t>
            </a:r>
            <a:r>
              <a:rPr lang="en-AU" altLang="it-IT" dirty="0"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la </a:t>
            </a:r>
            <a:r>
              <a:rPr lang="en-AU" altLang="it-IT" dirty="0" err="1"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continuité</a:t>
            </a:r>
            <a:r>
              <a:rPr lang="en-AU" altLang="it-IT" dirty="0"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AU" altLang="it-IT" dirty="0" err="1"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préparation</a:t>
            </a:r>
            <a:r>
              <a:rPr lang="en-AU" altLang="it-IT" dirty="0"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tout au long de la </a:t>
            </a:r>
            <a:r>
              <a:rPr lang="en-AU" altLang="it-IT" dirty="0" err="1"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journée</a:t>
            </a:r>
            <a:endParaRPr lang="en-AU" altLang="it-IT" dirty="0"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AU" altLang="it-IT" dirty="0" err="1"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Gommer</a:t>
            </a:r>
            <a:r>
              <a:rPr lang="en-AU" altLang="it-IT" dirty="0"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les differences </a:t>
            </a:r>
            <a:r>
              <a:rPr lang="en-AU" altLang="it-IT" dirty="0" err="1"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d’activité</a:t>
            </a:r>
            <a:r>
              <a:rPr lang="en-AU" altLang="it-IT" dirty="0"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début / fin de </a:t>
            </a:r>
            <a:r>
              <a:rPr lang="en-AU" altLang="it-IT" dirty="0" err="1"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journée</a:t>
            </a:r>
            <a:r>
              <a:rPr lang="en-AU" altLang="it-IT" dirty="0"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optimiser les ruptures </a:t>
            </a:r>
            <a:r>
              <a:rPr lang="en-AU" altLang="it-IT" dirty="0" err="1" smtClean="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d’activité</a:t>
            </a:r>
            <a:endParaRPr lang="fr-FR" b="1" dirty="0">
              <a:solidFill>
                <a:srgbClr val="FF0000"/>
              </a:solidFill>
            </a:endParaRPr>
          </a:p>
        </p:txBody>
      </p:sp>
      <p:pic>
        <p:nvPicPr>
          <p:cNvPr id="110594" name="Picture 2"/>
          <p:cNvPicPr>
            <a:picLocks noChangeAspect="1" noChangeArrowheads="1"/>
          </p:cNvPicPr>
          <p:nvPr/>
        </p:nvPicPr>
        <p:blipFill>
          <a:blip r:embed="rId3" cstate="print"/>
          <a:srcRect/>
          <a:stretch>
            <a:fillRect/>
          </a:stretch>
        </p:blipFill>
        <p:spPr bwMode="auto">
          <a:xfrm>
            <a:off x="-108520" y="789553"/>
            <a:ext cx="9371781" cy="3109562"/>
          </a:xfrm>
          <a:prstGeom prst="rect">
            <a:avLst/>
          </a:prstGeom>
          <a:noFill/>
          <a:ln w="9525">
            <a:noFill/>
            <a:miter lim="800000"/>
            <a:headEnd/>
            <a:tailEnd/>
          </a:ln>
        </p:spPr>
      </p:pic>
    </p:spTree>
    <p:extLst>
      <p:ext uri="{BB962C8B-B14F-4D97-AF65-F5344CB8AC3E}">
        <p14:creationId xmlns:p14="http://schemas.microsoft.com/office/powerpoint/2010/main" xmlns="" val="2520996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D834952-DD37-48D6-9244-004220AB7BF8}"/>
              </a:ext>
            </a:extLst>
          </p:cNvPr>
          <p:cNvSpPr>
            <a:spLocks noGrp="1"/>
          </p:cNvSpPr>
          <p:nvPr>
            <p:ph type="title"/>
          </p:nvPr>
        </p:nvSpPr>
        <p:spPr>
          <a:xfrm>
            <a:off x="139046" y="85787"/>
            <a:ext cx="8229600" cy="857250"/>
          </a:xfrm>
        </p:spPr>
        <p:txBody>
          <a:bodyPr>
            <a:normAutofit fontScale="90000"/>
          </a:bodyPr>
          <a:lstStyle/>
          <a:p>
            <a:r>
              <a:rPr lang="fr-FR" dirty="0" smtClean="0"/>
              <a:t>Retour d’expérience et </a:t>
            </a:r>
            <a:r>
              <a:rPr lang="en-CA" dirty="0" err="1" smtClean="0"/>
              <a:t>enseignements</a:t>
            </a:r>
            <a:r>
              <a:rPr lang="fr-FR" dirty="0"/>
              <a:t/>
            </a:r>
            <a:br>
              <a:rPr lang="fr-FR" dirty="0"/>
            </a:br>
            <a:endParaRPr lang="fr-FR" dirty="0"/>
          </a:p>
        </p:txBody>
      </p:sp>
      <p:sp>
        <p:nvSpPr>
          <p:cNvPr id="3" name="Espace réservé du contenu 2">
            <a:extLst>
              <a:ext uri="{FF2B5EF4-FFF2-40B4-BE49-F238E27FC236}">
                <a16:creationId xmlns="" xmlns:a16="http://schemas.microsoft.com/office/drawing/2014/main" id="{AAA932A0-C082-4C77-B967-9DC64F5E924E}"/>
              </a:ext>
            </a:extLst>
          </p:cNvPr>
          <p:cNvSpPr>
            <a:spLocks noGrp="1"/>
          </p:cNvSpPr>
          <p:nvPr>
            <p:ph idx="1"/>
          </p:nvPr>
        </p:nvSpPr>
        <p:spPr>
          <a:xfrm>
            <a:off x="467544" y="699542"/>
            <a:ext cx="8229600" cy="3888432"/>
          </a:xfrm>
        </p:spPr>
        <p:txBody>
          <a:bodyPr>
            <a:normAutofit fontScale="47500" lnSpcReduction="20000"/>
          </a:bodyPr>
          <a:lstStyle/>
          <a:p>
            <a:r>
              <a:rPr lang="fr-FR" sz="3400" dirty="0" smtClean="0"/>
              <a:t>Réponse adaptée pour la prise en charge d’une partie significative de la production journalière (</a:t>
            </a:r>
            <a:r>
              <a:rPr lang="fr-FR" sz="3400" dirty="0" smtClean="0"/>
              <a:t>110 à 120/300</a:t>
            </a:r>
            <a:r>
              <a:rPr lang="fr-FR" sz="3400" dirty="0" smtClean="0"/>
              <a:t>)</a:t>
            </a:r>
            <a:endParaRPr lang="fr-FR" sz="3400" dirty="0"/>
          </a:p>
          <a:p>
            <a:endParaRPr lang="fr-FR" sz="3400" dirty="0"/>
          </a:p>
          <a:p>
            <a:r>
              <a:rPr lang="fr-FR" sz="3400" dirty="0" err="1" smtClean="0"/>
              <a:t>Infuseurs</a:t>
            </a:r>
            <a:r>
              <a:rPr lang="fr-FR" sz="3400" dirty="0" smtClean="0"/>
              <a:t> 5Fu et </a:t>
            </a:r>
            <a:r>
              <a:rPr lang="fr-FR" sz="3400" dirty="0"/>
              <a:t>Cyclophosphamide : Job </a:t>
            </a:r>
            <a:r>
              <a:rPr lang="fr-FR" sz="3400" dirty="0" err="1"/>
              <a:t>helper</a:t>
            </a:r>
            <a:r>
              <a:rPr lang="fr-FR" sz="3400" dirty="0"/>
              <a:t> </a:t>
            </a:r>
            <a:r>
              <a:rPr lang="fr-FR" sz="3400" dirty="0" smtClean="0"/>
              <a:t>indéniable </a:t>
            </a:r>
            <a:endParaRPr lang="fr-FR" sz="3400" dirty="0"/>
          </a:p>
          <a:p>
            <a:pPr marL="0" indent="0">
              <a:buNone/>
            </a:pPr>
            <a:endParaRPr lang="fr-FR" sz="3400" dirty="0"/>
          </a:p>
          <a:p>
            <a:r>
              <a:rPr lang="fr-FR" sz="3400" dirty="0" smtClean="0"/>
              <a:t>Interface avec le logiciel de prescription : en cours (saisie nécessaire)</a:t>
            </a:r>
            <a:endParaRPr lang="fr-FR" sz="3400" dirty="0"/>
          </a:p>
          <a:p>
            <a:pPr marL="0" indent="0">
              <a:buNone/>
            </a:pPr>
            <a:endParaRPr lang="fr-FR" sz="3400" dirty="0"/>
          </a:p>
          <a:p>
            <a:r>
              <a:rPr lang="fr-FR" sz="3400" dirty="0" smtClean="0"/>
              <a:t>Mesures en continu des particules contenues dans l’air de la zone de préparation : élévation avec produits visqueux (</a:t>
            </a:r>
            <a:r>
              <a:rPr lang="fr-FR" sz="3400" dirty="0"/>
              <a:t>e.g. Paclitaxel)</a:t>
            </a:r>
          </a:p>
          <a:p>
            <a:endParaRPr lang="fr-FR" sz="3400" dirty="0"/>
          </a:p>
          <a:p>
            <a:r>
              <a:rPr lang="fr-FR" sz="3400" dirty="0" smtClean="0"/>
              <a:t>Monitoring de la contamination microbiologique de l’air et de surfaces </a:t>
            </a:r>
            <a:r>
              <a:rPr lang="fr-FR" sz="3400" dirty="0"/>
              <a:t>: </a:t>
            </a:r>
          </a:p>
          <a:p>
            <a:pPr lvl="1">
              <a:buFont typeface="Arial" panose="020B0604020202020204" pitchFamily="34" charset="0"/>
              <a:buChar char="•"/>
            </a:pPr>
            <a:r>
              <a:rPr lang="fr-FR" sz="3400" dirty="0" smtClean="0"/>
              <a:t>Aire de chargement / déchargement +++ (zone réduite sensible)</a:t>
            </a:r>
            <a:endParaRPr lang="fr-FR" sz="3400" dirty="0"/>
          </a:p>
          <a:p>
            <a:pPr lvl="1">
              <a:buFont typeface="Arial" panose="020B0604020202020204" pitchFamily="34" charset="0"/>
              <a:buChar char="•"/>
            </a:pPr>
            <a:r>
              <a:rPr lang="fr-FR" sz="3400" dirty="0" smtClean="0"/>
              <a:t>Contrôles de la qualité d’air dans la ZAC</a:t>
            </a:r>
            <a:endParaRPr lang="fr-FR" sz="3400" dirty="0"/>
          </a:p>
          <a:p>
            <a:pPr marL="0" indent="0">
              <a:buNone/>
            </a:pPr>
            <a:endParaRPr lang="fr-FR" sz="3400" dirty="0"/>
          </a:p>
          <a:p>
            <a:r>
              <a:rPr lang="fr-FR" sz="3400" dirty="0" smtClean="0"/>
              <a:t>Fiabilité : 71 appels Hotline (</a:t>
            </a:r>
            <a:r>
              <a:rPr lang="fr-FR" sz="3400" dirty="0" err="1" smtClean="0"/>
              <a:t>moy</a:t>
            </a:r>
            <a:r>
              <a:rPr lang="fr-FR" sz="3400" dirty="0" smtClean="0"/>
              <a:t> = 10 min) </a:t>
            </a:r>
            <a:r>
              <a:rPr lang="fr-FR" sz="3400" smtClean="0"/>
              <a:t>–  Interventions </a:t>
            </a:r>
            <a:r>
              <a:rPr lang="fr-FR" sz="3400" dirty="0" smtClean="0"/>
              <a:t>: </a:t>
            </a:r>
            <a:r>
              <a:rPr lang="fr-FR" sz="3400" smtClean="0"/>
              <a:t>7 (préventives </a:t>
            </a:r>
            <a:r>
              <a:rPr lang="fr-FR" sz="3400" dirty="0" smtClean="0"/>
              <a:t>: 2 fois/an/robot)</a:t>
            </a:r>
            <a:endParaRPr lang="fr-FR" sz="3400" dirty="0"/>
          </a:p>
          <a:p>
            <a:endParaRPr lang="fr-FR" dirty="0"/>
          </a:p>
        </p:txBody>
      </p:sp>
    </p:spTree>
    <p:extLst>
      <p:ext uri="{BB962C8B-B14F-4D97-AF65-F5344CB8AC3E}">
        <p14:creationId xmlns:p14="http://schemas.microsoft.com/office/powerpoint/2010/main" xmlns="" val="1502087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3A88511-B913-2C44-B8D6-B6455F2812B6}"/>
              </a:ext>
            </a:extLst>
          </p:cNvPr>
          <p:cNvSpPr>
            <a:spLocks noGrp="1"/>
          </p:cNvSpPr>
          <p:nvPr>
            <p:ph type="ctrTitle"/>
          </p:nvPr>
        </p:nvSpPr>
        <p:spPr>
          <a:xfrm>
            <a:off x="1143000" y="841772"/>
            <a:ext cx="6858000" cy="1790700"/>
          </a:xfrm>
        </p:spPr>
        <p:txBody>
          <a:bodyPr/>
          <a:lstStyle/>
          <a:p>
            <a:endParaRPr lang="fr-FR" dirty="0"/>
          </a:p>
        </p:txBody>
      </p:sp>
      <p:sp>
        <p:nvSpPr>
          <p:cNvPr id="3" name="Sous-titre 2">
            <a:extLst>
              <a:ext uri="{FF2B5EF4-FFF2-40B4-BE49-F238E27FC236}">
                <a16:creationId xmlns:a16="http://schemas.microsoft.com/office/drawing/2014/main" xmlns="" id="{06B770F8-B71A-0144-BA3F-A9ED84BBC142}"/>
              </a:ext>
            </a:extLst>
          </p:cNvPr>
          <p:cNvSpPr>
            <a:spLocks noGrp="1"/>
          </p:cNvSpPr>
          <p:nvPr>
            <p:ph type="subTitle" idx="1"/>
          </p:nvPr>
        </p:nvSpPr>
        <p:spPr>
          <a:xfrm>
            <a:off x="1143000" y="2701528"/>
            <a:ext cx="6858000" cy="1241822"/>
          </a:xfrm>
        </p:spPr>
        <p:txBody>
          <a:bodyPr/>
          <a:lstStyle/>
          <a:p>
            <a:endParaRPr lang="fr-FR"/>
          </a:p>
        </p:txBody>
      </p:sp>
    </p:spTree>
    <p:extLst>
      <p:ext uri="{BB962C8B-B14F-4D97-AF65-F5344CB8AC3E}">
        <p14:creationId xmlns:p14="http://schemas.microsoft.com/office/powerpoint/2010/main" xmlns="" val="1399701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468"/>
            <a:ext cx="8229600" cy="857250"/>
          </a:xfrm>
        </p:spPr>
        <p:txBody>
          <a:bodyPr/>
          <a:lstStyle/>
          <a:p>
            <a:r>
              <a:rPr lang="fr-FR" dirty="0" smtClean="0"/>
              <a:t>Avènement de la robotique : APSI (2005)</a:t>
            </a:r>
            <a:endParaRPr lang="fr-FR" dirty="0"/>
          </a:p>
        </p:txBody>
      </p:sp>
      <p:sp>
        <p:nvSpPr>
          <p:cNvPr id="3" name="Espace réservé du numéro de diapositive 2"/>
          <p:cNvSpPr>
            <a:spLocks noGrp="1"/>
          </p:cNvSpPr>
          <p:nvPr>
            <p:ph type="sldNum" sz="quarter" idx="10"/>
          </p:nvPr>
        </p:nvSpPr>
        <p:spPr/>
        <p:txBody>
          <a:bodyPr/>
          <a:lstStyle/>
          <a:p>
            <a:pPr>
              <a:defRPr/>
            </a:pPr>
            <a:fld id="{B8FD0C14-AF89-4FA8-B804-0BB92BA74085}" type="slidenum">
              <a:rPr lang="fr-FR" smtClean="0"/>
              <a:pPr>
                <a:defRPr/>
              </a:pPr>
              <a:t>2</a:t>
            </a:fld>
            <a:endParaRPr lang="fr-FR"/>
          </a:p>
        </p:txBody>
      </p:sp>
      <p:pic>
        <p:nvPicPr>
          <p:cNvPr id="1027" name="Picture 3"/>
          <p:cNvPicPr>
            <a:picLocks noChangeAspect="1" noChangeArrowheads="1"/>
          </p:cNvPicPr>
          <p:nvPr/>
        </p:nvPicPr>
        <p:blipFill>
          <a:blip r:embed="rId2" cstate="print"/>
          <a:srcRect/>
          <a:stretch>
            <a:fillRect/>
          </a:stretch>
        </p:blipFill>
        <p:spPr bwMode="auto">
          <a:xfrm>
            <a:off x="4211960" y="1005576"/>
            <a:ext cx="3744415" cy="2075709"/>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67544" y="1005578"/>
            <a:ext cx="3528392" cy="3450230"/>
          </a:xfrm>
          <a:prstGeom prst="rect">
            <a:avLst/>
          </a:prstGeom>
          <a:noFill/>
          <a:ln w="9525">
            <a:noFill/>
            <a:miter lim="800000"/>
            <a:headEnd/>
            <a:tailEnd/>
          </a:ln>
        </p:spPr>
      </p:pic>
      <p:sp>
        <p:nvSpPr>
          <p:cNvPr id="7" name="Titre 1"/>
          <p:cNvSpPr txBox="1">
            <a:spLocks/>
          </p:cNvSpPr>
          <p:nvPr/>
        </p:nvSpPr>
        <p:spPr>
          <a:xfrm>
            <a:off x="251520" y="627534"/>
            <a:ext cx="4989240" cy="3240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mj-lt"/>
                <a:ea typeface="+mj-ea"/>
                <a:cs typeface="+mj-cs"/>
              </a:rPr>
              <a:t>APSI Project : ECCO 13 - EJC vol3, issue 2, </a:t>
            </a:r>
            <a:r>
              <a:rPr kumimoji="0" lang="en-US" sz="1400" b="1" i="0" u="none" strike="noStrike" kern="1200" cap="none" spc="0" normalizeH="0" baseline="0" noProof="0" dirty="0" err="1" smtClean="0">
                <a:ln>
                  <a:noFill/>
                </a:ln>
                <a:solidFill>
                  <a:srgbClr val="FF0000"/>
                </a:solidFill>
                <a:effectLst/>
                <a:uLnTx/>
                <a:uFillTx/>
                <a:latin typeface="+mj-lt"/>
                <a:ea typeface="+mj-ea"/>
                <a:cs typeface="+mj-cs"/>
              </a:rPr>
              <a:t>octobre</a:t>
            </a:r>
            <a:r>
              <a:rPr kumimoji="0" lang="en-US" sz="1400" b="1" i="0" u="none" strike="noStrike" kern="1200" cap="none" spc="0" normalizeH="0" baseline="0" noProof="0" dirty="0" smtClean="0">
                <a:ln>
                  <a:noFill/>
                </a:ln>
                <a:solidFill>
                  <a:srgbClr val="FF0000"/>
                </a:solidFill>
                <a:effectLst/>
                <a:uLnTx/>
                <a:uFillTx/>
                <a:latin typeface="+mj-lt"/>
                <a:ea typeface="+mj-ea"/>
                <a:cs typeface="+mj-cs"/>
              </a:rPr>
              <a:t> 2005</a:t>
            </a:r>
            <a:endParaRPr kumimoji="0" lang="fr-FR" sz="14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Robots disponibles lors de la démarche d’automatisation</a:t>
            </a:r>
            <a:endParaRPr lang="fr-FR" dirty="0"/>
          </a:p>
        </p:txBody>
      </p:sp>
      <p:sp>
        <p:nvSpPr>
          <p:cNvPr id="3" name="Espace réservé du numéro de diapositive 2"/>
          <p:cNvSpPr>
            <a:spLocks noGrp="1"/>
          </p:cNvSpPr>
          <p:nvPr>
            <p:ph type="sldNum" sz="quarter" idx="10"/>
          </p:nvPr>
        </p:nvSpPr>
        <p:spPr/>
        <p:txBody>
          <a:bodyPr/>
          <a:lstStyle/>
          <a:p>
            <a:pPr>
              <a:defRPr/>
            </a:pPr>
            <a:fld id="{B8FD0C14-AF89-4FA8-B804-0BB92BA74085}" type="slidenum">
              <a:rPr lang="fr-FR" smtClean="0"/>
              <a:pPr>
                <a:defRPr/>
              </a:pPr>
              <a:t>3</a:t>
            </a:fld>
            <a:endParaRPr lang="fr-FR"/>
          </a:p>
        </p:txBody>
      </p:sp>
      <p:sp>
        <p:nvSpPr>
          <p:cNvPr id="5" name="Titre 1"/>
          <p:cNvSpPr txBox="1">
            <a:spLocks/>
          </p:cNvSpPr>
          <p:nvPr/>
        </p:nvSpPr>
        <p:spPr>
          <a:xfrm>
            <a:off x="611560" y="1221600"/>
            <a:ext cx="8229600" cy="2376264"/>
          </a:xfrm>
          <a:prstGeom prst="rect">
            <a:avLst/>
          </a:prstGeom>
        </p:spPr>
        <p:txBody>
          <a:bodyPr vert="horz" lIns="91440" tIns="45720" rIns="91440" bIns="45720" rtlCol="0" anchor="ctr">
            <a:normAutofit/>
          </a:bodyPr>
          <a:lstStyle/>
          <a:p>
            <a:pPr lvl="0">
              <a:spcBef>
                <a:spcPct val="0"/>
              </a:spcBef>
            </a:pPr>
            <a:endParaRPr lang="fr-FR" sz="3200" dirty="0" smtClean="0"/>
          </a:p>
        </p:txBody>
      </p:sp>
      <p:graphicFrame>
        <p:nvGraphicFramePr>
          <p:cNvPr id="6" name="Tableau 5"/>
          <p:cNvGraphicFramePr>
            <a:graphicFrameLocks noGrp="1"/>
          </p:cNvGraphicFramePr>
          <p:nvPr/>
        </p:nvGraphicFramePr>
        <p:xfrm>
          <a:off x="1187624" y="1437624"/>
          <a:ext cx="6096000" cy="1992130"/>
        </p:xfrm>
        <a:graphic>
          <a:graphicData uri="http://schemas.openxmlformats.org/drawingml/2006/table">
            <a:tbl>
              <a:tblPr firstRow="1" bandRow="1">
                <a:tableStyleId>{5C22544A-7EE6-4342-B048-85BDC9FD1C3A}</a:tableStyleId>
              </a:tblPr>
              <a:tblGrid>
                <a:gridCol w="3528392"/>
                <a:gridCol w="2567608"/>
              </a:tblGrid>
              <a:tr h="278130">
                <a:tc>
                  <a:txBody>
                    <a:bodyPr/>
                    <a:lstStyle/>
                    <a:p>
                      <a:r>
                        <a:rPr lang="fr-FR" sz="1400" dirty="0" smtClean="0"/>
                        <a:t>ROBOT</a:t>
                      </a:r>
                      <a:endParaRPr lang="fr-FR" sz="1400" dirty="0"/>
                    </a:p>
                  </a:txBody>
                  <a:tcPr marT="34290" marB="34290"/>
                </a:tc>
                <a:tc>
                  <a:txBody>
                    <a:bodyPr/>
                    <a:lstStyle/>
                    <a:p>
                      <a:r>
                        <a:rPr lang="fr-FR" sz="1400" dirty="0" smtClean="0"/>
                        <a:t>Fournisseur</a:t>
                      </a:r>
                      <a:endParaRPr lang="fr-FR" sz="1400" dirty="0"/>
                    </a:p>
                  </a:txBody>
                  <a:tcPr marT="34290" marB="34290"/>
                </a:tc>
              </a:tr>
              <a:tr h="278130">
                <a:tc>
                  <a:txBody>
                    <a:bodyPr/>
                    <a:lstStyle/>
                    <a:p>
                      <a:r>
                        <a:rPr lang="fr-FR" sz="1400" dirty="0" err="1" smtClean="0"/>
                        <a:t>Pharmahelp</a:t>
                      </a:r>
                      <a:r>
                        <a:rPr lang="fr-FR" sz="1400" dirty="0" smtClean="0"/>
                        <a:t>®</a:t>
                      </a:r>
                      <a:endParaRPr lang="fr-FR" sz="1400" dirty="0"/>
                    </a:p>
                  </a:txBody>
                  <a:tcPr marT="34290" marB="34290"/>
                </a:tc>
                <a:tc>
                  <a:txBody>
                    <a:bodyPr/>
                    <a:lstStyle/>
                    <a:p>
                      <a:r>
                        <a:rPr lang="fr-FR" sz="1400" dirty="0" smtClean="0"/>
                        <a:t>FRESENIUS</a:t>
                      </a:r>
                      <a:endParaRPr lang="fr-FR" sz="1400" dirty="0"/>
                    </a:p>
                  </a:txBody>
                  <a:tcPr marT="34290" marB="34290"/>
                </a:tc>
              </a:tr>
              <a:tr h="278130">
                <a:tc>
                  <a:txBody>
                    <a:bodyPr/>
                    <a:lstStyle/>
                    <a:p>
                      <a:r>
                        <a:rPr lang="fr-FR" sz="1400" dirty="0" smtClean="0"/>
                        <a:t>Kiro </a:t>
                      </a:r>
                      <a:r>
                        <a:rPr lang="fr-FR" sz="1400" dirty="0" err="1" smtClean="0"/>
                        <a:t>oncology</a:t>
                      </a:r>
                      <a:r>
                        <a:rPr lang="fr-FR" sz="1400" dirty="0" smtClean="0"/>
                        <a:t>®</a:t>
                      </a:r>
                      <a:endParaRPr lang="fr-FR" sz="1400" dirty="0"/>
                    </a:p>
                  </a:txBody>
                  <a:tcPr marT="34290" marB="34290"/>
                </a:tc>
                <a:tc>
                  <a:txBody>
                    <a:bodyPr/>
                    <a:lstStyle/>
                    <a:p>
                      <a:r>
                        <a:rPr lang="fr-FR" sz="1400" dirty="0" smtClean="0"/>
                        <a:t>GRIFOLS</a:t>
                      </a:r>
                      <a:endParaRPr lang="fr-FR" sz="1400" dirty="0"/>
                    </a:p>
                  </a:txBody>
                  <a:tcPr marT="34290" marB="34290"/>
                </a:tc>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RIVA®</a:t>
                      </a:r>
                      <a:endParaRPr lang="fr-FR" sz="1400" dirty="0"/>
                    </a:p>
                  </a:txBody>
                  <a:tcPr marT="34290" marB="34290"/>
                </a:tc>
                <a:tc>
                  <a:txBody>
                    <a:bodyPr/>
                    <a:lstStyle/>
                    <a:p>
                      <a:r>
                        <a:rPr lang="fr-FR" sz="1400" dirty="0" err="1" smtClean="0"/>
                        <a:t>ARxIUM</a:t>
                      </a:r>
                      <a:endParaRPr lang="fr-FR" sz="1400" dirty="0"/>
                    </a:p>
                  </a:txBody>
                  <a:tcPr marT="34290" marB="34290"/>
                </a:tc>
              </a:tr>
              <a:tr h="278130">
                <a:tc>
                  <a:txBody>
                    <a:bodyPr/>
                    <a:lstStyle/>
                    <a:p>
                      <a:r>
                        <a:rPr lang="fr-FR" sz="1400" dirty="0" smtClean="0"/>
                        <a:t>IV station®</a:t>
                      </a:r>
                      <a:endParaRPr lang="fr-FR" sz="1400" dirty="0"/>
                    </a:p>
                  </a:txBody>
                  <a:tcPr marT="34290" marB="34290"/>
                </a:tc>
                <a:tc>
                  <a:txBody>
                    <a:bodyPr/>
                    <a:lstStyle/>
                    <a:p>
                      <a:r>
                        <a:rPr lang="fr-FR" sz="1400" dirty="0" smtClean="0"/>
                        <a:t>HEALTH</a:t>
                      </a:r>
                      <a:r>
                        <a:rPr lang="fr-FR" sz="1400" baseline="0" dirty="0" smtClean="0"/>
                        <a:t> ROBOTICS</a:t>
                      </a:r>
                      <a:endParaRPr lang="fr-FR" sz="1400" dirty="0"/>
                    </a:p>
                  </a:txBody>
                  <a:tcPr marT="34290" marB="34290"/>
                </a:tc>
              </a:tr>
              <a:tr h="300490">
                <a:tc>
                  <a:txBody>
                    <a:bodyPr/>
                    <a:lstStyle/>
                    <a:p>
                      <a:r>
                        <a:rPr lang="fr-FR" sz="1400" dirty="0" err="1" smtClean="0"/>
                        <a:t>Apoteca</a:t>
                      </a:r>
                      <a:r>
                        <a:rPr lang="fr-FR" sz="1400" dirty="0" smtClean="0"/>
                        <a:t> </a:t>
                      </a:r>
                      <a:r>
                        <a:rPr lang="fr-FR" sz="1400" dirty="0" err="1" smtClean="0"/>
                        <a:t>Chemo</a:t>
                      </a:r>
                      <a:r>
                        <a:rPr lang="fr-FR" sz="1400" dirty="0" smtClean="0"/>
                        <a:t> ®</a:t>
                      </a:r>
                      <a:endParaRPr lang="fr-FR" sz="1400" dirty="0"/>
                    </a:p>
                  </a:txBody>
                  <a:tcPr marT="34290" marB="34290"/>
                </a:tc>
                <a:tc>
                  <a:txBody>
                    <a:bodyPr/>
                    <a:lstStyle/>
                    <a:p>
                      <a:r>
                        <a:rPr lang="fr-FR" sz="1400" dirty="0" smtClean="0"/>
                        <a:t>LOCCIONI</a:t>
                      </a:r>
                      <a:endParaRPr lang="fr-FR" sz="1400" dirty="0"/>
                    </a:p>
                  </a:txBody>
                  <a:tcPr marT="34290" marB="34290"/>
                </a:tc>
              </a:tr>
              <a:tr h="278130">
                <a:tc>
                  <a:txBody>
                    <a:bodyPr/>
                    <a:lstStyle/>
                    <a:p>
                      <a:r>
                        <a:rPr lang="fr-FR" sz="1400" dirty="0" smtClean="0"/>
                        <a:t>ICS®</a:t>
                      </a:r>
                      <a:endParaRPr lang="fr-FR" sz="1400" dirty="0"/>
                    </a:p>
                  </a:txBody>
                  <a:tcPr marT="34290" marB="34290"/>
                </a:tc>
                <a:tc>
                  <a:txBody>
                    <a:bodyPr/>
                    <a:lstStyle/>
                    <a:p>
                      <a:r>
                        <a:rPr lang="fr-FR" sz="1400" dirty="0" smtClean="0"/>
                        <a:t>STERILINE</a:t>
                      </a:r>
                      <a:endParaRPr lang="fr-FR" sz="1400" dirty="0"/>
                    </a:p>
                  </a:txBody>
                  <a:tcPr marT="34290" marB="34290"/>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23478"/>
            <a:ext cx="7886700" cy="994172"/>
          </a:xfrm>
        </p:spPr>
        <p:txBody>
          <a:bodyPr>
            <a:normAutofit/>
          </a:bodyPr>
          <a:lstStyle/>
          <a:p>
            <a:r>
              <a:rPr lang="fr-FR" sz="2800" dirty="0" smtClean="0">
                <a:latin typeface="Arial" pitchFamily="34" charset="0"/>
                <a:cs typeface="Arial" pitchFamily="34" charset="0"/>
              </a:rPr>
              <a:t>Robot </a:t>
            </a:r>
            <a:r>
              <a:rPr lang="fr-FR" sz="2800" dirty="0" err="1" smtClean="0">
                <a:latin typeface="Arial" pitchFamily="34" charset="0"/>
                <a:cs typeface="Arial" pitchFamily="34" charset="0"/>
              </a:rPr>
              <a:t>Apoteca</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Chemo</a:t>
            </a:r>
            <a:r>
              <a:rPr lang="fr-FR" sz="2800" dirty="0" smtClean="0">
                <a:latin typeface="Arial" pitchFamily="34" charset="0"/>
                <a:cs typeface="Arial" pitchFamily="34" charset="0"/>
              </a:rPr>
              <a:t> - </a:t>
            </a:r>
            <a:r>
              <a:rPr lang="fr-FR" sz="2800" dirty="0" err="1" smtClean="0">
                <a:latin typeface="Arial" pitchFamily="34" charset="0"/>
                <a:cs typeface="Arial" pitchFamily="34" charset="0"/>
              </a:rPr>
              <a:t>Loccioni</a:t>
            </a:r>
            <a:endParaRPr lang="fr-FR" dirty="0"/>
          </a:p>
        </p:txBody>
      </p:sp>
      <p:sp>
        <p:nvSpPr>
          <p:cNvPr id="3" name="Espace réservé du numéro de diapositive 2"/>
          <p:cNvSpPr>
            <a:spLocks noGrp="1"/>
          </p:cNvSpPr>
          <p:nvPr>
            <p:ph type="sldNum" sz="quarter" idx="10"/>
          </p:nvPr>
        </p:nvSpPr>
        <p:spPr/>
        <p:txBody>
          <a:bodyPr/>
          <a:lstStyle/>
          <a:p>
            <a:pPr>
              <a:defRPr/>
            </a:pPr>
            <a:fld id="{B8FD0C14-AF89-4FA8-B804-0BB92BA74085}" type="slidenum">
              <a:rPr lang="fr-FR" smtClean="0"/>
              <a:pPr>
                <a:defRPr/>
              </a:pPr>
              <a:t>4</a:t>
            </a:fld>
            <a:endParaRPr lang="fr-FR"/>
          </a:p>
        </p:txBody>
      </p:sp>
      <p:pic>
        <p:nvPicPr>
          <p:cNvPr id="1026" name="Picture 2"/>
          <p:cNvPicPr>
            <a:picLocks noChangeAspect="1" noChangeArrowheads="1"/>
          </p:cNvPicPr>
          <p:nvPr/>
        </p:nvPicPr>
        <p:blipFill>
          <a:blip r:embed="rId2" cstate="print"/>
          <a:srcRect/>
          <a:stretch>
            <a:fillRect/>
          </a:stretch>
        </p:blipFill>
        <p:spPr bwMode="auto">
          <a:xfrm>
            <a:off x="2483768" y="915566"/>
            <a:ext cx="4827587" cy="355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D570349-6636-4948-866A-B6C7DA3EC0E1}"/>
              </a:ext>
            </a:extLst>
          </p:cNvPr>
          <p:cNvSpPr>
            <a:spLocks noGrp="1"/>
          </p:cNvSpPr>
          <p:nvPr>
            <p:ph type="title"/>
          </p:nvPr>
        </p:nvSpPr>
        <p:spPr>
          <a:xfrm>
            <a:off x="457200" y="580374"/>
            <a:ext cx="8229600" cy="857250"/>
          </a:xfrm>
        </p:spPr>
        <p:txBody>
          <a:bodyPr>
            <a:normAutofit fontScale="90000"/>
          </a:bodyPr>
          <a:lstStyle/>
          <a:p>
            <a:r>
              <a:rPr lang="fr-FR" dirty="0" smtClean="0"/>
              <a:t>Présentation robot </a:t>
            </a:r>
            <a:r>
              <a:rPr lang="fr-FR" dirty="0" err="1" smtClean="0"/>
              <a:t>Apoteca</a:t>
            </a:r>
            <a:r>
              <a:rPr lang="fr-FR" dirty="0" smtClean="0"/>
              <a:t> </a:t>
            </a:r>
            <a:r>
              <a:rPr lang="fr-FR" dirty="0" err="1" smtClean="0"/>
              <a:t>Chemo</a:t>
            </a:r>
            <a:r>
              <a:rPr lang="fr-FR" dirty="0" smtClean="0"/>
              <a:t> </a:t>
            </a:r>
            <a:r>
              <a:rPr lang="fr-FR" dirty="0"/>
              <a:t/>
            </a:r>
            <a:br>
              <a:rPr lang="fr-FR" dirty="0"/>
            </a:br>
            <a:endParaRPr lang="fr-FR" dirty="0"/>
          </a:p>
        </p:txBody>
      </p:sp>
      <p:sp>
        <p:nvSpPr>
          <p:cNvPr id="3" name="Espace réservé du contenu 2">
            <a:extLst>
              <a:ext uri="{FF2B5EF4-FFF2-40B4-BE49-F238E27FC236}">
                <a16:creationId xmlns="" xmlns:a16="http://schemas.microsoft.com/office/drawing/2014/main" id="{AEE4374B-6C16-400A-9A20-A4D237BDB021}"/>
              </a:ext>
            </a:extLst>
          </p:cNvPr>
          <p:cNvSpPr>
            <a:spLocks noGrp="1"/>
          </p:cNvSpPr>
          <p:nvPr>
            <p:ph idx="1"/>
          </p:nvPr>
        </p:nvSpPr>
        <p:spPr>
          <a:xfrm rot="21600000">
            <a:off x="323528" y="1175500"/>
            <a:ext cx="8496944" cy="3394472"/>
          </a:xfrm>
        </p:spPr>
        <p:txBody>
          <a:bodyPr>
            <a:normAutofit fontScale="92500"/>
          </a:bodyPr>
          <a:lstStyle/>
          <a:p>
            <a:pPr algn="just"/>
            <a:r>
              <a:rPr lang="fr-FR" dirty="0" smtClean="0"/>
              <a:t>Système automatisé de préparation de solutions injectables (cytotoxiques) </a:t>
            </a:r>
          </a:p>
          <a:p>
            <a:pPr algn="just"/>
            <a:r>
              <a:rPr lang="fr-FR" dirty="0" smtClean="0"/>
              <a:t>Préparation sous atmosphère contrôlée au moyen d’un bras 6 axes robotisé</a:t>
            </a:r>
          </a:p>
          <a:p>
            <a:pPr algn="just"/>
            <a:r>
              <a:rPr lang="fr-FR" dirty="0" smtClean="0"/>
              <a:t>Les étapes de préparation individuelles sont contrôlées au moyen d'une balance de précision, de capteurs et d'un système de vidéo pour la reconnaissance d'image. </a:t>
            </a:r>
          </a:p>
          <a:p>
            <a:pPr algn="just"/>
            <a:r>
              <a:rPr lang="fr-FR" dirty="0" smtClean="0"/>
              <a:t>Le chargement / déchargement des matériaux et la préparation des solutions sont effectués dans des conditions hygiéniques exemptes de contamination.</a:t>
            </a:r>
          </a:p>
          <a:p>
            <a:pPr algn="just"/>
            <a:r>
              <a:rPr lang="fr-FR" dirty="0" smtClean="0"/>
              <a:t>Zones de travail contrôlées microbiologiquement sont séparées de l'environnement, caractérisées par un système de recirculation et de passage d’air à travers des filtres HEPA, un gradient de pression négatif, un flux d’air laminaire en chaque point de la zone de préparation interne, un nettoyage aisé des surfaces internes. </a:t>
            </a:r>
          </a:p>
          <a:p>
            <a:endParaRPr lang="fr-FR" dirty="0"/>
          </a:p>
        </p:txBody>
      </p:sp>
    </p:spTree>
    <p:extLst>
      <p:ext uri="{BB962C8B-B14F-4D97-AF65-F5344CB8AC3E}">
        <p14:creationId xmlns:p14="http://schemas.microsoft.com/office/powerpoint/2010/main" xmlns="" val="3628278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tretch>
            <a:fillRect/>
          </a:stretch>
        </p:blipFill>
        <p:spPr bwMode="auto">
          <a:xfrm>
            <a:off x="2843808" y="2355726"/>
            <a:ext cx="3836647" cy="2283718"/>
          </a:xfrm>
          <a:prstGeom prst="rect">
            <a:avLst/>
          </a:prstGeom>
          <a:noFill/>
          <a:ln w="9525">
            <a:noFill/>
            <a:miter lim="800000"/>
            <a:headEnd/>
            <a:tailEnd/>
          </a:ln>
        </p:spPr>
      </p:pic>
      <p:sp>
        <p:nvSpPr>
          <p:cNvPr id="7" name="Espace réservé du contenu 4"/>
          <p:cNvSpPr txBox="1">
            <a:spLocks/>
          </p:cNvSpPr>
          <p:nvPr/>
        </p:nvSpPr>
        <p:spPr>
          <a:xfrm>
            <a:off x="251520" y="771550"/>
            <a:ext cx="8640960" cy="33944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5C5262"/>
              </a:buClr>
              <a:buSzPct val="80000"/>
              <a:buFont typeface="Wingdings" pitchFamily="2" charset="2"/>
              <a:buChar char="l"/>
              <a:tabLst/>
              <a:defRPr/>
            </a:pPr>
            <a:r>
              <a:rPr kumimoji="0" lang="fr-FR" sz="2400" b="1" i="0" u="none" strike="noStrike" kern="1200" cap="none" spc="0" normalizeH="0" baseline="0" noProof="0" dirty="0" smtClean="0">
                <a:ln>
                  <a:noFill/>
                </a:ln>
                <a:solidFill>
                  <a:srgbClr val="5C5262"/>
                </a:solidFill>
                <a:effectLst/>
                <a:uLnTx/>
                <a:uFillTx/>
                <a:latin typeface="+mn-lt"/>
                <a:ea typeface="+mn-ea"/>
                <a:cs typeface="+mn-cs"/>
              </a:rPr>
              <a:t>Le système </a:t>
            </a:r>
            <a:r>
              <a:rPr lang="fr-FR" sz="2400" b="1" dirty="0" smtClean="0">
                <a:solidFill>
                  <a:srgbClr val="5C5262"/>
                </a:solidFill>
              </a:rPr>
              <a:t>(</a:t>
            </a:r>
            <a:r>
              <a:rPr kumimoji="0" lang="fr-FR" sz="2400" b="1" i="0" u="none" strike="noStrike" kern="1200" cap="none" spc="0" normalizeH="0" baseline="0" noProof="0" dirty="0" err="1" smtClean="0">
                <a:ln>
                  <a:noFill/>
                </a:ln>
                <a:solidFill>
                  <a:srgbClr val="5C5262"/>
                </a:solidFill>
                <a:effectLst/>
                <a:uLnTx/>
                <a:uFillTx/>
                <a:latin typeface="+mn-lt"/>
                <a:ea typeface="+mn-ea"/>
                <a:cs typeface="+mn-cs"/>
              </a:rPr>
              <a:t>APOTECAchemo</a:t>
            </a:r>
            <a:r>
              <a:rPr kumimoji="0" lang="fr-FR" sz="2400" b="1" i="0" u="none" strike="noStrike" kern="1200" cap="none" spc="0" normalizeH="0" baseline="0" noProof="0" dirty="0" smtClean="0">
                <a:ln>
                  <a:noFill/>
                </a:ln>
                <a:solidFill>
                  <a:srgbClr val="5C5262"/>
                </a:solidFill>
                <a:effectLst/>
                <a:uLnTx/>
                <a:uFillTx/>
                <a:latin typeface="+mn-lt"/>
                <a:ea typeface="+mn-ea"/>
                <a:cs typeface="+mn-cs"/>
              </a:rPr>
              <a:t>) = robot et un ordinateur externe dédié</a:t>
            </a:r>
            <a:r>
              <a:rPr kumimoji="0" lang="fr-FR" sz="2400" b="1" i="0" u="none" strike="noStrike" kern="1200" cap="none" spc="0" normalizeH="0" noProof="0" dirty="0" smtClean="0">
                <a:ln>
                  <a:noFill/>
                </a:ln>
                <a:solidFill>
                  <a:srgbClr val="5C5262"/>
                </a:solidFill>
                <a:effectLst/>
                <a:uLnTx/>
                <a:uFillTx/>
                <a:latin typeface="+mn-lt"/>
                <a:ea typeface="+mn-ea"/>
                <a:cs typeface="+mn-cs"/>
              </a:rPr>
              <a:t> </a:t>
            </a:r>
            <a:r>
              <a:rPr kumimoji="0" lang="fr-FR" sz="2400" b="1" i="0" u="none" strike="noStrike" kern="1200" cap="none" spc="0" normalizeH="0" baseline="0" noProof="0" dirty="0" smtClean="0">
                <a:ln>
                  <a:noFill/>
                </a:ln>
                <a:solidFill>
                  <a:srgbClr val="5C5262"/>
                </a:solidFill>
                <a:effectLst/>
                <a:uLnTx/>
                <a:uFillTx/>
                <a:latin typeface="+mn-lt"/>
                <a:ea typeface="+mn-ea"/>
                <a:cs typeface="+mn-cs"/>
              </a:rPr>
              <a:t>sur lequel est installé le logiciel de gestion</a:t>
            </a:r>
          </a:p>
          <a:p>
            <a:pPr marL="342900" marR="0" lvl="0" indent="-342900" algn="l" defTabSz="914400" rtl="0" eaLnBrk="1" fontAlgn="auto" latinLnBrk="0" hangingPunct="1">
              <a:lnSpc>
                <a:spcPct val="100000"/>
              </a:lnSpc>
              <a:spcBef>
                <a:spcPct val="20000"/>
              </a:spcBef>
              <a:spcAft>
                <a:spcPts val="0"/>
              </a:spcAft>
              <a:buClr>
                <a:srgbClr val="5C5262"/>
              </a:buClr>
              <a:buSzPct val="80000"/>
              <a:buFont typeface="Wingdings" pitchFamily="2" charset="2"/>
              <a:buChar char="l"/>
              <a:tabLst/>
              <a:defRPr/>
            </a:pPr>
            <a:r>
              <a:rPr kumimoji="0" lang="fr-FR" sz="2400" b="1" i="0" u="none" strike="noStrike" kern="1200" cap="none" spc="0" normalizeH="0" baseline="0" noProof="0" dirty="0" smtClean="0">
                <a:ln>
                  <a:noFill/>
                </a:ln>
                <a:solidFill>
                  <a:srgbClr val="5C5262"/>
                </a:solidFill>
                <a:effectLst/>
                <a:uLnTx/>
                <a:uFillTx/>
                <a:latin typeface="+mn-lt"/>
                <a:ea typeface="+mn-ea"/>
                <a:cs typeface="+mn-cs"/>
              </a:rPr>
              <a:t>Le logiciel de gestion </a:t>
            </a:r>
            <a:r>
              <a:rPr lang="fr-FR" sz="2400" b="1" dirty="0" smtClean="0">
                <a:solidFill>
                  <a:srgbClr val="5C5262"/>
                </a:solidFill>
              </a:rPr>
              <a:t>: </a:t>
            </a:r>
            <a:r>
              <a:rPr kumimoji="0" lang="fr-FR" sz="2400" b="1" i="0" u="none" strike="noStrike" kern="1200" cap="none" spc="0" normalizeH="0" baseline="0" noProof="0" dirty="0" smtClean="0">
                <a:ln>
                  <a:noFill/>
                </a:ln>
                <a:solidFill>
                  <a:srgbClr val="5C5262"/>
                </a:solidFill>
                <a:effectLst/>
                <a:uLnTx/>
                <a:uFillTx/>
                <a:latin typeface="+mn-lt"/>
                <a:ea typeface="+mn-ea"/>
                <a:cs typeface="+mn-cs"/>
              </a:rPr>
              <a:t>planification des activités, </a:t>
            </a:r>
            <a:r>
              <a:rPr lang="fr-FR" sz="2400" b="1" noProof="0" dirty="0" smtClean="0">
                <a:solidFill>
                  <a:srgbClr val="5C5262"/>
                </a:solidFill>
              </a:rPr>
              <a:t>paramétrage</a:t>
            </a:r>
            <a:r>
              <a:rPr lang="fr-FR" sz="2400" b="1" dirty="0" smtClean="0">
                <a:solidFill>
                  <a:srgbClr val="5C5262"/>
                </a:solidFill>
              </a:rPr>
              <a:t> données</a:t>
            </a:r>
            <a:r>
              <a:rPr kumimoji="0" lang="fr-FR" sz="2400" b="1" i="0" u="none" strike="noStrike" kern="1200" cap="none" spc="0" normalizeH="0" baseline="0" noProof="0" dirty="0" smtClean="0">
                <a:ln>
                  <a:noFill/>
                </a:ln>
                <a:solidFill>
                  <a:srgbClr val="5C5262"/>
                </a:solidFill>
                <a:effectLst/>
                <a:uLnTx/>
                <a:uFillTx/>
                <a:latin typeface="+mn-lt"/>
                <a:ea typeface="+mn-ea"/>
                <a:cs typeface="+mn-cs"/>
              </a:rPr>
              <a:t>, gestion des archives et traçabilité.</a:t>
            </a:r>
            <a:endParaRPr kumimoji="0" lang="fr-FR" sz="2400" b="1" i="0" u="none" strike="noStrike" kern="1200" cap="none" spc="0" normalizeH="0" baseline="0" noProof="0" dirty="0">
              <a:ln>
                <a:noFill/>
              </a:ln>
              <a:solidFill>
                <a:srgbClr val="5C5262"/>
              </a:solidFill>
              <a:effectLst/>
              <a:uLnTx/>
              <a:uFillTx/>
              <a:latin typeface="+mn-lt"/>
              <a:ea typeface="+mn-ea"/>
              <a:cs typeface="+mn-cs"/>
            </a:endParaRPr>
          </a:p>
        </p:txBody>
      </p:sp>
      <p:sp>
        <p:nvSpPr>
          <p:cNvPr id="5" name="Titre 1">
            <a:extLst>
              <a:ext uri="{FF2B5EF4-FFF2-40B4-BE49-F238E27FC236}">
                <a16:creationId xmlns="" xmlns:a16="http://schemas.microsoft.com/office/drawing/2014/main" id="{7D570349-6636-4948-866A-B6C7DA3EC0E1}"/>
              </a:ext>
            </a:extLst>
          </p:cNvPr>
          <p:cNvSpPr>
            <a:spLocks noGrp="1"/>
          </p:cNvSpPr>
          <p:nvPr>
            <p:ph type="title"/>
          </p:nvPr>
        </p:nvSpPr>
        <p:spPr>
          <a:xfrm>
            <a:off x="457200" y="267494"/>
            <a:ext cx="8229600" cy="857250"/>
          </a:xfrm>
        </p:spPr>
        <p:txBody>
          <a:bodyPr>
            <a:normAutofit fontScale="90000"/>
          </a:bodyPr>
          <a:lstStyle/>
          <a:p>
            <a:r>
              <a:rPr lang="fr-FR" dirty="0" smtClean="0"/>
              <a:t>Présentation robot </a:t>
            </a:r>
            <a:r>
              <a:rPr lang="fr-FR" dirty="0" err="1" smtClean="0"/>
              <a:t>Apoteca</a:t>
            </a:r>
            <a:r>
              <a:rPr lang="fr-FR" dirty="0" smtClean="0"/>
              <a:t> </a:t>
            </a:r>
            <a:r>
              <a:rPr lang="fr-FR" dirty="0" err="1" smtClean="0"/>
              <a:t>Chemo</a:t>
            </a:r>
            <a:r>
              <a:rPr lang="fr-FR" dirty="0" smtClean="0"/>
              <a:t> </a:t>
            </a:r>
            <a:r>
              <a:rPr lang="fr-FR" dirty="0"/>
              <a:t/>
            </a:r>
            <a:br>
              <a:rPr lang="fr-FR" dirty="0"/>
            </a:br>
            <a:endParaRPr lang="fr-FR" dirty="0"/>
          </a:p>
        </p:txBody>
      </p:sp>
    </p:spTree>
    <p:extLst>
      <p:ext uri="{BB962C8B-B14F-4D97-AF65-F5344CB8AC3E}">
        <p14:creationId xmlns:p14="http://schemas.microsoft.com/office/powerpoint/2010/main" xmlns="" val="3628278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D570349-6636-4948-866A-B6C7DA3EC0E1}"/>
              </a:ext>
            </a:extLst>
          </p:cNvPr>
          <p:cNvSpPr>
            <a:spLocks noGrp="1"/>
          </p:cNvSpPr>
          <p:nvPr>
            <p:ph type="title"/>
          </p:nvPr>
        </p:nvSpPr>
        <p:spPr>
          <a:xfrm>
            <a:off x="457200" y="634380"/>
            <a:ext cx="8229600" cy="857250"/>
          </a:xfrm>
        </p:spPr>
        <p:txBody>
          <a:bodyPr>
            <a:normAutofit fontScale="90000"/>
          </a:bodyPr>
          <a:lstStyle/>
          <a:p>
            <a:r>
              <a:rPr lang="fr-FR" dirty="0" smtClean="0"/>
              <a:t>Classification de l’équipement</a:t>
            </a:r>
            <a:r>
              <a:rPr lang="fr-FR" dirty="0"/>
              <a:t/>
            </a:r>
            <a:br>
              <a:rPr lang="fr-FR" dirty="0"/>
            </a:br>
            <a:endParaRPr lang="fr-FR" dirty="0"/>
          </a:p>
        </p:txBody>
      </p:sp>
      <p:sp>
        <p:nvSpPr>
          <p:cNvPr id="5" name="Espace réservé du contenu 4"/>
          <p:cNvSpPr>
            <a:spLocks noGrp="1"/>
          </p:cNvSpPr>
          <p:nvPr>
            <p:ph idx="1"/>
          </p:nvPr>
        </p:nvSpPr>
        <p:spPr/>
        <p:txBody>
          <a:bodyPr>
            <a:normAutofit fontScale="47500" lnSpcReduction="20000"/>
          </a:bodyPr>
          <a:lstStyle/>
          <a:p>
            <a:endParaRPr lang="fr-FR" dirty="0" smtClean="0"/>
          </a:p>
          <a:p>
            <a:r>
              <a:rPr lang="fr-FR" dirty="0" smtClean="0"/>
              <a:t>Conformités aux directives européennes :</a:t>
            </a:r>
          </a:p>
          <a:p>
            <a:pPr lvl="1"/>
            <a:r>
              <a:rPr lang="fr-FR" dirty="0" smtClean="0"/>
              <a:t>Directive Machines 2006/42 / CE, </a:t>
            </a:r>
          </a:p>
          <a:p>
            <a:pPr lvl="1"/>
            <a:r>
              <a:rPr lang="fr-FR" dirty="0" smtClean="0"/>
              <a:t>Basse tension 2006/95 CE, </a:t>
            </a:r>
          </a:p>
          <a:p>
            <a:pPr lvl="1"/>
            <a:r>
              <a:rPr lang="fr-FR" dirty="0" smtClean="0"/>
              <a:t>Compatibilité électromagnétique 2004/108 / CE, </a:t>
            </a:r>
          </a:p>
          <a:p>
            <a:pPr lvl="1"/>
            <a:r>
              <a:rPr lang="fr-FR" dirty="0" smtClean="0"/>
              <a:t>Norme E DIN 12980: 2004-02: Equipement de laboratoire de classe II type B3:</a:t>
            </a:r>
          </a:p>
          <a:p>
            <a:pPr lvl="1"/>
            <a:r>
              <a:rPr lang="fr-FR" dirty="0" smtClean="0"/>
              <a:t>Norme CEI EN 61010_1: exigences de sécurité pour les appareils électriques de mesure pour les contrôle</a:t>
            </a:r>
          </a:p>
          <a:p>
            <a:pPr lvl="1"/>
            <a:r>
              <a:rPr lang="fr-FR" dirty="0" smtClean="0"/>
              <a:t>CEI EN 61326-1 (Equipements électriques de mesure, de contrôle et de laboratoire - CEM exigences) les parties applicables: o Mesure des émissions conduites o Mesure des émissions rayonnées </a:t>
            </a:r>
          </a:p>
          <a:p>
            <a:pPr lvl="1"/>
            <a:r>
              <a:rPr lang="fr-FR" dirty="0" smtClean="0"/>
              <a:t>CEI EN 61000-4 (CEM) : Tests de compatibilité électromagnétique</a:t>
            </a:r>
          </a:p>
          <a:p>
            <a:pPr lvl="1"/>
            <a:r>
              <a:rPr lang="fr-FR" dirty="0" smtClean="0"/>
              <a:t>Norme EN 12469 (Biotechnologie. Critères de performance pour les enceintes de sécurité microbiologique) :</a:t>
            </a:r>
          </a:p>
          <a:p>
            <a:pPr lvl="2"/>
            <a:r>
              <a:rPr lang="fr-FR" dirty="0" smtClean="0"/>
              <a:t>Filtres HEPA Intégrité </a:t>
            </a:r>
          </a:p>
          <a:p>
            <a:pPr lvl="2"/>
            <a:r>
              <a:rPr lang="fr-FR" dirty="0" smtClean="0"/>
              <a:t>Protection du produit </a:t>
            </a:r>
          </a:p>
          <a:p>
            <a:pPr lvl="2"/>
            <a:r>
              <a:rPr lang="fr-FR" dirty="0" smtClean="0"/>
              <a:t>Vérification de l'intégrité de l'enveloppe </a:t>
            </a:r>
          </a:p>
          <a:p>
            <a:pPr lvl="2"/>
            <a:r>
              <a:rPr lang="fr-FR" dirty="0" smtClean="0"/>
              <a:t>Vérification de la capacité de rétention In-Out (test KI </a:t>
            </a:r>
            <a:r>
              <a:rPr lang="fr-FR" dirty="0" err="1" smtClean="0"/>
              <a:t>discus</a:t>
            </a:r>
            <a:r>
              <a:rPr lang="fr-FR" dirty="0" smtClean="0"/>
              <a:t>)</a:t>
            </a:r>
          </a:p>
          <a:p>
            <a:pPr lvl="2"/>
            <a:r>
              <a:rPr lang="fr-FR" dirty="0" smtClean="0"/>
              <a:t>Vérification de la capacité de rétention de la zone de chargement</a:t>
            </a:r>
          </a:p>
          <a:p>
            <a:pPr lvl="2"/>
            <a:r>
              <a:rPr lang="fr-FR" dirty="0" smtClean="0"/>
              <a:t>Vérification des exigences de désinfection</a:t>
            </a:r>
          </a:p>
          <a:p>
            <a:pPr lvl="1"/>
            <a:r>
              <a:rPr lang="fr-FR" dirty="0" smtClean="0"/>
              <a:t>Norme DIN EN 12296 (Equipement biotechnologique - Lignes directrices pour les procédures de test pour </a:t>
            </a:r>
            <a:r>
              <a:rPr lang="fr-FR" dirty="0" err="1" smtClean="0"/>
              <a:t>nettoyabilité</a:t>
            </a:r>
            <a:r>
              <a:rPr lang="fr-FR" dirty="0" smtClean="0"/>
              <a:t>)</a:t>
            </a:r>
          </a:p>
          <a:p>
            <a:pPr lvl="2"/>
            <a:r>
              <a:rPr lang="fr-FR" dirty="0" smtClean="0"/>
              <a:t>Vérification des exigences de nettoyage (coins et bords arrondis)</a:t>
            </a:r>
          </a:p>
          <a:p>
            <a:pPr lvl="1"/>
            <a:r>
              <a:rPr lang="fr-FR" dirty="0" smtClean="0"/>
              <a:t>norme EN ISO 14644-1 :  Le système de qualité de l’air intérieur est certifié conforme (Salles blanches et environnements), tests de comptage des particules</a:t>
            </a:r>
          </a:p>
          <a:p>
            <a:pPr lvl="1"/>
            <a:endParaRPr lang="fr-FR" dirty="0" smtClean="0"/>
          </a:p>
          <a:p>
            <a:r>
              <a:rPr lang="fr-FR" dirty="0" smtClean="0"/>
              <a:t>En Europe : (</a:t>
            </a:r>
            <a:r>
              <a:rPr lang="en-US" dirty="0" err="1" smtClean="0"/>
              <a:t>chapitres</a:t>
            </a:r>
            <a:r>
              <a:rPr lang="en-US" dirty="0" smtClean="0"/>
              <a:t> 2.1.5 and 2.2.15, </a:t>
            </a:r>
            <a:r>
              <a:rPr lang="en-US" dirty="0" err="1" smtClean="0"/>
              <a:t>Norme</a:t>
            </a:r>
            <a:r>
              <a:rPr lang="en-US" dirty="0" smtClean="0"/>
              <a:t> EN 60601-1) : </a:t>
            </a:r>
            <a:r>
              <a:rPr lang="fr-FR" dirty="0" smtClean="0">
                <a:solidFill>
                  <a:srgbClr val="FF0000"/>
                </a:solidFill>
              </a:rPr>
              <a:t>Ce n’est pas un dispositif médical</a:t>
            </a:r>
            <a:endParaRPr lang="fr-FR" dirty="0">
              <a:solidFill>
                <a:srgbClr val="FF0000"/>
              </a:solidFill>
            </a:endParaRPr>
          </a:p>
        </p:txBody>
      </p:sp>
      <p:sp>
        <p:nvSpPr>
          <p:cNvPr id="7" name="ZoneTexte 6"/>
          <p:cNvSpPr txBox="1"/>
          <p:nvPr/>
        </p:nvSpPr>
        <p:spPr>
          <a:xfrm>
            <a:off x="1259632" y="1005576"/>
            <a:ext cx="3600400" cy="369332"/>
          </a:xfrm>
          <a:prstGeom prst="rect">
            <a:avLst/>
          </a:prstGeom>
          <a:noFill/>
        </p:spPr>
        <p:txBody>
          <a:bodyPr wrap="square" rtlCol="0">
            <a:spAutoFit/>
          </a:bodyPr>
          <a:lstStyle/>
          <a:p>
            <a:r>
              <a:rPr lang="fr-FR" b="1" dirty="0" smtClean="0">
                <a:solidFill>
                  <a:srgbClr val="00B050"/>
                </a:solidFill>
              </a:rPr>
              <a:t>Marquage CE </a:t>
            </a:r>
            <a:r>
              <a:rPr lang="fr-FR" b="1" dirty="0" smtClean="0">
                <a:solidFill>
                  <a:srgbClr val="00B050"/>
                </a:solidFill>
                <a:sym typeface="Wingdings 2"/>
              </a:rPr>
              <a:t></a:t>
            </a:r>
            <a:endParaRPr lang="fr-FR" b="1" dirty="0">
              <a:solidFill>
                <a:srgbClr val="00B050"/>
              </a:solidFill>
            </a:endParaRPr>
          </a:p>
        </p:txBody>
      </p:sp>
      <p:sp>
        <p:nvSpPr>
          <p:cNvPr id="6" name="Titre 1">
            <a:extLst>
              <a:ext uri="{FF2B5EF4-FFF2-40B4-BE49-F238E27FC236}">
                <a16:creationId xmlns="" xmlns:a16="http://schemas.microsoft.com/office/drawing/2014/main" id="{7D570349-6636-4948-866A-B6C7DA3EC0E1}"/>
              </a:ext>
            </a:extLst>
          </p:cNvPr>
          <p:cNvSpPr txBox="1">
            <a:spLocks/>
          </p:cNvSpPr>
          <p:nvPr/>
        </p:nvSpPr>
        <p:spPr>
          <a:xfrm>
            <a:off x="467544" y="195486"/>
            <a:ext cx="8229600" cy="857250"/>
          </a:xfrm>
          <a:prstGeom prst="rect">
            <a:avLst/>
          </a:prstGeom>
        </p:spPr>
        <p:txBody>
          <a:bodyPr vert="horz" lIns="68580" tIns="34290" rIns="68580" bIns="34290" rtlCol="0" anchor="ctr">
            <a:normAutofit fontScale="97500" lnSpcReduction="10000"/>
          </a:body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000" b="1" i="0" u="none" strike="noStrike" kern="1200" cap="none" spc="0" normalizeH="0" baseline="0" noProof="0" smtClean="0">
                <a:ln>
                  <a:noFill/>
                </a:ln>
                <a:solidFill>
                  <a:srgbClr val="5C5262"/>
                </a:solidFill>
                <a:effectLst/>
                <a:uLnTx/>
                <a:uFillTx/>
                <a:latin typeface="Arial" pitchFamily="34" charset="0"/>
                <a:ea typeface="+mj-ea"/>
                <a:cs typeface="Arial" pitchFamily="34" charset="0"/>
              </a:rPr>
              <a:t>Présentation robot Apoteca Chemo </a:t>
            </a:r>
            <a:br>
              <a:rPr kumimoji="0" lang="fr-FR" sz="3000" b="1" i="0" u="none" strike="noStrike" kern="1200" cap="none" spc="0" normalizeH="0" baseline="0" noProof="0" smtClean="0">
                <a:ln>
                  <a:noFill/>
                </a:ln>
                <a:solidFill>
                  <a:srgbClr val="5C5262"/>
                </a:solidFill>
                <a:effectLst/>
                <a:uLnTx/>
                <a:uFillTx/>
                <a:latin typeface="Arial" pitchFamily="34" charset="0"/>
                <a:ea typeface="+mj-ea"/>
                <a:cs typeface="Arial" pitchFamily="34" charset="0"/>
              </a:rPr>
            </a:br>
            <a:endParaRPr kumimoji="0" lang="fr-FR" sz="3000" b="1" i="0" u="none" strike="noStrike" kern="1200" cap="none" spc="0" normalizeH="0" baseline="0" noProof="0" dirty="0">
              <a:ln>
                <a:noFill/>
              </a:ln>
              <a:solidFill>
                <a:srgbClr val="5C5262"/>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628278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4"/>
          <p:cNvSpPr txBox="1">
            <a:spLocks/>
          </p:cNvSpPr>
          <p:nvPr/>
        </p:nvSpPr>
        <p:spPr>
          <a:xfrm>
            <a:off x="590872" y="519523"/>
            <a:ext cx="8229600" cy="33944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5C5262"/>
              </a:buClr>
              <a:buSzPct val="80000"/>
              <a:buFont typeface="Wingdings" pitchFamily="2" charset="2"/>
              <a:buChar char="l"/>
              <a:tabLst/>
              <a:defRPr/>
            </a:pPr>
            <a:r>
              <a:rPr lang="fr-FR" sz="2400" b="1" dirty="0" smtClean="0">
                <a:solidFill>
                  <a:srgbClr val="5C5262"/>
                </a:solidFill>
              </a:rPr>
              <a:t>Composition robot</a:t>
            </a:r>
            <a:endParaRPr kumimoji="0" lang="fr-FR" sz="2400" b="1" i="0" u="none" strike="noStrike" kern="1200" cap="none" spc="0" normalizeH="0" baseline="0" noProof="0" dirty="0">
              <a:ln>
                <a:noFill/>
              </a:ln>
              <a:solidFill>
                <a:srgbClr val="5C5262"/>
              </a:solidFill>
              <a:effectLst/>
              <a:uLnTx/>
              <a:uFillTx/>
              <a:latin typeface="+mn-lt"/>
              <a:ea typeface="+mn-ea"/>
              <a:cs typeface="+mn-cs"/>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755577" y="897565"/>
            <a:ext cx="6074319" cy="3394472"/>
          </a:xfrm>
          <a:prstGeom prst="rect">
            <a:avLst/>
          </a:prstGeom>
          <a:noFill/>
          <a:ln w="9525">
            <a:noFill/>
            <a:miter lim="800000"/>
            <a:headEnd/>
            <a:tailEnd/>
          </a:ln>
        </p:spPr>
      </p:pic>
      <p:sp>
        <p:nvSpPr>
          <p:cNvPr id="8" name="ZoneTexte 7"/>
          <p:cNvSpPr txBox="1"/>
          <p:nvPr/>
        </p:nvSpPr>
        <p:spPr>
          <a:xfrm>
            <a:off x="1043608" y="2031690"/>
            <a:ext cx="2304256" cy="369332"/>
          </a:xfrm>
          <a:prstGeom prst="rect">
            <a:avLst/>
          </a:prstGeom>
          <a:solidFill>
            <a:schemeClr val="bg1"/>
          </a:solidFill>
        </p:spPr>
        <p:txBody>
          <a:bodyPr wrap="square" rtlCol="0">
            <a:spAutoFit/>
          </a:bodyPr>
          <a:lstStyle/>
          <a:p>
            <a:r>
              <a:rPr lang="fr-FR" dirty="0" smtClean="0"/>
              <a:t>Système principal</a:t>
            </a:r>
            <a:endParaRPr lang="fr-FR" dirty="0"/>
          </a:p>
        </p:txBody>
      </p:sp>
      <p:sp>
        <p:nvSpPr>
          <p:cNvPr id="9" name="ZoneTexte 8"/>
          <p:cNvSpPr txBox="1"/>
          <p:nvPr/>
        </p:nvSpPr>
        <p:spPr>
          <a:xfrm>
            <a:off x="5868144" y="1851670"/>
            <a:ext cx="3096344" cy="646331"/>
          </a:xfrm>
          <a:prstGeom prst="rect">
            <a:avLst/>
          </a:prstGeom>
          <a:solidFill>
            <a:schemeClr val="bg1"/>
          </a:solidFill>
        </p:spPr>
        <p:txBody>
          <a:bodyPr wrap="square" rtlCol="0">
            <a:spAutoFit/>
          </a:bodyPr>
          <a:lstStyle/>
          <a:p>
            <a:r>
              <a:rPr lang="fr-FR" dirty="0" smtClean="0"/>
              <a:t>Système de traitement d’air (ventilateurs, filtres,…)</a:t>
            </a:r>
            <a:endParaRPr lang="fr-FR" dirty="0"/>
          </a:p>
        </p:txBody>
      </p:sp>
      <p:sp>
        <p:nvSpPr>
          <p:cNvPr id="10" name="ZoneTexte 9"/>
          <p:cNvSpPr txBox="1"/>
          <p:nvPr/>
        </p:nvSpPr>
        <p:spPr>
          <a:xfrm>
            <a:off x="3707904" y="3363838"/>
            <a:ext cx="4320480" cy="1754326"/>
          </a:xfrm>
          <a:prstGeom prst="rect">
            <a:avLst/>
          </a:prstGeom>
          <a:solidFill>
            <a:schemeClr val="bg1"/>
          </a:solidFill>
        </p:spPr>
        <p:txBody>
          <a:bodyPr wrap="square" rtlCol="0">
            <a:spAutoFit/>
          </a:bodyPr>
          <a:lstStyle/>
          <a:p>
            <a:r>
              <a:rPr lang="fr-FR" dirty="0" smtClean="0">
                <a:solidFill>
                  <a:srgbClr val="FF0000"/>
                </a:solidFill>
              </a:rPr>
              <a:t>1- Chargement</a:t>
            </a:r>
          </a:p>
          <a:p>
            <a:r>
              <a:rPr lang="fr-FR" dirty="0" smtClean="0">
                <a:solidFill>
                  <a:srgbClr val="FF0000"/>
                </a:solidFill>
              </a:rPr>
              <a:t>2-Entreposage</a:t>
            </a:r>
          </a:p>
          <a:p>
            <a:r>
              <a:rPr lang="fr-FR" dirty="0" smtClean="0">
                <a:solidFill>
                  <a:srgbClr val="FF0000"/>
                </a:solidFill>
              </a:rPr>
              <a:t>3-zone de préparation</a:t>
            </a:r>
          </a:p>
          <a:p>
            <a:r>
              <a:rPr lang="fr-FR" dirty="0" smtClean="0">
                <a:solidFill>
                  <a:srgbClr val="FF0000"/>
                </a:solidFill>
              </a:rPr>
              <a:t>4-Panneau électrique</a:t>
            </a:r>
          </a:p>
          <a:p>
            <a:r>
              <a:rPr lang="fr-FR" dirty="0" smtClean="0">
                <a:solidFill>
                  <a:srgbClr val="FF0000"/>
                </a:solidFill>
              </a:rPr>
              <a:t>5-Filtres</a:t>
            </a:r>
          </a:p>
          <a:p>
            <a:r>
              <a:rPr lang="fr-FR" dirty="0" smtClean="0">
                <a:solidFill>
                  <a:srgbClr val="FF0000"/>
                </a:solidFill>
              </a:rPr>
              <a:t>6-système d’évacuation des déchets</a:t>
            </a:r>
            <a:endParaRPr lang="fr-FR" dirty="0"/>
          </a:p>
        </p:txBody>
      </p:sp>
    </p:spTree>
    <p:extLst>
      <p:ext uri="{BB962C8B-B14F-4D97-AF65-F5344CB8AC3E}">
        <p14:creationId xmlns:p14="http://schemas.microsoft.com/office/powerpoint/2010/main" xmlns="" val="3628278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D570349-6636-4948-866A-B6C7DA3EC0E1}"/>
              </a:ext>
            </a:extLst>
          </p:cNvPr>
          <p:cNvSpPr>
            <a:spLocks noGrp="1"/>
          </p:cNvSpPr>
          <p:nvPr>
            <p:ph type="title"/>
          </p:nvPr>
        </p:nvSpPr>
        <p:spPr>
          <a:xfrm>
            <a:off x="457200" y="580374"/>
            <a:ext cx="8229600" cy="857250"/>
          </a:xfrm>
        </p:spPr>
        <p:txBody>
          <a:bodyPr>
            <a:normAutofit fontScale="90000"/>
          </a:bodyPr>
          <a:lstStyle/>
          <a:p>
            <a:r>
              <a:rPr lang="fr-FR" dirty="0" smtClean="0"/>
              <a:t>Description système</a:t>
            </a:r>
            <a:r>
              <a:rPr lang="fr-FR" dirty="0"/>
              <a:t/>
            </a:r>
            <a:br>
              <a:rPr lang="fr-FR" dirty="0"/>
            </a:br>
            <a:endParaRPr lang="fr-FR"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4067944" y="1221601"/>
            <a:ext cx="4667250" cy="2078831"/>
          </a:xfrm>
          <a:prstGeom prst="rect">
            <a:avLst/>
          </a:prstGeom>
          <a:noFill/>
          <a:ln w="9525">
            <a:noFill/>
            <a:miter lim="800000"/>
            <a:headEnd/>
            <a:tailEnd/>
          </a:ln>
        </p:spPr>
      </p:pic>
      <p:sp>
        <p:nvSpPr>
          <p:cNvPr id="6" name="ZoneTexte 5"/>
          <p:cNvSpPr txBox="1"/>
          <p:nvPr/>
        </p:nvSpPr>
        <p:spPr>
          <a:xfrm>
            <a:off x="107504" y="1131590"/>
            <a:ext cx="3816424" cy="2585323"/>
          </a:xfrm>
          <a:prstGeom prst="rect">
            <a:avLst/>
          </a:prstGeom>
          <a:noFill/>
        </p:spPr>
        <p:txBody>
          <a:bodyPr wrap="square" rtlCol="0">
            <a:spAutoFit/>
          </a:bodyPr>
          <a:lstStyle/>
          <a:p>
            <a:r>
              <a:rPr lang="fr-FR" dirty="0" smtClean="0"/>
              <a:t>Nécessité d’installer un système de refroidissement en eau glacée pour échanger la chaleur générée par le robot (max. 2 KW). </a:t>
            </a:r>
          </a:p>
          <a:p>
            <a:endParaRPr lang="fr-FR" dirty="0" smtClean="0"/>
          </a:p>
          <a:p>
            <a:r>
              <a:rPr lang="fr-FR" dirty="0" smtClean="0"/>
              <a:t>Régulation automatique du débit d'eau de refroidissement en entrée pour garantir la température à l'intérieur de la zone du robot</a:t>
            </a:r>
            <a:endParaRPr lang="fr-FR" dirty="0"/>
          </a:p>
        </p:txBody>
      </p:sp>
      <p:sp>
        <p:nvSpPr>
          <p:cNvPr id="7" name="ZoneTexte 6"/>
          <p:cNvSpPr txBox="1"/>
          <p:nvPr/>
        </p:nvSpPr>
        <p:spPr>
          <a:xfrm>
            <a:off x="107504" y="3725619"/>
            <a:ext cx="8856984" cy="646331"/>
          </a:xfrm>
          <a:prstGeom prst="rect">
            <a:avLst/>
          </a:prstGeom>
          <a:noFill/>
        </p:spPr>
        <p:txBody>
          <a:bodyPr wrap="square" rtlCol="0">
            <a:spAutoFit/>
          </a:bodyPr>
          <a:lstStyle/>
          <a:p>
            <a:r>
              <a:rPr lang="fr-FR" dirty="0" smtClean="0"/>
              <a:t>Le système de traitement d’air doit d'extraire la chaleur générée pendant le fonctionnement du robot afin de garantir une température ambiante ne dépassant pas 25 ° C.</a:t>
            </a:r>
            <a:endParaRPr lang="fr-FR" dirty="0"/>
          </a:p>
        </p:txBody>
      </p:sp>
    </p:spTree>
    <p:extLst>
      <p:ext uri="{BB962C8B-B14F-4D97-AF65-F5344CB8AC3E}">
        <p14:creationId xmlns:p14="http://schemas.microsoft.com/office/powerpoint/2010/main" xmlns="" val="3628278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ppt14F7.tm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ésentation4" id="{9D27E2C6-1A97-1B49-80DF-D880740280A2}" vid="{8A76BB03-172B-CA4F-BD24-FEB8FF3C4E7A}"/>
    </a:ext>
  </a:extLst>
</a:theme>
</file>

<file path=ppt/theme/theme1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7239</TotalTime>
  <Words>2405</Words>
  <Application>Microsoft Office PowerPoint</Application>
  <PresentationFormat>Affichage à l'écran (16:9)</PresentationFormat>
  <Paragraphs>257</Paragraphs>
  <Slides>17</Slides>
  <Notes>12</Notes>
  <HiddenSlides>0</HiddenSlides>
  <MMClips>0</MMClips>
  <ScaleCrop>false</ScaleCrop>
  <HeadingPairs>
    <vt:vector size="4" baseType="variant">
      <vt:variant>
        <vt:lpstr>Thème</vt:lpstr>
      </vt:variant>
      <vt:variant>
        <vt:i4>14</vt:i4>
      </vt:variant>
      <vt:variant>
        <vt:lpstr>Titres des diapositives</vt:lpstr>
      </vt:variant>
      <vt:variant>
        <vt:i4>17</vt:i4>
      </vt:variant>
    </vt:vector>
  </HeadingPairs>
  <TitlesOfParts>
    <vt:vector size="31" baseType="lpstr">
      <vt:lpstr>Conception personnalisée</vt:lpstr>
      <vt:lpstr>2_Conception personnalisée</vt:lpstr>
      <vt:lpstr>4_Conception personnalisée</vt:lpstr>
      <vt:lpstr>7_Conception personnalisée</vt:lpstr>
      <vt:lpstr>6_Conception personnalisée</vt:lpstr>
      <vt:lpstr>8_Conception personnalisée</vt:lpstr>
      <vt:lpstr>5_Conception personnalisée</vt:lpstr>
      <vt:lpstr>3_Conception personnalisée</vt:lpstr>
      <vt:lpstr>9_Conception personnalisée</vt:lpstr>
      <vt:lpstr>10_Conception personnalisée</vt:lpstr>
      <vt:lpstr>12_Conception personnalisée</vt:lpstr>
      <vt:lpstr>11_Conception personnalisée</vt:lpstr>
      <vt:lpstr>15_Conception personnalisée</vt:lpstr>
      <vt:lpstr>ppt14F7.tmp</vt:lpstr>
      <vt:lpstr>Diapositive 1</vt:lpstr>
      <vt:lpstr>Avènement de la robotique : APSI (2005)</vt:lpstr>
      <vt:lpstr>Robots disponibles lors de la démarche d’automatisation</vt:lpstr>
      <vt:lpstr>Robot Apoteca Chemo - Loccioni</vt:lpstr>
      <vt:lpstr>Présentation robot Apoteca Chemo  </vt:lpstr>
      <vt:lpstr>Présentation robot Apoteca Chemo  </vt:lpstr>
      <vt:lpstr>Classification de l’équipement </vt:lpstr>
      <vt:lpstr>Diapositive 8</vt:lpstr>
      <vt:lpstr>Description système </vt:lpstr>
      <vt:lpstr>Equipement </vt:lpstr>
      <vt:lpstr>Contexte : augmentation de l’activité </vt:lpstr>
      <vt:lpstr>Configuration préalable des paramètres : </vt:lpstr>
      <vt:lpstr>Performance du robot n°1 en routine </vt:lpstr>
      <vt:lpstr>Performance 2 robots en routine </vt:lpstr>
      <vt:lpstr>Performance 2 robots en routine </vt:lpstr>
      <vt:lpstr>Retour d’expérience et enseignements </vt:lpstr>
      <vt:lpstr>Diapositive 17</vt:lpstr>
    </vt:vector>
  </TitlesOfParts>
  <Company>Institut de Cancérologie Gustave ROUSSY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BENOIT Monique</dc:creator>
  <cp:lastModifiedBy>RD</cp:lastModifiedBy>
  <cp:revision>456</cp:revision>
  <cp:lastPrinted>2013-10-03T12:07:29Z</cp:lastPrinted>
  <dcterms:created xsi:type="dcterms:W3CDTF">2013-09-06T11:25:20Z</dcterms:created>
  <dcterms:modified xsi:type="dcterms:W3CDTF">2019-10-09T09:24:02Z</dcterms:modified>
</cp:coreProperties>
</file>