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22"/>
  </p:notesMasterIdLst>
  <p:sldIdLst>
    <p:sldId id="271" r:id="rId3"/>
    <p:sldId id="273" r:id="rId4"/>
    <p:sldId id="275" r:id="rId5"/>
    <p:sldId id="292" r:id="rId6"/>
    <p:sldId id="276" r:id="rId7"/>
    <p:sldId id="279" r:id="rId8"/>
    <p:sldId id="304" r:id="rId9"/>
    <p:sldId id="282" r:id="rId10"/>
    <p:sldId id="303" r:id="rId11"/>
    <p:sldId id="283" r:id="rId12"/>
    <p:sldId id="290" r:id="rId13"/>
    <p:sldId id="297" r:id="rId14"/>
    <p:sldId id="299" r:id="rId15"/>
    <p:sldId id="300" r:id="rId16"/>
    <p:sldId id="301" r:id="rId17"/>
    <p:sldId id="302" r:id="rId18"/>
    <p:sldId id="286" r:id="rId19"/>
    <p:sldId id="287" r:id="rId20"/>
    <p:sldId id="296"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94"/>
  </p:normalViewPr>
  <p:slideViewPr>
    <p:cSldViewPr snapToGrid="0" snapToObjects="1">
      <p:cViewPr varScale="1">
        <p:scale>
          <a:sx n="88" d="100"/>
          <a:sy n="88" d="100"/>
        </p:scale>
        <p:origin x="-437"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view3D>
      <c:rotX val="14"/>
      <c:rotY val="19"/>
      <c:perspective val="46"/>
    </c:view3D>
    <c:floor>
      <c:spPr>
        <a:noFill/>
        <a:ln w="9528">
          <a:solidFill>
            <a:srgbClr val="868686"/>
          </a:solidFill>
          <a:prstDash val="solid"/>
          <a:round/>
        </a:ln>
      </c:spPr>
    </c:floor>
    <c:sideWall>
      <c:spPr>
        <a:noFill/>
        <a:ln>
          <a:noFill/>
        </a:ln>
      </c:spPr>
    </c:sideWall>
    <c:backWall>
      <c:spPr>
        <a:noFill/>
        <a:ln>
          <a:noFill/>
        </a:ln>
      </c:spPr>
    </c:backWall>
    <c:plotArea>
      <c:layout/>
      <c:bar3DChart>
        <c:barDir val="col"/>
        <c:grouping val="stacked"/>
        <c:ser>
          <c:idx val="0"/>
          <c:order val="0"/>
          <c:tx>
            <c:v>Automated production</c:v>
          </c:tx>
          <c:spPr>
            <a:solidFill>
              <a:srgbClr val="4F81BD"/>
            </a:solidFill>
            <a:ln>
              <a:noFill/>
            </a:ln>
          </c:spPr>
          <c:cat>
            <c:numLit>
              <c:formatCode>General</c:formatCode>
              <c:ptCount val="7"/>
              <c:pt idx="0">
                <c:v>2011</c:v>
              </c:pt>
              <c:pt idx="1">
                <c:v>2012</c:v>
              </c:pt>
              <c:pt idx="2">
                <c:v>2013</c:v>
              </c:pt>
              <c:pt idx="3">
                <c:v>2014</c:v>
              </c:pt>
              <c:pt idx="4">
                <c:v>2015</c:v>
              </c:pt>
              <c:pt idx="5">
                <c:v>2016</c:v>
              </c:pt>
              <c:pt idx="6">
                <c:v>2017</c:v>
              </c:pt>
            </c:numLit>
          </c:cat>
          <c:val>
            <c:numLit>
              <c:formatCode>General</c:formatCode>
              <c:ptCount val="7"/>
              <c:pt idx="0">
                <c:v>9171</c:v>
              </c:pt>
              <c:pt idx="1">
                <c:v>8619</c:v>
              </c:pt>
              <c:pt idx="2">
                <c:v>10841</c:v>
              </c:pt>
              <c:pt idx="3">
                <c:v>9413</c:v>
              </c:pt>
              <c:pt idx="4">
                <c:v>8991</c:v>
              </c:pt>
              <c:pt idx="5">
                <c:v>9530</c:v>
              </c:pt>
              <c:pt idx="6">
                <c:v>11708</c:v>
              </c:pt>
            </c:numLit>
          </c:val>
        </c:ser>
        <c:ser>
          <c:idx val="1"/>
          <c:order val="1"/>
          <c:tx>
            <c:v>Manual production</c:v>
          </c:tx>
          <c:spPr>
            <a:solidFill>
              <a:srgbClr val="F79646"/>
            </a:solidFill>
            <a:ln>
              <a:noFill/>
            </a:ln>
          </c:spPr>
          <c:cat>
            <c:numLit>
              <c:formatCode>General</c:formatCode>
              <c:ptCount val="7"/>
              <c:pt idx="0">
                <c:v>2011</c:v>
              </c:pt>
              <c:pt idx="1">
                <c:v>2012</c:v>
              </c:pt>
              <c:pt idx="2">
                <c:v>2013</c:v>
              </c:pt>
              <c:pt idx="3">
                <c:v>2014</c:v>
              </c:pt>
              <c:pt idx="4">
                <c:v>2015</c:v>
              </c:pt>
              <c:pt idx="5">
                <c:v>2016</c:v>
              </c:pt>
              <c:pt idx="6">
                <c:v>2017</c:v>
              </c:pt>
            </c:numLit>
          </c:cat>
          <c:val>
            <c:numLit>
              <c:formatCode>General</c:formatCode>
              <c:ptCount val="7"/>
              <c:pt idx="0">
                <c:v>28829</c:v>
              </c:pt>
              <c:pt idx="1">
                <c:v>34067</c:v>
              </c:pt>
              <c:pt idx="2">
                <c:v>34629</c:v>
              </c:pt>
              <c:pt idx="3">
                <c:v>36192</c:v>
              </c:pt>
              <c:pt idx="4">
                <c:v>39614</c:v>
              </c:pt>
              <c:pt idx="5">
                <c:v>37749</c:v>
              </c:pt>
              <c:pt idx="6">
                <c:v>39509</c:v>
              </c:pt>
            </c:numLit>
          </c:val>
        </c:ser>
        <c:shape val="box"/>
        <c:axId val="97968128"/>
        <c:axId val="97933568"/>
        <c:axId val="0"/>
      </c:bar3DChart>
      <c:valAx>
        <c:axId val="97933568"/>
        <c:scaling>
          <c:orientation val="minMax"/>
        </c:scaling>
        <c:axPos val="l"/>
        <c:majorGridlines>
          <c:spPr>
            <a:ln w="9528">
              <a:solidFill>
                <a:srgbClr val="868686"/>
              </a:solidFill>
              <a:prstDash val="solid"/>
              <a:round/>
            </a:ln>
          </c:spPr>
        </c:majorGridlines>
        <c:numFmt formatCode="#,##0" sourceLinked="0"/>
        <c:tickLblPos val="nextTo"/>
        <c:spPr>
          <a:noFill/>
          <a:ln w="9528">
            <a:solidFill>
              <a:srgbClr val="868686"/>
            </a:solidFill>
            <a:prstDash val="solid"/>
            <a:round/>
          </a:ln>
        </c:spPr>
        <c:txPr>
          <a:bodyPr lIns="0" tIns="0" rIns="0" bIns="0"/>
          <a:lstStyle/>
          <a:p>
            <a:pPr marL="0" marR="0" indent="0" algn="ctr"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fr-FR"/>
          </a:p>
        </c:txPr>
        <c:crossAx val="97968128"/>
        <c:crosses val="autoZero"/>
        <c:crossBetween val="between"/>
      </c:valAx>
      <c:catAx>
        <c:axId val="97968128"/>
        <c:scaling>
          <c:orientation val="minMax"/>
        </c:scaling>
        <c:axPos val="b"/>
        <c:numFmt formatCode="General" sourceLinked="0"/>
        <c:tickLblPos val="nextTo"/>
        <c:spPr>
          <a:noFill/>
          <a:ln w="9528">
            <a:solidFill>
              <a:srgbClr val="868686"/>
            </a:solidFill>
            <a:prstDash val="solid"/>
            <a:round/>
          </a:ln>
        </c:spPr>
        <c:txPr>
          <a:bodyPr lIns="0" tIns="0" rIns="0" bIns="0"/>
          <a:lstStyle/>
          <a:p>
            <a:pPr marL="0" marR="0" indent="0" algn="ctr"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fr-FR"/>
          </a:p>
        </c:txPr>
        <c:crossAx val="97933568"/>
        <c:crosses val="autoZero"/>
        <c:auto val="1"/>
        <c:lblAlgn val="ctr"/>
        <c:lblOffset val="100"/>
      </c:catAx>
      <c:spPr>
        <a:noFill/>
        <a:ln>
          <a:noFill/>
        </a:ln>
      </c:spPr>
    </c:plotArea>
    <c:legend>
      <c:legendPos val="r"/>
      <c:layout/>
      <c:spPr>
        <a:noFill/>
        <a:ln>
          <a:noFill/>
        </a:ln>
      </c:spPr>
      <c:txPr>
        <a:bodyPr lIns="0" tIns="0" rIns="0" bIns="0"/>
        <a:lstStyle/>
        <a:p>
          <a:pPr marL="0" marR="0" indent="0"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fr-FR"/>
        </a:p>
      </c:txPr>
    </c:legend>
    <c:plotVisOnly val="1"/>
  </c:chart>
  <c:spPr>
    <a:solidFill>
      <a:srgbClr val="D9D9D9"/>
    </a:solidFill>
    <a:ln>
      <a:noFill/>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Calibri"/>
        </a:defRPr>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title>
      <c:layout>
        <c:manualLayout>
          <c:xMode val="edge"/>
          <c:yMode val="edge"/>
          <c:x val="0.20554749476540193"/>
          <c:y val="0"/>
        </c:manualLayout>
      </c:layout>
    </c:title>
    <c:plotArea>
      <c:layout/>
      <c:barChart>
        <c:barDir val="col"/>
        <c:grouping val="clustered"/>
        <c:ser>
          <c:idx val="0"/>
          <c:order val="0"/>
          <c:tx>
            <c:v>% Off specifications</c:v>
          </c:tx>
          <c:dLbls>
            <c:spPr>
              <a:noFill/>
              <a:ln>
                <a:noFill/>
              </a:ln>
              <a:effectLst/>
            </c:spPr>
            <c:showVal val="1"/>
            <c:extLst>
              <c:ext xmlns:c15="http://schemas.microsoft.com/office/drawing/2012/chart" uri="{CE6537A1-D6FC-4f65-9D91-7224C49458BB}">
                <c15:layout/>
                <c15:showLeaderLines val="0"/>
              </c:ext>
            </c:extLst>
          </c:dLbls>
          <c:cat>
            <c:strRef>
              <c:f>'bilan NC'!$F$59:$F$64</c:f>
              <c:strCache>
                <c:ptCount val="6"/>
                <c:pt idx="0">
                  <c:v>Vinorelbine</c:v>
                </c:pt>
                <c:pt idx="1">
                  <c:v>Docetaxel</c:v>
                </c:pt>
                <c:pt idx="2">
                  <c:v>Paclitaxel</c:v>
                </c:pt>
                <c:pt idx="3">
                  <c:v>Cyclophosphamide</c:v>
                </c:pt>
                <c:pt idx="4">
                  <c:v>5FU</c:v>
                </c:pt>
                <c:pt idx="5">
                  <c:v>Gemcitabine</c:v>
                </c:pt>
              </c:strCache>
            </c:strRef>
          </c:cat>
          <c:val>
            <c:numRef>
              <c:f>'bilan NC'!$G$59:$G$64</c:f>
              <c:numCache>
                <c:formatCode>0.0%</c:formatCode>
                <c:ptCount val="6"/>
                <c:pt idx="0">
                  <c:v>5.1499999999999997E-2</c:v>
                </c:pt>
                <c:pt idx="1">
                  <c:v>8.5000000000000023E-3</c:v>
                </c:pt>
                <c:pt idx="2">
                  <c:v>5.5000000000000023E-3</c:v>
                </c:pt>
                <c:pt idx="3">
                  <c:v>4.0750368861097496E-3</c:v>
                </c:pt>
                <c:pt idx="4">
                  <c:v>1.9900000000000026E-3</c:v>
                </c:pt>
                <c:pt idx="5">
                  <c:v>0</c:v>
                </c:pt>
              </c:numCache>
            </c:numRef>
          </c:val>
        </c:ser>
        <c:axId val="167389824"/>
        <c:axId val="167297408"/>
      </c:barChart>
      <c:catAx>
        <c:axId val="167389824"/>
        <c:scaling>
          <c:orientation val="minMax"/>
        </c:scaling>
        <c:axPos val="b"/>
        <c:numFmt formatCode="General" sourceLinked="1"/>
        <c:tickLblPos val="nextTo"/>
        <c:crossAx val="167297408"/>
        <c:crosses val="autoZero"/>
        <c:auto val="1"/>
        <c:lblAlgn val="ctr"/>
        <c:lblOffset val="100"/>
      </c:catAx>
      <c:valAx>
        <c:axId val="167297408"/>
        <c:scaling>
          <c:orientation val="minMax"/>
        </c:scaling>
        <c:axPos val="l"/>
        <c:majorGridlines/>
        <c:numFmt formatCode="0.0%" sourceLinked="1"/>
        <c:tickLblPos val="nextTo"/>
        <c:crossAx val="167389824"/>
        <c:crosses val="autoZero"/>
        <c:crossBetween val="between"/>
      </c:valAx>
      <c:spPr>
        <a:noFill/>
        <a:ln w="25403">
          <a:noFill/>
        </a:ln>
      </c:spPr>
    </c:plotArea>
    <c:plotVisOnly val="1"/>
    <c:dispBlanksAs val="gap"/>
  </c:chart>
  <c:spPr>
    <a:solidFill>
      <a:sysClr val="window" lastClr="FFFFFF">
        <a:lumMod val="95000"/>
      </a:sysClr>
    </a:solidFill>
  </c:spPr>
  <c:externalData r:id="rId1"/>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AE9355-983D-44B2-B07A-973BF54773C1}"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fr-FR"/>
        </a:p>
      </dgm:t>
    </dgm:pt>
    <dgm:pt modelId="{18C5DD16-958E-4E7D-A0B0-A8781DEC7083}">
      <dgm:prSet phldrT="[Texte]"/>
      <dgm:spPr/>
      <dgm:t>
        <a:bodyPr/>
        <a:lstStyle/>
        <a:p>
          <a:r>
            <a:rPr lang="fr-FR" sz="1000" b="1" dirty="0" smtClean="0"/>
            <a:t>Vinorelbine</a:t>
          </a:r>
          <a:endParaRPr lang="fr-FR" sz="1000" b="1" dirty="0"/>
        </a:p>
      </dgm:t>
    </dgm:pt>
    <dgm:pt modelId="{8B6D9C09-B8B3-43F5-8EDD-ADA07CFF3259}" type="parTrans" cxnId="{0ACB7F83-6194-42DE-89EB-C55F65A174D0}">
      <dgm:prSet/>
      <dgm:spPr/>
      <dgm:t>
        <a:bodyPr/>
        <a:lstStyle/>
        <a:p>
          <a:endParaRPr lang="fr-FR"/>
        </a:p>
      </dgm:t>
    </dgm:pt>
    <dgm:pt modelId="{52503677-0B03-48B2-ACD3-70E42AD78369}" type="sibTrans" cxnId="{0ACB7F83-6194-42DE-89EB-C55F65A174D0}">
      <dgm:prSet/>
      <dgm:spPr/>
      <dgm:t>
        <a:bodyPr/>
        <a:lstStyle/>
        <a:p>
          <a:endParaRPr lang="fr-FR"/>
        </a:p>
      </dgm:t>
    </dgm:pt>
    <dgm:pt modelId="{5A0509AA-B051-41A0-BFB7-3E124FECD115}">
      <dgm:prSet phldrT="[Texte]"/>
      <dgm:spPr/>
      <dgm:t>
        <a:bodyPr/>
        <a:lstStyle/>
        <a:p>
          <a:r>
            <a:rPr lang="fr-FR" sz="900" b="1" dirty="0" smtClean="0"/>
            <a:t>Gemcitabine </a:t>
          </a:r>
          <a:endParaRPr lang="fr-FR" sz="900" b="1" dirty="0"/>
        </a:p>
      </dgm:t>
    </dgm:pt>
    <dgm:pt modelId="{1891A2F1-3F53-4622-9731-1600A5F34293}" type="parTrans" cxnId="{B57331A1-4024-41E5-964E-638214FD21DD}">
      <dgm:prSet/>
      <dgm:spPr/>
      <dgm:t>
        <a:bodyPr/>
        <a:lstStyle/>
        <a:p>
          <a:endParaRPr lang="fr-FR"/>
        </a:p>
      </dgm:t>
    </dgm:pt>
    <dgm:pt modelId="{9F5116CB-FF8C-4976-B6CD-074BD625E5A1}" type="sibTrans" cxnId="{B57331A1-4024-41E5-964E-638214FD21DD}">
      <dgm:prSet/>
      <dgm:spPr/>
      <dgm:t>
        <a:bodyPr/>
        <a:lstStyle/>
        <a:p>
          <a:endParaRPr lang="fr-FR"/>
        </a:p>
      </dgm:t>
    </dgm:pt>
    <dgm:pt modelId="{4835E826-1F24-4D08-89EA-4885FB8B2DF6}">
      <dgm:prSet phldrT="[Texte]" custT="1"/>
      <dgm:spPr/>
      <dgm:t>
        <a:bodyPr/>
        <a:lstStyle/>
        <a:p>
          <a:r>
            <a:rPr lang="fr-FR" sz="1000" b="0" i="0" u="none" dirty="0" smtClean="0"/>
            <a:t>750 mg</a:t>
          </a:r>
          <a:endParaRPr lang="fr-FR" sz="1000" dirty="0"/>
        </a:p>
      </dgm:t>
    </dgm:pt>
    <dgm:pt modelId="{27491BB5-FF9E-4A28-8FC1-70E3E016FCB0}" type="parTrans" cxnId="{4291347C-049B-44A8-B5A2-91DC8FF74067}">
      <dgm:prSet/>
      <dgm:spPr/>
      <dgm:t>
        <a:bodyPr/>
        <a:lstStyle/>
        <a:p>
          <a:endParaRPr lang="fr-FR"/>
        </a:p>
      </dgm:t>
    </dgm:pt>
    <dgm:pt modelId="{F17D4DD8-E9A2-4967-B18E-43F70EB3CD54}" type="sibTrans" cxnId="{4291347C-049B-44A8-B5A2-91DC8FF74067}">
      <dgm:prSet/>
      <dgm:spPr/>
      <dgm:t>
        <a:bodyPr/>
        <a:lstStyle/>
        <a:p>
          <a:endParaRPr lang="fr-FR"/>
        </a:p>
      </dgm:t>
    </dgm:pt>
    <dgm:pt modelId="{453B043A-AE7E-4804-9498-7197867485C0}">
      <dgm:prSet phldrT="[Texte]" custT="1"/>
      <dgm:spPr/>
      <dgm:t>
        <a:bodyPr/>
        <a:lstStyle/>
        <a:p>
          <a:r>
            <a:rPr lang="fr-FR" sz="900" b="1" dirty="0" smtClean="0"/>
            <a:t>5-FU</a:t>
          </a:r>
          <a:endParaRPr lang="fr-FR" sz="900" b="1" dirty="0"/>
        </a:p>
      </dgm:t>
    </dgm:pt>
    <dgm:pt modelId="{659482A2-201F-4677-94B8-5DA66A3D1FA2}" type="parTrans" cxnId="{533D712D-3E58-42BB-B42E-438E944B2C91}">
      <dgm:prSet/>
      <dgm:spPr/>
      <dgm:t>
        <a:bodyPr/>
        <a:lstStyle/>
        <a:p>
          <a:endParaRPr lang="fr-FR"/>
        </a:p>
      </dgm:t>
    </dgm:pt>
    <dgm:pt modelId="{7A395099-2D1F-47FB-9AFA-1D79562E465A}" type="sibTrans" cxnId="{533D712D-3E58-42BB-B42E-438E944B2C91}">
      <dgm:prSet/>
      <dgm:spPr/>
      <dgm:t>
        <a:bodyPr/>
        <a:lstStyle/>
        <a:p>
          <a:endParaRPr lang="fr-FR"/>
        </a:p>
      </dgm:t>
    </dgm:pt>
    <dgm:pt modelId="{6416D1C8-13DB-48D2-85A8-724207047EE4}">
      <dgm:prSet phldrT="[Texte]" custT="1"/>
      <dgm:spPr/>
      <dgm:t>
        <a:bodyPr/>
        <a:lstStyle/>
        <a:p>
          <a:r>
            <a:rPr lang="fr-FR" sz="900" b="0" i="0" u="none" dirty="0" smtClean="0"/>
            <a:t>120 mg</a:t>
          </a:r>
          <a:endParaRPr lang="fr-FR" sz="900" dirty="0"/>
        </a:p>
      </dgm:t>
    </dgm:pt>
    <dgm:pt modelId="{849294ED-6450-4A23-B141-D64CF5A81D3A}" type="parTrans" cxnId="{79408BC7-0173-47F1-91B5-9BFBE050DBD8}">
      <dgm:prSet/>
      <dgm:spPr/>
      <dgm:t>
        <a:bodyPr/>
        <a:lstStyle/>
        <a:p>
          <a:endParaRPr lang="fr-FR"/>
        </a:p>
      </dgm:t>
    </dgm:pt>
    <dgm:pt modelId="{64AB4A11-A07F-400A-97C8-911BFE8AB95A}" type="sibTrans" cxnId="{79408BC7-0173-47F1-91B5-9BFBE050DBD8}">
      <dgm:prSet/>
      <dgm:spPr/>
      <dgm:t>
        <a:bodyPr/>
        <a:lstStyle/>
        <a:p>
          <a:endParaRPr lang="fr-FR"/>
        </a:p>
      </dgm:t>
    </dgm:pt>
    <dgm:pt modelId="{9F156B05-49E9-45C3-B093-88ADE8D5CC0C}">
      <dgm:prSet custT="1"/>
      <dgm:spPr/>
      <dgm:t>
        <a:bodyPr/>
        <a:lstStyle/>
        <a:p>
          <a:r>
            <a:rPr lang="fr-FR" sz="1000" b="0" i="0" u="none" dirty="0" smtClean="0"/>
            <a:t>800 mg</a:t>
          </a:r>
          <a:endParaRPr lang="fr-FR" sz="1000" dirty="0"/>
        </a:p>
      </dgm:t>
    </dgm:pt>
    <dgm:pt modelId="{024F1D06-1A01-4D33-A0CF-FF957A49293C}" type="parTrans" cxnId="{7953BB7A-6488-442D-9890-B5ACD6C0B11B}">
      <dgm:prSet/>
      <dgm:spPr/>
      <dgm:t>
        <a:bodyPr/>
        <a:lstStyle/>
        <a:p>
          <a:endParaRPr lang="fr-FR"/>
        </a:p>
      </dgm:t>
    </dgm:pt>
    <dgm:pt modelId="{DF77EB35-5229-42FA-A16D-B1022CE9E305}" type="sibTrans" cxnId="{7953BB7A-6488-442D-9890-B5ACD6C0B11B}">
      <dgm:prSet/>
      <dgm:spPr/>
      <dgm:t>
        <a:bodyPr/>
        <a:lstStyle/>
        <a:p>
          <a:endParaRPr lang="fr-FR"/>
        </a:p>
      </dgm:t>
    </dgm:pt>
    <dgm:pt modelId="{66A0496B-6D3E-4917-B18A-C49F702CDA27}">
      <dgm:prSet custT="1"/>
      <dgm:spPr/>
      <dgm:t>
        <a:bodyPr/>
        <a:lstStyle/>
        <a:p>
          <a:r>
            <a:rPr lang="fr-FR" sz="1000" b="0" i="0" u="none" dirty="0" smtClean="0"/>
            <a:t>850 mg</a:t>
          </a:r>
          <a:endParaRPr lang="fr-FR" sz="1000" dirty="0"/>
        </a:p>
      </dgm:t>
    </dgm:pt>
    <dgm:pt modelId="{AB7EBF5A-7B1C-4E53-B721-BB494D8B1212}" type="parTrans" cxnId="{8721D448-8B40-41E6-B40C-DB5930762F37}">
      <dgm:prSet/>
      <dgm:spPr/>
      <dgm:t>
        <a:bodyPr/>
        <a:lstStyle/>
        <a:p>
          <a:endParaRPr lang="fr-FR"/>
        </a:p>
      </dgm:t>
    </dgm:pt>
    <dgm:pt modelId="{5620294D-C7F7-4A2C-B39F-D6FFA492347F}" type="sibTrans" cxnId="{8721D448-8B40-41E6-B40C-DB5930762F37}">
      <dgm:prSet/>
      <dgm:spPr/>
      <dgm:t>
        <a:bodyPr/>
        <a:lstStyle/>
        <a:p>
          <a:endParaRPr lang="fr-FR"/>
        </a:p>
      </dgm:t>
    </dgm:pt>
    <dgm:pt modelId="{BF47E8CA-1D20-42CA-8059-C58BCB61FAF3}">
      <dgm:prSet custT="1"/>
      <dgm:spPr/>
      <dgm:t>
        <a:bodyPr/>
        <a:lstStyle/>
        <a:p>
          <a:r>
            <a:rPr lang="fr-FR" sz="1000" b="0" i="0" u="none" dirty="0" smtClean="0"/>
            <a:t>900 mg</a:t>
          </a:r>
          <a:endParaRPr lang="fr-FR" sz="1000" dirty="0"/>
        </a:p>
      </dgm:t>
    </dgm:pt>
    <dgm:pt modelId="{AE6C62E3-B226-4730-8279-9A9B19F83F28}" type="parTrans" cxnId="{2627C629-A1A1-4451-ADD4-7C3631D8BBB8}">
      <dgm:prSet/>
      <dgm:spPr/>
      <dgm:t>
        <a:bodyPr/>
        <a:lstStyle/>
        <a:p>
          <a:endParaRPr lang="fr-FR"/>
        </a:p>
      </dgm:t>
    </dgm:pt>
    <dgm:pt modelId="{B7E9EB50-D365-4064-BDF6-6509078E73DE}" type="sibTrans" cxnId="{2627C629-A1A1-4451-ADD4-7C3631D8BBB8}">
      <dgm:prSet/>
      <dgm:spPr/>
      <dgm:t>
        <a:bodyPr/>
        <a:lstStyle/>
        <a:p>
          <a:endParaRPr lang="fr-FR"/>
        </a:p>
      </dgm:t>
    </dgm:pt>
    <dgm:pt modelId="{6BC955D9-2D18-49B1-A622-108052E4844C}">
      <dgm:prSet custT="1"/>
      <dgm:spPr/>
      <dgm:t>
        <a:bodyPr/>
        <a:lstStyle/>
        <a:p>
          <a:r>
            <a:rPr lang="fr-FR" sz="1000" b="0" i="0" u="none" dirty="0" smtClean="0"/>
            <a:t>1000 mg</a:t>
          </a:r>
          <a:endParaRPr lang="fr-FR" sz="1000" dirty="0"/>
        </a:p>
      </dgm:t>
    </dgm:pt>
    <dgm:pt modelId="{35A5A015-7EA8-4DBE-8E08-36EDD58DB6FC}" type="parTrans" cxnId="{5754B77B-C246-4A19-B6E2-9006C380AB5B}">
      <dgm:prSet/>
      <dgm:spPr/>
      <dgm:t>
        <a:bodyPr/>
        <a:lstStyle/>
        <a:p>
          <a:endParaRPr lang="fr-FR"/>
        </a:p>
      </dgm:t>
    </dgm:pt>
    <dgm:pt modelId="{EE60B003-E64D-4FB7-B3B2-64F634E0F3F8}" type="sibTrans" cxnId="{5754B77B-C246-4A19-B6E2-9006C380AB5B}">
      <dgm:prSet/>
      <dgm:spPr/>
      <dgm:t>
        <a:bodyPr/>
        <a:lstStyle/>
        <a:p>
          <a:endParaRPr lang="fr-FR"/>
        </a:p>
      </dgm:t>
    </dgm:pt>
    <dgm:pt modelId="{3C78B36A-D60B-4D12-B900-8B2901C5DB54}">
      <dgm:prSet custT="1"/>
      <dgm:spPr/>
      <dgm:t>
        <a:bodyPr/>
        <a:lstStyle/>
        <a:p>
          <a:r>
            <a:rPr lang="fr-FR" sz="1000" b="0" i="0" u="none" dirty="0" smtClean="0"/>
            <a:t>1100 mg</a:t>
          </a:r>
          <a:endParaRPr lang="fr-FR" sz="1000" dirty="0"/>
        </a:p>
      </dgm:t>
    </dgm:pt>
    <dgm:pt modelId="{4E06C82C-E366-4971-A879-635DBD70FA3C}" type="parTrans" cxnId="{823797A0-16CF-469C-9EA2-05F56139A655}">
      <dgm:prSet/>
      <dgm:spPr/>
      <dgm:t>
        <a:bodyPr/>
        <a:lstStyle/>
        <a:p>
          <a:endParaRPr lang="fr-FR"/>
        </a:p>
      </dgm:t>
    </dgm:pt>
    <dgm:pt modelId="{5BE9D061-6696-432A-AB4B-08F7327487C9}" type="sibTrans" cxnId="{823797A0-16CF-469C-9EA2-05F56139A655}">
      <dgm:prSet/>
      <dgm:spPr/>
      <dgm:t>
        <a:bodyPr/>
        <a:lstStyle/>
        <a:p>
          <a:endParaRPr lang="fr-FR"/>
        </a:p>
      </dgm:t>
    </dgm:pt>
    <dgm:pt modelId="{F3AC350C-89DB-48D7-829A-9E68A56A8319}">
      <dgm:prSet custT="1"/>
      <dgm:spPr/>
      <dgm:t>
        <a:bodyPr/>
        <a:lstStyle/>
        <a:p>
          <a:r>
            <a:rPr lang="fr-FR" sz="1000" b="0" i="0" u="none" dirty="0" smtClean="0"/>
            <a:t>1200 mg</a:t>
          </a:r>
          <a:endParaRPr lang="fr-FR" sz="1000" dirty="0"/>
        </a:p>
      </dgm:t>
    </dgm:pt>
    <dgm:pt modelId="{F52B3281-916D-45D5-AE79-7DA11A70D946}" type="parTrans" cxnId="{28EBADA6-A3F5-40B0-B882-C4EFD2942260}">
      <dgm:prSet/>
      <dgm:spPr/>
      <dgm:t>
        <a:bodyPr/>
        <a:lstStyle/>
        <a:p>
          <a:endParaRPr lang="fr-FR"/>
        </a:p>
      </dgm:t>
    </dgm:pt>
    <dgm:pt modelId="{457C497C-7C91-40AA-9C5D-A8F54D17E32E}" type="sibTrans" cxnId="{28EBADA6-A3F5-40B0-B882-C4EFD2942260}">
      <dgm:prSet/>
      <dgm:spPr/>
      <dgm:t>
        <a:bodyPr/>
        <a:lstStyle/>
        <a:p>
          <a:endParaRPr lang="fr-FR"/>
        </a:p>
      </dgm:t>
    </dgm:pt>
    <dgm:pt modelId="{1F4E34EB-1CB8-4231-86A1-FF579E6906C9}">
      <dgm:prSet custT="1"/>
      <dgm:spPr/>
      <dgm:t>
        <a:bodyPr/>
        <a:lstStyle/>
        <a:p>
          <a:r>
            <a:rPr lang="fr-FR" sz="900" b="0" i="0" u="none" dirty="0" smtClean="0"/>
            <a:t>130 mg</a:t>
          </a:r>
          <a:endParaRPr lang="fr-FR" sz="900" dirty="0"/>
        </a:p>
      </dgm:t>
    </dgm:pt>
    <dgm:pt modelId="{87C90303-D946-4EC5-92B5-07B846B68F5B}" type="parTrans" cxnId="{994BB9F1-0518-4AB5-86E5-F6265126ADD6}">
      <dgm:prSet/>
      <dgm:spPr/>
      <dgm:t>
        <a:bodyPr/>
        <a:lstStyle/>
        <a:p>
          <a:endParaRPr lang="fr-FR"/>
        </a:p>
      </dgm:t>
    </dgm:pt>
    <dgm:pt modelId="{8BA7A2D0-455D-40D6-BB64-D40E464D68BF}" type="sibTrans" cxnId="{994BB9F1-0518-4AB5-86E5-F6265126ADD6}">
      <dgm:prSet/>
      <dgm:spPr/>
      <dgm:t>
        <a:bodyPr/>
        <a:lstStyle/>
        <a:p>
          <a:endParaRPr lang="fr-FR"/>
        </a:p>
      </dgm:t>
    </dgm:pt>
    <dgm:pt modelId="{9B911363-1C14-40FC-B74A-555740D7338D}">
      <dgm:prSet custT="1"/>
      <dgm:spPr/>
      <dgm:t>
        <a:bodyPr/>
        <a:lstStyle/>
        <a:p>
          <a:r>
            <a:rPr lang="fr-FR" sz="900" b="0" i="0" u="none" dirty="0" smtClean="0"/>
            <a:t>140 mg</a:t>
          </a:r>
          <a:endParaRPr lang="fr-FR" sz="900" dirty="0"/>
        </a:p>
      </dgm:t>
    </dgm:pt>
    <dgm:pt modelId="{330438CD-A989-47F5-91A5-80F426A7D484}" type="parTrans" cxnId="{4AC30ED7-CB44-4057-AA7F-549A464A7CE6}">
      <dgm:prSet/>
      <dgm:spPr/>
      <dgm:t>
        <a:bodyPr/>
        <a:lstStyle/>
        <a:p>
          <a:endParaRPr lang="fr-FR"/>
        </a:p>
      </dgm:t>
    </dgm:pt>
    <dgm:pt modelId="{68B638BC-3C51-4F3B-A3A1-D619BA8869A6}" type="sibTrans" cxnId="{4AC30ED7-CB44-4057-AA7F-549A464A7CE6}">
      <dgm:prSet/>
      <dgm:spPr/>
      <dgm:t>
        <a:bodyPr/>
        <a:lstStyle/>
        <a:p>
          <a:endParaRPr lang="fr-FR"/>
        </a:p>
      </dgm:t>
    </dgm:pt>
    <dgm:pt modelId="{1ABCD520-18F6-4F7D-BFE6-1DD2D56A7A6F}">
      <dgm:prSet custT="1"/>
      <dgm:spPr/>
      <dgm:t>
        <a:bodyPr/>
        <a:lstStyle/>
        <a:p>
          <a:r>
            <a:rPr lang="fr-FR" sz="900" b="0" i="0" u="none" dirty="0" smtClean="0"/>
            <a:t>150 mg</a:t>
          </a:r>
          <a:endParaRPr lang="fr-FR" sz="900" dirty="0"/>
        </a:p>
      </dgm:t>
    </dgm:pt>
    <dgm:pt modelId="{A939EAC6-E38B-4441-866A-438562697DED}" type="parTrans" cxnId="{DAD3A771-F777-4BF0-80A4-111559A0D783}">
      <dgm:prSet/>
      <dgm:spPr/>
      <dgm:t>
        <a:bodyPr/>
        <a:lstStyle/>
        <a:p>
          <a:endParaRPr lang="fr-FR"/>
        </a:p>
      </dgm:t>
    </dgm:pt>
    <dgm:pt modelId="{8C78B143-97B9-41D2-867E-5F7A6E64B5D2}" type="sibTrans" cxnId="{DAD3A771-F777-4BF0-80A4-111559A0D783}">
      <dgm:prSet/>
      <dgm:spPr/>
      <dgm:t>
        <a:bodyPr/>
        <a:lstStyle/>
        <a:p>
          <a:endParaRPr lang="fr-FR"/>
        </a:p>
      </dgm:t>
    </dgm:pt>
    <dgm:pt modelId="{C132972A-6778-4158-8019-6C50F3C04277}">
      <dgm:prSet custT="1"/>
      <dgm:spPr/>
      <dgm:t>
        <a:bodyPr/>
        <a:lstStyle/>
        <a:p>
          <a:r>
            <a:rPr lang="fr-FR" sz="900" b="0" i="0" u="none" dirty="0" smtClean="0"/>
            <a:t>160 mg</a:t>
          </a:r>
          <a:endParaRPr lang="fr-FR" sz="900" dirty="0"/>
        </a:p>
      </dgm:t>
    </dgm:pt>
    <dgm:pt modelId="{835BBB93-10A1-41AC-A00E-CBC04B2D8635}" type="parTrans" cxnId="{EB5D2CB6-50A4-4402-951C-5CE8BEDD57D5}">
      <dgm:prSet/>
      <dgm:spPr/>
      <dgm:t>
        <a:bodyPr/>
        <a:lstStyle/>
        <a:p>
          <a:endParaRPr lang="fr-FR"/>
        </a:p>
      </dgm:t>
    </dgm:pt>
    <dgm:pt modelId="{9A5898E9-1F6F-4457-96A2-2024A3972F5D}" type="sibTrans" cxnId="{EB5D2CB6-50A4-4402-951C-5CE8BEDD57D5}">
      <dgm:prSet/>
      <dgm:spPr/>
      <dgm:t>
        <a:bodyPr/>
        <a:lstStyle/>
        <a:p>
          <a:endParaRPr lang="fr-FR"/>
        </a:p>
      </dgm:t>
    </dgm:pt>
    <dgm:pt modelId="{88F9F5DA-36C0-4405-9CAB-C5E6C00B238B}">
      <dgm:prSet custT="1"/>
      <dgm:spPr/>
      <dgm:t>
        <a:bodyPr/>
        <a:lstStyle/>
        <a:p>
          <a:r>
            <a:rPr lang="fr-FR" sz="900" b="0" i="0" u="none" dirty="0" smtClean="0"/>
            <a:t>170 mg</a:t>
          </a:r>
          <a:endParaRPr lang="fr-FR" sz="900" dirty="0"/>
        </a:p>
      </dgm:t>
    </dgm:pt>
    <dgm:pt modelId="{987B7594-C0B0-4C5B-B7D2-1C9E54223F60}" type="parTrans" cxnId="{3A2583E6-99D9-47E4-85D4-906975EAAA22}">
      <dgm:prSet/>
      <dgm:spPr/>
      <dgm:t>
        <a:bodyPr/>
        <a:lstStyle/>
        <a:p>
          <a:endParaRPr lang="fr-FR"/>
        </a:p>
      </dgm:t>
    </dgm:pt>
    <dgm:pt modelId="{A57BB61A-C9B7-497D-A06F-9C9851EBDC6F}" type="sibTrans" cxnId="{3A2583E6-99D9-47E4-85D4-906975EAAA22}">
      <dgm:prSet/>
      <dgm:spPr/>
      <dgm:t>
        <a:bodyPr/>
        <a:lstStyle/>
        <a:p>
          <a:endParaRPr lang="fr-FR"/>
        </a:p>
      </dgm:t>
    </dgm:pt>
    <dgm:pt modelId="{A7CB4ED2-FD30-49E2-82B9-9491113DEE2A}">
      <dgm:prSet custT="1"/>
      <dgm:spPr/>
      <dgm:t>
        <a:bodyPr/>
        <a:lstStyle/>
        <a:p>
          <a:r>
            <a:rPr lang="fr-FR" sz="900" b="0" i="0" u="none" dirty="0" smtClean="0"/>
            <a:t>180 mg</a:t>
          </a:r>
          <a:endParaRPr lang="fr-FR" sz="900" dirty="0"/>
        </a:p>
      </dgm:t>
    </dgm:pt>
    <dgm:pt modelId="{30F2349D-2887-427D-A413-1F7623282AD5}" type="parTrans" cxnId="{63C5F31A-7A04-4591-BDE0-0108B1D837C0}">
      <dgm:prSet/>
      <dgm:spPr/>
      <dgm:t>
        <a:bodyPr/>
        <a:lstStyle/>
        <a:p>
          <a:endParaRPr lang="fr-FR"/>
        </a:p>
      </dgm:t>
    </dgm:pt>
    <dgm:pt modelId="{17AC875B-BC77-410C-A4FD-C9A91B29D4DA}" type="sibTrans" cxnId="{63C5F31A-7A04-4591-BDE0-0108B1D837C0}">
      <dgm:prSet/>
      <dgm:spPr/>
      <dgm:t>
        <a:bodyPr/>
        <a:lstStyle/>
        <a:p>
          <a:endParaRPr lang="fr-FR"/>
        </a:p>
      </dgm:t>
    </dgm:pt>
    <dgm:pt modelId="{A82CA6CE-6993-425C-B983-2DA7B8954326}">
      <dgm:prSet custT="1"/>
      <dgm:spPr/>
      <dgm:t>
        <a:bodyPr/>
        <a:lstStyle/>
        <a:p>
          <a:r>
            <a:rPr lang="fr-FR" sz="900" b="0" i="0" u="none" dirty="0" smtClean="0"/>
            <a:t>190 mg</a:t>
          </a:r>
          <a:endParaRPr lang="fr-FR" sz="900" dirty="0"/>
        </a:p>
      </dgm:t>
    </dgm:pt>
    <dgm:pt modelId="{B37076C4-9DB9-4AE0-9AAD-F528A4526B11}" type="parTrans" cxnId="{41D33C65-5360-4114-AAE9-9D9A7827E922}">
      <dgm:prSet/>
      <dgm:spPr/>
      <dgm:t>
        <a:bodyPr/>
        <a:lstStyle/>
        <a:p>
          <a:endParaRPr lang="fr-FR"/>
        </a:p>
      </dgm:t>
    </dgm:pt>
    <dgm:pt modelId="{EA7EF900-482E-4113-98C6-FAFC5A71305A}" type="sibTrans" cxnId="{41D33C65-5360-4114-AAE9-9D9A7827E922}">
      <dgm:prSet/>
      <dgm:spPr/>
      <dgm:t>
        <a:bodyPr/>
        <a:lstStyle/>
        <a:p>
          <a:endParaRPr lang="fr-FR"/>
        </a:p>
      </dgm:t>
    </dgm:pt>
    <dgm:pt modelId="{4DCC0B38-1C8F-4A56-8E03-416439144237}">
      <dgm:prSet custT="1"/>
      <dgm:spPr/>
      <dgm:t>
        <a:bodyPr/>
        <a:lstStyle/>
        <a:p>
          <a:r>
            <a:rPr lang="fr-FR" sz="900" b="0" i="0" u="none" dirty="0" smtClean="0"/>
            <a:t>200 mg</a:t>
          </a:r>
          <a:endParaRPr lang="fr-FR" sz="900" dirty="0"/>
        </a:p>
      </dgm:t>
    </dgm:pt>
    <dgm:pt modelId="{FE4D62FE-4C95-4F48-ACFA-3E2880A96F6C}" type="parTrans" cxnId="{9D9CF3A0-72F5-46AD-9F5E-3196A896185E}">
      <dgm:prSet/>
      <dgm:spPr/>
      <dgm:t>
        <a:bodyPr/>
        <a:lstStyle/>
        <a:p>
          <a:endParaRPr lang="fr-FR"/>
        </a:p>
      </dgm:t>
    </dgm:pt>
    <dgm:pt modelId="{D16A16DD-0BF6-4E75-98AD-6C48B73C547E}" type="sibTrans" cxnId="{9D9CF3A0-72F5-46AD-9F5E-3196A896185E}">
      <dgm:prSet/>
      <dgm:spPr/>
      <dgm:t>
        <a:bodyPr/>
        <a:lstStyle/>
        <a:p>
          <a:endParaRPr lang="fr-FR"/>
        </a:p>
      </dgm:t>
    </dgm:pt>
    <dgm:pt modelId="{B0C44D89-5C1D-4C24-B251-EBB976D03748}">
      <dgm:prSet phldrT="[Texte]" custT="1"/>
      <dgm:spPr/>
      <dgm:t>
        <a:bodyPr/>
        <a:lstStyle/>
        <a:p>
          <a:r>
            <a:rPr lang="fr-FR" sz="1000" b="0" i="0" u="none" dirty="0" smtClean="0"/>
            <a:t>35 mg</a:t>
          </a:r>
          <a:endParaRPr lang="fr-FR" sz="1000" dirty="0"/>
        </a:p>
      </dgm:t>
    </dgm:pt>
    <dgm:pt modelId="{9F4A10C5-3A3B-4BF5-954F-A04C9B2D4A08}" type="sibTrans" cxnId="{993F9BA2-8CF3-473D-85C1-6ED04C36DE61}">
      <dgm:prSet/>
      <dgm:spPr/>
      <dgm:t>
        <a:bodyPr/>
        <a:lstStyle/>
        <a:p>
          <a:endParaRPr lang="fr-FR"/>
        </a:p>
      </dgm:t>
    </dgm:pt>
    <dgm:pt modelId="{F9E0A84A-C3F0-4A89-A8B6-D804792F4398}" type="parTrans" cxnId="{993F9BA2-8CF3-473D-85C1-6ED04C36DE61}">
      <dgm:prSet/>
      <dgm:spPr/>
      <dgm:t>
        <a:bodyPr/>
        <a:lstStyle/>
        <a:p>
          <a:endParaRPr lang="fr-FR"/>
        </a:p>
      </dgm:t>
    </dgm:pt>
    <dgm:pt modelId="{A5707DAB-1193-4A68-8256-50DE9D6D8963}">
      <dgm:prSet phldrT="[Texte]" custT="1"/>
      <dgm:spPr/>
      <dgm:t>
        <a:bodyPr/>
        <a:lstStyle/>
        <a:p>
          <a:r>
            <a:rPr lang="fr-FR" sz="1000" b="0" i="0" u="none" dirty="0" smtClean="0"/>
            <a:t>102 mg</a:t>
          </a:r>
          <a:endParaRPr lang="fr-FR" sz="1000" dirty="0"/>
        </a:p>
      </dgm:t>
    </dgm:pt>
    <dgm:pt modelId="{B2BDB3C1-5248-4C39-A39F-E7B311D9926A}" type="parTrans" cxnId="{BFFE9611-61AE-460A-A08A-0B86CDB14FE0}">
      <dgm:prSet/>
      <dgm:spPr/>
      <dgm:t>
        <a:bodyPr/>
        <a:lstStyle/>
        <a:p>
          <a:endParaRPr lang="fr-FR"/>
        </a:p>
      </dgm:t>
    </dgm:pt>
    <dgm:pt modelId="{FDCF4DFE-C1DC-4A2B-964E-206346BAAC07}" type="sibTrans" cxnId="{BFFE9611-61AE-460A-A08A-0B86CDB14FE0}">
      <dgm:prSet/>
      <dgm:spPr/>
      <dgm:t>
        <a:bodyPr/>
        <a:lstStyle/>
        <a:p>
          <a:endParaRPr lang="fr-FR"/>
        </a:p>
      </dgm:t>
    </dgm:pt>
    <dgm:pt modelId="{09725B46-6F03-42B6-A0B1-6F4A5958C9FB}">
      <dgm:prSet phldrT="[Texte]"/>
      <dgm:spPr/>
      <dgm:t>
        <a:bodyPr/>
        <a:lstStyle/>
        <a:p>
          <a:r>
            <a:rPr lang="fr-FR" sz="900" b="1" dirty="0" smtClean="0"/>
            <a:t>Docétaxel</a:t>
          </a:r>
          <a:endParaRPr lang="fr-FR" sz="900" b="1" dirty="0"/>
        </a:p>
      </dgm:t>
    </dgm:pt>
    <dgm:pt modelId="{A13EB444-866C-4544-AFA5-1A813424026A}" type="parTrans" cxnId="{AA953257-A69F-4637-8646-970EA5A1A874}">
      <dgm:prSet/>
      <dgm:spPr/>
      <dgm:t>
        <a:bodyPr/>
        <a:lstStyle/>
        <a:p>
          <a:endParaRPr lang="fr-FR"/>
        </a:p>
      </dgm:t>
    </dgm:pt>
    <dgm:pt modelId="{0974EE5F-3F76-4FBC-BE3D-3A090D665E4C}" type="sibTrans" cxnId="{AA953257-A69F-4637-8646-970EA5A1A874}">
      <dgm:prSet/>
      <dgm:spPr/>
      <dgm:t>
        <a:bodyPr/>
        <a:lstStyle/>
        <a:p>
          <a:endParaRPr lang="fr-FR"/>
        </a:p>
      </dgm:t>
    </dgm:pt>
    <dgm:pt modelId="{5184BAA8-B1A0-4962-A3ED-D30A274F0D9D}">
      <dgm:prSet phldrT="[Texte]" custT="1"/>
      <dgm:spPr/>
      <dgm:t>
        <a:bodyPr/>
        <a:lstStyle/>
        <a:p>
          <a:r>
            <a:rPr lang="fr-FR" sz="900" b="0" i="0" u="none" dirty="0" smtClean="0"/>
            <a:t>130 mg</a:t>
          </a:r>
          <a:endParaRPr lang="fr-FR" sz="900" dirty="0"/>
        </a:p>
      </dgm:t>
    </dgm:pt>
    <dgm:pt modelId="{6FF9245A-68DC-4A45-9C95-9FC13CC16F3A}" type="parTrans" cxnId="{1D979A2E-A865-410F-A886-0EA5C12F2FA6}">
      <dgm:prSet/>
      <dgm:spPr/>
      <dgm:t>
        <a:bodyPr/>
        <a:lstStyle/>
        <a:p>
          <a:endParaRPr lang="fr-FR"/>
        </a:p>
      </dgm:t>
    </dgm:pt>
    <dgm:pt modelId="{F2FA2756-13ED-4B01-98D6-A4689A688781}" type="sibTrans" cxnId="{1D979A2E-A865-410F-A886-0EA5C12F2FA6}">
      <dgm:prSet/>
      <dgm:spPr/>
      <dgm:t>
        <a:bodyPr/>
        <a:lstStyle/>
        <a:p>
          <a:endParaRPr lang="fr-FR"/>
        </a:p>
      </dgm:t>
    </dgm:pt>
    <dgm:pt modelId="{07D63CB9-3A7A-4751-A046-2021D6DBD1A8}">
      <dgm:prSet phldrT="[Texte]" custT="1"/>
      <dgm:spPr/>
      <dgm:t>
        <a:bodyPr/>
        <a:lstStyle/>
        <a:p>
          <a:r>
            <a:rPr lang="fr-FR" sz="900" b="0" i="0" u="none" dirty="0" smtClean="0"/>
            <a:t>140 mg</a:t>
          </a:r>
          <a:endParaRPr lang="fr-FR" sz="900" dirty="0"/>
        </a:p>
      </dgm:t>
    </dgm:pt>
    <dgm:pt modelId="{71BAE607-ED0A-4432-8165-260CE75C1EDC}" type="parTrans" cxnId="{FC392725-A1C4-4BB6-8E75-9D1571B045D3}">
      <dgm:prSet/>
      <dgm:spPr/>
      <dgm:t>
        <a:bodyPr/>
        <a:lstStyle/>
        <a:p>
          <a:endParaRPr lang="fr-FR"/>
        </a:p>
      </dgm:t>
    </dgm:pt>
    <dgm:pt modelId="{0AA66627-3F35-4CA4-A240-F4E84A0E810D}" type="sibTrans" cxnId="{FC392725-A1C4-4BB6-8E75-9D1571B045D3}">
      <dgm:prSet/>
      <dgm:spPr/>
      <dgm:t>
        <a:bodyPr/>
        <a:lstStyle/>
        <a:p>
          <a:endParaRPr lang="fr-FR"/>
        </a:p>
      </dgm:t>
    </dgm:pt>
    <dgm:pt modelId="{35D75051-3067-46E7-8284-91430DF58A77}">
      <dgm:prSet phldrT="[Texte]" custT="1"/>
      <dgm:spPr/>
      <dgm:t>
        <a:bodyPr/>
        <a:lstStyle/>
        <a:p>
          <a:r>
            <a:rPr lang="fr-FR" sz="900" b="0" i="0" u="none" dirty="0" smtClean="0"/>
            <a:t>150 mg</a:t>
          </a:r>
          <a:endParaRPr lang="fr-FR" sz="900" dirty="0"/>
        </a:p>
      </dgm:t>
    </dgm:pt>
    <dgm:pt modelId="{2C5FDD24-67D5-46F1-9136-373C0E27A38C}" type="parTrans" cxnId="{48AB52C6-DA8E-4F23-B98C-DAF1DE37A1C5}">
      <dgm:prSet/>
      <dgm:spPr/>
      <dgm:t>
        <a:bodyPr/>
        <a:lstStyle/>
        <a:p>
          <a:endParaRPr lang="fr-FR"/>
        </a:p>
      </dgm:t>
    </dgm:pt>
    <dgm:pt modelId="{DD6764FC-2EF3-4716-AEEB-4BD7D74D83D5}" type="sibTrans" cxnId="{48AB52C6-DA8E-4F23-B98C-DAF1DE37A1C5}">
      <dgm:prSet/>
      <dgm:spPr/>
      <dgm:t>
        <a:bodyPr/>
        <a:lstStyle/>
        <a:p>
          <a:endParaRPr lang="fr-FR"/>
        </a:p>
      </dgm:t>
    </dgm:pt>
    <dgm:pt modelId="{9A658D9F-D3DC-490D-A47C-48FBD666FA90}">
      <dgm:prSet phldrT="[Texte]" custT="1"/>
      <dgm:spPr/>
      <dgm:t>
        <a:bodyPr/>
        <a:lstStyle/>
        <a:p>
          <a:r>
            <a:rPr lang="fr-FR" sz="900" b="0" i="0" u="none" dirty="0" smtClean="0"/>
            <a:t>160 mg</a:t>
          </a:r>
          <a:endParaRPr lang="fr-FR" sz="900" dirty="0"/>
        </a:p>
      </dgm:t>
    </dgm:pt>
    <dgm:pt modelId="{E3EC8449-B770-427E-A285-1D36791583A1}" type="parTrans" cxnId="{BD5270E8-9A18-48EF-ADE2-503F924D1378}">
      <dgm:prSet/>
      <dgm:spPr/>
      <dgm:t>
        <a:bodyPr/>
        <a:lstStyle/>
        <a:p>
          <a:endParaRPr lang="fr-FR"/>
        </a:p>
      </dgm:t>
    </dgm:pt>
    <dgm:pt modelId="{F5F15209-2C05-4EFF-B8B5-B9FD12B62EAC}" type="sibTrans" cxnId="{BD5270E8-9A18-48EF-ADE2-503F924D1378}">
      <dgm:prSet/>
      <dgm:spPr/>
      <dgm:t>
        <a:bodyPr/>
        <a:lstStyle/>
        <a:p>
          <a:endParaRPr lang="fr-FR"/>
        </a:p>
      </dgm:t>
    </dgm:pt>
    <dgm:pt modelId="{C4D203A8-9402-469C-ACC7-61BE2D859F88}">
      <dgm:prSet phldrT="[Texte]" custT="1"/>
      <dgm:spPr/>
      <dgm:t>
        <a:bodyPr/>
        <a:lstStyle/>
        <a:p>
          <a:r>
            <a:rPr lang="fr-FR" sz="900" b="0" i="0" u="none" dirty="0" smtClean="0"/>
            <a:t>170 mg</a:t>
          </a:r>
          <a:endParaRPr lang="fr-FR" sz="900" dirty="0"/>
        </a:p>
      </dgm:t>
    </dgm:pt>
    <dgm:pt modelId="{9685C99C-6D54-41A5-AF35-7A46BB9B40E9}" type="parTrans" cxnId="{6E85865C-050C-45C3-A285-F3223982CD15}">
      <dgm:prSet/>
      <dgm:spPr/>
      <dgm:t>
        <a:bodyPr/>
        <a:lstStyle/>
        <a:p>
          <a:endParaRPr lang="fr-FR"/>
        </a:p>
      </dgm:t>
    </dgm:pt>
    <dgm:pt modelId="{11443531-7D1A-4DA0-A629-F970292B7D88}" type="sibTrans" cxnId="{6E85865C-050C-45C3-A285-F3223982CD15}">
      <dgm:prSet/>
      <dgm:spPr/>
      <dgm:t>
        <a:bodyPr/>
        <a:lstStyle/>
        <a:p>
          <a:endParaRPr lang="fr-FR"/>
        </a:p>
      </dgm:t>
    </dgm:pt>
    <dgm:pt modelId="{5E37E0F5-CFBC-4925-8E24-522795F548FD}">
      <dgm:prSet phldrT="[Texte]" custT="1"/>
      <dgm:spPr/>
      <dgm:t>
        <a:bodyPr/>
        <a:lstStyle/>
        <a:p>
          <a:r>
            <a:rPr lang="fr-FR" sz="900" b="0" i="0" u="none" dirty="0" smtClean="0"/>
            <a:t>180 mg</a:t>
          </a:r>
          <a:endParaRPr lang="fr-FR" sz="900" dirty="0"/>
        </a:p>
      </dgm:t>
    </dgm:pt>
    <dgm:pt modelId="{54B03309-491B-464E-B326-8EEB3DE682B4}" type="parTrans" cxnId="{E412D283-98BB-4CFE-84A3-3FF6F98174C9}">
      <dgm:prSet/>
      <dgm:spPr/>
      <dgm:t>
        <a:bodyPr/>
        <a:lstStyle/>
        <a:p>
          <a:endParaRPr lang="fr-FR"/>
        </a:p>
      </dgm:t>
    </dgm:pt>
    <dgm:pt modelId="{30007D78-23EB-4A28-BAA6-601835E32879}" type="sibTrans" cxnId="{E412D283-98BB-4CFE-84A3-3FF6F98174C9}">
      <dgm:prSet/>
      <dgm:spPr/>
      <dgm:t>
        <a:bodyPr/>
        <a:lstStyle/>
        <a:p>
          <a:endParaRPr lang="fr-FR"/>
        </a:p>
      </dgm:t>
    </dgm:pt>
    <dgm:pt modelId="{86C8B734-F255-4EE4-9BAE-5BDEE218F547}">
      <dgm:prSet phldrT="[Texte]" custT="1"/>
      <dgm:spPr/>
      <dgm:t>
        <a:bodyPr/>
        <a:lstStyle/>
        <a:p>
          <a:r>
            <a:rPr lang="fr-FR" sz="900" b="0" i="0" u="none" dirty="0" smtClean="0"/>
            <a:t>190 mg</a:t>
          </a:r>
          <a:endParaRPr lang="fr-FR" sz="900" dirty="0"/>
        </a:p>
      </dgm:t>
    </dgm:pt>
    <dgm:pt modelId="{C99FD9BC-043A-4DA8-B815-52954D178C96}" type="parTrans" cxnId="{4D0772BD-4B2F-4059-AA94-34A29B34C73C}">
      <dgm:prSet/>
      <dgm:spPr/>
      <dgm:t>
        <a:bodyPr/>
        <a:lstStyle/>
        <a:p>
          <a:endParaRPr lang="fr-FR"/>
        </a:p>
      </dgm:t>
    </dgm:pt>
    <dgm:pt modelId="{530BBD07-A5C5-4433-A13E-35B326DB1675}" type="sibTrans" cxnId="{4D0772BD-4B2F-4059-AA94-34A29B34C73C}">
      <dgm:prSet/>
      <dgm:spPr/>
      <dgm:t>
        <a:bodyPr/>
        <a:lstStyle/>
        <a:p>
          <a:endParaRPr lang="fr-FR"/>
        </a:p>
      </dgm:t>
    </dgm:pt>
    <dgm:pt modelId="{1769C08E-E9C2-4133-A32D-9B6A6F350CEC}">
      <dgm:prSet phldrT="[Texte]" custT="1"/>
      <dgm:spPr/>
      <dgm:t>
        <a:bodyPr/>
        <a:lstStyle/>
        <a:p>
          <a:r>
            <a:rPr lang="fr-FR" sz="900" b="0" i="0" u="none" dirty="0" smtClean="0"/>
            <a:t>200 mg</a:t>
          </a:r>
          <a:endParaRPr lang="fr-FR" sz="900" dirty="0"/>
        </a:p>
      </dgm:t>
    </dgm:pt>
    <dgm:pt modelId="{6C61456E-2A15-4842-97B5-66D09B0B3B28}" type="parTrans" cxnId="{EEE57FA6-953D-403E-A70A-3D26C9F75906}">
      <dgm:prSet/>
      <dgm:spPr/>
      <dgm:t>
        <a:bodyPr/>
        <a:lstStyle/>
        <a:p>
          <a:endParaRPr lang="fr-FR"/>
        </a:p>
      </dgm:t>
    </dgm:pt>
    <dgm:pt modelId="{257BB64B-E87C-4510-BB5F-0A181320AF81}" type="sibTrans" cxnId="{EEE57FA6-953D-403E-A70A-3D26C9F75906}">
      <dgm:prSet/>
      <dgm:spPr/>
      <dgm:t>
        <a:bodyPr/>
        <a:lstStyle/>
        <a:p>
          <a:endParaRPr lang="fr-FR"/>
        </a:p>
      </dgm:t>
    </dgm:pt>
    <dgm:pt modelId="{87D94AD8-B808-4F36-B51E-8C4D317B744C}">
      <dgm:prSet phldrT="[Texte]" custT="1"/>
      <dgm:spPr/>
      <dgm:t>
        <a:bodyPr/>
        <a:lstStyle/>
        <a:p>
          <a:r>
            <a:rPr lang="fr-FR" sz="900" b="1" dirty="0" smtClean="0"/>
            <a:t>Cylophosphamide</a:t>
          </a:r>
          <a:endParaRPr lang="fr-FR" sz="900" b="1" dirty="0"/>
        </a:p>
      </dgm:t>
    </dgm:pt>
    <dgm:pt modelId="{9E4FF549-471A-454B-AC6C-F6ACA4532833}" type="parTrans" cxnId="{59285A28-10BE-47C7-8F86-D27369128E4B}">
      <dgm:prSet/>
      <dgm:spPr/>
      <dgm:t>
        <a:bodyPr/>
        <a:lstStyle/>
        <a:p>
          <a:endParaRPr lang="fr-FR"/>
        </a:p>
      </dgm:t>
    </dgm:pt>
    <dgm:pt modelId="{95622702-29C1-47BC-9F03-E1941A3F54AC}" type="sibTrans" cxnId="{59285A28-10BE-47C7-8F86-D27369128E4B}">
      <dgm:prSet/>
      <dgm:spPr/>
      <dgm:t>
        <a:bodyPr/>
        <a:lstStyle/>
        <a:p>
          <a:endParaRPr lang="fr-FR"/>
        </a:p>
      </dgm:t>
    </dgm:pt>
    <dgm:pt modelId="{C70B16FD-C448-4A34-B566-56002ABCA33C}">
      <dgm:prSet custT="1"/>
      <dgm:spPr/>
      <dgm:t>
        <a:bodyPr/>
        <a:lstStyle/>
        <a:p>
          <a:r>
            <a:rPr lang="fr-FR" sz="1000" b="0" i="0" u="none" dirty="0" smtClean="0"/>
            <a:t>120 mg</a:t>
          </a:r>
          <a:endParaRPr lang="fr-FR" sz="1000" dirty="0"/>
        </a:p>
      </dgm:t>
    </dgm:pt>
    <dgm:pt modelId="{6CBFF2E4-5340-4A28-A6C7-E2DD49D5613F}" type="parTrans" cxnId="{C07A9B8D-68DA-4BBD-B5C8-8553329C9A66}">
      <dgm:prSet/>
      <dgm:spPr/>
      <dgm:t>
        <a:bodyPr/>
        <a:lstStyle/>
        <a:p>
          <a:endParaRPr lang="fr-FR"/>
        </a:p>
      </dgm:t>
    </dgm:pt>
    <dgm:pt modelId="{8FC536D9-BB69-4B42-A0EC-961BC8F2FF74}" type="sibTrans" cxnId="{C07A9B8D-68DA-4BBD-B5C8-8553329C9A66}">
      <dgm:prSet/>
      <dgm:spPr/>
      <dgm:t>
        <a:bodyPr/>
        <a:lstStyle/>
        <a:p>
          <a:endParaRPr lang="fr-FR"/>
        </a:p>
      </dgm:t>
    </dgm:pt>
    <dgm:pt modelId="{F01A1B07-2C1F-43B5-988A-2BEA7477570C}">
      <dgm:prSet custT="1"/>
      <dgm:spPr/>
      <dgm:t>
        <a:bodyPr/>
        <a:lstStyle/>
        <a:p>
          <a:r>
            <a:rPr lang="fr-FR" sz="1000" b="0" i="0" u="none" dirty="0" smtClean="0"/>
            <a:t>132 mg</a:t>
          </a:r>
          <a:endParaRPr lang="fr-FR" sz="1000" dirty="0"/>
        </a:p>
      </dgm:t>
    </dgm:pt>
    <dgm:pt modelId="{C47965CB-D7D9-4C1B-8308-757034793BAC}" type="parTrans" cxnId="{463364C9-8F2C-4595-ACA8-96F956EBBE10}">
      <dgm:prSet/>
      <dgm:spPr/>
      <dgm:t>
        <a:bodyPr/>
        <a:lstStyle/>
        <a:p>
          <a:endParaRPr lang="fr-FR"/>
        </a:p>
      </dgm:t>
    </dgm:pt>
    <dgm:pt modelId="{DEC044D0-7A08-469F-92AE-A1A26C305C64}" type="sibTrans" cxnId="{463364C9-8F2C-4595-ACA8-96F956EBBE10}">
      <dgm:prSet/>
      <dgm:spPr/>
      <dgm:t>
        <a:bodyPr/>
        <a:lstStyle/>
        <a:p>
          <a:endParaRPr lang="fr-FR"/>
        </a:p>
      </dgm:t>
    </dgm:pt>
    <dgm:pt modelId="{2E080279-485D-4A07-8E72-A649B96E2098}">
      <dgm:prSet custT="1"/>
      <dgm:spPr/>
      <dgm:t>
        <a:bodyPr/>
        <a:lstStyle/>
        <a:p>
          <a:r>
            <a:rPr lang="fr-FR" sz="1000" b="0" i="0" u="none" dirty="0" smtClean="0"/>
            <a:t>138 mg</a:t>
          </a:r>
          <a:endParaRPr lang="fr-FR" sz="1000" dirty="0"/>
        </a:p>
      </dgm:t>
    </dgm:pt>
    <dgm:pt modelId="{E1F2E9D5-479C-41C8-974F-2776FE74565F}" type="parTrans" cxnId="{3DADF1CD-17E4-48F2-BEF3-32A625D33AFB}">
      <dgm:prSet/>
      <dgm:spPr/>
      <dgm:t>
        <a:bodyPr/>
        <a:lstStyle/>
        <a:p>
          <a:endParaRPr lang="fr-FR"/>
        </a:p>
      </dgm:t>
    </dgm:pt>
    <dgm:pt modelId="{BCE39A40-8720-4BD9-929E-76606A0335CC}" type="sibTrans" cxnId="{3DADF1CD-17E4-48F2-BEF3-32A625D33AFB}">
      <dgm:prSet/>
      <dgm:spPr/>
      <dgm:t>
        <a:bodyPr/>
        <a:lstStyle/>
        <a:p>
          <a:endParaRPr lang="fr-FR"/>
        </a:p>
      </dgm:t>
    </dgm:pt>
    <dgm:pt modelId="{DDCE918E-4787-4E8F-A86D-E67F79C752E9}">
      <dgm:prSet custT="1"/>
      <dgm:spPr/>
      <dgm:t>
        <a:bodyPr/>
        <a:lstStyle/>
        <a:p>
          <a:r>
            <a:rPr lang="fr-FR" sz="1000" b="0" i="0" u="none" dirty="0" smtClean="0"/>
            <a:t>150 mg</a:t>
          </a:r>
          <a:endParaRPr lang="fr-FR" sz="1000" dirty="0"/>
        </a:p>
      </dgm:t>
    </dgm:pt>
    <dgm:pt modelId="{B958EBAD-7D06-4435-B5FF-CAE323BE76C9}" type="parTrans" cxnId="{F3D316F6-57A9-4564-BA84-61E5D0A58DBE}">
      <dgm:prSet/>
      <dgm:spPr/>
      <dgm:t>
        <a:bodyPr/>
        <a:lstStyle/>
        <a:p>
          <a:endParaRPr lang="fr-FR"/>
        </a:p>
      </dgm:t>
    </dgm:pt>
    <dgm:pt modelId="{36446650-6F96-47DD-9F6C-3E3465E622D7}" type="sibTrans" cxnId="{F3D316F6-57A9-4564-BA84-61E5D0A58DBE}">
      <dgm:prSet/>
      <dgm:spPr/>
      <dgm:t>
        <a:bodyPr/>
        <a:lstStyle/>
        <a:p>
          <a:endParaRPr lang="fr-FR"/>
        </a:p>
      </dgm:t>
    </dgm:pt>
    <dgm:pt modelId="{749B1A71-68C4-4B57-9359-486B44319C04}">
      <dgm:prSet custT="1"/>
      <dgm:spPr/>
      <dgm:t>
        <a:bodyPr/>
        <a:lstStyle/>
        <a:p>
          <a:r>
            <a:rPr lang="fr-FR" sz="1000" b="0" i="0" u="none" dirty="0" smtClean="0"/>
            <a:t>162 mg</a:t>
          </a:r>
          <a:endParaRPr lang="fr-FR" sz="1000" dirty="0"/>
        </a:p>
      </dgm:t>
    </dgm:pt>
    <dgm:pt modelId="{0F36CB5A-B2D0-4886-BEF0-F875089422DE}" type="parTrans" cxnId="{029509A3-38D4-4D78-AAF1-63A397D05315}">
      <dgm:prSet/>
      <dgm:spPr/>
      <dgm:t>
        <a:bodyPr/>
        <a:lstStyle/>
        <a:p>
          <a:endParaRPr lang="fr-FR"/>
        </a:p>
      </dgm:t>
    </dgm:pt>
    <dgm:pt modelId="{6955FB07-A6B9-4BDD-8D70-F27189824D76}" type="sibTrans" cxnId="{029509A3-38D4-4D78-AAF1-63A397D05315}">
      <dgm:prSet/>
      <dgm:spPr/>
      <dgm:t>
        <a:bodyPr/>
        <a:lstStyle/>
        <a:p>
          <a:endParaRPr lang="fr-FR"/>
        </a:p>
      </dgm:t>
    </dgm:pt>
    <dgm:pt modelId="{F6019955-4AA2-4CB7-BEEB-80CE13793F84}">
      <dgm:prSet custT="1"/>
      <dgm:spPr/>
      <dgm:t>
        <a:bodyPr/>
        <a:lstStyle/>
        <a:p>
          <a:r>
            <a:rPr lang="fr-FR" sz="1000" b="0" i="0" u="none" dirty="0" smtClean="0"/>
            <a:t>40 mg</a:t>
          </a:r>
          <a:endParaRPr lang="fr-FR" sz="1000" dirty="0"/>
        </a:p>
      </dgm:t>
    </dgm:pt>
    <dgm:pt modelId="{28D0B463-807C-4DF4-AD1D-D7B512E45297}" type="parTrans" cxnId="{6842D02D-48C1-48D0-82F3-F5820C9AFC86}">
      <dgm:prSet/>
      <dgm:spPr/>
      <dgm:t>
        <a:bodyPr/>
        <a:lstStyle/>
        <a:p>
          <a:endParaRPr lang="fr-FR"/>
        </a:p>
      </dgm:t>
    </dgm:pt>
    <dgm:pt modelId="{08877FA9-26BC-4FDB-9740-576F979B8837}" type="sibTrans" cxnId="{6842D02D-48C1-48D0-82F3-F5820C9AFC86}">
      <dgm:prSet/>
      <dgm:spPr/>
      <dgm:t>
        <a:bodyPr/>
        <a:lstStyle/>
        <a:p>
          <a:endParaRPr lang="fr-FR"/>
        </a:p>
      </dgm:t>
    </dgm:pt>
    <dgm:pt modelId="{D34BEC0F-2038-4F08-8476-49D4510648D6}">
      <dgm:prSet custT="1"/>
      <dgm:spPr/>
      <dgm:t>
        <a:bodyPr/>
        <a:lstStyle/>
        <a:p>
          <a:r>
            <a:rPr lang="fr-FR" sz="1000" b="0" i="0" u="none" dirty="0" smtClean="0"/>
            <a:t>45 mg</a:t>
          </a:r>
          <a:endParaRPr lang="fr-FR" sz="1000" dirty="0"/>
        </a:p>
      </dgm:t>
    </dgm:pt>
    <dgm:pt modelId="{4EB5858B-F6EA-440E-89CD-D6A41E35B90E}" type="parTrans" cxnId="{F1455D1B-7553-4071-8531-DC7A417F1F1B}">
      <dgm:prSet/>
      <dgm:spPr/>
      <dgm:t>
        <a:bodyPr/>
        <a:lstStyle/>
        <a:p>
          <a:endParaRPr lang="fr-FR"/>
        </a:p>
      </dgm:t>
    </dgm:pt>
    <dgm:pt modelId="{35D20674-78EC-4A32-BF93-299180C087C0}" type="sibTrans" cxnId="{F1455D1B-7553-4071-8531-DC7A417F1F1B}">
      <dgm:prSet/>
      <dgm:spPr/>
      <dgm:t>
        <a:bodyPr/>
        <a:lstStyle/>
        <a:p>
          <a:endParaRPr lang="fr-FR"/>
        </a:p>
      </dgm:t>
    </dgm:pt>
    <dgm:pt modelId="{1A444F3C-7FF0-4AAD-805B-B0CC6C3E7A4F}">
      <dgm:prSet custT="1"/>
      <dgm:spPr/>
      <dgm:t>
        <a:bodyPr/>
        <a:lstStyle/>
        <a:p>
          <a:r>
            <a:rPr lang="fr-FR" sz="1000" b="0" i="0" u="none" dirty="0" smtClean="0"/>
            <a:t>50 mg</a:t>
          </a:r>
          <a:endParaRPr lang="fr-FR" sz="1000" dirty="0"/>
        </a:p>
      </dgm:t>
    </dgm:pt>
    <dgm:pt modelId="{BB730F62-1D11-4CAC-A114-832CD4D64F01}" type="parTrans" cxnId="{4E5C468E-4CCA-4603-A648-612771D89D2B}">
      <dgm:prSet/>
      <dgm:spPr/>
      <dgm:t>
        <a:bodyPr/>
        <a:lstStyle/>
        <a:p>
          <a:endParaRPr lang="fr-FR"/>
        </a:p>
      </dgm:t>
    </dgm:pt>
    <dgm:pt modelId="{51AF5478-63FD-47D7-B060-ED8FC01BD918}" type="sibTrans" cxnId="{4E5C468E-4CCA-4603-A648-612771D89D2B}">
      <dgm:prSet/>
      <dgm:spPr/>
      <dgm:t>
        <a:bodyPr/>
        <a:lstStyle/>
        <a:p>
          <a:endParaRPr lang="fr-FR"/>
        </a:p>
      </dgm:t>
    </dgm:pt>
    <dgm:pt modelId="{F81E172A-6BA4-4659-B625-F2A3F6706E12}">
      <dgm:prSet phldrT="[Texte]" custT="1"/>
      <dgm:spPr/>
      <dgm:t>
        <a:bodyPr/>
        <a:lstStyle/>
        <a:p>
          <a:r>
            <a:rPr lang="fr-FR" sz="1000" b="0" i="0" u="none" dirty="0" smtClean="0"/>
            <a:t>2000 mg</a:t>
          </a:r>
          <a:endParaRPr lang="fr-FR" sz="1000" dirty="0"/>
        </a:p>
      </dgm:t>
    </dgm:pt>
    <dgm:pt modelId="{3D61FA98-4667-48AF-84DF-50A5D18712CC}" type="parTrans" cxnId="{EBE5D65A-216A-49B2-B99C-FB4C1DA5422F}">
      <dgm:prSet/>
      <dgm:spPr/>
      <dgm:t>
        <a:bodyPr/>
        <a:lstStyle/>
        <a:p>
          <a:endParaRPr lang="fr-FR"/>
        </a:p>
      </dgm:t>
    </dgm:pt>
    <dgm:pt modelId="{6D09403D-13AD-4191-97C3-9661EEFFDEFA}" type="sibTrans" cxnId="{EBE5D65A-216A-49B2-B99C-FB4C1DA5422F}">
      <dgm:prSet/>
      <dgm:spPr/>
      <dgm:t>
        <a:bodyPr/>
        <a:lstStyle/>
        <a:p>
          <a:endParaRPr lang="fr-FR"/>
        </a:p>
      </dgm:t>
    </dgm:pt>
    <dgm:pt modelId="{003549E5-6C20-4EF5-A5CE-28C205237E9F}">
      <dgm:prSet phldrT="[Texte]"/>
      <dgm:spPr/>
      <dgm:t>
        <a:bodyPr/>
        <a:lstStyle/>
        <a:p>
          <a:r>
            <a:rPr lang="fr-FR" sz="900" b="1" dirty="0" smtClean="0"/>
            <a:t>Paclitaxel</a:t>
          </a:r>
          <a:endParaRPr lang="fr-FR" sz="900" b="1" dirty="0"/>
        </a:p>
      </dgm:t>
    </dgm:pt>
    <dgm:pt modelId="{974B90CA-7BF4-43FA-A9F8-3E4636A2BA39}" type="parTrans" cxnId="{5BE59055-7DBE-470E-99B5-3735F1F750E7}">
      <dgm:prSet/>
      <dgm:spPr/>
      <dgm:t>
        <a:bodyPr/>
        <a:lstStyle/>
        <a:p>
          <a:endParaRPr lang="fr-FR"/>
        </a:p>
      </dgm:t>
    </dgm:pt>
    <dgm:pt modelId="{05E63FC2-8ABE-40EF-95EE-780848CF482A}" type="sibTrans" cxnId="{5BE59055-7DBE-470E-99B5-3735F1F750E7}">
      <dgm:prSet/>
      <dgm:spPr/>
      <dgm:t>
        <a:bodyPr/>
        <a:lstStyle/>
        <a:p>
          <a:endParaRPr lang="fr-FR"/>
        </a:p>
      </dgm:t>
    </dgm:pt>
    <dgm:pt modelId="{AE34BCBA-C892-49A3-8776-5A8C3D116DF6}">
      <dgm:prSet phldrT="[Texte]" custT="1"/>
      <dgm:spPr/>
      <dgm:t>
        <a:bodyPr/>
        <a:lstStyle/>
        <a:p>
          <a:r>
            <a:rPr lang="fr-FR" sz="1000" b="0" i="0" u="none" dirty="0" smtClean="0"/>
            <a:t>750 mg</a:t>
          </a:r>
          <a:endParaRPr lang="en-US" sz="1000" dirty="0"/>
        </a:p>
      </dgm:t>
    </dgm:pt>
    <dgm:pt modelId="{300DD85F-E84E-4698-BFDA-5CDC081363F3}" type="parTrans" cxnId="{0E0A484D-EBBC-4A14-AC10-601BC3FDF070}">
      <dgm:prSet/>
      <dgm:spPr/>
      <dgm:t>
        <a:bodyPr/>
        <a:lstStyle/>
        <a:p>
          <a:endParaRPr lang="en-US"/>
        </a:p>
      </dgm:t>
    </dgm:pt>
    <dgm:pt modelId="{EB8D1098-15A7-4CC2-970E-2E0799D668D9}" type="sibTrans" cxnId="{0E0A484D-EBBC-4A14-AC10-601BC3FDF070}">
      <dgm:prSet/>
      <dgm:spPr/>
      <dgm:t>
        <a:bodyPr/>
        <a:lstStyle/>
        <a:p>
          <a:endParaRPr lang="en-US"/>
        </a:p>
      </dgm:t>
    </dgm:pt>
    <dgm:pt modelId="{ED92FBA7-6F73-4EC7-8866-402E100CCFBF}">
      <dgm:prSet phldrT="[Texte]"/>
      <dgm:spPr/>
      <dgm:t>
        <a:bodyPr/>
        <a:lstStyle/>
        <a:p>
          <a:r>
            <a:rPr lang="fr-FR" sz="900" b="1" dirty="0" smtClean="0"/>
            <a:t>Epirubicine</a:t>
          </a:r>
          <a:endParaRPr lang="en-US" dirty="0"/>
        </a:p>
      </dgm:t>
    </dgm:pt>
    <dgm:pt modelId="{329D47C5-4867-4DF7-AFC0-4A855967C3B3}" type="parTrans" cxnId="{95F8A88F-7C35-475D-A8EF-F1BE9CFF648E}">
      <dgm:prSet/>
      <dgm:spPr/>
      <dgm:t>
        <a:bodyPr/>
        <a:lstStyle/>
        <a:p>
          <a:endParaRPr lang="en-US"/>
        </a:p>
      </dgm:t>
    </dgm:pt>
    <dgm:pt modelId="{CB3F5C34-AB68-484B-A113-688366DB6A3B}" type="sibTrans" cxnId="{95F8A88F-7C35-475D-A8EF-F1BE9CFF648E}">
      <dgm:prSet/>
      <dgm:spPr/>
      <dgm:t>
        <a:bodyPr/>
        <a:lstStyle/>
        <a:p>
          <a:endParaRPr lang="en-US"/>
        </a:p>
      </dgm:t>
    </dgm:pt>
    <dgm:pt modelId="{0A793446-3B2A-464B-82A4-486D63383DC0}">
      <dgm:prSet phldrT="[Texte]" custT="1"/>
      <dgm:spPr/>
      <dgm:t>
        <a:bodyPr/>
        <a:lstStyle/>
        <a:p>
          <a:r>
            <a:rPr lang="fr-FR" sz="1000" dirty="0" smtClean="0"/>
            <a:t>800 mg</a:t>
          </a:r>
          <a:endParaRPr lang="en-US" sz="1000" dirty="0"/>
        </a:p>
      </dgm:t>
    </dgm:pt>
    <dgm:pt modelId="{25D239C5-2A85-47CB-B1F0-2F81BB87E90A}" type="parTrans" cxnId="{DB39CDB3-4005-4A15-A739-7DD24E8759EC}">
      <dgm:prSet/>
      <dgm:spPr/>
      <dgm:t>
        <a:bodyPr/>
        <a:lstStyle/>
        <a:p>
          <a:endParaRPr lang="en-US"/>
        </a:p>
      </dgm:t>
    </dgm:pt>
    <dgm:pt modelId="{119D2122-9AF0-4846-8799-DD73A170ACC6}" type="sibTrans" cxnId="{DB39CDB3-4005-4A15-A739-7DD24E8759EC}">
      <dgm:prSet/>
      <dgm:spPr/>
      <dgm:t>
        <a:bodyPr/>
        <a:lstStyle/>
        <a:p>
          <a:endParaRPr lang="en-US"/>
        </a:p>
      </dgm:t>
    </dgm:pt>
    <dgm:pt modelId="{9FE7F285-4696-47E4-A726-419C77FEAC18}">
      <dgm:prSet phldrT="[Texte]" custT="1"/>
      <dgm:spPr/>
      <dgm:t>
        <a:bodyPr/>
        <a:lstStyle/>
        <a:p>
          <a:r>
            <a:rPr lang="fr-FR" sz="1000" dirty="0" smtClean="0"/>
            <a:t>850 mg</a:t>
          </a:r>
          <a:endParaRPr lang="en-US" sz="1000" dirty="0"/>
        </a:p>
      </dgm:t>
    </dgm:pt>
    <dgm:pt modelId="{121AB823-D59E-4BE7-9610-DB8C62F70432}" type="parTrans" cxnId="{47AF8F09-90AE-475B-8B66-2EF8121B6927}">
      <dgm:prSet/>
      <dgm:spPr/>
      <dgm:t>
        <a:bodyPr/>
        <a:lstStyle/>
        <a:p>
          <a:endParaRPr lang="en-US"/>
        </a:p>
      </dgm:t>
    </dgm:pt>
    <dgm:pt modelId="{295E56E5-8630-463F-B065-F6A189265AF3}" type="sibTrans" cxnId="{47AF8F09-90AE-475B-8B66-2EF8121B6927}">
      <dgm:prSet/>
      <dgm:spPr/>
      <dgm:t>
        <a:bodyPr/>
        <a:lstStyle/>
        <a:p>
          <a:endParaRPr lang="en-US"/>
        </a:p>
      </dgm:t>
    </dgm:pt>
    <dgm:pt modelId="{319FD223-C0A5-4259-A29C-E769D9A7FE00}">
      <dgm:prSet phldrT="[Texte]" custT="1"/>
      <dgm:spPr/>
      <dgm:t>
        <a:bodyPr/>
        <a:lstStyle/>
        <a:p>
          <a:r>
            <a:rPr lang="fr-FR" sz="1000" dirty="0" smtClean="0"/>
            <a:t>900 mg</a:t>
          </a:r>
          <a:endParaRPr lang="en-US" sz="1000" dirty="0"/>
        </a:p>
      </dgm:t>
    </dgm:pt>
    <dgm:pt modelId="{557259E1-64B8-46EA-9ADA-8E826AE73FE9}" type="parTrans" cxnId="{C49AFBC0-81EA-439C-B3B2-6992D9234A54}">
      <dgm:prSet/>
      <dgm:spPr/>
      <dgm:t>
        <a:bodyPr/>
        <a:lstStyle/>
        <a:p>
          <a:endParaRPr lang="en-US"/>
        </a:p>
      </dgm:t>
    </dgm:pt>
    <dgm:pt modelId="{94158642-6996-4F3B-8F73-BCE65AB24C39}" type="sibTrans" cxnId="{C49AFBC0-81EA-439C-B3B2-6992D9234A54}">
      <dgm:prSet/>
      <dgm:spPr/>
      <dgm:t>
        <a:bodyPr/>
        <a:lstStyle/>
        <a:p>
          <a:endParaRPr lang="en-US"/>
        </a:p>
      </dgm:t>
    </dgm:pt>
    <dgm:pt modelId="{BA902998-3919-41C9-AE19-5C993286E626}">
      <dgm:prSet phldrT="[Texte]" custT="1"/>
      <dgm:spPr/>
      <dgm:t>
        <a:bodyPr/>
        <a:lstStyle/>
        <a:p>
          <a:r>
            <a:rPr lang="fr-FR" sz="1000" dirty="0" smtClean="0"/>
            <a:t>1000 mg</a:t>
          </a:r>
          <a:endParaRPr lang="en-US" sz="1000" dirty="0"/>
        </a:p>
      </dgm:t>
    </dgm:pt>
    <dgm:pt modelId="{F30FFC98-D14D-4540-8F65-8A5350A351C7}" type="parTrans" cxnId="{644BB51A-FE60-401F-A145-CF09937AB405}">
      <dgm:prSet/>
      <dgm:spPr/>
      <dgm:t>
        <a:bodyPr/>
        <a:lstStyle/>
        <a:p>
          <a:endParaRPr lang="en-US"/>
        </a:p>
      </dgm:t>
    </dgm:pt>
    <dgm:pt modelId="{E4CC51F2-725A-42DB-A912-34AEE0123200}" type="sibTrans" cxnId="{644BB51A-FE60-401F-A145-CF09937AB405}">
      <dgm:prSet/>
      <dgm:spPr/>
      <dgm:t>
        <a:bodyPr/>
        <a:lstStyle/>
        <a:p>
          <a:endParaRPr lang="en-US"/>
        </a:p>
      </dgm:t>
    </dgm:pt>
    <dgm:pt modelId="{7E63A136-309F-483F-BE89-D72B7BB2095E}" type="pres">
      <dgm:prSet presAssocID="{7AAE9355-983D-44B2-B07A-973BF54773C1}" presName="Name0" presStyleCnt="0">
        <dgm:presLayoutVars>
          <dgm:dir/>
          <dgm:resizeHandles val="exact"/>
        </dgm:presLayoutVars>
      </dgm:prSet>
      <dgm:spPr/>
      <dgm:t>
        <a:bodyPr/>
        <a:lstStyle/>
        <a:p>
          <a:endParaRPr lang="en-US"/>
        </a:p>
      </dgm:t>
    </dgm:pt>
    <dgm:pt modelId="{CDC9786B-83E1-43E1-825B-EC1AC0CFA784}" type="pres">
      <dgm:prSet presAssocID="{18C5DD16-958E-4E7D-A0B0-A8781DEC7083}" presName="node" presStyleLbl="node1" presStyleIdx="0" presStyleCnt="7">
        <dgm:presLayoutVars>
          <dgm:bulletEnabled val="1"/>
        </dgm:presLayoutVars>
      </dgm:prSet>
      <dgm:spPr/>
      <dgm:t>
        <a:bodyPr/>
        <a:lstStyle/>
        <a:p>
          <a:endParaRPr lang="fr-FR"/>
        </a:p>
      </dgm:t>
    </dgm:pt>
    <dgm:pt modelId="{710C90EE-943E-491A-9C32-7F7FA95299DA}" type="pres">
      <dgm:prSet presAssocID="{52503677-0B03-48B2-ACD3-70E42AD78369}" presName="sibTrans" presStyleCnt="0"/>
      <dgm:spPr/>
    </dgm:pt>
    <dgm:pt modelId="{52E6345A-2B95-44FD-876B-BE4184C271A2}" type="pres">
      <dgm:prSet presAssocID="{5A0509AA-B051-41A0-BFB7-3E124FECD115}" presName="node" presStyleLbl="node1" presStyleIdx="1" presStyleCnt="7">
        <dgm:presLayoutVars>
          <dgm:bulletEnabled val="1"/>
        </dgm:presLayoutVars>
      </dgm:prSet>
      <dgm:spPr/>
      <dgm:t>
        <a:bodyPr/>
        <a:lstStyle/>
        <a:p>
          <a:endParaRPr lang="fr-FR"/>
        </a:p>
      </dgm:t>
    </dgm:pt>
    <dgm:pt modelId="{381CF4F7-9C82-433C-B187-F74F528DE4F2}" type="pres">
      <dgm:prSet presAssocID="{9F5116CB-FF8C-4976-B6CD-074BD625E5A1}" presName="sibTrans" presStyleCnt="0"/>
      <dgm:spPr/>
    </dgm:pt>
    <dgm:pt modelId="{3FCAC3BF-A89B-49C1-A1E1-D9A1D611B9A6}" type="pres">
      <dgm:prSet presAssocID="{003549E5-6C20-4EF5-A5CE-28C205237E9F}" presName="node" presStyleLbl="node1" presStyleIdx="2" presStyleCnt="7">
        <dgm:presLayoutVars>
          <dgm:bulletEnabled val="1"/>
        </dgm:presLayoutVars>
      </dgm:prSet>
      <dgm:spPr/>
      <dgm:t>
        <a:bodyPr/>
        <a:lstStyle/>
        <a:p>
          <a:endParaRPr lang="en-US"/>
        </a:p>
      </dgm:t>
    </dgm:pt>
    <dgm:pt modelId="{4CAFA7C0-865B-49B7-B696-01CB0D6171A4}" type="pres">
      <dgm:prSet presAssocID="{05E63FC2-8ABE-40EF-95EE-780848CF482A}" presName="sibTrans" presStyleCnt="0"/>
      <dgm:spPr/>
    </dgm:pt>
    <dgm:pt modelId="{FF3F2770-E355-47BE-9C57-7AF4599B2CB2}" type="pres">
      <dgm:prSet presAssocID="{09725B46-6F03-42B6-A0B1-6F4A5958C9FB}" presName="node" presStyleLbl="node1" presStyleIdx="3" presStyleCnt="7">
        <dgm:presLayoutVars>
          <dgm:bulletEnabled val="1"/>
        </dgm:presLayoutVars>
      </dgm:prSet>
      <dgm:spPr/>
      <dgm:t>
        <a:bodyPr/>
        <a:lstStyle/>
        <a:p>
          <a:endParaRPr lang="fr-FR"/>
        </a:p>
      </dgm:t>
    </dgm:pt>
    <dgm:pt modelId="{21D508E3-4C2B-4DCA-8C60-5E071E225649}" type="pres">
      <dgm:prSet presAssocID="{0974EE5F-3F76-4FBC-BE3D-3A090D665E4C}" presName="sibTrans" presStyleCnt="0"/>
      <dgm:spPr/>
    </dgm:pt>
    <dgm:pt modelId="{7D98A698-4749-4FDD-91DD-CF0B6F008285}" type="pres">
      <dgm:prSet presAssocID="{87D94AD8-B808-4F36-B51E-8C4D317B744C}" presName="node" presStyleLbl="node1" presStyleIdx="4" presStyleCnt="7">
        <dgm:presLayoutVars>
          <dgm:bulletEnabled val="1"/>
        </dgm:presLayoutVars>
      </dgm:prSet>
      <dgm:spPr/>
      <dgm:t>
        <a:bodyPr/>
        <a:lstStyle/>
        <a:p>
          <a:endParaRPr lang="fr-FR"/>
        </a:p>
      </dgm:t>
    </dgm:pt>
    <dgm:pt modelId="{1912E1E0-EF47-4C85-8369-345A75C5EEA0}" type="pres">
      <dgm:prSet presAssocID="{95622702-29C1-47BC-9F03-E1941A3F54AC}" presName="sibTrans" presStyleCnt="0"/>
      <dgm:spPr/>
    </dgm:pt>
    <dgm:pt modelId="{C9279A8A-851A-4C1C-9167-CAA2172B9723}" type="pres">
      <dgm:prSet presAssocID="{453B043A-AE7E-4804-9498-7197867485C0}" presName="node" presStyleLbl="node1" presStyleIdx="5" presStyleCnt="7">
        <dgm:presLayoutVars>
          <dgm:bulletEnabled val="1"/>
        </dgm:presLayoutVars>
      </dgm:prSet>
      <dgm:spPr/>
      <dgm:t>
        <a:bodyPr/>
        <a:lstStyle/>
        <a:p>
          <a:endParaRPr lang="fr-FR"/>
        </a:p>
      </dgm:t>
    </dgm:pt>
    <dgm:pt modelId="{42681BCA-5FBB-40F7-974E-54B22273E5BD}" type="pres">
      <dgm:prSet presAssocID="{7A395099-2D1F-47FB-9AFA-1D79562E465A}" presName="sibTrans" presStyleCnt="0"/>
      <dgm:spPr/>
    </dgm:pt>
    <dgm:pt modelId="{B67F87DB-D9DD-4D3F-A740-B3BF4363B280}" type="pres">
      <dgm:prSet presAssocID="{ED92FBA7-6F73-4EC7-8866-402E100CCFBF}" presName="node" presStyleLbl="node1" presStyleIdx="6" presStyleCnt="7">
        <dgm:presLayoutVars>
          <dgm:bulletEnabled val="1"/>
        </dgm:presLayoutVars>
      </dgm:prSet>
      <dgm:spPr/>
      <dgm:t>
        <a:bodyPr/>
        <a:lstStyle/>
        <a:p>
          <a:endParaRPr lang="en-US"/>
        </a:p>
      </dgm:t>
    </dgm:pt>
  </dgm:ptLst>
  <dgm:cxnLst>
    <dgm:cxn modelId="{C76D6752-32D7-4A14-BD92-83E98CE69064}" type="presOf" srcId="{C70B16FD-C448-4A34-B566-56002ABCA33C}" destId="{3FCAC3BF-A89B-49C1-A1E1-D9A1D611B9A6}" srcOrd="0" destOrd="2" presId="urn:microsoft.com/office/officeart/2005/8/layout/hList6"/>
    <dgm:cxn modelId="{59D976AF-DD91-43ED-B89D-B7DCE3BBB887}" type="presOf" srcId="{4835E826-1F24-4D08-89EA-4885FB8B2DF6}" destId="{7D98A698-4749-4FDD-91DD-CF0B6F008285}" srcOrd="0" destOrd="1" presId="urn:microsoft.com/office/officeart/2005/8/layout/hList6"/>
    <dgm:cxn modelId="{BFFE9611-61AE-460A-A08A-0B86CDB14FE0}" srcId="{003549E5-6C20-4EF5-A5CE-28C205237E9F}" destId="{A5707DAB-1193-4A68-8256-50DE9D6D8963}" srcOrd="0" destOrd="0" parTransId="{B2BDB3C1-5248-4C39-A39F-E7B311D9926A}" sibTransId="{FDCF4DFE-C1DC-4A2B-964E-206346BAAC07}"/>
    <dgm:cxn modelId="{5BE59055-7DBE-470E-99B5-3735F1F750E7}" srcId="{7AAE9355-983D-44B2-B07A-973BF54773C1}" destId="{003549E5-6C20-4EF5-A5CE-28C205237E9F}" srcOrd="2" destOrd="0" parTransId="{974B90CA-7BF4-43FA-A9F8-3E4636A2BA39}" sibTransId="{05E63FC2-8ABE-40EF-95EE-780848CF482A}"/>
    <dgm:cxn modelId="{E35FDEFF-D3A5-410C-8A02-833D6141B109}" type="presOf" srcId="{1A444F3C-7FF0-4AAD-805B-B0CC6C3E7A4F}" destId="{CDC9786B-83E1-43E1-825B-EC1AC0CFA784}" srcOrd="0" destOrd="4" presId="urn:microsoft.com/office/officeart/2005/8/layout/hList6"/>
    <dgm:cxn modelId="{B57331A1-4024-41E5-964E-638214FD21DD}" srcId="{7AAE9355-983D-44B2-B07A-973BF54773C1}" destId="{5A0509AA-B051-41A0-BFB7-3E124FECD115}" srcOrd="1" destOrd="0" parTransId="{1891A2F1-3F53-4622-9731-1600A5F34293}" sibTransId="{9F5116CB-FF8C-4976-B6CD-074BD625E5A1}"/>
    <dgm:cxn modelId="{02588370-6181-466F-BF8D-A3A59A30FACF}" type="presOf" srcId="{A82CA6CE-6993-425C-B983-2DA7B8954326}" destId="{B67F87DB-D9DD-4D3F-A740-B3BF4363B280}" srcOrd="0" destOrd="8" presId="urn:microsoft.com/office/officeart/2005/8/layout/hList6"/>
    <dgm:cxn modelId="{95F8A88F-7C35-475D-A8EF-F1BE9CFF648E}" srcId="{7AAE9355-983D-44B2-B07A-973BF54773C1}" destId="{ED92FBA7-6F73-4EC7-8866-402E100CCFBF}" srcOrd="6" destOrd="0" parTransId="{329D47C5-4867-4DF7-AFC0-4A855967C3B3}" sibTransId="{CB3F5C34-AB68-484B-A113-688366DB6A3B}"/>
    <dgm:cxn modelId="{9D957EB0-F416-4416-90B8-9877A89FF11B}" type="presOf" srcId="{C4D203A8-9402-469C-ACC7-61BE2D859F88}" destId="{FF3F2770-E355-47BE-9C57-7AF4599B2CB2}" srcOrd="0" destOrd="5" presId="urn:microsoft.com/office/officeart/2005/8/layout/hList6"/>
    <dgm:cxn modelId="{63C5F31A-7A04-4591-BDE0-0108B1D837C0}" srcId="{ED92FBA7-6F73-4EC7-8866-402E100CCFBF}" destId="{A7CB4ED2-FD30-49E2-82B9-9491113DEE2A}" srcOrd="6" destOrd="0" parTransId="{30F2349D-2887-427D-A413-1F7623282AD5}" sibTransId="{17AC875B-BC77-410C-A4FD-C9A91B29D4DA}"/>
    <dgm:cxn modelId="{A741ABB6-A852-43F7-A9ED-562FAC3D001B}" type="presOf" srcId="{5A0509AA-B051-41A0-BFB7-3E124FECD115}" destId="{52E6345A-2B95-44FD-876B-BE4184C271A2}" srcOrd="0" destOrd="0" presId="urn:microsoft.com/office/officeart/2005/8/layout/hList6"/>
    <dgm:cxn modelId="{891697C2-6313-4F0A-AA4F-056C9E617CE1}" type="presOf" srcId="{3C78B36A-D60B-4D12-B900-8B2901C5DB54}" destId="{7D98A698-4749-4FDD-91DD-CF0B6F008285}" srcOrd="0" destOrd="6" presId="urn:microsoft.com/office/officeart/2005/8/layout/hList6"/>
    <dgm:cxn modelId="{28EBADA6-A3F5-40B0-B882-C4EFD2942260}" srcId="{87D94AD8-B808-4F36-B51E-8C4D317B744C}" destId="{F3AC350C-89DB-48D7-829A-9E68A56A8319}" srcOrd="6" destOrd="0" parTransId="{F52B3281-916D-45D5-AE79-7DA11A70D946}" sibTransId="{457C497C-7C91-40AA-9C5D-A8F54D17E32E}"/>
    <dgm:cxn modelId="{F059ADF3-0EE0-46EA-AAF1-ECCA7B7F5ABD}" type="presOf" srcId="{7AAE9355-983D-44B2-B07A-973BF54773C1}" destId="{7E63A136-309F-483F-BE89-D72B7BB2095E}" srcOrd="0" destOrd="0" presId="urn:microsoft.com/office/officeart/2005/8/layout/hList6"/>
    <dgm:cxn modelId="{E412D283-98BB-4CFE-84A3-3FF6F98174C9}" srcId="{09725B46-6F03-42B6-A0B1-6F4A5958C9FB}" destId="{5E37E0F5-CFBC-4925-8E24-522795F548FD}" srcOrd="5" destOrd="0" parTransId="{54B03309-491B-464E-B326-8EEB3DE682B4}" sibTransId="{30007D78-23EB-4A28-BAA6-601835E32879}"/>
    <dgm:cxn modelId="{1A13CCE8-F928-4F68-A705-3F29BD182A46}" type="presOf" srcId="{9A658D9F-D3DC-490D-A47C-48FBD666FA90}" destId="{FF3F2770-E355-47BE-9C57-7AF4599B2CB2}" srcOrd="0" destOrd="4" presId="urn:microsoft.com/office/officeart/2005/8/layout/hList6"/>
    <dgm:cxn modelId="{A6714AD1-2FA1-4295-BD0E-47CA6781EBFD}" type="presOf" srcId="{09725B46-6F03-42B6-A0B1-6F4A5958C9FB}" destId="{FF3F2770-E355-47BE-9C57-7AF4599B2CB2}" srcOrd="0" destOrd="0" presId="urn:microsoft.com/office/officeart/2005/8/layout/hList6"/>
    <dgm:cxn modelId="{4291347C-049B-44A8-B5A2-91DC8FF74067}" srcId="{87D94AD8-B808-4F36-B51E-8C4D317B744C}" destId="{4835E826-1F24-4D08-89EA-4885FB8B2DF6}" srcOrd="0" destOrd="0" parTransId="{27491BB5-FF9E-4A28-8FC1-70E3E016FCB0}" sibTransId="{F17D4DD8-E9A2-4967-B18E-43F70EB3CD54}"/>
    <dgm:cxn modelId="{1D979A2E-A865-410F-A886-0EA5C12F2FA6}" srcId="{09725B46-6F03-42B6-A0B1-6F4A5958C9FB}" destId="{5184BAA8-B1A0-4962-A3ED-D30A274F0D9D}" srcOrd="0" destOrd="0" parTransId="{6FF9245A-68DC-4A45-9C95-9FC13CC16F3A}" sibTransId="{F2FA2756-13ED-4B01-98D6-A4689A688781}"/>
    <dgm:cxn modelId="{F89A0C47-F584-4B69-BA38-D04E57D7EBDC}" type="presOf" srcId="{D34BEC0F-2038-4F08-8476-49D4510648D6}" destId="{CDC9786B-83E1-43E1-825B-EC1AC0CFA784}" srcOrd="0" destOrd="3" presId="urn:microsoft.com/office/officeart/2005/8/layout/hList6"/>
    <dgm:cxn modelId="{994BB9F1-0518-4AB5-86E5-F6265126ADD6}" srcId="{ED92FBA7-6F73-4EC7-8866-402E100CCFBF}" destId="{1F4E34EB-1CB8-4231-86A1-FF579E6906C9}" srcOrd="1" destOrd="0" parTransId="{87C90303-D946-4EC5-92B5-07B846B68F5B}" sibTransId="{8BA7A2D0-455D-40D6-BB64-D40E464D68BF}"/>
    <dgm:cxn modelId="{9D9CF3A0-72F5-46AD-9F5E-3196A896185E}" srcId="{ED92FBA7-6F73-4EC7-8866-402E100CCFBF}" destId="{4DCC0B38-1C8F-4A56-8E03-416439144237}" srcOrd="8" destOrd="0" parTransId="{FE4D62FE-4C95-4F48-ACFA-3E2880A96F6C}" sibTransId="{D16A16DD-0BF6-4E75-98AD-6C48B73C547E}"/>
    <dgm:cxn modelId="{A092971B-3178-4803-B9D9-FBA4E11B6ACC}" type="presOf" srcId="{319FD223-C0A5-4259-A29C-E769D9A7FE00}" destId="{C9279A8A-851A-4C1C-9167-CAA2172B9723}" srcOrd="0" destOrd="4" presId="urn:microsoft.com/office/officeart/2005/8/layout/hList6"/>
    <dgm:cxn modelId="{79408BC7-0173-47F1-91B5-9BFBE050DBD8}" srcId="{ED92FBA7-6F73-4EC7-8866-402E100CCFBF}" destId="{6416D1C8-13DB-48D2-85A8-724207047EE4}" srcOrd="0" destOrd="0" parTransId="{849294ED-6450-4A23-B141-D64CF5A81D3A}" sibTransId="{64AB4A11-A07F-400A-97C8-911BFE8AB95A}"/>
    <dgm:cxn modelId="{029509A3-38D4-4D78-AAF1-63A397D05315}" srcId="{003549E5-6C20-4EF5-A5CE-28C205237E9F}" destId="{749B1A71-68C4-4B57-9359-486B44319C04}" srcOrd="5" destOrd="0" parTransId="{0F36CB5A-B2D0-4886-BEF0-F875089422DE}" sibTransId="{6955FB07-A6B9-4BDD-8D70-F27189824D76}"/>
    <dgm:cxn modelId="{BC6CDEFD-41B4-44DF-8444-FF9934D062D9}" type="presOf" srcId="{749B1A71-68C4-4B57-9359-486B44319C04}" destId="{3FCAC3BF-A89B-49C1-A1E1-D9A1D611B9A6}" srcOrd="0" destOrd="6" presId="urn:microsoft.com/office/officeart/2005/8/layout/hList6"/>
    <dgm:cxn modelId="{A0A39F5F-4419-4313-B1C2-0A1D6AA003F3}" type="presOf" srcId="{BA902998-3919-41C9-AE19-5C993286E626}" destId="{C9279A8A-851A-4C1C-9167-CAA2172B9723}" srcOrd="0" destOrd="5" presId="urn:microsoft.com/office/officeart/2005/8/layout/hList6"/>
    <dgm:cxn modelId="{6E85865C-050C-45C3-A285-F3223982CD15}" srcId="{09725B46-6F03-42B6-A0B1-6F4A5958C9FB}" destId="{C4D203A8-9402-469C-ACC7-61BE2D859F88}" srcOrd="4" destOrd="0" parTransId="{9685C99C-6D54-41A5-AF35-7A46BB9B40E9}" sibTransId="{11443531-7D1A-4DA0-A629-F970292B7D88}"/>
    <dgm:cxn modelId="{0550B7A8-1F3C-4474-ADF2-B4E85D41701D}" type="presOf" srcId="{9FE7F285-4696-47E4-A726-419C77FEAC18}" destId="{C9279A8A-851A-4C1C-9167-CAA2172B9723}" srcOrd="0" destOrd="3" presId="urn:microsoft.com/office/officeart/2005/8/layout/hList6"/>
    <dgm:cxn modelId="{1FBAD398-A4D9-4090-B9E4-4E2A844EE97F}" type="presOf" srcId="{88F9F5DA-36C0-4405-9CAB-C5E6C00B238B}" destId="{B67F87DB-D9DD-4D3F-A740-B3BF4363B280}" srcOrd="0" destOrd="6" presId="urn:microsoft.com/office/officeart/2005/8/layout/hList6"/>
    <dgm:cxn modelId="{FF1FCEAC-B112-4A11-B516-64CEAA833B8D}" type="presOf" srcId="{453B043A-AE7E-4804-9498-7197867485C0}" destId="{C9279A8A-851A-4C1C-9167-CAA2172B9723}" srcOrd="0" destOrd="0" presId="urn:microsoft.com/office/officeart/2005/8/layout/hList6"/>
    <dgm:cxn modelId="{1128D526-A760-4DDC-86A6-CCB1E727DC05}" type="presOf" srcId="{BF47E8CA-1D20-42CA-8059-C58BCB61FAF3}" destId="{7D98A698-4749-4FDD-91DD-CF0B6F008285}" srcOrd="0" destOrd="4" presId="urn:microsoft.com/office/officeart/2005/8/layout/hList6"/>
    <dgm:cxn modelId="{F1455D1B-7553-4071-8531-DC7A417F1F1B}" srcId="{18C5DD16-958E-4E7D-A0B0-A8781DEC7083}" destId="{D34BEC0F-2038-4F08-8476-49D4510648D6}" srcOrd="2" destOrd="0" parTransId="{4EB5858B-F6EA-440E-89CD-D6A41E35B90E}" sibTransId="{35D20674-78EC-4A32-BF93-299180C087C0}"/>
    <dgm:cxn modelId="{3A2583E6-99D9-47E4-85D4-906975EAAA22}" srcId="{ED92FBA7-6F73-4EC7-8866-402E100CCFBF}" destId="{88F9F5DA-36C0-4405-9CAB-C5E6C00B238B}" srcOrd="5" destOrd="0" parTransId="{987B7594-C0B0-4C5B-B7D2-1C9E54223F60}" sibTransId="{A57BB61A-C9B7-497D-A06F-9C9851EBDC6F}"/>
    <dgm:cxn modelId="{9619AEF3-9245-4746-8FF5-94BE9D4DC407}" type="presOf" srcId="{F81E172A-6BA4-4659-B625-F2A3F6706E12}" destId="{52E6345A-2B95-44FD-876B-BE4184C271A2}" srcOrd="0" destOrd="1" presId="urn:microsoft.com/office/officeart/2005/8/layout/hList6"/>
    <dgm:cxn modelId="{C07A9B8D-68DA-4BBD-B5C8-8553329C9A66}" srcId="{003549E5-6C20-4EF5-A5CE-28C205237E9F}" destId="{C70B16FD-C448-4A34-B566-56002ABCA33C}" srcOrd="1" destOrd="0" parTransId="{6CBFF2E4-5340-4A28-A6C7-E2DD49D5613F}" sibTransId="{8FC536D9-BB69-4B42-A0EC-961BC8F2FF74}"/>
    <dgm:cxn modelId="{F3D316F6-57A9-4564-BA84-61E5D0A58DBE}" srcId="{003549E5-6C20-4EF5-A5CE-28C205237E9F}" destId="{DDCE918E-4787-4E8F-A86D-E67F79C752E9}" srcOrd="4" destOrd="0" parTransId="{B958EBAD-7D06-4435-B5FF-CAE323BE76C9}" sibTransId="{36446650-6F96-47DD-9F6C-3E3465E622D7}"/>
    <dgm:cxn modelId="{8721D448-8B40-41E6-B40C-DB5930762F37}" srcId="{87D94AD8-B808-4F36-B51E-8C4D317B744C}" destId="{66A0496B-6D3E-4917-B18A-C49F702CDA27}" srcOrd="2" destOrd="0" parTransId="{AB7EBF5A-7B1C-4E53-B721-BB494D8B1212}" sibTransId="{5620294D-C7F7-4A2C-B39F-D6FFA492347F}"/>
    <dgm:cxn modelId="{F5843410-0D9B-4301-8099-B00D7D8A0586}" type="presOf" srcId="{F3AC350C-89DB-48D7-829A-9E68A56A8319}" destId="{7D98A698-4749-4FDD-91DD-CF0B6F008285}" srcOrd="0" destOrd="7" presId="urn:microsoft.com/office/officeart/2005/8/layout/hList6"/>
    <dgm:cxn modelId="{47AF8F09-90AE-475B-8B66-2EF8121B6927}" srcId="{453B043A-AE7E-4804-9498-7197867485C0}" destId="{9FE7F285-4696-47E4-A726-419C77FEAC18}" srcOrd="2" destOrd="0" parTransId="{121AB823-D59E-4BE7-9610-DB8C62F70432}" sibTransId="{295E56E5-8630-463F-B065-F6A189265AF3}"/>
    <dgm:cxn modelId="{F3FEEC32-A461-4240-826C-19A929A893AB}" type="presOf" srcId="{1769C08E-E9C2-4133-A32D-9B6A6F350CEC}" destId="{FF3F2770-E355-47BE-9C57-7AF4599B2CB2}" srcOrd="0" destOrd="8" presId="urn:microsoft.com/office/officeart/2005/8/layout/hList6"/>
    <dgm:cxn modelId="{D43B93CD-6798-4CD4-A7D5-FDA6786E1B11}" type="presOf" srcId="{6416D1C8-13DB-48D2-85A8-724207047EE4}" destId="{B67F87DB-D9DD-4D3F-A740-B3BF4363B280}" srcOrd="0" destOrd="1" presId="urn:microsoft.com/office/officeart/2005/8/layout/hList6"/>
    <dgm:cxn modelId="{096AC70F-5385-4410-A28E-A7998EC75029}" type="presOf" srcId="{A5707DAB-1193-4A68-8256-50DE9D6D8963}" destId="{3FCAC3BF-A89B-49C1-A1E1-D9A1D611B9A6}" srcOrd="0" destOrd="1" presId="urn:microsoft.com/office/officeart/2005/8/layout/hList6"/>
    <dgm:cxn modelId="{9AEE8E4F-4F21-4E11-9D83-C46BC5045AF3}" type="presOf" srcId="{B0C44D89-5C1D-4C24-B251-EBB976D03748}" destId="{CDC9786B-83E1-43E1-825B-EC1AC0CFA784}" srcOrd="0" destOrd="1" presId="urn:microsoft.com/office/officeart/2005/8/layout/hList6"/>
    <dgm:cxn modelId="{270F26F1-0F33-4BD0-9A6F-C841763EDA2B}" type="presOf" srcId="{86C8B734-F255-4EE4-9BAE-5BDEE218F547}" destId="{FF3F2770-E355-47BE-9C57-7AF4599B2CB2}" srcOrd="0" destOrd="7" presId="urn:microsoft.com/office/officeart/2005/8/layout/hList6"/>
    <dgm:cxn modelId="{8F6609B0-FA6C-42EC-827D-4321866BC94F}" type="presOf" srcId="{A7CB4ED2-FD30-49E2-82B9-9491113DEE2A}" destId="{B67F87DB-D9DD-4D3F-A740-B3BF4363B280}" srcOrd="0" destOrd="7" presId="urn:microsoft.com/office/officeart/2005/8/layout/hList6"/>
    <dgm:cxn modelId="{533D712D-3E58-42BB-B42E-438E944B2C91}" srcId="{7AAE9355-983D-44B2-B07A-973BF54773C1}" destId="{453B043A-AE7E-4804-9498-7197867485C0}" srcOrd="5" destOrd="0" parTransId="{659482A2-201F-4677-94B8-5DA66A3D1FA2}" sibTransId="{7A395099-2D1F-47FB-9AFA-1D79562E465A}"/>
    <dgm:cxn modelId="{EEE57FA6-953D-403E-A70A-3D26C9F75906}" srcId="{09725B46-6F03-42B6-A0B1-6F4A5958C9FB}" destId="{1769C08E-E9C2-4133-A32D-9B6A6F350CEC}" srcOrd="7" destOrd="0" parTransId="{6C61456E-2A15-4842-97B5-66D09B0B3B28}" sibTransId="{257BB64B-E87C-4510-BB5F-0A181320AF81}"/>
    <dgm:cxn modelId="{5754B77B-C246-4A19-B6E2-9006C380AB5B}" srcId="{87D94AD8-B808-4F36-B51E-8C4D317B744C}" destId="{6BC955D9-2D18-49B1-A622-108052E4844C}" srcOrd="4" destOrd="0" parTransId="{35A5A015-7EA8-4DBE-8E08-36EDD58DB6FC}" sibTransId="{EE60B003-E64D-4FB7-B3B2-64F634E0F3F8}"/>
    <dgm:cxn modelId="{2146F845-2384-41C5-B031-712A3D365A6D}" type="presOf" srcId="{4DCC0B38-1C8F-4A56-8E03-416439144237}" destId="{B67F87DB-D9DD-4D3F-A740-B3BF4363B280}" srcOrd="0" destOrd="9" presId="urn:microsoft.com/office/officeart/2005/8/layout/hList6"/>
    <dgm:cxn modelId="{4D0772BD-4B2F-4059-AA94-34A29B34C73C}" srcId="{09725B46-6F03-42B6-A0B1-6F4A5958C9FB}" destId="{86C8B734-F255-4EE4-9BAE-5BDEE218F547}" srcOrd="6" destOrd="0" parTransId="{C99FD9BC-043A-4DA8-B815-52954D178C96}" sibTransId="{530BBD07-A5C5-4433-A13E-35B326DB1675}"/>
    <dgm:cxn modelId="{82741CBD-71D2-4F58-B65D-C23032B9A8C7}" type="presOf" srcId="{0A793446-3B2A-464B-82A4-486D63383DC0}" destId="{C9279A8A-851A-4C1C-9167-CAA2172B9723}" srcOrd="0" destOrd="2" presId="urn:microsoft.com/office/officeart/2005/8/layout/hList6"/>
    <dgm:cxn modelId="{BBC89CF2-2468-4EDB-8A58-96CEE69697E8}" type="presOf" srcId="{6BC955D9-2D18-49B1-A622-108052E4844C}" destId="{7D98A698-4749-4FDD-91DD-CF0B6F008285}" srcOrd="0" destOrd="5" presId="urn:microsoft.com/office/officeart/2005/8/layout/hList6"/>
    <dgm:cxn modelId="{4E5C468E-4CCA-4603-A648-612771D89D2B}" srcId="{18C5DD16-958E-4E7D-A0B0-A8781DEC7083}" destId="{1A444F3C-7FF0-4AAD-805B-B0CC6C3E7A4F}" srcOrd="3" destOrd="0" parTransId="{BB730F62-1D11-4CAC-A114-832CD4D64F01}" sibTransId="{51AF5478-63FD-47D7-B060-ED8FC01BD918}"/>
    <dgm:cxn modelId="{0E0A484D-EBBC-4A14-AC10-601BC3FDF070}" srcId="{453B043A-AE7E-4804-9498-7197867485C0}" destId="{AE34BCBA-C892-49A3-8776-5A8C3D116DF6}" srcOrd="0" destOrd="0" parTransId="{300DD85F-E84E-4698-BFDA-5CDC081363F3}" sibTransId="{EB8D1098-15A7-4CC2-970E-2E0799D668D9}"/>
    <dgm:cxn modelId="{7953BB7A-6488-442D-9890-B5ACD6C0B11B}" srcId="{87D94AD8-B808-4F36-B51E-8C4D317B744C}" destId="{9F156B05-49E9-45C3-B093-88ADE8D5CC0C}" srcOrd="1" destOrd="0" parTransId="{024F1D06-1A01-4D33-A0CF-FF957A49293C}" sibTransId="{DF77EB35-5229-42FA-A16D-B1022CE9E305}"/>
    <dgm:cxn modelId="{6EEC80A0-5031-442D-A303-82D634629C50}" type="presOf" srcId="{07D63CB9-3A7A-4751-A046-2021D6DBD1A8}" destId="{FF3F2770-E355-47BE-9C57-7AF4599B2CB2}" srcOrd="0" destOrd="2" presId="urn:microsoft.com/office/officeart/2005/8/layout/hList6"/>
    <dgm:cxn modelId="{3DADF1CD-17E4-48F2-BEF3-32A625D33AFB}" srcId="{003549E5-6C20-4EF5-A5CE-28C205237E9F}" destId="{2E080279-485D-4A07-8E72-A649B96E2098}" srcOrd="3" destOrd="0" parTransId="{E1F2E9D5-479C-41C8-974F-2776FE74565F}" sibTransId="{BCE39A40-8720-4BD9-929E-76606A0335CC}"/>
    <dgm:cxn modelId="{2627C629-A1A1-4451-ADD4-7C3631D8BBB8}" srcId="{87D94AD8-B808-4F36-B51E-8C4D317B744C}" destId="{BF47E8CA-1D20-42CA-8059-C58BCB61FAF3}" srcOrd="3" destOrd="0" parTransId="{AE6C62E3-B226-4730-8279-9A9B19F83F28}" sibTransId="{B7E9EB50-D365-4064-BDF6-6509078E73DE}"/>
    <dgm:cxn modelId="{F2A07FA7-002E-448D-951E-30DDD10BEFD1}" type="presOf" srcId="{003549E5-6C20-4EF5-A5CE-28C205237E9F}" destId="{3FCAC3BF-A89B-49C1-A1E1-D9A1D611B9A6}" srcOrd="0" destOrd="0" presId="urn:microsoft.com/office/officeart/2005/8/layout/hList6"/>
    <dgm:cxn modelId="{F27F6F5F-51BB-401C-B884-C8BC2F77D22A}" type="presOf" srcId="{87D94AD8-B808-4F36-B51E-8C4D317B744C}" destId="{7D98A698-4749-4FDD-91DD-CF0B6F008285}" srcOrd="0" destOrd="0" presId="urn:microsoft.com/office/officeart/2005/8/layout/hList6"/>
    <dgm:cxn modelId="{4AC30ED7-CB44-4057-AA7F-549A464A7CE6}" srcId="{ED92FBA7-6F73-4EC7-8866-402E100CCFBF}" destId="{9B911363-1C14-40FC-B74A-555740D7338D}" srcOrd="2" destOrd="0" parTransId="{330438CD-A989-47F5-91A5-80F426A7D484}" sibTransId="{68B638BC-3C51-4F3B-A3A1-D619BA8869A6}"/>
    <dgm:cxn modelId="{463364C9-8F2C-4595-ACA8-96F956EBBE10}" srcId="{003549E5-6C20-4EF5-A5CE-28C205237E9F}" destId="{F01A1B07-2C1F-43B5-988A-2BEA7477570C}" srcOrd="2" destOrd="0" parTransId="{C47965CB-D7D9-4C1B-8308-757034793BAC}" sibTransId="{DEC044D0-7A08-469F-92AE-A1A26C305C64}"/>
    <dgm:cxn modelId="{BD5270E8-9A18-48EF-ADE2-503F924D1378}" srcId="{09725B46-6F03-42B6-A0B1-6F4A5958C9FB}" destId="{9A658D9F-D3DC-490D-A47C-48FBD666FA90}" srcOrd="3" destOrd="0" parTransId="{E3EC8449-B770-427E-A285-1D36791583A1}" sibTransId="{F5F15209-2C05-4EFF-B8B5-B9FD12B62EAC}"/>
    <dgm:cxn modelId="{59285A28-10BE-47C7-8F86-D27369128E4B}" srcId="{7AAE9355-983D-44B2-B07A-973BF54773C1}" destId="{87D94AD8-B808-4F36-B51E-8C4D317B744C}" srcOrd="4" destOrd="0" parTransId="{9E4FF549-471A-454B-AC6C-F6ACA4532833}" sibTransId="{95622702-29C1-47BC-9F03-E1941A3F54AC}"/>
    <dgm:cxn modelId="{83BBC406-BA5E-4E69-B5F1-59B8E23F0DB6}" type="presOf" srcId="{5184BAA8-B1A0-4962-A3ED-D30A274F0D9D}" destId="{FF3F2770-E355-47BE-9C57-7AF4599B2CB2}" srcOrd="0" destOrd="1" presId="urn:microsoft.com/office/officeart/2005/8/layout/hList6"/>
    <dgm:cxn modelId="{48AB52C6-DA8E-4F23-B98C-DAF1DE37A1C5}" srcId="{09725B46-6F03-42B6-A0B1-6F4A5958C9FB}" destId="{35D75051-3067-46E7-8284-91430DF58A77}" srcOrd="2" destOrd="0" parTransId="{2C5FDD24-67D5-46F1-9136-373C0E27A38C}" sibTransId="{DD6764FC-2EF3-4716-AEEB-4BD7D74D83D5}"/>
    <dgm:cxn modelId="{C49AFBC0-81EA-439C-B3B2-6992D9234A54}" srcId="{453B043A-AE7E-4804-9498-7197867485C0}" destId="{319FD223-C0A5-4259-A29C-E769D9A7FE00}" srcOrd="3" destOrd="0" parTransId="{557259E1-64B8-46EA-9ADA-8E826AE73FE9}" sibTransId="{94158642-6996-4F3B-8F73-BCE65AB24C39}"/>
    <dgm:cxn modelId="{AA953257-A69F-4637-8646-970EA5A1A874}" srcId="{7AAE9355-983D-44B2-B07A-973BF54773C1}" destId="{09725B46-6F03-42B6-A0B1-6F4A5958C9FB}" srcOrd="3" destOrd="0" parTransId="{A13EB444-866C-4544-AFA5-1A813424026A}" sibTransId="{0974EE5F-3F76-4FBC-BE3D-3A090D665E4C}"/>
    <dgm:cxn modelId="{41D33C65-5360-4114-AAE9-9D9A7827E922}" srcId="{ED92FBA7-6F73-4EC7-8866-402E100CCFBF}" destId="{A82CA6CE-6993-425C-B983-2DA7B8954326}" srcOrd="7" destOrd="0" parTransId="{B37076C4-9DB9-4AE0-9AAD-F528A4526B11}" sibTransId="{EA7EF900-482E-4113-98C6-FAFC5A71305A}"/>
    <dgm:cxn modelId="{EBE5D65A-216A-49B2-B99C-FB4C1DA5422F}" srcId="{5A0509AA-B051-41A0-BFB7-3E124FECD115}" destId="{F81E172A-6BA4-4659-B625-F2A3F6706E12}" srcOrd="0" destOrd="0" parTransId="{3D61FA98-4667-48AF-84DF-50A5D18712CC}" sibTransId="{6D09403D-13AD-4191-97C3-9661EEFFDEFA}"/>
    <dgm:cxn modelId="{5CE52DD5-61C2-46D2-A102-0EF616D4C9C5}" type="presOf" srcId="{1ABCD520-18F6-4F7D-BFE6-1DD2D56A7A6F}" destId="{B67F87DB-D9DD-4D3F-A740-B3BF4363B280}" srcOrd="0" destOrd="4" presId="urn:microsoft.com/office/officeart/2005/8/layout/hList6"/>
    <dgm:cxn modelId="{DAD3A771-F777-4BF0-80A4-111559A0D783}" srcId="{ED92FBA7-6F73-4EC7-8866-402E100CCFBF}" destId="{1ABCD520-18F6-4F7D-BFE6-1DD2D56A7A6F}" srcOrd="3" destOrd="0" parTransId="{A939EAC6-E38B-4441-866A-438562697DED}" sibTransId="{8C78B143-97B9-41D2-867E-5F7A6E64B5D2}"/>
    <dgm:cxn modelId="{EB5D2CB6-50A4-4402-951C-5CE8BEDD57D5}" srcId="{ED92FBA7-6F73-4EC7-8866-402E100CCFBF}" destId="{C132972A-6778-4158-8019-6C50F3C04277}" srcOrd="4" destOrd="0" parTransId="{835BBB93-10A1-41AC-A00E-CBC04B2D8635}" sibTransId="{9A5898E9-1F6F-4457-96A2-2024A3972F5D}"/>
    <dgm:cxn modelId="{AE2A4B2D-BD8F-40A9-94BB-2E035A433500}" type="presOf" srcId="{1F4E34EB-1CB8-4231-86A1-FF579E6906C9}" destId="{B67F87DB-D9DD-4D3F-A740-B3BF4363B280}" srcOrd="0" destOrd="2" presId="urn:microsoft.com/office/officeart/2005/8/layout/hList6"/>
    <dgm:cxn modelId="{169AB349-FA29-4A1B-9004-7F091BFA2F3E}" type="presOf" srcId="{66A0496B-6D3E-4917-B18A-C49F702CDA27}" destId="{7D98A698-4749-4FDD-91DD-CF0B6F008285}" srcOrd="0" destOrd="3" presId="urn:microsoft.com/office/officeart/2005/8/layout/hList6"/>
    <dgm:cxn modelId="{0ACB7F83-6194-42DE-89EB-C55F65A174D0}" srcId="{7AAE9355-983D-44B2-B07A-973BF54773C1}" destId="{18C5DD16-958E-4E7D-A0B0-A8781DEC7083}" srcOrd="0" destOrd="0" parTransId="{8B6D9C09-B8B3-43F5-8EDD-ADA07CFF3259}" sibTransId="{52503677-0B03-48B2-ACD3-70E42AD78369}"/>
    <dgm:cxn modelId="{644BB51A-FE60-401F-A145-CF09937AB405}" srcId="{453B043A-AE7E-4804-9498-7197867485C0}" destId="{BA902998-3919-41C9-AE19-5C993286E626}" srcOrd="4" destOrd="0" parTransId="{F30FFC98-D14D-4540-8F65-8A5350A351C7}" sibTransId="{E4CC51F2-725A-42DB-A912-34AEE0123200}"/>
    <dgm:cxn modelId="{A0C346C4-37AC-423E-B523-6C58EC1DB13D}" type="presOf" srcId="{5E37E0F5-CFBC-4925-8E24-522795F548FD}" destId="{FF3F2770-E355-47BE-9C57-7AF4599B2CB2}" srcOrd="0" destOrd="6" presId="urn:microsoft.com/office/officeart/2005/8/layout/hList6"/>
    <dgm:cxn modelId="{5D46DBB1-9CC2-4D28-81D8-BF40ED8A7F61}" type="presOf" srcId="{ED92FBA7-6F73-4EC7-8866-402E100CCFBF}" destId="{B67F87DB-D9DD-4D3F-A740-B3BF4363B280}" srcOrd="0" destOrd="0" presId="urn:microsoft.com/office/officeart/2005/8/layout/hList6"/>
    <dgm:cxn modelId="{1AAFE873-A214-4777-9DE5-356298569DB0}" type="presOf" srcId="{C132972A-6778-4158-8019-6C50F3C04277}" destId="{B67F87DB-D9DD-4D3F-A740-B3BF4363B280}" srcOrd="0" destOrd="5" presId="urn:microsoft.com/office/officeart/2005/8/layout/hList6"/>
    <dgm:cxn modelId="{993F9BA2-8CF3-473D-85C1-6ED04C36DE61}" srcId="{18C5DD16-958E-4E7D-A0B0-A8781DEC7083}" destId="{B0C44D89-5C1D-4C24-B251-EBB976D03748}" srcOrd="0" destOrd="0" parTransId="{F9E0A84A-C3F0-4A89-A8B6-D804792F4398}" sibTransId="{9F4A10C5-3A3B-4BF5-954F-A04C9B2D4A08}"/>
    <dgm:cxn modelId="{840E9BD2-96F3-46D7-AB8A-FE11C3AA6F50}" type="presOf" srcId="{35D75051-3067-46E7-8284-91430DF58A77}" destId="{FF3F2770-E355-47BE-9C57-7AF4599B2CB2}" srcOrd="0" destOrd="3" presId="urn:microsoft.com/office/officeart/2005/8/layout/hList6"/>
    <dgm:cxn modelId="{DB39CDB3-4005-4A15-A739-7DD24E8759EC}" srcId="{453B043A-AE7E-4804-9498-7197867485C0}" destId="{0A793446-3B2A-464B-82A4-486D63383DC0}" srcOrd="1" destOrd="0" parTransId="{25D239C5-2A85-47CB-B1F0-2F81BB87E90A}" sibTransId="{119D2122-9AF0-4846-8799-DD73A170ACC6}"/>
    <dgm:cxn modelId="{F7F38645-39D1-4537-BB26-034A2E7A85EB}" type="presOf" srcId="{F01A1B07-2C1F-43B5-988A-2BEA7477570C}" destId="{3FCAC3BF-A89B-49C1-A1E1-D9A1D611B9A6}" srcOrd="0" destOrd="3" presId="urn:microsoft.com/office/officeart/2005/8/layout/hList6"/>
    <dgm:cxn modelId="{6842D02D-48C1-48D0-82F3-F5820C9AFC86}" srcId="{18C5DD16-958E-4E7D-A0B0-A8781DEC7083}" destId="{F6019955-4AA2-4CB7-BEEB-80CE13793F84}" srcOrd="1" destOrd="0" parTransId="{28D0B463-807C-4DF4-AD1D-D7B512E45297}" sibTransId="{08877FA9-26BC-4FDB-9740-576F979B8837}"/>
    <dgm:cxn modelId="{92BDDA9C-399A-40F7-93C0-9B261BF298AE}" type="presOf" srcId="{DDCE918E-4787-4E8F-A86D-E67F79C752E9}" destId="{3FCAC3BF-A89B-49C1-A1E1-D9A1D611B9A6}" srcOrd="0" destOrd="5" presId="urn:microsoft.com/office/officeart/2005/8/layout/hList6"/>
    <dgm:cxn modelId="{B46ACAE0-98C1-45D9-A097-5842CF699172}" type="presOf" srcId="{18C5DD16-958E-4E7D-A0B0-A8781DEC7083}" destId="{CDC9786B-83E1-43E1-825B-EC1AC0CFA784}" srcOrd="0" destOrd="0" presId="urn:microsoft.com/office/officeart/2005/8/layout/hList6"/>
    <dgm:cxn modelId="{2AB0CA59-C779-4580-8B25-E0D91DDDBA86}" type="presOf" srcId="{9B911363-1C14-40FC-B74A-555740D7338D}" destId="{B67F87DB-D9DD-4D3F-A740-B3BF4363B280}" srcOrd="0" destOrd="3" presId="urn:microsoft.com/office/officeart/2005/8/layout/hList6"/>
    <dgm:cxn modelId="{823797A0-16CF-469C-9EA2-05F56139A655}" srcId="{87D94AD8-B808-4F36-B51E-8C4D317B744C}" destId="{3C78B36A-D60B-4D12-B900-8B2901C5DB54}" srcOrd="5" destOrd="0" parTransId="{4E06C82C-E366-4971-A879-635DBD70FA3C}" sibTransId="{5BE9D061-6696-432A-AB4B-08F7327487C9}"/>
    <dgm:cxn modelId="{F59D3BBC-CFF7-47BA-8107-A5534FA7BD50}" type="presOf" srcId="{AE34BCBA-C892-49A3-8776-5A8C3D116DF6}" destId="{C9279A8A-851A-4C1C-9167-CAA2172B9723}" srcOrd="0" destOrd="1" presId="urn:microsoft.com/office/officeart/2005/8/layout/hList6"/>
    <dgm:cxn modelId="{DEEDAD40-3C79-47BC-9918-B6BB3608ECBD}" type="presOf" srcId="{2E080279-485D-4A07-8E72-A649B96E2098}" destId="{3FCAC3BF-A89B-49C1-A1E1-D9A1D611B9A6}" srcOrd="0" destOrd="4" presId="urn:microsoft.com/office/officeart/2005/8/layout/hList6"/>
    <dgm:cxn modelId="{81D8154D-F121-4415-A916-A39FE2C9C3F7}" type="presOf" srcId="{9F156B05-49E9-45C3-B093-88ADE8D5CC0C}" destId="{7D98A698-4749-4FDD-91DD-CF0B6F008285}" srcOrd="0" destOrd="2" presId="urn:microsoft.com/office/officeart/2005/8/layout/hList6"/>
    <dgm:cxn modelId="{FC392725-A1C4-4BB6-8E75-9D1571B045D3}" srcId="{09725B46-6F03-42B6-A0B1-6F4A5958C9FB}" destId="{07D63CB9-3A7A-4751-A046-2021D6DBD1A8}" srcOrd="1" destOrd="0" parTransId="{71BAE607-ED0A-4432-8165-260CE75C1EDC}" sibTransId="{0AA66627-3F35-4CA4-A240-F4E84A0E810D}"/>
    <dgm:cxn modelId="{B12DF8D5-AC65-4A84-8773-A1ED9A631451}" type="presOf" srcId="{F6019955-4AA2-4CB7-BEEB-80CE13793F84}" destId="{CDC9786B-83E1-43E1-825B-EC1AC0CFA784}" srcOrd="0" destOrd="2" presId="urn:microsoft.com/office/officeart/2005/8/layout/hList6"/>
    <dgm:cxn modelId="{D0A40A4D-2E76-4ABE-B48D-AA57A929E1D4}" type="presParOf" srcId="{7E63A136-309F-483F-BE89-D72B7BB2095E}" destId="{CDC9786B-83E1-43E1-825B-EC1AC0CFA784}" srcOrd="0" destOrd="0" presId="urn:microsoft.com/office/officeart/2005/8/layout/hList6"/>
    <dgm:cxn modelId="{4D348E75-0F39-4915-A07E-63D12AE418E5}" type="presParOf" srcId="{7E63A136-309F-483F-BE89-D72B7BB2095E}" destId="{710C90EE-943E-491A-9C32-7F7FA95299DA}" srcOrd="1" destOrd="0" presId="urn:microsoft.com/office/officeart/2005/8/layout/hList6"/>
    <dgm:cxn modelId="{EB2F3AD3-0BFF-4FA0-8B73-B306F43501CF}" type="presParOf" srcId="{7E63A136-309F-483F-BE89-D72B7BB2095E}" destId="{52E6345A-2B95-44FD-876B-BE4184C271A2}" srcOrd="2" destOrd="0" presId="urn:microsoft.com/office/officeart/2005/8/layout/hList6"/>
    <dgm:cxn modelId="{CED943AA-1B99-4517-91AC-D4F0A564781A}" type="presParOf" srcId="{7E63A136-309F-483F-BE89-D72B7BB2095E}" destId="{381CF4F7-9C82-433C-B187-F74F528DE4F2}" srcOrd="3" destOrd="0" presId="urn:microsoft.com/office/officeart/2005/8/layout/hList6"/>
    <dgm:cxn modelId="{B9E01243-309B-4877-89B5-F4F51261A0FB}" type="presParOf" srcId="{7E63A136-309F-483F-BE89-D72B7BB2095E}" destId="{3FCAC3BF-A89B-49C1-A1E1-D9A1D611B9A6}" srcOrd="4" destOrd="0" presId="urn:microsoft.com/office/officeart/2005/8/layout/hList6"/>
    <dgm:cxn modelId="{C2727F00-9634-45E3-8E58-5D2A5B3E4AE7}" type="presParOf" srcId="{7E63A136-309F-483F-BE89-D72B7BB2095E}" destId="{4CAFA7C0-865B-49B7-B696-01CB0D6171A4}" srcOrd="5" destOrd="0" presId="urn:microsoft.com/office/officeart/2005/8/layout/hList6"/>
    <dgm:cxn modelId="{7437914A-711C-4AF4-8A5C-5E62E5C85576}" type="presParOf" srcId="{7E63A136-309F-483F-BE89-D72B7BB2095E}" destId="{FF3F2770-E355-47BE-9C57-7AF4599B2CB2}" srcOrd="6" destOrd="0" presId="urn:microsoft.com/office/officeart/2005/8/layout/hList6"/>
    <dgm:cxn modelId="{3A5039F4-AC8F-4B2C-89DD-6032091459A4}" type="presParOf" srcId="{7E63A136-309F-483F-BE89-D72B7BB2095E}" destId="{21D508E3-4C2B-4DCA-8C60-5E071E225649}" srcOrd="7" destOrd="0" presId="urn:microsoft.com/office/officeart/2005/8/layout/hList6"/>
    <dgm:cxn modelId="{3E955D1D-26CC-4F71-9052-43DEEF97DE9B}" type="presParOf" srcId="{7E63A136-309F-483F-BE89-D72B7BB2095E}" destId="{7D98A698-4749-4FDD-91DD-CF0B6F008285}" srcOrd="8" destOrd="0" presId="urn:microsoft.com/office/officeart/2005/8/layout/hList6"/>
    <dgm:cxn modelId="{B9411BF7-6D7C-4768-A0F4-2E38CE7E4050}" type="presParOf" srcId="{7E63A136-309F-483F-BE89-D72B7BB2095E}" destId="{1912E1E0-EF47-4C85-8369-345A75C5EEA0}" srcOrd="9" destOrd="0" presId="urn:microsoft.com/office/officeart/2005/8/layout/hList6"/>
    <dgm:cxn modelId="{4BD9725F-1DFF-4E55-A6FD-7A976601D26D}" type="presParOf" srcId="{7E63A136-309F-483F-BE89-D72B7BB2095E}" destId="{C9279A8A-851A-4C1C-9167-CAA2172B9723}" srcOrd="10" destOrd="0" presId="urn:microsoft.com/office/officeart/2005/8/layout/hList6"/>
    <dgm:cxn modelId="{A5CB741F-3BC6-4095-8596-A86C32F6FB45}" type="presParOf" srcId="{7E63A136-309F-483F-BE89-D72B7BB2095E}" destId="{42681BCA-5FBB-40F7-974E-54B22273E5BD}" srcOrd="11" destOrd="0" presId="urn:microsoft.com/office/officeart/2005/8/layout/hList6"/>
    <dgm:cxn modelId="{6AC5959D-C7DC-4AEF-BACC-5B25D3EB6A3D}" type="presParOf" srcId="{7E63A136-309F-483F-BE89-D72B7BB2095E}" destId="{B67F87DB-D9DD-4D3F-A740-B3BF4363B280}" srcOrd="12" destOrd="0" presId="urn:microsoft.com/office/officeart/2005/8/layout/hList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C9786B-83E1-43E1-825B-EC1AC0CFA784}">
      <dsp:nvSpPr>
        <dsp:cNvPr id="0" name=""/>
        <dsp:cNvSpPr/>
      </dsp:nvSpPr>
      <dsp:spPr>
        <a:xfrm rot="16200000">
          <a:off x="-718204" y="723713"/>
          <a:ext cx="2464048" cy="101662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t" anchorCtr="0">
          <a:noAutofit/>
        </a:bodyPr>
        <a:lstStyle/>
        <a:p>
          <a:pPr lvl="0" algn="l" defTabSz="444500">
            <a:lnSpc>
              <a:spcPct val="90000"/>
            </a:lnSpc>
            <a:spcBef>
              <a:spcPct val="0"/>
            </a:spcBef>
            <a:spcAft>
              <a:spcPct val="35000"/>
            </a:spcAft>
          </a:pPr>
          <a:r>
            <a:rPr lang="fr-FR" sz="1000" b="1" kern="1200" dirty="0" smtClean="0"/>
            <a:t>Vinorelbine</a:t>
          </a:r>
          <a:endParaRPr lang="fr-FR" sz="1000" b="1" kern="1200" dirty="0"/>
        </a:p>
        <a:p>
          <a:pPr marL="57150" lvl="1" indent="-57150" algn="l" defTabSz="444500">
            <a:lnSpc>
              <a:spcPct val="90000"/>
            </a:lnSpc>
            <a:spcBef>
              <a:spcPct val="0"/>
            </a:spcBef>
            <a:spcAft>
              <a:spcPct val="15000"/>
            </a:spcAft>
            <a:buChar char="••"/>
          </a:pPr>
          <a:r>
            <a:rPr lang="fr-FR" sz="1000" b="0" i="0" u="none" kern="1200" dirty="0" smtClean="0"/>
            <a:t>35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40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45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50 mg</a:t>
          </a:r>
          <a:endParaRPr lang="fr-FR" sz="1000" kern="1200" dirty="0"/>
        </a:p>
      </dsp:txBody>
      <dsp:txXfrm rot="16200000">
        <a:off x="-718204" y="723713"/>
        <a:ext cx="2464048" cy="1016620"/>
      </dsp:txXfrm>
    </dsp:sp>
    <dsp:sp modelId="{52E6345A-2B95-44FD-876B-BE4184C271A2}">
      <dsp:nvSpPr>
        <dsp:cNvPr id="0" name=""/>
        <dsp:cNvSpPr/>
      </dsp:nvSpPr>
      <dsp:spPr>
        <a:xfrm rot="16200000">
          <a:off x="374662" y="723713"/>
          <a:ext cx="2464048" cy="1016620"/>
        </a:xfrm>
        <a:prstGeom prst="flowChartManualOperation">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t" anchorCtr="0">
          <a:noAutofit/>
        </a:bodyPr>
        <a:lstStyle/>
        <a:p>
          <a:pPr lvl="0" algn="l" defTabSz="400050">
            <a:lnSpc>
              <a:spcPct val="90000"/>
            </a:lnSpc>
            <a:spcBef>
              <a:spcPct val="0"/>
            </a:spcBef>
            <a:spcAft>
              <a:spcPct val="35000"/>
            </a:spcAft>
          </a:pPr>
          <a:r>
            <a:rPr lang="fr-FR" sz="900" b="1" kern="1200" dirty="0" smtClean="0"/>
            <a:t>Gemcitabine </a:t>
          </a:r>
          <a:endParaRPr lang="fr-FR" sz="900" b="1" kern="1200" dirty="0"/>
        </a:p>
        <a:p>
          <a:pPr marL="57150" lvl="1" indent="-57150" algn="l" defTabSz="444500">
            <a:lnSpc>
              <a:spcPct val="90000"/>
            </a:lnSpc>
            <a:spcBef>
              <a:spcPct val="0"/>
            </a:spcBef>
            <a:spcAft>
              <a:spcPct val="15000"/>
            </a:spcAft>
            <a:buChar char="••"/>
          </a:pPr>
          <a:r>
            <a:rPr lang="fr-FR" sz="1000" b="0" i="0" u="none" kern="1200" dirty="0" smtClean="0"/>
            <a:t>2000 mg</a:t>
          </a:r>
          <a:endParaRPr lang="fr-FR" sz="1000" kern="1200" dirty="0"/>
        </a:p>
      </dsp:txBody>
      <dsp:txXfrm rot="16200000">
        <a:off x="374662" y="723713"/>
        <a:ext cx="2464048" cy="1016620"/>
      </dsp:txXfrm>
    </dsp:sp>
    <dsp:sp modelId="{3FCAC3BF-A89B-49C1-A1E1-D9A1D611B9A6}">
      <dsp:nvSpPr>
        <dsp:cNvPr id="0" name=""/>
        <dsp:cNvSpPr/>
      </dsp:nvSpPr>
      <dsp:spPr>
        <a:xfrm rot="16200000">
          <a:off x="1467530" y="723713"/>
          <a:ext cx="2464048" cy="1016620"/>
        </a:xfrm>
        <a:prstGeom prst="flowChartManualOperation">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3500" bIns="0" numCol="1" spcCol="1270" anchor="t" anchorCtr="0">
          <a:noAutofit/>
        </a:bodyPr>
        <a:lstStyle/>
        <a:p>
          <a:pPr lvl="0" algn="l" defTabSz="400050">
            <a:lnSpc>
              <a:spcPct val="90000"/>
            </a:lnSpc>
            <a:spcBef>
              <a:spcPct val="0"/>
            </a:spcBef>
            <a:spcAft>
              <a:spcPct val="35000"/>
            </a:spcAft>
          </a:pPr>
          <a:r>
            <a:rPr lang="fr-FR" sz="900" b="1" kern="1200" dirty="0" smtClean="0"/>
            <a:t>Paclitaxel</a:t>
          </a:r>
          <a:endParaRPr lang="fr-FR" sz="900" b="1" kern="1200" dirty="0"/>
        </a:p>
        <a:p>
          <a:pPr marL="57150" lvl="1" indent="-57150" algn="l" defTabSz="444500">
            <a:lnSpc>
              <a:spcPct val="90000"/>
            </a:lnSpc>
            <a:spcBef>
              <a:spcPct val="0"/>
            </a:spcBef>
            <a:spcAft>
              <a:spcPct val="15000"/>
            </a:spcAft>
            <a:buChar char="••"/>
          </a:pPr>
          <a:r>
            <a:rPr lang="fr-FR" sz="1000" b="0" i="0" u="none" kern="1200" dirty="0" smtClean="0"/>
            <a:t>102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120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132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138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150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162 mg</a:t>
          </a:r>
          <a:endParaRPr lang="fr-FR" sz="1000" kern="1200" dirty="0"/>
        </a:p>
      </dsp:txBody>
      <dsp:txXfrm rot="16200000">
        <a:off x="1467530" y="723713"/>
        <a:ext cx="2464048" cy="1016620"/>
      </dsp:txXfrm>
    </dsp:sp>
    <dsp:sp modelId="{FF3F2770-E355-47BE-9C57-7AF4599B2CB2}">
      <dsp:nvSpPr>
        <dsp:cNvPr id="0" name=""/>
        <dsp:cNvSpPr/>
      </dsp:nvSpPr>
      <dsp:spPr>
        <a:xfrm rot="16200000">
          <a:off x="2560397" y="723713"/>
          <a:ext cx="2464048" cy="1016620"/>
        </a:xfrm>
        <a:prstGeom prst="flowChartManualOperati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t" anchorCtr="0">
          <a:noAutofit/>
        </a:bodyPr>
        <a:lstStyle/>
        <a:p>
          <a:pPr lvl="0" algn="l" defTabSz="400050">
            <a:lnSpc>
              <a:spcPct val="90000"/>
            </a:lnSpc>
            <a:spcBef>
              <a:spcPct val="0"/>
            </a:spcBef>
            <a:spcAft>
              <a:spcPct val="35000"/>
            </a:spcAft>
          </a:pPr>
          <a:r>
            <a:rPr lang="fr-FR" sz="900" b="1" kern="1200" dirty="0" smtClean="0"/>
            <a:t>Docétaxel</a:t>
          </a:r>
          <a:endParaRPr lang="fr-FR" sz="900" b="1" kern="1200" dirty="0"/>
        </a:p>
        <a:p>
          <a:pPr marL="57150" lvl="1" indent="-57150" algn="l" defTabSz="400050">
            <a:lnSpc>
              <a:spcPct val="90000"/>
            </a:lnSpc>
            <a:spcBef>
              <a:spcPct val="0"/>
            </a:spcBef>
            <a:spcAft>
              <a:spcPct val="15000"/>
            </a:spcAft>
            <a:buChar char="••"/>
          </a:pPr>
          <a:r>
            <a:rPr lang="fr-FR" sz="900" b="0" i="0" u="none" kern="1200" dirty="0" smtClean="0"/>
            <a:t>130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140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150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160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170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180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190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200 mg</a:t>
          </a:r>
          <a:endParaRPr lang="fr-FR" sz="900" kern="1200" dirty="0"/>
        </a:p>
      </dsp:txBody>
      <dsp:txXfrm rot="16200000">
        <a:off x="2560397" y="723713"/>
        <a:ext cx="2464048" cy="1016620"/>
      </dsp:txXfrm>
    </dsp:sp>
    <dsp:sp modelId="{7D98A698-4749-4FDD-91DD-CF0B6F008285}">
      <dsp:nvSpPr>
        <dsp:cNvPr id="0" name=""/>
        <dsp:cNvSpPr/>
      </dsp:nvSpPr>
      <dsp:spPr>
        <a:xfrm rot="16200000">
          <a:off x="3653264" y="723713"/>
          <a:ext cx="2464048" cy="1016620"/>
        </a:xfrm>
        <a:prstGeom prst="flowChartManualOperation">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t" anchorCtr="0">
          <a:noAutofit/>
        </a:bodyPr>
        <a:lstStyle/>
        <a:p>
          <a:pPr lvl="0" algn="l" defTabSz="400050">
            <a:lnSpc>
              <a:spcPct val="90000"/>
            </a:lnSpc>
            <a:spcBef>
              <a:spcPct val="0"/>
            </a:spcBef>
            <a:spcAft>
              <a:spcPct val="35000"/>
            </a:spcAft>
          </a:pPr>
          <a:r>
            <a:rPr lang="fr-FR" sz="900" b="1" kern="1200" dirty="0" smtClean="0"/>
            <a:t>Cylophosphamide</a:t>
          </a:r>
          <a:endParaRPr lang="fr-FR" sz="900" b="1" kern="1200" dirty="0"/>
        </a:p>
        <a:p>
          <a:pPr marL="57150" lvl="1" indent="-57150" algn="l" defTabSz="444500">
            <a:lnSpc>
              <a:spcPct val="90000"/>
            </a:lnSpc>
            <a:spcBef>
              <a:spcPct val="0"/>
            </a:spcBef>
            <a:spcAft>
              <a:spcPct val="15000"/>
            </a:spcAft>
            <a:buChar char="••"/>
          </a:pPr>
          <a:r>
            <a:rPr lang="fr-FR" sz="1000" b="0" i="0" u="none" kern="1200" dirty="0" smtClean="0"/>
            <a:t>750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800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850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900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1000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1100 mg</a:t>
          </a:r>
          <a:endParaRPr lang="fr-FR" sz="1000" kern="1200" dirty="0"/>
        </a:p>
        <a:p>
          <a:pPr marL="57150" lvl="1" indent="-57150" algn="l" defTabSz="444500">
            <a:lnSpc>
              <a:spcPct val="90000"/>
            </a:lnSpc>
            <a:spcBef>
              <a:spcPct val="0"/>
            </a:spcBef>
            <a:spcAft>
              <a:spcPct val="15000"/>
            </a:spcAft>
            <a:buChar char="••"/>
          </a:pPr>
          <a:r>
            <a:rPr lang="fr-FR" sz="1000" b="0" i="0" u="none" kern="1200" dirty="0" smtClean="0"/>
            <a:t>1200 mg</a:t>
          </a:r>
          <a:endParaRPr lang="fr-FR" sz="1000" kern="1200" dirty="0"/>
        </a:p>
      </dsp:txBody>
      <dsp:txXfrm rot="16200000">
        <a:off x="3653264" y="723713"/>
        <a:ext cx="2464048" cy="1016620"/>
      </dsp:txXfrm>
    </dsp:sp>
    <dsp:sp modelId="{C9279A8A-851A-4C1C-9167-CAA2172B9723}">
      <dsp:nvSpPr>
        <dsp:cNvPr id="0" name=""/>
        <dsp:cNvSpPr/>
      </dsp:nvSpPr>
      <dsp:spPr>
        <a:xfrm rot="16200000">
          <a:off x="4746132" y="723713"/>
          <a:ext cx="2464048" cy="1016620"/>
        </a:xfrm>
        <a:prstGeom prst="flowChartManualOperation">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t" anchorCtr="0">
          <a:noAutofit/>
        </a:bodyPr>
        <a:lstStyle/>
        <a:p>
          <a:pPr lvl="0" algn="l" defTabSz="400050">
            <a:lnSpc>
              <a:spcPct val="90000"/>
            </a:lnSpc>
            <a:spcBef>
              <a:spcPct val="0"/>
            </a:spcBef>
            <a:spcAft>
              <a:spcPct val="35000"/>
            </a:spcAft>
          </a:pPr>
          <a:r>
            <a:rPr lang="fr-FR" sz="900" b="1" kern="1200" dirty="0" smtClean="0"/>
            <a:t>5-FU</a:t>
          </a:r>
          <a:endParaRPr lang="fr-FR" sz="900" b="1" kern="1200" dirty="0"/>
        </a:p>
        <a:p>
          <a:pPr marL="57150" lvl="1" indent="-57150" algn="l" defTabSz="444500">
            <a:lnSpc>
              <a:spcPct val="90000"/>
            </a:lnSpc>
            <a:spcBef>
              <a:spcPct val="0"/>
            </a:spcBef>
            <a:spcAft>
              <a:spcPct val="15000"/>
            </a:spcAft>
            <a:buChar char="••"/>
          </a:pPr>
          <a:r>
            <a:rPr lang="fr-FR" sz="1000" b="0" i="0" u="none" kern="1200" dirty="0" smtClean="0"/>
            <a:t>750 mg</a:t>
          </a:r>
          <a:endParaRPr lang="en-US" sz="1000" kern="1200" dirty="0"/>
        </a:p>
        <a:p>
          <a:pPr marL="57150" lvl="1" indent="-57150" algn="l" defTabSz="444500">
            <a:lnSpc>
              <a:spcPct val="90000"/>
            </a:lnSpc>
            <a:spcBef>
              <a:spcPct val="0"/>
            </a:spcBef>
            <a:spcAft>
              <a:spcPct val="15000"/>
            </a:spcAft>
            <a:buChar char="••"/>
          </a:pPr>
          <a:r>
            <a:rPr lang="fr-FR" sz="1000" kern="1200" dirty="0" smtClean="0"/>
            <a:t>800 mg</a:t>
          </a:r>
          <a:endParaRPr lang="en-US" sz="1000" kern="1200" dirty="0"/>
        </a:p>
        <a:p>
          <a:pPr marL="57150" lvl="1" indent="-57150" algn="l" defTabSz="444500">
            <a:lnSpc>
              <a:spcPct val="90000"/>
            </a:lnSpc>
            <a:spcBef>
              <a:spcPct val="0"/>
            </a:spcBef>
            <a:spcAft>
              <a:spcPct val="15000"/>
            </a:spcAft>
            <a:buChar char="••"/>
          </a:pPr>
          <a:r>
            <a:rPr lang="fr-FR" sz="1000" kern="1200" dirty="0" smtClean="0"/>
            <a:t>850 mg</a:t>
          </a:r>
          <a:endParaRPr lang="en-US" sz="1000" kern="1200" dirty="0"/>
        </a:p>
        <a:p>
          <a:pPr marL="57150" lvl="1" indent="-57150" algn="l" defTabSz="444500">
            <a:lnSpc>
              <a:spcPct val="90000"/>
            </a:lnSpc>
            <a:spcBef>
              <a:spcPct val="0"/>
            </a:spcBef>
            <a:spcAft>
              <a:spcPct val="15000"/>
            </a:spcAft>
            <a:buChar char="••"/>
          </a:pPr>
          <a:r>
            <a:rPr lang="fr-FR" sz="1000" kern="1200" dirty="0" smtClean="0"/>
            <a:t>900 mg</a:t>
          </a:r>
          <a:endParaRPr lang="en-US" sz="1000" kern="1200" dirty="0"/>
        </a:p>
        <a:p>
          <a:pPr marL="57150" lvl="1" indent="-57150" algn="l" defTabSz="444500">
            <a:lnSpc>
              <a:spcPct val="90000"/>
            </a:lnSpc>
            <a:spcBef>
              <a:spcPct val="0"/>
            </a:spcBef>
            <a:spcAft>
              <a:spcPct val="15000"/>
            </a:spcAft>
            <a:buChar char="••"/>
          </a:pPr>
          <a:r>
            <a:rPr lang="fr-FR" sz="1000" kern="1200" dirty="0" smtClean="0"/>
            <a:t>1000 mg</a:t>
          </a:r>
          <a:endParaRPr lang="en-US" sz="1000" kern="1200" dirty="0"/>
        </a:p>
      </dsp:txBody>
      <dsp:txXfrm rot="16200000">
        <a:off x="4746132" y="723713"/>
        <a:ext cx="2464048" cy="1016620"/>
      </dsp:txXfrm>
    </dsp:sp>
    <dsp:sp modelId="{B67F87DB-D9DD-4D3F-A740-B3BF4363B280}">
      <dsp:nvSpPr>
        <dsp:cNvPr id="0" name=""/>
        <dsp:cNvSpPr/>
      </dsp:nvSpPr>
      <dsp:spPr>
        <a:xfrm rot="16200000">
          <a:off x="5838999" y="723713"/>
          <a:ext cx="2464048" cy="1016620"/>
        </a:xfrm>
        <a:prstGeom prst="flowChartManualOperati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57150" bIns="0" numCol="1" spcCol="1270" anchor="t" anchorCtr="0">
          <a:noAutofit/>
        </a:bodyPr>
        <a:lstStyle/>
        <a:p>
          <a:pPr lvl="0" algn="l" defTabSz="400050">
            <a:lnSpc>
              <a:spcPct val="90000"/>
            </a:lnSpc>
            <a:spcBef>
              <a:spcPct val="0"/>
            </a:spcBef>
            <a:spcAft>
              <a:spcPct val="35000"/>
            </a:spcAft>
          </a:pPr>
          <a:r>
            <a:rPr lang="fr-FR" sz="900" b="1" kern="1200" dirty="0" smtClean="0"/>
            <a:t>Epirubicine</a:t>
          </a:r>
          <a:endParaRPr lang="en-US" kern="1200" dirty="0"/>
        </a:p>
        <a:p>
          <a:pPr marL="57150" lvl="1" indent="-57150" algn="l" defTabSz="400050">
            <a:lnSpc>
              <a:spcPct val="90000"/>
            </a:lnSpc>
            <a:spcBef>
              <a:spcPct val="0"/>
            </a:spcBef>
            <a:spcAft>
              <a:spcPct val="15000"/>
            </a:spcAft>
            <a:buChar char="••"/>
          </a:pPr>
          <a:r>
            <a:rPr lang="fr-FR" sz="900" b="0" i="0" u="none" kern="1200" dirty="0" smtClean="0"/>
            <a:t>120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130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140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150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160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170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180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190 mg</a:t>
          </a:r>
          <a:endParaRPr lang="fr-FR" sz="900" kern="1200" dirty="0"/>
        </a:p>
        <a:p>
          <a:pPr marL="57150" lvl="1" indent="-57150" algn="l" defTabSz="400050">
            <a:lnSpc>
              <a:spcPct val="90000"/>
            </a:lnSpc>
            <a:spcBef>
              <a:spcPct val="0"/>
            </a:spcBef>
            <a:spcAft>
              <a:spcPct val="15000"/>
            </a:spcAft>
            <a:buChar char="••"/>
          </a:pPr>
          <a:r>
            <a:rPr lang="fr-FR" sz="900" b="0" i="0" u="none" kern="1200" dirty="0" smtClean="0"/>
            <a:t>200 mg</a:t>
          </a:r>
          <a:endParaRPr lang="fr-FR" sz="900" kern="1200" dirty="0"/>
        </a:p>
      </dsp:txBody>
      <dsp:txXfrm rot="16200000">
        <a:off x="5838999" y="723713"/>
        <a:ext cx="2464048" cy="101662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4D47C-8AEF-4579-BE99-024632BDC575}" type="datetimeFigureOut">
              <a:rPr lang="en-US" smtClean="0"/>
              <a:pPr/>
              <a:t>10/8/2019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59E5A-01C5-488D-8BEB-7A0D2C947883}" type="slidenum">
              <a:rPr lang="en-US" smtClean="0"/>
              <a:pPr/>
              <a:t>‹N°›</a:t>
            </a:fld>
            <a:endParaRPr lang="en-US"/>
          </a:p>
        </p:txBody>
      </p:sp>
    </p:spTree>
    <p:extLst>
      <p:ext uri="{BB962C8B-B14F-4D97-AF65-F5344CB8AC3E}">
        <p14:creationId xmlns:p14="http://schemas.microsoft.com/office/powerpoint/2010/main" xmlns="" val="126022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ChangeArrowheads="1" noTextEdit="1"/>
          </p:cNvSpPr>
          <p:nvPr>
            <p:ph type="sldImg"/>
          </p:nvPr>
        </p:nvSpPr>
        <p:spPr>
          <a:xfrm>
            <a:off x="685800" y="1143000"/>
            <a:ext cx="5486400" cy="3086100"/>
          </a:xfrm>
          <a:ln/>
        </p:spPr>
      </p:sp>
      <p:sp>
        <p:nvSpPr>
          <p:cNvPr id="45059" name="Espace réservé des notes 2"/>
          <p:cNvSpPr>
            <a:spLocks noGrp="1" noChangeArrowheads="1"/>
          </p:cNvSpPr>
          <p:nvPr>
            <p:ph type="body" idx="1"/>
          </p:nvPr>
        </p:nvSpPr>
        <p:spPr>
          <a:noFill/>
          <a:extLst>
            <a:ext uri="{91240B29-F687-4F45-9708-019B960494DF}">
              <a14:hiddenLine xmlns:a14="http://schemas.microsoft.com/office/drawing/2010/main" xmlns="" w="9525">
                <a:solidFill>
                  <a:srgbClr val="808080"/>
                </a:solidFill>
                <a:miter lim="800000"/>
                <a:headEnd/>
                <a:tailEnd/>
              </a14:hiddenLine>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So this is the plan I will follow today to speak about our experience of automated cytotoxic production in isolator.</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First of all, I will introduce to you my hospital with some figures.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After that I will explain to you the different step of the installation of PharmaHelp and its performance.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We will focus on our experience feedback to work with an isolator.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And at the end of this presentation I will show you how we are imagining the future with Kiro in isolator.</a:t>
            </a:r>
            <a:endParaRPr lang="fr-FR" sz="1200" kern="1200" smtClean="0">
              <a:solidFill>
                <a:srgbClr val="000000"/>
              </a:solidFill>
              <a:effectLst/>
              <a:latin typeface="Times New Roman" panose="02020603050405020304" pitchFamily="18" charset="0"/>
              <a:ea typeface="+mn-ea"/>
              <a:cs typeface="+mn-cs"/>
            </a:endParaRPr>
          </a:p>
          <a:p>
            <a:endParaRPr lang="fr-FR" altLang="fr-FR" smtClean="0"/>
          </a:p>
        </p:txBody>
      </p:sp>
      <p:sp>
        <p:nvSpPr>
          <p:cNvPr id="45060" name="Espace réservé du numéro de diapositive 3"/>
          <p:cNvSpPr>
            <a:spLocks noGrp="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DC21B6F8-EB46-4537-AD2B-9FCE10C7DAA8}" type="slidenum">
              <a:rPr lang="fr-FR" altLang="fr-FR">
                <a:solidFill>
                  <a:srgbClr val="000000"/>
                </a:solidFill>
                <a:latin typeface="Times New Roman" panose="02020603050405020304" pitchFamily="18" charset="0"/>
              </a:rPr>
              <a:pPr/>
              <a:t>1</a:t>
            </a:fld>
            <a:endParaRPr lang="fr-FR" altLang="fr-FR">
              <a:solidFill>
                <a:srgbClr val="000000"/>
              </a:solidFill>
              <a:latin typeface="Times New Roman" panose="02020603050405020304" pitchFamily="18" charset="0"/>
            </a:endParaRPr>
          </a:p>
        </p:txBody>
      </p:sp>
    </p:spTree>
    <p:extLst>
      <p:ext uri="{BB962C8B-B14F-4D97-AF65-F5344CB8AC3E}">
        <p14:creationId xmlns:p14="http://schemas.microsoft.com/office/powerpoint/2010/main" xmlns="" val="1645795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1B632B2A-2DC9-4E85-97A8-88D4ADF35005}" type="slidenum">
              <a:rPr lang="fr-FR" altLang="fr-FR"/>
              <a:pPr>
                <a:spcBef>
                  <a:spcPct val="0"/>
                </a:spcBef>
                <a:buClrTx/>
                <a:buFontTx/>
                <a:buNone/>
              </a:pPr>
              <a:t>10</a:t>
            </a:fld>
            <a:endParaRPr lang="fr-FR" altLang="fr-FR"/>
          </a:p>
        </p:txBody>
      </p:sp>
      <p:sp>
        <p:nvSpPr>
          <p:cNvPr id="51203" name="Text Box 1"/>
          <p:cNvSpPr>
            <a:spLocks noGrp="1" noRot="1" noChangeAspect="1" noChangeArrowheads="1" noTextEdit="1"/>
          </p:cNvSpPr>
          <p:nvPr>
            <p:ph type="sldImg"/>
          </p:nvPr>
        </p:nvSpPr>
        <p:spPr>
          <a:xfrm>
            <a:off x="382588" y="685800"/>
            <a:ext cx="6089650" cy="3425825"/>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1204" name="Text Box 2"/>
          <p:cNvSpPr>
            <a:spLocks noGrp="1" noChangeArrowheads="1"/>
          </p:cNvSpPr>
          <p:nvPr>
            <p:ph type="body" idx="1"/>
          </p:nvPr>
        </p:nvSpPr>
        <p:spPr>
          <a:xfrm>
            <a:off x="685315" y="4343216"/>
            <a:ext cx="5484137" cy="4112226"/>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Preventive maintenance immobilizes the machine 14 days by year with the presence of a pharmacist.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At the same time, some news drugs are configured if necessary. Immobilization of the machine is common: 16% due to maintenance but 84% of the time it is caused by understaffing.</a:t>
            </a:r>
            <a:endParaRPr lang="fr-FR" sz="1200" kern="1200" smtClean="0">
              <a:solidFill>
                <a:srgbClr val="000000"/>
              </a:solidFill>
              <a:effectLst/>
              <a:latin typeface="Times New Roman" panose="02020603050405020304" pitchFamily="18" charset="0"/>
              <a:ea typeface="+mn-ea"/>
              <a:cs typeface="+mn-cs"/>
            </a:endParaRPr>
          </a:p>
          <a:p>
            <a:endParaRPr lang="fr-FR" altLang="fr-FR" smtClean="0"/>
          </a:p>
        </p:txBody>
      </p:sp>
    </p:spTree>
    <p:extLst>
      <p:ext uri="{BB962C8B-B14F-4D97-AF65-F5344CB8AC3E}">
        <p14:creationId xmlns:p14="http://schemas.microsoft.com/office/powerpoint/2010/main" xmlns="" val="404355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6CBE0575-1D20-4960-B0B1-1A4EA80DFEAD}" type="slidenum">
              <a:rPr lang="fr-FR" altLang="fr-FR"/>
              <a:pPr>
                <a:spcBef>
                  <a:spcPct val="0"/>
                </a:spcBef>
                <a:buClrTx/>
                <a:buFontTx/>
                <a:buNone/>
              </a:pPr>
              <a:t>11</a:t>
            </a:fld>
            <a:endParaRPr lang="fr-FR" altLang="fr-FR"/>
          </a:p>
        </p:txBody>
      </p:sp>
      <p:sp>
        <p:nvSpPr>
          <p:cNvPr id="56323" name="Text Box 1"/>
          <p:cNvSpPr>
            <a:spLocks noGrp="1" noRot="1" noChangeAspect="1" noChangeArrowheads="1" noTextEdit="1"/>
          </p:cNvSpPr>
          <p:nvPr>
            <p:ph type="sldImg"/>
          </p:nvPr>
        </p:nvSpPr>
        <p:spPr>
          <a:xfrm>
            <a:off x="382588" y="685800"/>
            <a:ext cx="6089650" cy="3425825"/>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6324" name="Text Box 2"/>
          <p:cNvSpPr>
            <a:spLocks noGrp="1" noChangeArrowheads="1"/>
          </p:cNvSpPr>
          <p:nvPr>
            <p:ph type="body" idx="1"/>
          </p:nvPr>
        </p:nvSpPr>
        <p:spPr>
          <a:xfrm>
            <a:off x="685315" y="4343216"/>
            <a:ext cx="5484137" cy="4112226"/>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To conclude, the combination of automaton and isolator seems for us to be the best compromise to guarantee safety of users, stability and quality of the final product.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We promote the use of dose banding with the robot to produce in advance and optimize the patient care circuit.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Training and experience of staff are the key element which permit to use correctly the system with efficiency</a:t>
            </a:r>
            <a:endParaRPr lang="fr-FR" sz="1200" kern="1200" smtClean="0">
              <a:solidFill>
                <a:srgbClr val="000000"/>
              </a:solidFill>
              <a:effectLst/>
              <a:latin typeface="Times New Roman" panose="02020603050405020304" pitchFamily="18" charset="0"/>
              <a:ea typeface="+mn-ea"/>
              <a:cs typeface="+mn-cs"/>
            </a:endParaRPr>
          </a:p>
          <a:p>
            <a:endParaRPr lang="fr-FR" altLang="fr-FR" smtClean="0"/>
          </a:p>
        </p:txBody>
      </p:sp>
    </p:spTree>
    <p:extLst>
      <p:ext uri="{BB962C8B-B14F-4D97-AF65-F5344CB8AC3E}">
        <p14:creationId xmlns:p14="http://schemas.microsoft.com/office/powerpoint/2010/main" xmlns="" val="362389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eaLnBrk="1" hangingPunct="1"/>
            <a:fld id="{98876F6B-7854-4844-B14C-D4262CB28D8C}" type="slidenum">
              <a:rPr lang="fr-FR" altLang="fr-FR" smtClean="0"/>
              <a:pPr eaLnBrk="1" hangingPunct="1"/>
              <a:t>12</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F9EE4B5D-9FAE-4FDD-BEA3-749256B2B060}" type="slidenum">
              <a:rPr lang="fr-FR" altLang="fr-FR"/>
              <a:pPr>
                <a:spcBef>
                  <a:spcPct val="0"/>
                </a:spcBef>
                <a:buClrTx/>
                <a:buFontTx/>
                <a:buNone/>
              </a:pPr>
              <a:t>17</a:t>
            </a:fld>
            <a:endParaRPr lang="fr-FR" altLang="fr-FR"/>
          </a:p>
        </p:txBody>
      </p:sp>
      <p:sp>
        <p:nvSpPr>
          <p:cNvPr id="54275" name="Text Box 1"/>
          <p:cNvSpPr>
            <a:spLocks noGrp="1" noRot="1" noChangeAspect="1" noChangeArrowheads="1" noTextEdit="1"/>
          </p:cNvSpPr>
          <p:nvPr>
            <p:ph type="sldImg"/>
          </p:nvPr>
        </p:nvSpPr>
        <p:spPr>
          <a:xfrm>
            <a:off x="1143000" y="685800"/>
            <a:ext cx="4568825" cy="3425825"/>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4276" name="Text Box 2"/>
          <p:cNvSpPr>
            <a:spLocks noGrp="1" noChangeArrowheads="1"/>
          </p:cNvSpPr>
          <p:nvPr>
            <p:ph type="body" idx="1"/>
          </p:nvPr>
        </p:nvSpPr>
        <p:spPr>
          <a:xfrm>
            <a:off x="685315" y="4343216"/>
            <a:ext cx="5484137" cy="4112226"/>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r>
              <a:rPr lang="fr-FR" altLang="fr-FR" smtClean="0"/>
              <a:t>The building of,,,</a:t>
            </a:r>
          </a:p>
        </p:txBody>
      </p:sp>
    </p:spTree>
    <p:extLst>
      <p:ext uri="{BB962C8B-B14F-4D97-AF65-F5344CB8AC3E}">
        <p14:creationId xmlns:p14="http://schemas.microsoft.com/office/powerpoint/2010/main" xmlns="" val="2063470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04C42999-C6CA-4819-81EA-61EC80B99A07}" type="slidenum">
              <a:rPr lang="fr-FR" altLang="fr-FR"/>
              <a:pPr>
                <a:spcBef>
                  <a:spcPct val="0"/>
                </a:spcBef>
                <a:buClrTx/>
                <a:buFontTx/>
                <a:buNone/>
              </a:pPr>
              <a:t>18</a:t>
            </a:fld>
            <a:endParaRPr lang="fr-FR" altLang="fr-FR"/>
          </a:p>
        </p:txBody>
      </p:sp>
      <p:sp>
        <p:nvSpPr>
          <p:cNvPr id="55299" name="Text Box 1"/>
          <p:cNvSpPr>
            <a:spLocks noGrp="1" noRot="1" noChangeAspect="1" noChangeArrowheads="1" noTextEdit="1"/>
          </p:cNvSpPr>
          <p:nvPr>
            <p:ph type="sldImg"/>
          </p:nvPr>
        </p:nvSpPr>
        <p:spPr>
          <a:xfrm>
            <a:off x="1143000" y="685800"/>
            <a:ext cx="4568825" cy="3425825"/>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5300" name="Text Box 2"/>
          <p:cNvSpPr>
            <a:spLocks noGrp="1" noChangeArrowheads="1"/>
          </p:cNvSpPr>
          <p:nvPr>
            <p:ph type="body" idx="1"/>
          </p:nvPr>
        </p:nvSpPr>
        <p:spPr>
          <a:xfrm>
            <a:off x="685315" y="4343216"/>
            <a:ext cx="5484137" cy="4112226"/>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fr-FR" altLang="fr-FR" smtClean="0"/>
          </a:p>
        </p:txBody>
      </p:sp>
    </p:spTree>
    <p:extLst>
      <p:ext uri="{BB962C8B-B14F-4D97-AF65-F5344CB8AC3E}">
        <p14:creationId xmlns:p14="http://schemas.microsoft.com/office/powerpoint/2010/main" xmlns="" val="191654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en-US" sz="1200" kern="1200" smtClean="0">
                <a:solidFill>
                  <a:srgbClr val="000000"/>
                </a:solidFill>
                <a:effectLst/>
                <a:latin typeface="Times New Roman" panose="02020603050405020304" pitchFamily="18" charset="0"/>
                <a:ea typeface="+mn-ea"/>
                <a:cs typeface="+mn-cs"/>
              </a:rPr>
              <a:t>More specifically the pharmacy is composed by</a:t>
            </a:r>
            <a:endParaRPr lang="fr-FR"/>
          </a:p>
        </p:txBody>
      </p:sp>
      <p:sp>
        <p:nvSpPr>
          <p:cNvPr id="4" name="Espace réservé du numéro de diapositive 3"/>
          <p:cNvSpPr>
            <a:spLocks noGrp="1"/>
          </p:cNvSpPr>
          <p:nvPr>
            <p:ph type="sldNum" idx="10"/>
          </p:nvPr>
        </p:nvSpPr>
        <p:spPr/>
        <p:txBody>
          <a:bodyPr/>
          <a:lstStyle/>
          <a:p>
            <a:fld id="{6C8F2701-CF30-4114-A5A3-286122729AF5}" type="slidenum">
              <a:rPr lang="fr-FR" altLang="fr-FR" smtClean="0"/>
              <a:pPr/>
              <a:t>2</a:t>
            </a:fld>
            <a:endParaRPr lang="fr-FR" altLang="fr-FR"/>
          </a:p>
        </p:txBody>
      </p:sp>
    </p:spTree>
    <p:extLst>
      <p:ext uri="{BB962C8B-B14F-4D97-AF65-F5344CB8AC3E}">
        <p14:creationId xmlns:p14="http://schemas.microsoft.com/office/powerpoint/2010/main" xmlns="" val="248652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In 2008, my colleagues met the management team of the hospital to invest in an automaton.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This initiative was due to a particular context as a growing activity and we wanted to improve the quality of production. The waiting time of patients were increasingly longer up to 1h30 it was necessary to anticipate the production.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It was the perfect moment to secure preparation integrating some control and to have a dose banding approach.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That year we had to face with musculoskeletal problems so it was time to take accounts the repetitive task and the difficulties of recruiting.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All these reasons to explain we chose an automaton to help us daily: PharmaHelp. And we decided to work not in a laminar air flow but into an isolator.</a:t>
            </a:r>
            <a:endParaRPr lang="fr-FR" sz="1200" kern="1200" smtClean="0">
              <a:solidFill>
                <a:srgbClr val="000000"/>
              </a:solidFill>
              <a:effectLst/>
              <a:latin typeface="Times New Roman" panose="02020603050405020304" pitchFamily="18" charset="0"/>
              <a:ea typeface="+mn-ea"/>
              <a:cs typeface="+mn-cs"/>
            </a:endParaRPr>
          </a:p>
          <a:p>
            <a:endParaRPr lang="fr-FR"/>
          </a:p>
        </p:txBody>
      </p:sp>
      <p:sp>
        <p:nvSpPr>
          <p:cNvPr id="4" name="Espace réservé du numéro de diapositive 3"/>
          <p:cNvSpPr>
            <a:spLocks noGrp="1"/>
          </p:cNvSpPr>
          <p:nvPr>
            <p:ph type="sldNum" idx="10"/>
          </p:nvPr>
        </p:nvSpPr>
        <p:spPr/>
        <p:txBody>
          <a:bodyPr/>
          <a:lstStyle/>
          <a:p>
            <a:fld id="{6C8F2701-CF30-4114-A5A3-286122729AF5}" type="slidenum">
              <a:rPr lang="fr-FR" altLang="fr-FR" smtClean="0"/>
              <a:pPr/>
              <a:t>3</a:t>
            </a:fld>
            <a:endParaRPr lang="fr-FR" altLang="fr-FR"/>
          </a:p>
        </p:txBody>
      </p:sp>
    </p:spTree>
    <p:extLst>
      <p:ext uri="{BB962C8B-B14F-4D97-AF65-F5344CB8AC3E}">
        <p14:creationId xmlns:p14="http://schemas.microsoft.com/office/powerpoint/2010/main" xmlns="" val="261410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eaLnBrk="1" hangingPunct="1"/>
            <a:fld id="{45735EC6-C591-4976-B5ED-65630DBCDBBD}" type="slidenum">
              <a:rPr lang="fr-FR" altLang="fr-FR" smtClean="0">
                <a:latin typeface="Times New Roman" pitchFamily="18" charset="0"/>
              </a:rPr>
              <a:pPr eaLnBrk="1" hangingPunct="1"/>
              <a:t>4</a:t>
            </a:fld>
            <a:endParaRPr lang="fr-FR" altLang="fr-FR" smtClean="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r>
              <a:rPr lang="fr-FR" altLang="fr-FR" smtClean="0"/>
              <a:t>A l’issue des 4 mois de fabrication de l’automate, nous avons entamé les phases de qualification:</a:t>
            </a:r>
          </a:p>
          <a:p>
            <a:pPr>
              <a:buFontTx/>
              <a:buChar char="-"/>
            </a:pPr>
            <a:r>
              <a:rPr lang="fr-FR" altLang="fr-FR" smtClean="0"/>
              <a:t>Tout d’abord la réception usine en Hollande</a:t>
            </a:r>
          </a:p>
          <a:p>
            <a:pPr>
              <a:buFontTx/>
              <a:buChar char="-"/>
            </a:pPr>
            <a:r>
              <a:rPr lang="fr-FR" altLang="fr-FR" smtClean="0"/>
              <a:t>La réception sur site à Curie réalisée en 3 temps suite à la mise en évidence de non-conformités</a:t>
            </a:r>
          </a:p>
          <a:p>
            <a:pPr>
              <a:buFontTx/>
              <a:buChar char="-"/>
            </a:pPr>
            <a:r>
              <a:rPr lang="fr-FR" altLang="fr-FR" smtClean="0"/>
              <a:t>Les qualifications opérationnelles et qualifications de performances pour contrôler les performances validées sur le prototype</a:t>
            </a:r>
          </a:p>
          <a:p>
            <a:pPr>
              <a:buFontTx/>
              <a:buChar char="-"/>
            </a:pPr>
            <a:r>
              <a:rPr lang="fr-FR" altLang="fr-FR" smtClean="0"/>
              <a:t>3 tests de remplissage aseptique qui ont conduit à l’absence de contamination microbiologique</a:t>
            </a:r>
          </a:p>
          <a:p>
            <a:pPr>
              <a:buFontTx/>
              <a:buChar char="-"/>
            </a:pPr>
            <a:r>
              <a:rPr lang="fr-FR" altLang="fr-FR" smtClean="0"/>
              <a:t>Validation des interfaces informatiques avec le logiciel des isolateurs, du réseau informatique. L’interface avec CHIMIO est à venir.</a:t>
            </a:r>
          </a:p>
          <a:p>
            <a:pPr>
              <a:buFontTx/>
              <a:buChar char="-"/>
            </a:pPr>
            <a:r>
              <a:rPr lang="fr-FR" altLang="fr-FR" smtClean="0"/>
              <a:t>Contrôles des bases documentaires (analyse de risque), des certificats (balances, matériaux) et agréments (marquage CE)</a:t>
            </a:r>
          </a:p>
          <a:p>
            <a:r>
              <a:rPr lang="fr-FR" altLang="fr-FR" smtClean="0"/>
              <a:t>La mise en production a été initiée en décembre par campagne et avec 2 molécules pilotes:</a:t>
            </a:r>
          </a:p>
          <a:p>
            <a:pPr>
              <a:buFontTx/>
              <a:buChar char="-"/>
            </a:pPr>
            <a:r>
              <a:rPr lang="fr-FR" altLang="fr-FR" smtClean="0"/>
              <a:t>Une poudre: cyclophoshamide</a:t>
            </a:r>
          </a:p>
          <a:p>
            <a:pPr>
              <a:buFontTx/>
              <a:buChar char="-"/>
            </a:pPr>
            <a:r>
              <a:rPr lang="fr-FR" altLang="fr-FR" smtClean="0"/>
              <a:t>Une solution: le 5FU</a:t>
            </a:r>
          </a:p>
          <a:p>
            <a:r>
              <a:rPr lang="fr-FR" altLang="fr-FR" smtClean="0"/>
              <a:t> La formation de 3 préparateurs référents est en cours. </a:t>
            </a:r>
          </a:p>
          <a:p>
            <a:r>
              <a:rPr lang="fr-FR" altLang="fr-FR" smtClean="0"/>
              <a:t>En plus des contrôles gravimétriques libératoires réalisées sur toutes les préparations, le laboratoire de contrôle de l’Hôpital Saint-Louis effectue des dosages à partir d’échantillons prélevés sur chaque campagne.</a:t>
            </a:r>
          </a:p>
          <a:p>
            <a:r>
              <a:rPr lang="fr-FR" altLang="fr-FR" smtClean="0"/>
              <a:t>Des essais de contamination chimique sont en mise au point avec l’équipe pharmaceutique de Genève afin de compléter des essais réalisés en 2009 sur le prototype.</a:t>
            </a:r>
          </a:p>
          <a:p>
            <a:r>
              <a:rPr lang="fr-FR" altLang="fr-FR" smtClean="0"/>
              <a:t>La productivité de l’automate dans l’isolateur ainsi que le niveau d’intervention humaine et donc les ressources nécessaires sont en cours d’évaluation. D’ores et déjà cet automate nous apparaît comme un assistant à la préparation pour la prise en charge de tâches répétitives.</a:t>
            </a:r>
          </a:p>
          <a:p>
            <a:r>
              <a:rPr lang="fr-FR" altLang="fr-FR" smtClean="0"/>
              <a:t>Cette collaboration multi-partenaires très stimulante m’a permis de développer des nouvelles aptitudes pour la gestion de projet, des calendriers de travail, une grande disponibilité pour le suivi en temps réel des évolutions.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As you can see on this drawing, Pharmahelp need many isolators.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-First of all, material which enters is sterilized with peroxide hydrogen. The first isolator is used to store vials and bags and to connect IV tubing to bags.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-The second one is used for pre and post processing. At this step, vials and bags are connected with RFID adaptors. Vials are put on a scale and a camera identifies the product to ensure it is the good one. Weights of bags and vials are recorded at this step.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kern="1200" smtClean="0">
                <a:solidFill>
                  <a:srgbClr val="000000"/>
                </a:solidFill>
                <a:effectLst/>
                <a:latin typeface="Times New Roman" panose="02020603050405020304" pitchFamily="18" charset="0"/>
                <a:ea typeface="+mn-ea"/>
                <a:cs typeface="+mn-cs"/>
              </a:rPr>
              <a:t>-All the material is send in the third isolator. Here, each vial and bag is scanned and the robot orders to the manipulator the place of each one. After the production bags return at the balance to be weighted and a label is printed if everything is correct.</a:t>
            </a:r>
            <a:endParaRPr lang="fr-FR" sz="1200" kern="1200" smtClean="0">
              <a:solidFill>
                <a:srgbClr val="000000"/>
              </a:solidFill>
              <a:effectLst/>
              <a:latin typeface="Times New Roman" panose="02020603050405020304" pitchFamily="18" charset="0"/>
              <a:ea typeface="+mn-ea"/>
              <a:cs typeface="+mn-cs"/>
            </a:endParaRPr>
          </a:p>
          <a:p>
            <a:endParaRPr lang="fr-FR"/>
          </a:p>
        </p:txBody>
      </p:sp>
      <p:sp>
        <p:nvSpPr>
          <p:cNvPr id="4" name="Espace réservé du numéro de diapositive 3"/>
          <p:cNvSpPr>
            <a:spLocks noGrp="1"/>
          </p:cNvSpPr>
          <p:nvPr>
            <p:ph type="sldNum" idx="10"/>
          </p:nvPr>
        </p:nvSpPr>
        <p:spPr/>
        <p:txBody>
          <a:bodyPr/>
          <a:lstStyle/>
          <a:p>
            <a:fld id="{6C8F2701-CF30-4114-A5A3-286122729AF5}" type="slidenum">
              <a:rPr lang="fr-FR" altLang="fr-FR" smtClean="0"/>
              <a:pPr/>
              <a:t>5</a:t>
            </a:fld>
            <a:endParaRPr lang="fr-FR" altLang="fr-FR"/>
          </a:p>
        </p:txBody>
      </p:sp>
    </p:spTree>
    <p:extLst>
      <p:ext uri="{BB962C8B-B14F-4D97-AF65-F5344CB8AC3E}">
        <p14:creationId xmlns:p14="http://schemas.microsoft.com/office/powerpoint/2010/main" xmlns="" val="337578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AA3FDEE0-6696-4B34-868A-13128F566FEA}" type="slidenum">
              <a:rPr lang="fr-FR" altLang="fr-FR"/>
              <a:pPr>
                <a:spcBef>
                  <a:spcPct val="0"/>
                </a:spcBef>
                <a:buClrTx/>
                <a:buFontTx/>
                <a:buNone/>
              </a:pPr>
              <a:t>6</a:t>
            </a:fld>
            <a:endParaRPr lang="fr-FR" altLang="fr-FR"/>
          </a:p>
        </p:txBody>
      </p:sp>
      <p:sp>
        <p:nvSpPr>
          <p:cNvPr id="47107" name="Text Box 1"/>
          <p:cNvSpPr>
            <a:spLocks noGrp="1" noRot="1" noChangeAspect="1" noChangeArrowheads="1" noTextEdit="1"/>
          </p:cNvSpPr>
          <p:nvPr>
            <p:ph type="sldImg"/>
          </p:nvPr>
        </p:nvSpPr>
        <p:spPr>
          <a:xfrm>
            <a:off x="382588" y="685800"/>
            <a:ext cx="6089650" cy="3425825"/>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7108" name="Text Box 2"/>
          <p:cNvSpPr>
            <a:spLocks noGrp="1" noChangeArrowheads="1"/>
          </p:cNvSpPr>
          <p:nvPr>
            <p:ph type="body" idx="1"/>
          </p:nvPr>
        </p:nvSpPr>
        <p:spPr>
          <a:xfrm>
            <a:off x="685315" y="4343216"/>
            <a:ext cx="5484137" cy="4112226"/>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r>
              <a:rPr lang="en-US" altLang="fr-FR" smtClean="0"/>
              <a:t>Our drug library is composed of 10 drugs (23 products) including some antibodies, viscous and foaming solutions and powder. </a:t>
            </a:r>
          </a:p>
          <a:p>
            <a:endParaRPr lang="en-US" altLang="fr-FR" smtClean="0"/>
          </a:p>
          <a:p>
            <a:r>
              <a:rPr lang="en-US" altLang="fr-FR" smtClean="0"/>
              <a:t>Routinely, we produced in fact 7 molecules in dose banding. </a:t>
            </a:r>
          </a:p>
          <a:p>
            <a:endParaRPr lang="en-US" altLang="fr-FR" smtClean="0"/>
          </a:p>
          <a:p>
            <a:r>
              <a:rPr lang="en-US" altLang="fr-FR" smtClean="0"/>
              <a:t>The peak in paclitaxel production you can observe in 2017 corresponds to a change of practice: at this time we had to interrupt the use of docetaxel due to many cases of fatal neutropenic enterocolitis.</a:t>
            </a:r>
            <a:endParaRPr lang="fr-FR" altLang="fr-FR" smtClean="0"/>
          </a:p>
        </p:txBody>
      </p:sp>
    </p:spTree>
    <p:extLst>
      <p:ext uri="{BB962C8B-B14F-4D97-AF65-F5344CB8AC3E}">
        <p14:creationId xmlns:p14="http://schemas.microsoft.com/office/powerpoint/2010/main" xmlns="" val="848542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txBox="1"/>
          <p:nvPr/>
        </p:nvSpPr>
        <p:spPr>
          <a:xfrm>
            <a:off x="3884608" y="8685208"/>
            <a:ext cx="2971800" cy="458791"/>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tab pos="723903" algn="l"/>
                <a:tab pos="1447796" algn="l"/>
                <a:tab pos="2171699" algn="l"/>
                <a:tab pos="2895603" algn="l"/>
              </a:tabLst>
              <a:defRPr sz="1800" b="0" i="0" u="none" strike="noStrike" kern="0" cap="none" spc="0" baseline="0">
                <a:solidFill>
                  <a:srgbClr val="000000"/>
                </a:solidFill>
                <a:uFillTx/>
              </a:defRPr>
            </a:pPr>
            <a:fld id="{DC565DFA-1DFB-4B18-83E7-69C427C491BF}" type="slidenum">
              <a:rPr/>
              <a:pPr marL="0" marR="0" lvl="0" indent="0" algn="r" defTabSz="914400" rtl="0" fontAlgn="auto" hangingPunct="1">
                <a:lnSpc>
                  <a:spcPct val="100000"/>
                </a:lnSpc>
                <a:spcBef>
                  <a:spcPts val="0"/>
                </a:spcBef>
                <a:spcAft>
                  <a:spcPts val="0"/>
                </a:spcAft>
                <a:buNone/>
                <a:tabLst>
                  <a:tab pos="723903" algn="l"/>
                  <a:tab pos="1447796" algn="l"/>
                  <a:tab pos="2171699" algn="l"/>
                  <a:tab pos="2895603" algn="l"/>
                </a:tabLst>
                <a:defRPr sz="1800" b="0" i="0" u="none" strike="noStrike" kern="0" cap="none" spc="0" baseline="0">
                  <a:solidFill>
                    <a:srgbClr val="000000"/>
                  </a:solidFill>
                  <a:uFillTx/>
                </a:defRPr>
              </a:pPr>
              <a:t>7</a:t>
            </a:fld>
            <a:endParaRPr lang="fr-FR" sz="1200" b="0" i="0" u="none" strike="noStrike" kern="1200" cap="none" spc="0" baseline="0">
              <a:solidFill>
                <a:srgbClr val="000000"/>
              </a:solidFill>
              <a:uFillTx/>
              <a:latin typeface="Times New Roman" pitchFamily="18"/>
            </a:endParaRPr>
          </a:p>
        </p:txBody>
      </p:sp>
      <p:sp>
        <p:nvSpPr>
          <p:cNvPr id="3" name="Text Box 1"/>
          <p:cNvSpPr>
            <a:spLocks noGrp="1" noRot="1" noChangeAspect="1"/>
          </p:cNvSpPr>
          <p:nvPr>
            <p:ph type="sldImg"/>
          </p:nvPr>
        </p:nvSpPr>
        <p:spPr>
          <a:xfrm>
            <a:off x="382588" y="685800"/>
            <a:ext cx="6089650" cy="3425825"/>
          </a:xfrm>
          <a:solidFill>
            <a:srgbClr val="FFFFFF"/>
          </a:solidFill>
        </p:spPr>
      </p:sp>
      <p:sp>
        <p:nvSpPr>
          <p:cNvPr id="4" name="Text Box 2"/>
          <p:cNvSpPr txBox="1">
            <a:spLocks noGrp="1"/>
          </p:cNvSpPr>
          <p:nvPr>
            <p:ph type="body" sz="quarter" idx="1"/>
          </p:nvPr>
        </p:nvSpPr>
        <p:spPr>
          <a:xfrm>
            <a:off x="685315" y="4343217"/>
            <a:ext cx="5484141" cy="4112230"/>
          </a:xfrm>
        </p:spPr>
        <p:txBody>
          <a:bodyPr wrap="none" anchor="ctr"/>
          <a:lstStyle/>
          <a:p>
            <a:pPr lvl="0" defTabSz="449263" hangingPunct="0">
              <a:spcBef>
                <a:spcPts val="400"/>
              </a:spcBef>
            </a:pPr>
            <a:r>
              <a:rPr lang="en-US"/>
              <a:t>The automated process is a real priority for us and permits to produce dose banding and making bags in advance. </a:t>
            </a:r>
          </a:p>
          <a:p>
            <a:pPr lvl="0" defTabSz="449263" hangingPunct="0">
              <a:spcBef>
                <a:spcPts val="400"/>
              </a:spcBef>
            </a:pPr>
            <a:endParaRPr lang="en-US"/>
          </a:p>
          <a:p>
            <a:pPr lvl="0" defTabSz="449263" hangingPunct="0">
              <a:spcBef>
                <a:spcPts val="400"/>
              </a:spcBef>
            </a:pPr>
            <a:r>
              <a:rPr lang="en-US"/>
              <a:t>We can produce large batches; make reconstitution as well dilution or shaking. </a:t>
            </a:r>
          </a:p>
          <a:p>
            <a:pPr lvl="0" defTabSz="449263" hangingPunct="0">
              <a:spcBef>
                <a:spcPts val="400"/>
              </a:spcBef>
            </a:pPr>
            <a:endParaRPr lang="en-US"/>
          </a:p>
          <a:p>
            <a:pPr lvl="0" defTabSz="449263" hangingPunct="0">
              <a:spcBef>
                <a:spcPts val="400"/>
              </a:spcBef>
            </a:pPr>
            <a:r>
              <a:rPr lang="en-US"/>
              <a:t>The control is a combination of gravimetry and digital camera recognition and the traceability RFID give us a technical report.</a:t>
            </a:r>
            <a:r>
              <a:rPr lang="en-US">
                <a:latin typeface="Times New Roman" pitchFamily="18"/>
              </a:rPr>
              <a:t> </a:t>
            </a:r>
          </a:p>
          <a:p>
            <a:pPr lvl="0" defTabSz="449263" hangingPunct="0">
              <a:spcBef>
                <a:spcPts val="400"/>
              </a:spcBef>
            </a:pPr>
            <a:endParaRPr lang="en-US">
              <a:latin typeface="Times New Roman" pitchFamily="18"/>
            </a:endParaRPr>
          </a:p>
          <a:p>
            <a:pPr lvl="0" defTabSz="449263" hangingPunct="0">
              <a:spcBef>
                <a:spcPts val="400"/>
              </a:spcBef>
            </a:pPr>
            <a:r>
              <a:rPr lang="en-US">
                <a:latin typeface="Times New Roman" pitchFamily="18"/>
              </a:rPr>
              <a:t>Since the beginning of automation, we can count more than 300 000 preparation that is to say approximately 23% of daily production.</a:t>
            </a:r>
            <a:endParaRPr lang="fr-FR">
              <a:latin typeface="Times New Roman" pitchFamily="18"/>
            </a:endParaRPr>
          </a:p>
          <a:p>
            <a:pPr lvl="0"/>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FontTx/>
              <a:buNone/>
            </a:pPr>
            <a:fld id="{E32A14EC-2391-4CF1-AEE4-E3B56AC84698}" type="slidenum">
              <a:rPr lang="fr-FR" altLang="fr-FR"/>
              <a:pPr>
                <a:spcBef>
                  <a:spcPct val="0"/>
                </a:spcBef>
                <a:buClrTx/>
                <a:buFontTx/>
                <a:buNone/>
              </a:pPr>
              <a:t>8</a:t>
            </a:fld>
            <a:endParaRPr lang="fr-FR" altLang="fr-FR"/>
          </a:p>
        </p:txBody>
      </p:sp>
      <p:sp>
        <p:nvSpPr>
          <p:cNvPr id="50179" name="Text Box 1"/>
          <p:cNvSpPr>
            <a:spLocks noGrp="1" noRot="1" noChangeAspect="1" noChangeArrowheads="1" noTextEdit="1"/>
          </p:cNvSpPr>
          <p:nvPr>
            <p:ph type="sldImg"/>
          </p:nvPr>
        </p:nvSpPr>
        <p:spPr>
          <a:xfrm>
            <a:off x="382588" y="685800"/>
            <a:ext cx="6089650" cy="3425825"/>
          </a:xfrm>
          <a:solidFill>
            <a:srgbClr val="FFFFFF"/>
          </a:solidFill>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50180" name="Text Box 2"/>
          <p:cNvSpPr>
            <a:spLocks noGrp="1" noChangeArrowheads="1"/>
          </p:cNvSpPr>
          <p:nvPr>
            <p:ph type="body" idx="1"/>
          </p:nvPr>
        </p:nvSpPr>
        <p:spPr>
          <a:xfrm>
            <a:off x="685315" y="4343216"/>
            <a:ext cx="5484137" cy="4112226"/>
          </a:xfrm>
          <a:noFill/>
          <a:extLst>
            <a:ext uri="{91240B29-F687-4F45-9708-019B960494DF}">
              <a14:hiddenLine xmlns:a14="http://schemas.microsoft.com/office/drawing/2010/main" xmlns="" w="9525">
                <a:solidFill>
                  <a:srgbClr val="80808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marL="0" marR="0" lvl="0" indent="0" algn="l" defTabSz="449263" rtl="0" eaLnBrk="0" fontAlgn="base" latinLnBrk="0" hangingPunct="0">
              <a:lnSpc>
                <a:spcPct val="100000"/>
              </a:lnSpc>
              <a:spcBef>
                <a:spcPct val="30000"/>
              </a:spcBef>
              <a:spcAft>
                <a:spcPct val="0"/>
              </a:spcAft>
              <a:buClr>
                <a:srgbClr val="000000"/>
              </a:buClr>
              <a:buSzPct val="100000"/>
              <a:buFontTx/>
              <a:buNone/>
              <a:tabLst/>
              <a:defRPr/>
            </a:pPr>
            <a:r>
              <a:rPr lang="en-US" sz="1200" kern="1200" smtClean="0">
                <a:solidFill>
                  <a:srgbClr val="000000"/>
                </a:solidFill>
                <a:effectLst/>
                <a:latin typeface="Times New Roman" panose="02020603050405020304" pitchFamily="18" charset="0"/>
                <a:ea typeface="+mn-ea"/>
                <a:cs typeface="+mn-cs"/>
              </a:rPr>
              <a:t>Concerning off-specification of the machine: the meaning is 0.56% and decreasing from Vinorelbine to gemcitabine. Small volumes of sample and viscous solutions have the most important off specifications. </a:t>
            </a:r>
          </a:p>
          <a:p>
            <a:pPr marL="0" marR="0" lvl="0" indent="0" algn="l" defTabSz="449263" rtl="0" eaLnBrk="0" fontAlgn="base" latinLnBrk="0" hangingPunct="0">
              <a:lnSpc>
                <a:spcPct val="100000"/>
              </a:lnSpc>
              <a:spcBef>
                <a:spcPct val="30000"/>
              </a:spcBef>
              <a:spcAft>
                <a:spcPct val="0"/>
              </a:spcAft>
              <a:buClr>
                <a:srgbClr val="000000"/>
              </a:buClr>
              <a:buSzPct val="100000"/>
              <a:buFontTx/>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Tx/>
              <a:buNone/>
              <a:tabLst/>
              <a:defRPr/>
            </a:pPr>
            <a:r>
              <a:rPr lang="en-US" sz="1200" kern="1200" smtClean="0">
                <a:solidFill>
                  <a:srgbClr val="000000"/>
                </a:solidFill>
                <a:effectLst/>
                <a:latin typeface="Times New Roman" panose="02020603050405020304" pitchFamily="18" charset="0"/>
                <a:ea typeface="+mn-ea"/>
                <a:cs typeface="+mn-cs"/>
              </a:rPr>
              <a:t>We have reduced them since 2011 because we stopped Vinorelbine production. </a:t>
            </a:r>
          </a:p>
          <a:p>
            <a:pPr marL="0" marR="0" lvl="0" indent="0" algn="l" defTabSz="449263" rtl="0" eaLnBrk="0" fontAlgn="base" latinLnBrk="0" hangingPunct="0">
              <a:lnSpc>
                <a:spcPct val="100000"/>
              </a:lnSpc>
              <a:spcBef>
                <a:spcPct val="30000"/>
              </a:spcBef>
              <a:spcAft>
                <a:spcPct val="0"/>
              </a:spcAft>
              <a:buClr>
                <a:srgbClr val="000000"/>
              </a:buClr>
              <a:buSzPct val="100000"/>
              <a:buFontTx/>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Tx/>
              <a:buNone/>
              <a:tabLst/>
              <a:defRPr/>
            </a:pPr>
            <a:r>
              <a:rPr lang="en-US" sz="1200" kern="1200" smtClean="0">
                <a:solidFill>
                  <a:srgbClr val="000000"/>
                </a:solidFill>
                <a:effectLst/>
                <a:latin typeface="Times New Roman" panose="02020603050405020304" pitchFamily="18" charset="0"/>
                <a:ea typeface="+mn-ea"/>
                <a:cs typeface="+mn-cs"/>
              </a:rPr>
              <a:t>Errors are of 2 sorts: technical errors like small volume to sample, small vials, air filling: we are better than the beginning thanks to a perpetual technology optimization. </a:t>
            </a:r>
          </a:p>
          <a:p>
            <a:pPr marL="0" marR="0" lvl="0" indent="0" algn="l" defTabSz="449263" rtl="0" eaLnBrk="0" fontAlgn="base" latinLnBrk="0" hangingPunct="0">
              <a:lnSpc>
                <a:spcPct val="100000"/>
              </a:lnSpc>
              <a:spcBef>
                <a:spcPct val="30000"/>
              </a:spcBef>
              <a:spcAft>
                <a:spcPct val="0"/>
              </a:spcAft>
              <a:buClr>
                <a:srgbClr val="000000"/>
              </a:buClr>
              <a:buSzPct val="100000"/>
              <a:buFontTx/>
              <a:buNone/>
              <a:tabLst/>
              <a:defRPr/>
            </a:pPr>
            <a:endParaRPr lang="en-US" sz="1200" kern="1200" smtClean="0">
              <a:solidFill>
                <a:srgbClr val="000000"/>
              </a:solidFill>
              <a:effectLst/>
              <a:latin typeface="Times New Roman" panose="02020603050405020304" pitchFamily="18" charset="0"/>
              <a:ea typeface="+mn-ea"/>
              <a:cs typeface="+mn-cs"/>
            </a:endParaRPr>
          </a:p>
          <a:p>
            <a:pPr marL="0" marR="0" lvl="0" indent="0" algn="l" defTabSz="449263" rtl="0" eaLnBrk="0" fontAlgn="base" latinLnBrk="0" hangingPunct="0">
              <a:lnSpc>
                <a:spcPct val="100000"/>
              </a:lnSpc>
              <a:spcBef>
                <a:spcPct val="30000"/>
              </a:spcBef>
              <a:spcAft>
                <a:spcPct val="0"/>
              </a:spcAft>
              <a:buClr>
                <a:srgbClr val="000000"/>
              </a:buClr>
              <a:buSzPct val="100000"/>
              <a:buFontTx/>
              <a:buNone/>
              <a:tabLst/>
              <a:defRPr/>
            </a:pPr>
            <a:r>
              <a:rPr lang="en-US" sz="1200" kern="1200" smtClean="0">
                <a:solidFill>
                  <a:srgbClr val="000000"/>
                </a:solidFill>
                <a:effectLst/>
                <a:latin typeface="Times New Roman" panose="02020603050405020304" pitchFamily="18" charset="0"/>
                <a:ea typeface="+mn-ea"/>
                <a:cs typeface="+mn-cs"/>
              </a:rPr>
              <a:t>Concerning the human errors like loading errors or weighting errors, they are more and more. These 2 elements highlighted the fact that a technician is important to manage software and training of technician pharmacy is essential!</a:t>
            </a:r>
            <a:endParaRPr lang="fr-FR" sz="1200" kern="1200" smtClean="0">
              <a:solidFill>
                <a:srgbClr val="000000"/>
              </a:solidFill>
              <a:effectLst/>
              <a:latin typeface="Times New Roman" panose="02020603050405020304" pitchFamily="18" charset="0"/>
              <a:ea typeface="+mn-ea"/>
              <a:cs typeface="+mn-cs"/>
            </a:endParaRPr>
          </a:p>
          <a:p>
            <a:pPr>
              <a:buFontTx/>
              <a:buNone/>
            </a:pPr>
            <a:endParaRPr lang="fr-FR" altLang="fr-FR" smtClean="0"/>
          </a:p>
        </p:txBody>
      </p:sp>
    </p:spTree>
    <p:extLst>
      <p:ext uri="{BB962C8B-B14F-4D97-AF65-F5344CB8AC3E}">
        <p14:creationId xmlns:p14="http://schemas.microsoft.com/office/powerpoint/2010/main" xmlns="" val="323013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smtClean="0"/>
              <a:t>Les résultats de cette campagne de prélèvement ont été comparés entre les 2 sites et interprétés en fonction des pratiques communes à chaque site.</a:t>
            </a:r>
          </a:p>
        </p:txBody>
      </p:sp>
      <p:sp>
        <p:nvSpPr>
          <p:cNvPr id="4" name="Espace réservé du numéro de diapositive 3"/>
          <p:cNvSpPr>
            <a:spLocks noGrp="1"/>
          </p:cNvSpPr>
          <p:nvPr>
            <p:ph type="sldNum" sz="quarter" idx="10"/>
          </p:nvPr>
        </p:nvSpPr>
        <p:spPr/>
        <p:txBody>
          <a:bodyPr/>
          <a:lstStyle/>
          <a:p>
            <a:fld id="{C6FD6051-7979-4444-BDF6-D71F3988C123}"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xmlns="" val="305079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F7B253D-9B4B-8644-8B5F-E80295198A5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128ECA7A-B6AC-5642-8E19-7917CA25C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E009CF56-FE51-374F-9A90-E5048CD8206C}"/>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5" name="Espace réservé du pied de page 4">
            <a:extLst>
              <a:ext uri="{FF2B5EF4-FFF2-40B4-BE49-F238E27FC236}">
                <a16:creationId xmlns:a16="http://schemas.microsoft.com/office/drawing/2014/main" xmlns="" id="{7EBDE085-32DB-924D-8D3D-1C1CED7607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786309F7-8DD3-2F4F-9623-3BE9D8832C1E}"/>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305855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BC5B99A-477E-C54D-BA0D-DBEC030367C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729003A0-DB13-294F-A59D-64C43EB7BAB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B7C094FE-3343-6445-8CC4-A4599983D9E5}"/>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5" name="Espace réservé du pied de page 4">
            <a:extLst>
              <a:ext uri="{FF2B5EF4-FFF2-40B4-BE49-F238E27FC236}">
                <a16:creationId xmlns:a16="http://schemas.microsoft.com/office/drawing/2014/main" xmlns="" id="{544CF49F-A073-0E4E-8F85-16EA5A05AE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C6E2FAC4-EAB2-E142-9BB0-DD5BE0513C82}"/>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2526028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3EB89B25-FEE4-604B-B05C-3F810877EBF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E48D0C4F-48ED-3246-81CB-FD202A4F32F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89617C8-03E1-0B4C-B6F1-B99FB54D4044}"/>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5" name="Espace réservé du pied de page 4">
            <a:extLst>
              <a:ext uri="{FF2B5EF4-FFF2-40B4-BE49-F238E27FC236}">
                <a16:creationId xmlns:a16="http://schemas.microsoft.com/office/drawing/2014/main" xmlns="" id="{24590C15-9947-2742-8CF4-F15418E671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80C8E635-C54A-374F-A5F1-11BF9CD70232}"/>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144655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a:extLst/>
          </p:cNvPr>
          <p:cNvSpPr>
            <a:spLocks noGrp="1"/>
          </p:cNvSpPr>
          <p:nvPr>
            <p:ph type="title"/>
          </p:nvPr>
        </p:nvSpPr>
        <p:spPr>
          <a:xfrm>
            <a:off x="609600" y="277813"/>
            <a:ext cx="10966451" cy="1135062"/>
          </a:xfrm>
        </p:spPr>
        <p:txBody>
          <a:bodyPr/>
          <a:lstStyle/>
          <a:p>
            <a:r>
              <a:rPr lang="fr-FR"/>
              <a:t>Modifiez le style du titre</a:t>
            </a:r>
          </a:p>
        </p:txBody>
      </p:sp>
      <p:sp>
        <p:nvSpPr>
          <p:cNvPr id="3" name="Espace réservé du texte 2">
            <a:extLst/>
          </p:cNvPr>
          <p:cNvSpPr>
            <a:spLocks noGrp="1"/>
          </p:cNvSpPr>
          <p:nvPr>
            <p:ph type="body" sz="half" idx="1"/>
          </p:nvPr>
        </p:nvSpPr>
        <p:spPr>
          <a:xfrm>
            <a:off x="609600" y="1600200"/>
            <a:ext cx="5380567" cy="4521200"/>
          </a:xfrm>
        </p:spPr>
        <p:txBody>
          <a:bodyPr/>
          <a:lstStyle/>
          <a:p>
            <a:r>
              <a:rPr lang="fr-FR"/>
              <a:t>Modifier les styles du texte du masque
Deuxième niveau
Troisième niveau
Quatrième niveau
Cinquième niveau</a:t>
            </a:r>
          </a:p>
        </p:txBody>
      </p:sp>
      <p:sp>
        <p:nvSpPr>
          <p:cNvPr id="4" name="Espace réservé du contenu 3">
            <a:extLst/>
          </p:cNvPr>
          <p:cNvSpPr>
            <a:spLocks noGrp="1"/>
          </p:cNvSpPr>
          <p:nvPr>
            <p:ph sz="quarter" idx="2"/>
          </p:nvPr>
        </p:nvSpPr>
        <p:spPr>
          <a:xfrm>
            <a:off x="6193367" y="1600200"/>
            <a:ext cx="5382684" cy="2184400"/>
          </a:xfrm>
        </p:spPr>
        <p:txBody>
          <a:bodyPr/>
          <a:lstStyle/>
          <a:p>
            <a:r>
              <a:rPr lang="fr-FR"/>
              <a:t>Modifier les styles du texte du masque
Deuxième niveau
Troisième niveau
Quatrième niveau
Cinquième niveau</a:t>
            </a:r>
          </a:p>
        </p:txBody>
      </p:sp>
      <p:sp>
        <p:nvSpPr>
          <p:cNvPr id="5" name="Espace réservé du contenu 4">
            <a:extLst/>
          </p:cNvPr>
          <p:cNvSpPr>
            <a:spLocks noGrp="1"/>
          </p:cNvSpPr>
          <p:nvPr>
            <p:ph sz="quarter" idx="3"/>
          </p:nvPr>
        </p:nvSpPr>
        <p:spPr>
          <a:xfrm>
            <a:off x="6193367" y="3937000"/>
            <a:ext cx="5382684" cy="2184400"/>
          </a:xfrm>
        </p:spPr>
        <p:txBody>
          <a:bodyPr/>
          <a:lstStyle/>
          <a:p>
            <a:r>
              <a:rPr lang="fr-FR"/>
              <a:t>Modifier les styles du texte du masque
Deuxième niveau
Troisième niveau
Quatrième niveau
Cinquième niveau</a:t>
            </a:r>
          </a:p>
        </p:txBody>
      </p:sp>
      <p:sp>
        <p:nvSpPr>
          <p:cNvPr id="6" name="Espace réservé du numéro de diapositive 5">
            <a:extLst>
              <a:ext uri="{FF2B5EF4-FFF2-40B4-BE49-F238E27FC236}"/>
            </a:extLst>
          </p:cNvPr>
          <p:cNvSpPr>
            <a:spLocks noGrp="1"/>
          </p:cNvSpPr>
          <p:nvPr>
            <p:ph type="sldNum" idx="10"/>
          </p:nvPr>
        </p:nvSpPr>
        <p:spPr>
          <a:xfrm>
            <a:off x="8737600" y="6245225"/>
            <a:ext cx="2838451" cy="471488"/>
          </a:xfrm>
        </p:spPr>
        <p:txBody>
          <a:bodyPr/>
          <a:lstStyle>
            <a:lvl1pPr>
              <a:defRPr/>
            </a:lvl1pPr>
          </a:lstStyle>
          <a:p>
            <a:fld id="{BB66B5D3-B535-4F19-A720-F0E0C49D3C7B}" type="slidenum">
              <a:rPr lang="fr-FR" altLang="fr-FR"/>
              <a:pPr/>
              <a:t>‹N°›</a:t>
            </a:fld>
            <a:endParaRPr lang="fr-FR" altLang="fr-FR"/>
          </a:p>
        </p:txBody>
      </p:sp>
    </p:spTree>
    <p:extLst>
      <p:ext uri="{BB962C8B-B14F-4D97-AF65-F5344CB8AC3E}">
        <p14:creationId xmlns:p14="http://schemas.microsoft.com/office/powerpoint/2010/main" xmlns="" val="2932973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7814"/>
            <a:ext cx="10972800" cy="1139825"/>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09600" y="1600201"/>
            <a:ext cx="53848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9"/>
          <p:cNvSpPr>
            <a:spLocks noGrp="1" noChangeArrowheads="1"/>
          </p:cNvSpPr>
          <p:nvPr>
            <p:ph type="dt" sz="half" idx="10"/>
          </p:nvPr>
        </p:nvSpPr>
        <p:spPr>
          <a:ln/>
        </p:spPr>
        <p:txBody>
          <a:bodyPr/>
          <a:lstStyle>
            <a:lvl1pPr>
              <a:defRPr/>
            </a:lvl1pPr>
          </a:lstStyle>
          <a:p>
            <a:pPr>
              <a:defRPr/>
            </a:pPr>
            <a:endParaRPr lang="fr-FR"/>
          </a:p>
        </p:txBody>
      </p:sp>
      <p:sp>
        <p:nvSpPr>
          <p:cNvPr id="6" name="Rectangle 70"/>
          <p:cNvSpPr>
            <a:spLocks noGrp="1" noChangeArrowheads="1"/>
          </p:cNvSpPr>
          <p:nvPr>
            <p:ph type="ftr" sz="quarter" idx="11"/>
          </p:nvPr>
        </p:nvSpPr>
        <p:spPr>
          <a:ln/>
        </p:spPr>
        <p:txBody>
          <a:bodyPr/>
          <a:lstStyle>
            <a:lvl1pPr>
              <a:defRPr/>
            </a:lvl1pPr>
          </a:lstStyle>
          <a:p>
            <a:pPr>
              <a:defRPr/>
            </a:pPr>
            <a:endParaRPr lang="fr-FR"/>
          </a:p>
        </p:txBody>
      </p:sp>
      <p:sp>
        <p:nvSpPr>
          <p:cNvPr id="7" name="Rectangle 71"/>
          <p:cNvSpPr>
            <a:spLocks noGrp="1" noChangeArrowheads="1"/>
          </p:cNvSpPr>
          <p:nvPr>
            <p:ph type="sldNum" sz="quarter" idx="12"/>
          </p:nvPr>
        </p:nvSpPr>
        <p:spPr>
          <a:ln/>
        </p:spPr>
        <p:txBody>
          <a:bodyPr/>
          <a:lstStyle>
            <a:lvl1pPr>
              <a:defRPr/>
            </a:lvl1pPr>
          </a:lstStyle>
          <a:p>
            <a:pPr>
              <a:defRPr/>
            </a:pPr>
            <a:fld id="{4E5E2309-76C6-4412-9833-7478508A2182}" type="slidenum">
              <a:rPr lang="fr-FR"/>
              <a:pPr>
                <a:defRPr/>
              </a:pPr>
              <a:t>‹N°›</a:t>
            </a:fld>
            <a:endParaRPr lang="fr-FR"/>
          </a:p>
        </p:txBody>
      </p:sp>
    </p:spTree>
    <p:extLst>
      <p:ext uri="{BB962C8B-B14F-4D97-AF65-F5344CB8AC3E}">
        <p14:creationId xmlns:p14="http://schemas.microsoft.com/office/powerpoint/2010/main" xmlns="" val="253386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re de la présentation">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285475" y="2414370"/>
            <a:ext cx="11621053" cy="3370055"/>
          </a:xfrm>
        </p:spPr>
        <p:txBody>
          <a:bodyPr anchor="b">
            <a:normAutofit/>
          </a:bodyPr>
          <a:lstStyle>
            <a:lvl1pPr algn="l">
              <a:defRPr sz="4000" b="1" cap="all" baseline="0">
                <a:solidFill>
                  <a:srgbClr val="717273"/>
                </a:solidFill>
                <a:latin typeface="Arial" panose="020B0604020202020204" pitchFamily="34" charset="0"/>
                <a:cs typeface="Arial" panose="020B0604020202020204" pitchFamily="34" charset="0"/>
              </a:defRPr>
            </a:lvl1pPr>
          </a:lstStyle>
          <a:p>
            <a:r>
              <a:rPr lang="fr-FR" dirty="0" smtClean="0"/>
              <a:t>Titre de la présentation</a:t>
            </a:r>
            <a:endParaRPr lang="fr-FR" dirty="0"/>
          </a:p>
        </p:txBody>
      </p:sp>
      <p:sp>
        <p:nvSpPr>
          <p:cNvPr id="3" name="Sous-titre 2"/>
          <p:cNvSpPr>
            <a:spLocks noGrp="1"/>
          </p:cNvSpPr>
          <p:nvPr>
            <p:ph type="subTitle" idx="1" hasCustomPrompt="1"/>
          </p:nvPr>
        </p:nvSpPr>
        <p:spPr>
          <a:xfrm>
            <a:off x="283416" y="6077068"/>
            <a:ext cx="11625171" cy="585761"/>
          </a:xfrm>
        </p:spPr>
        <p:txBody>
          <a:bodyPr>
            <a:normAutofit/>
          </a:bodyPr>
          <a:lstStyle>
            <a:lvl1pPr marL="0" indent="0" algn="l">
              <a:buNone/>
              <a:defRPr sz="2000" cap="all" baseline="0">
                <a:solidFill>
                  <a:schemeClr val="bg1">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Date ou sous-titre</a:t>
            </a:r>
            <a:endParaRPr lang="fr-FR" dirty="0"/>
          </a:p>
        </p:txBody>
      </p:sp>
      <p:cxnSp>
        <p:nvCxnSpPr>
          <p:cNvPr id="10" name="Connecteur droit 9"/>
          <p:cNvCxnSpPr/>
          <p:nvPr userDrawn="1"/>
        </p:nvCxnSpPr>
        <p:spPr>
          <a:xfrm>
            <a:off x="289201" y="5047824"/>
            <a:ext cx="11618315" cy="0"/>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pic>
        <p:nvPicPr>
          <p:cNvPr id="20" name="Image 19"/>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17711" y="133045"/>
            <a:ext cx="2160000" cy="2160000"/>
          </a:xfrm>
          <a:prstGeom prst="rect">
            <a:avLst/>
          </a:prstGeom>
        </p:spPr>
      </p:pic>
      <p:pic>
        <p:nvPicPr>
          <p:cNvPr id="5" name="Image 4" descr="new_logo_updpharmauspc.jpg"/>
          <p:cNvPicPr>
            <a:picLocks noChangeAspect="1"/>
          </p:cNvPicPr>
          <p:nvPr userDrawn="1"/>
        </p:nvPicPr>
        <p:blipFill rotWithShape="1">
          <a:blip r:embed="rId3">
            <a:extLst>
              <a:ext uri="{28A0092B-C50C-407E-A947-70E740481C1C}">
                <a14:useLocalDpi xmlns:a14="http://schemas.microsoft.com/office/drawing/2010/main" xmlns="" val="0"/>
              </a:ext>
            </a:extLst>
          </a:blip>
          <a:srcRect l="34447"/>
          <a:stretch/>
        </p:blipFill>
        <p:spPr>
          <a:xfrm>
            <a:off x="2527905" y="792239"/>
            <a:ext cx="2367643" cy="839952"/>
          </a:xfrm>
          <a:prstGeom prst="rect">
            <a:avLst/>
          </a:prstGeom>
        </p:spPr>
      </p:pic>
      <p:pic>
        <p:nvPicPr>
          <p:cNvPr id="16" name="Image 15" descr="1_CURIE-logo.jp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9766840" y="0"/>
            <a:ext cx="2138053" cy="2160000"/>
          </a:xfrm>
          <a:prstGeom prst="rect">
            <a:avLst/>
          </a:prstGeom>
        </p:spPr>
      </p:pic>
    </p:spTree>
    <p:extLst>
      <p:ext uri="{BB962C8B-B14F-4D97-AF65-F5344CB8AC3E}">
        <p14:creationId xmlns:p14="http://schemas.microsoft.com/office/powerpoint/2010/main" xmlns="" val="11530029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ommaire de la présentati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SOMMAIRE</a:t>
            </a:r>
            <a:endParaRPr lang="fr-FR" dirty="0"/>
          </a:p>
        </p:txBody>
      </p:sp>
      <p:sp>
        <p:nvSpPr>
          <p:cNvPr id="3" name="Espace réservé du contenu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cxnSp>
        <p:nvCxnSpPr>
          <p:cNvPr id="9" name="Connecteur droit 8"/>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sp>
        <p:nvSpPr>
          <p:cNvPr id="12"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pic>
        <p:nvPicPr>
          <p:cNvPr id="10" name="Image 9"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242123408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de chapitre">
    <p:spTree>
      <p:nvGrpSpPr>
        <p:cNvPr id="1" name=""/>
        <p:cNvGrpSpPr/>
        <p:nvPr/>
      </p:nvGrpSpPr>
      <p:grpSpPr>
        <a:xfrm>
          <a:off x="0" y="0"/>
          <a:ext cx="0" cy="0"/>
          <a:chOff x="0" y="0"/>
          <a:chExt cx="0" cy="0"/>
        </a:xfrm>
      </p:grpSpPr>
      <p:sp>
        <p:nvSpPr>
          <p:cNvPr id="7" name="Rectangle 6"/>
          <p:cNvSpPr/>
          <p:nvPr userDrawn="1"/>
        </p:nvSpPr>
        <p:spPr>
          <a:xfrm>
            <a:off x="1" y="0"/>
            <a:ext cx="4178353" cy="6858000"/>
          </a:xfrm>
          <a:prstGeom prst="rect">
            <a:avLst/>
          </a:prstGeom>
          <a:solidFill>
            <a:srgbClr val="CF0A2C"/>
          </a:solidFill>
          <a:ln>
            <a:solidFill>
              <a:srgbClr val="CF0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Rectangle 7"/>
          <p:cNvSpPr/>
          <p:nvPr userDrawn="1"/>
        </p:nvSpPr>
        <p:spPr>
          <a:xfrm>
            <a:off x="4178354" y="0"/>
            <a:ext cx="8013647" cy="6858000"/>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Espace réservé du numéro de diapositive 5"/>
          <p:cNvSpPr>
            <a:spLocks noGrp="1"/>
          </p:cNvSpPr>
          <p:nvPr>
            <p:ph type="sldNum" sz="quarter" idx="12"/>
          </p:nvPr>
        </p:nvSpPr>
        <p:spPr>
          <a:xfrm>
            <a:off x="401971" y="6227726"/>
            <a:ext cx="480892" cy="328759"/>
          </a:xfrm>
          <a:solidFill>
            <a:srgbClr val="CF0A2C"/>
          </a:solidFill>
          <a:ln>
            <a:solidFill>
              <a:srgbClr val="CF0A2C"/>
            </a:solidFill>
          </a:ln>
        </p:spPr>
        <p:txBody>
          <a:bodyPr/>
          <a:lstStyle>
            <a:lvl1pPr>
              <a:defRPr>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pic>
        <p:nvPicPr>
          <p:cNvPr id="10" name="Image 9"/>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5542491" y="1050880"/>
            <a:ext cx="5691596" cy="5691596"/>
          </a:xfrm>
          <a:prstGeom prst="rect">
            <a:avLst/>
          </a:prstGeom>
          <a:effectLst>
            <a:softEdge rad="0"/>
          </a:effectLst>
        </p:spPr>
      </p:pic>
      <p:sp>
        <p:nvSpPr>
          <p:cNvPr id="11" name="Titre 1"/>
          <p:cNvSpPr>
            <a:spLocks noGrp="1"/>
          </p:cNvSpPr>
          <p:nvPr>
            <p:ph type="ctrTitle" hasCustomPrompt="1"/>
          </p:nvPr>
        </p:nvSpPr>
        <p:spPr>
          <a:xfrm>
            <a:off x="4600575" y="588840"/>
            <a:ext cx="6535459" cy="1076947"/>
          </a:xfrm>
        </p:spPr>
        <p:txBody>
          <a:bodyPr anchor="b">
            <a:normAutofit/>
          </a:bodyPr>
          <a:lstStyle>
            <a:lvl1pPr algn="l">
              <a:defRPr sz="3200" b="0" cap="none" baseline="0">
                <a:solidFill>
                  <a:schemeClr val="bg1"/>
                </a:solidFill>
                <a:latin typeface="Arial" panose="020B0604020202020204" pitchFamily="34" charset="0"/>
                <a:cs typeface="Arial" panose="020B0604020202020204" pitchFamily="34" charset="0"/>
              </a:defRPr>
            </a:lvl1pPr>
          </a:lstStyle>
          <a:p>
            <a:r>
              <a:rPr lang="fr-FR" dirty="0" smtClean="0"/>
              <a:t>Titre du chapitre</a:t>
            </a:r>
            <a:endParaRPr lang="fr-FR" dirty="0"/>
          </a:p>
        </p:txBody>
      </p:sp>
      <p:cxnSp>
        <p:nvCxnSpPr>
          <p:cNvPr id="14" name="Connecteur droit 13"/>
          <p:cNvCxnSpPr/>
          <p:nvPr userDrawn="1"/>
        </p:nvCxnSpPr>
        <p:spPr>
          <a:xfrm>
            <a:off x="523875" y="539296"/>
            <a:ext cx="2914651"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userDrawn="1"/>
        </p:nvCxnSpPr>
        <p:spPr>
          <a:xfrm>
            <a:off x="4638677" y="539296"/>
            <a:ext cx="7256209"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userDrawn="1"/>
        </p:nvSpPr>
        <p:spPr>
          <a:xfrm>
            <a:off x="457202" y="716248"/>
            <a:ext cx="3009927" cy="307777"/>
          </a:xfrm>
          <a:prstGeom prst="rect">
            <a:avLst/>
          </a:prstGeom>
          <a:noFill/>
        </p:spPr>
        <p:txBody>
          <a:bodyPr wrap="square" rtlCol="0">
            <a:spAutoFit/>
          </a:bodyPr>
          <a:lstStyle/>
          <a:p>
            <a:r>
              <a:rPr lang="fr-FR" sz="1400" cap="all" dirty="0" smtClean="0">
                <a:solidFill>
                  <a:prstClr val="white"/>
                </a:solidFill>
                <a:latin typeface="Arial" panose="020B0604020202020204" pitchFamily="34" charset="0"/>
                <a:cs typeface="Arial" panose="020B0604020202020204" pitchFamily="34" charset="0"/>
              </a:rPr>
              <a:t>Université paris </a:t>
            </a:r>
            <a:r>
              <a:rPr lang="fr-FR" sz="1400" cap="all" dirty="0" err="1" smtClean="0">
                <a:solidFill>
                  <a:prstClr val="white"/>
                </a:solidFill>
                <a:latin typeface="Arial" panose="020B0604020202020204" pitchFamily="34" charset="0"/>
                <a:cs typeface="Arial" panose="020B0604020202020204" pitchFamily="34" charset="0"/>
              </a:rPr>
              <a:t>descartes</a:t>
            </a:r>
            <a:endParaRPr lang="fr-FR" sz="1400" cap="al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772487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sp>
        <p:nvSpPr>
          <p:cNvPr id="3" name="Espace réservé du contenu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cxnSp>
        <p:nvCxnSpPr>
          <p:cNvPr id="9" name="Connecteur droit 8"/>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sp>
        <p:nvSpPr>
          <p:cNvPr id="12"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pic>
        <p:nvPicPr>
          <p:cNvPr id="11" name="Image 10"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28551830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Rectangle 7"/>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Titre 1"/>
          <p:cNvSpPr>
            <a:spLocks noGrp="1"/>
          </p:cNvSpPr>
          <p:nvPr>
            <p:ph type="title" hasCustomPrompt="1"/>
          </p:nvPr>
        </p:nvSpPr>
        <p:spPr>
          <a:xfrm>
            <a:off x="838200" y="365127"/>
            <a:ext cx="10515600" cy="1325563"/>
          </a:xfrm>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cxnSp>
        <p:nvCxnSpPr>
          <p:cNvPr id="10" name="Connecteur droit 9"/>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pic>
        <p:nvPicPr>
          <p:cNvPr id="11" name="Image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12"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pic>
        <p:nvPicPr>
          <p:cNvPr id="14" name="Image 13"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19176898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Rectangle 9"/>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Titre 1"/>
          <p:cNvSpPr>
            <a:spLocks noGrp="1"/>
          </p:cNvSpPr>
          <p:nvPr>
            <p:ph type="title" hasCustomPrompt="1"/>
          </p:nvPr>
        </p:nvSpPr>
        <p:spPr>
          <a:xfrm>
            <a:off x="838200" y="365127"/>
            <a:ext cx="10515600" cy="1325563"/>
          </a:xfrm>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cxnSp>
        <p:nvCxnSpPr>
          <p:cNvPr id="14" name="Connecteur droit 13"/>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pic>
        <p:nvPicPr>
          <p:cNvPr id="15" name="Image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16"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Gill Sans MT" panose="020B0502020104020203"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pic>
        <p:nvPicPr>
          <p:cNvPr id="12" name="Image 11"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30139804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0073C8A-2BA4-7A47-B36A-AFCF96F3C56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F969E41A-8FAA-8541-976D-E953C2E91CE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AFF82CA5-02C7-BC43-B100-AC8D90EEEBCC}"/>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5" name="Espace réservé du pied de page 4">
            <a:extLst>
              <a:ext uri="{FF2B5EF4-FFF2-40B4-BE49-F238E27FC236}">
                <a16:creationId xmlns:a16="http://schemas.microsoft.com/office/drawing/2014/main" xmlns="" id="{B73D39EA-4C69-6F44-9EFA-2AAB7D7574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AB49EEE0-D76B-774A-A3A7-48AC9077ED82}"/>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2706023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u seul">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838200" y="666752"/>
            <a:ext cx="10515600" cy="55102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9"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Gill Sans MT" panose="020B0502020104020203"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pic>
        <p:nvPicPr>
          <p:cNvPr id="11" name="Image 10"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259870329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83188" y="365127"/>
            <a:ext cx="6172200" cy="54959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half" idx="2" hasCustomPrompt="1"/>
          </p:nvPr>
        </p:nvSpPr>
        <p:spPr>
          <a:xfrm>
            <a:off x="839788" y="2057400"/>
            <a:ext cx="3932237" cy="3811588"/>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Légende</a:t>
            </a:r>
          </a:p>
        </p:txBody>
      </p:sp>
      <p:sp>
        <p:nvSpPr>
          <p:cNvPr id="8" name="Rectangle 7"/>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10"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sp>
        <p:nvSpPr>
          <p:cNvPr id="11" name="Titre 1"/>
          <p:cNvSpPr>
            <a:spLocks noGrp="1"/>
          </p:cNvSpPr>
          <p:nvPr>
            <p:ph type="title" hasCustomPrompt="1"/>
          </p:nvPr>
        </p:nvSpPr>
        <p:spPr>
          <a:xfrm>
            <a:off x="838201" y="365126"/>
            <a:ext cx="4344988" cy="1349375"/>
          </a:xfrm>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cxnSp>
        <p:nvCxnSpPr>
          <p:cNvPr id="15" name="Connecteur droit 14"/>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pic>
        <p:nvPicPr>
          <p:cNvPr id="13" name="Image 12"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101612136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5183188" y="987427"/>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hasCustomPrompt="1"/>
          </p:nvPr>
        </p:nvSpPr>
        <p:spPr>
          <a:xfrm>
            <a:off x="839788" y="2057400"/>
            <a:ext cx="3932237" cy="3811588"/>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Légende</a:t>
            </a:r>
          </a:p>
        </p:txBody>
      </p:sp>
      <p:sp>
        <p:nvSpPr>
          <p:cNvPr id="8" name="Rectangle 7"/>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10"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sp>
        <p:nvSpPr>
          <p:cNvPr id="11" name="Titre 1"/>
          <p:cNvSpPr>
            <a:spLocks noGrp="1"/>
          </p:cNvSpPr>
          <p:nvPr>
            <p:ph type="title" hasCustomPrompt="1"/>
          </p:nvPr>
        </p:nvSpPr>
        <p:spPr>
          <a:xfrm>
            <a:off x="838201" y="365126"/>
            <a:ext cx="4344988" cy="1349375"/>
          </a:xfrm>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cxnSp>
        <p:nvCxnSpPr>
          <p:cNvPr id="12" name="Connecteur droit 11"/>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pic>
        <p:nvPicPr>
          <p:cNvPr id="14" name="Image 13"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180756654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que avec légende">
    <p:spTree>
      <p:nvGrpSpPr>
        <p:cNvPr id="1" name=""/>
        <p:cNvGrpSpPr/>
        <p:nvPr/>
      </p:nvGrpSpPr>
      <p:grpSpPr>
        <a:xfrm>
          <a:off x="0" y="0"/>
          <a:ext cx="0" cy="0"/>
          <a:chOff x="0" y="0"/>
          <a:chExt cx="0" cy="0"/>
        </a:xfrm>
      </p:grpSpPr>
      <p:sp>
        <p:nvSpPr>
          <p:cNvPr id="4" name="Espace réservé du texte 3"/>
          <p:cNvSpPr>
            <a:spLocks noGrp="1"/>
          </p:cNvSpPr>
          <p:nvPr>
            <p:ph type="body" sz="half" idx="2" hasCustomPrompt="1"/>
          </p:nvPr>
        </p:nvSpPr>
        <p:spPr>
          <a:xfrm>
            <a:off x="839788" y="2057400"/>
            <a:ext cx="3932237" cy="3811588"/>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Légende</a:t>
            </a:r>
          </a:p>
        </p:txBody>
      </p:sp>
      <p:sp>
        <p:nvSpPr>
          <p:cNvPr id="8" name="Rectangle 7"/>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10"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Gill Sans MT" panose="020B0502020104020203"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sp>
        <p:nvSpPr>
          <p:cNvPr id="11" name="Titre 1"/>
          <p:cNvSpPr>
            <a:spLocks noGrp="1"/>
          </p:cNvSpPr>
          <p:nvPr>
            <p:ph type="title" hasCustomPrompt="1"/>
          </p:nvPr>
        </p:nvSpPr>
        <p:spPr>
          <a:xfrm>
            <a:off x="838201" y="365126"/>
            <a:ext cx="4344988" cy="1349375"/>
          </a:xfrm>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cxnSp>
        <p:nvCxnSpPr>
          <p:cNvPr id="12" name="Connecteur droit 11"/>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sp>
        <p:nvSpPr>
          <p:cNvPr id="7" name="Espace réservé du graphique 6"/>
          <p:cNvSpPr>
            <a:spLocks noGrp="1"/>
          </p:cNvSpPr>
          <p:nvPr>
            <p:ph type="chart" sz="quarter" idx="13"/>
          </p:nvPr>
        </p:nvSpPr>
        <p:spPr>
          <a:xfrm>
            <a:off x="5183188" y="466727"/>
            <a:ext cx="6361112" cy="5402263"/>
          </a:xfrm>
        </p:spPr>
        <p:txBody>
          <a:bodyPr/>
          <a:lstStyle>
            <a:lvl1pPr>
              <a:defRPr>
                <a:latin typeface="Arial" panose="020B0604020202020204" pitchFamily="34" charset="0"/>
                <a:cs typeface="Arial" panose="020B0604020202020204" pitchFamily="34" charset="0"/>
              </a:defRPr>
            </a:lvl1pPr>
          </a:lstStyle>
          <a:p>
            <a:r>
              <a:rPr lang="fr-FR" smtClean="0"/>
              <a:t>Cliquez sur l'icône pour ajouter un graphique</a:t>
            </a:r>
            <a:endParaRPr lang="fr-FR"/>
          </a:p>
        </p:txBody>
      </p:sp>
      <p:pic>
        <p:nvPicPr>
          <p:cNvPr id="14" name="Image 13"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345707001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images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267451" y="2007083"/>
            <a:ext cx="5086351" cy="3326917"/>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hasCustomPrompt="1"/>
          </p:nvPr>
        </p:nvSpPr>
        <p:spPr>
          <a:xfrm>
            <a:off x="838200" y="5455085"/>
            <a:ext cx="3932237" cy="49530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Légende</a:t>
            </a:r>
          </a:p>
        </p:txBody>
      </p:sp>
      <p:sp>
        <p:nvSpPr>
          <p:cNvPr id="8" name="Rectangle 7"/>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sp>
        <p:nvSpPr>
          <p:cNvPr id="11" name="Titre 1"/>
          <p:cNvSpPr>
            <a:spLocks noGrp="1"/>
          </p:cNvSpPr>
          <p:nvPr>
            <p:ph type="title" hasCustomPrompt="1"/>
          </p:nvPr>
        </p:nvSpPr>
        <p:spPr>
          <a:xfrm>
            <a:off x="838200" y="365126"/>
            <a:ext cx="10515600" cy="1349375"/>
          </a:xfrm>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cxnSp>
        <p:nvCxnSpPr>
          <p:cNvPr id="12" name="Connecteur droit 11"/>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pic>
        <p:nvPicPr>
          <p:cNvPr id="9" name="Imag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13" name="Espace réservé pour une image  2"/>
          <p:cNvSpPr>
            <a:spLocks noGrp="1"/>
          </p:cNvSpPr>
          <p:nvPr>
            <p:ph type="pic" idx="13"/>
          </p:nvPr>
        </p:nvSpPr>
        <p:spPr>
          <a:xfrm>
            <a:off x="838201" y="2021287"/>
            <a:ext cx="5210175" cy="331271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14" name="Espace réservé du texte 3"/>
          <p:cNvSpPr>
            <a:spLocks noGrp="1"/>
          </p:cNvSpPr>
          <p:nvPr>
            <p:ph type="body" sz="half" idx="14" hasCustomPrompt="1"/>
          </p:nvPr>
        </p:nvSpPr>
        <p:spPr>
          <a:xfrm>
            <a:off x="6267451" y="5455085"/>
            <a:ext cx="3932237" cy="49530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Légende</a:t>
            </a:r>
          </a:p>
        </p:txBody>
      </p:sp>
      <p:pic>
        <p:nvPicPr>
          <p:cNvPr id="16" name="Image 15"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32045377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graphiques avec légende">
    <p:spTree>
      <p:nvGrpSpPr>
        <p:cNvPr id="1" name=""/>
        <p:cNvGrpSpPr/>
        <p:nvPr/>
      </p:nvGrpSpPr>
      <p:grpSpPr>
        <a:xfrm>
          <a:off x="0" y="0"/>
          <a:ext cx="0" cy="0"/>
          <a:chOff x="0" y="0"/>
          <a:chExt cx="0" cy="0"/>
        </a:xfrm>
      </p:grpSpPr>
      <p:sp>
        <p:nvSpPr>
          <p:cNvPr id="4" name="Espace réservé du texte 3"/>
          <p:cNvSpPr>
            <a:spLocks noGrp="1"/>
          </p:cNvSpPr>
          <p:nvPr>
            <p:ph type="body" sz="half" idx="2" hasCustomPrompt="1"/>
          </p:nvPr>
        </p:nvSpPr>
        <p:spPr>
          <a:xfrm>
            <a:off x="838200" y="5455085"/>
            <a:ext cx="3932237" cy="49530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Légende</a:t>
            </a:r>
          </a:p>
        </p:txBody>
      </p:sp>
      <p:sp>
        <p:nvSpPr>
          <p:cNvPr id="8" name="Rectangle 7"/>
          <p:cNvSpPr/>
          <p:nvPr userDrawn="1"/>
        </p:nvSpPr>
        <p:spPr>
          <a:xfrm>
            <a:off x="0" y="-63610"/>
            <a:ext cx="381000" cy="7084612"/>
          </a:xfrm>
          <a:prstGeom prst="rect">
            <a:avLst/>
          </a:prstGeom>
          <a:solidFill>
            <a:srgbClr val="B41325"/>
          </a:solidFill>
          <a:ln>
            <a:solidFill>
              <a:srgbClr val="B413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Espace réservé du numéro de diapositive 5"/>
          <p:cNvSpPr>
            <a:spLocks noGrp="1"/>
          </p:cNvSpPr>
          <p:nvPr>
            <p:ph type="sldNum" sz="quarter" idx="12"/>
          </p:nvPr>
        </p:nvSpPr>
        <p:spPr>
          <a:xfrm>
            <a:off x="838200" y="6376272"/>
            <a:ext cx="360509" cy="247367"/>
          </a:xfrm>
          <a:solidFill>
            <a:schemeClr val="bg1">
              <a:lumMod val="50000"/>
            </a:schemeClr>
          </a:solidFill>
          <a:ln>
            <a:solidFill>
              <a:schemeClr val="bg1">
                <a:lumMod val="50000"/>
              </a:schemeClr>
            </a:solidFill>
          </a:ln>
        </p:spPr>
        <p:txBody>
          <a:bodyPr/>
          <a:lstStyle>
            <a:lvl1pPr algn="l">
              <a:defRPr sz="1000" b="1">
                <a:solidFill>
                  <a:schemeClr val="bg1"/>
                </a:solidFill>
                <a:latin typeface="Arial" panose="020B0604020202020204" pitchFamily="34" charset="0"/>
                <a:cs typeface="Arial" panose="020B0604020202020204" pitchFamily="34" charset="0"/>
              </a:defRPr>
            </a:lvl1pPr>
          </a:lstStyle>
          <a:p>
            <a:fld id="{9CB98EC3-35E7-49FA-9AF4-4E8F95B85875}" type="slidenum">
              <a:rPr lang="fr-FR" smtClean="0">
                <a:solidFill>
                  <a:prstClr val="white"/>
                </a:solidFill>
              </a:rPr>
              <a:pPr/>
              <a:t>‹N°›</a:t>
            </a:fld>
            <a:endParaRPr lang="fr-FR" dirty="0">
              <a:solidFill>
                <a:prstClr val="white"/>
              </a:solidFill>
            </a:endParaRPr>
          </a:p>
        </p:txBody>
      </p:sp>
      <p:sp>
        <p:nvSpPr>
          <p:cNvPr id="11" name="Titre 1"/>
          <p:cNvSpPr>
            <a:spLocks noGrp="1"/>
          </p:cNvSpPr>
          <p:nvPr>
            <p:ph type="title" hasCustomPrompt="1"/>
          </p:nvPr>
        </p:nvSpPr>
        <p:spPr>
          <a:xfrm>
            <a:off x="838200" y="365126"/>
            <a:ext cx="10515600" cy="1349375"/>
          </a:xfrm>
        </p:spPr>
        <p:txBody>
          <a:bodyPr>
            <a:normAutofit/>
          </a:bodyPr>
          <a:lstStyle>
            <a:lvl1pPr>
              <a:defRPr sz="3600" b="1">
                <a:solidFill>
                  <a:schemeClr val="bg1">
                    <a:lumMod val="50000"/>
                  </a:schemeClr>
                </a:solidFill>
                <a:latin typeface="Arial" panose="020B0604020202020204" pitchFamily="34" charset="0"/>
                <a:cs typeface="Arial" panose="020B0604020202020204" pitchFamily="34" charset="0"/>
              </a:defRPr>
            </a:lvl1pPr>
          </a:lstStyle>
          <a:p>
            <a:r>
              <a:rPr lang="fr-FR" dirty="0" smtClean="0"/>
              <a:t>TITRE </a:t>
            </a:r>
            <a:br>
              <a:rPr lang="fr-FR" dirty="0" smtClean="0"/>
            </a:br>
            <a:r>
              <a:rPr lang="fr-FR" dirty="0" smtClean="0"/>
              <a:t>DE LA SLIDE</a:t>
            </a:r>
            <a:endParaRPr lang="fr-FR" dirty="0"/>
          </a:p>
        </p:txBody>
      </p:sp>
      <p:cxnSp>
        <p:nvCxnSpPr>
          <p:cNvPr id="12" name="Connecteur droit 11"/>
          <p:cNvCxnSpPr/>
          <p:nvPr userDrawn="1"/>
        </p:nvCxnSpPr>
        <p:spPr>
          <a:xfrm>
            <a:off x="960345" y="1684009"/>
            <a:ext cx="705688" cy="6681"/>
          </a:xfrm>
          <a:prstGeom prst="line">
            <a:avLst/>
          </a:prstGeom>
          <a:ln w="50800">
            <a:solidFill>
              <a:srgbClr val="717273"/>
            </a:solidFill>
          </a:ln>
        </p:spPr>
        <p:style>
          <a:lnRef idx="3">
            <a:schemeClr val="dk1"/>
          </a:lnRef>
          <a:fillRef idx="0">
            <a:schemeClr val="dk1"/>
          </a:fillRef>
          <a:effectRef idx="2">
            <a:schemeClr val="dk1"/>
          </a:effectRef>
          <a:fontRef idx="minor">
            <a:schemeClr val="tx1"/>
          </a:fontRef>
        </p:style>
      </p:cxnSp>
      <p:pic>
        <p:nvPicPr>
          <p:cNvPr id="9" name="Imag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765530" y="6069485"/>
            <a:ext cx="1588271" cy="613570"/>
          </a:xfrm>
          <a:prstGeom prst="rect">
            <a:avLst/>
          </a:prstGeom>
        </p:spPr>
      </p:pic>
      <p:sp>
        <p:nvSpPr>
          <p:cNvPr id="14" name="Espace réservé du texte 3"/>
          <p:cNvSpPr>
            <a:spLocks noGrp="1"/>
          </p:cNvSpPr>
          <p:nvPr>
            <p:ph type="body" sz="half" idx="14" hasCustomPrompt="1"/>
          </p:nvPr>
        </p:nvSpPr>
        <p:spPr>
          <a:xfrm>
            <a:off x="6019800" y="5455085"/>
            <a:ext cx="3932237" cy="49530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Légende</a:t>
            </a:r>
          </a:p>
        </p:txBody>
      </p:sp>
      <p:sp>
        <p:nvSpPr>
          <p:cNvPr id="5" name="Espace réservé du graphique 4"/>
          <p:cNvSpPr>
            <a:spLocks noGrp="1"/>
          </p:cNvSpPr>
          <p:nvPr>
            <p:ph type="chart" sz="quarter" idx="15"/>
          </p:nvPr>
        </p:nvSpPr>
        <p:spPr>
          <a:xfrm>
            <a:off x="838201" y="2047875"/>
            <a:ext cx="4981575" cy="3238500"/>
          </a:xfrm>
        </p:spPr>
        <p:txBody>
          <a:bodyPr/>
          <a:lstStyle>
            <a:lvl1pPr>
              <a:defRPr>
                <a:latin typeface="Arial" panose="020B0604020202020204" pitchFamily="34" charset="0"/>
                <a:cs typeface="Arial" panose="020B0604020202020204" pitchFamily="34" charset="0"/>
              </a:defRPr>
            </a:lvl1pPr>
          </a:lstStyle>
          <a:p>
            <a:r>
              <a:rPr lang="fr-FR" smtClean="0"/>
              <a:t>Cliquez sur l'icône pour ajouter un graphique</a:t>
            </a:r>
            <a:endParaRPr lang="fr-FR"/>
          </a:p>
        </p:txBody>
      </p:sp>
      <p:sp>
        <p:nvSpPr>
          <p:cNvPr id="15" name="Espace réservé du graphique 4"/>
          <p:cNvSpPr>
            <a:spLocks noGrp="1"/>
          </p:cNvSpPr>
          <p:nvPr>
            <p:ph type="chart" sz="quarter" idx="16"/>
          </p:nvPr>
        </p:nvSpPr>
        <p:spPr>
          <a:xfrm>
            <a:off x="6019800" y="2047875"/>
            <a:ext cx="5334000" cy="3238500"/>
          </a:xfrm>
        </p:spPr>
        <p:txBody>
          <a:bodyPr/>
          <a:lstStyle>
            <a:lvl1pPr>
              <a:defRPr>
                <a:latin typeface="Arial" panose="020B0604020202020204" pitchFamily="34" charset="0"/>
                <a:cs typeface="Arial" panose="020B0604020202020204" pitchFamily="34" charset="0"/>
              </a:defRPr>
            </a:lvl1pPr>
          </a:lstStyle>
          <a:p>
            <a:r>
              <a:rPr lang="fr-FR" smtClean="0"/>
              <a:t>Cliquez sur l'icône pour ajouter un graphique</a:t>
            </a:r>
            <a:endParaRPr lang="fr-FR"/>
          </a:p>
        </p:txBody>
      </p:sp>
      <p:pic>
        <p:nvPicPr>
          <p:cNvPr id="16" name="Image 15" descr="1_CURIE-logo.jp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1476160" y="6023346"/>
            <a:ext cx="703267" cy="710485"/>
          </a:xfrm>
          <a:prstGeom prst="rect">
            <a:avLst/>
          </a:prstGeom>
        </p:spPr>
      </p:pic>
    </p:spTree>
    <p:extLst>
      <p:ext uri="{BB962C8B-B14F-4D97-AF65-F5344CB8AC3E}">
        <p14:creationId xmlns:p14="http://schemas.microsoft.com/office/powerpoint/2010/main" xmlns="" val="6206590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4"/>
            <a:ext cx="5392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89784" y="1600204"/>
            <a:ext cx="5392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0" hangingPunct="0">
              <a:defRPr>
                <a:latin typeface="Helvetica" charset="0"/>
              </a:defRPr>
            </a:lvl1pPr>
          </a:lstStyle>
          <a:p>
            <a:pPr>
              <a:defRPr/>
            </a:pPr>
            <a:endParaRPr lang="fr-FR" altLang="fr-FR">
              <a:solidFill>
                <a:prstClr val="black">
                  <a:tint val="75000"/>
                </a:prstClr>
              </a:solidFill>
            </a:endParaRPr>
          </a:p>
        </p:txBody>
      </p:sp>
      <p:sp>
        <p:nvSpPr>
          <p:cNvPr id="6" name="Rectangle 5"/>
          <p:cNvSpPr>
            <a:spLocks noGrp="1" noChangeArrowheads="1"/>
          </p:cNvSpPr>
          <p:nvPr>
            <p:ph type="ftr" sz="quarter" idx="11"/>
          </p:nvPr>
        </p:nvSpPr>
        <p:spPr/>
        <p:txBody>
          <a:bodyPr/>
          <a:lstStyle>
            <a:lvl1pPr eaLnBrk="0" hangingPunct="0">
              <a:defRPr>
                <a:latin typeface="Helvetica" charset="0"/>
              </a:defRPr>
            </a:lvl1pPr>
          </a:lstStyle>
          <a:p>
            <a:pPr>
              <a:defRPr/>
            </a:pPr>
            <a:endParaRPr lang="fr-FR" altLang="fr-FR">
              <a:solidFill>
                <a:prstClr val="black">
                  <a:tint val="75000"/>
                </a:prstClr>
              </a:solidFill>
            </a:endParaRPr>
          </a:p>
        </p:txBody>
      </p:sp>
      <p:sp>
        <p:nvSpPr>
          <p:cNvPr id="7" name="Rectangle 6"/>
          <p:cNvSpPr>
            <a:spLocks noGrp="1" noChangeArrowheads="1"/>
          </p:cNvSpPr>
          <p:nvPr>
            <p:ph type="sldNum" sz="quarter" idx="12"/>
          </p:nvPr>
        </p:nvSpPr>
        <p:spPr/>
        <p:txBody>
          <a:bodyPr/>
          <a:lstStyle>
            <a:lvl1pPr eaLnBrk="0" hangingPunct="0">
              <a:defRPr>
                <a:latin typeface="Helvetica" charset="0"/>
              </a:defRPr>
            </a:lvl1pPr>
          </a:lstStyle>
          <a:p>
            <a:fld id="{B5BBF170-F1C8-404F-ABC0-2F88E882C3F6}" type="slidenum">
              <a:rPr lang="fr-FR">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xmlns="" val="1913939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 titr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EE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EE8220"/>
              </a:solidFill>
            </a:endParaRPr>
          </a:p>
        </p:txBody>
      </p:sp>
      <p:sp>
        <p:nvSpPr>
          <p:cNvPr id="10" name="Rectangle 9"/>
          <p:cNvSpPr/>
          <p:nvPr userDrawn="1"/>
        </p:nvSpPr>
        <p:spPr bwMode="auto">
          <a:xfrm>
            <a:off x="0" y="6400800"/>
            <a:ext cx="12192000" cy="486000"/>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ctr"/>
            <a:endParaRPr lang="fr-FR">
              <a:solidFill>
                <a:srgbClr val="5B9BD5"/>
              </a:solidFill>
            </a:endParaRPr>
          </a:p>
        </p:txBody>
      </p:sp>
      <p:sp>
        <p:nvSpPr>
          <p:cNvPr id="2" name="Title 1"/>
          <p:cNvSpPr>
            <a:spLocks noGrp="1"/>
          </p:cNvSpPr>
          <p:nvPr>
            <p:ph type="ctrTitle"/>
          </p:nvPr>
        </p:nvSpPr>
        <p:spPr>
          <a:xfrm>
            <a:off x="2927648" y="2348880"/>
            <a:ext cx="7725768" cy="2664296"/>
          </a:xfrm>
        </p:spPr>
        <p:txBody>
          <a:bodyPr anchor="t" anchorCtr="0"/>
          <a:lstStyle>
            <a:lvl1pPr algn="l">
              <a:lnSpc>
                <a:spcPts val="6500"/>
              </a:lnSpc>
              <a:defRPr sz="7200" b="1" i="0">
                <a:solidFill>
                  <a:schemeClr val="bg1"/>
                </a:solidFill>
                <a:latin typeface="Century Gothic"/>
                <a:cs typeface="Century Gothic"/>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accent2"/>
                </a:solidFill>
              </a:defRPr>
            </a:lvl1pPr>
          </a:lstStyle>
          <a:p>
            <a:fld id="{67430957-91B9-4CE7-B757-D9B7B68DEEE7}" type="datetime4">
              <a:rPr lang="fr-FR" smtClean="0">
                <a:solidFill>
                  <a:srgbClr val="ED7D31"/>
                </a:solidFill>
              </a:rPr>
              <a:pPr/>
              <a:t>8 octobre 2019</a:t>
            </a:fld>
            <a:endParaRPr lang="en-US">
              <a:solidFill>
                <a:srgbClr val="ED7D31"/>
              </a:solidFill>
            </a:endParaRPr>
          </a:p>
        </p:txBody>
      </p:sp>
      <p:sp>
        <p:nvSpPr>
          <p:cNvPr id="5" name="Footer Placeholder 4"/>
          <p:cNvSpPr>
            <a:spLocks noGrp="1"/>
          </p:cNvSpPr>
          <p:nvPr>
            <p:ph type="ftr" sz="quarter" idx="11"/>
          </p:nvPr>
        </p:nvSpPr>
        <p:spPr/>
        <p:txBody>
          <a:bodyPr/>
          <a:lstStyle>
            <a:lvl1pPr>
              <a:defRPr>
                <a:solidFill>
                  <a:srgbClr val="5B5B60"/>
                </a:solidFill>
              </a:defRPr>
            </a:lvl1pPr>
          </a:lstStyle>
          <a:p>
            <a:r>
              <a:rPr lang="fr-FR" b="1" smtClean="0"/>
              <a:t>Institut Curie </a:t>
            </a:r>
            <a:r>
              <a:rPr lang="fr-FR" smtClean="0"/>
              <a:t>- nom de l'émetteur - </a:t>
            </a:r>
            <a:r>
              <a:rPr lang="fr-FR" i="1" smtClean="0"/>
              <a:t>Titre de la présentation</a:t>
            </a:r>
            <a:endParaRPr lang="en-US" i="1"/>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5E366EBC-928B-1F4D-BCBB-31473BB08F84}" type="slidenum">
              <a:rPr lang="en-US" smtClean="0">
                <a:solidFill>
                  <a:srgbClr val="ED7D31"/>
                </a:solidFill>
              </a:rPr>
              <a:pPr/>
              <a:t>‹N°›</a:t>
            </a:fld>
            <a:endParaRPr lang="en-US">
              <a:solidFill>
                <a:srgbClr val="ED7D31"/>
              </a:solidFill>
            </a:endParaRPr>
          </a:p>
        </p:txBody>
      </p:sp>
      <p:cxnSp>
        <p:nvCxnSpPr>
          <p:cNvPr id="17" name="Connecteur droit 16"/>
          <p:cNvCxnSpPr/>
          <p:nvPr userDrawn="1"/>
        </p:nvCxnSpPr>
        <p:spPr>
          <a:xfrm>
            <a:off x="9936427" y="6550072"/>
            <a:ext cx="0" cy="208868"/>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9" name="Image 18" descr="LogolC-Gris300Marge.png"/>
          <p:cNvPicPr>
            <a:picLocks noChangeAspect="1"/>
          </p:cNvPicPr>
          <p:nvPr userDrawn="1"/>
        </p:nvPicPr>
        <p:blipFill>
          <a:blip r:embed="rId2"/>
          <a:stretch>
            <a:fillRect/>
          </a:stretch>
        </p:blipFill>
        <p:spPr>
          <a:xfrm>
            <a:off x="140937" y="6488624"/>
            <a:ext cx="577089" cy="286513"/>
          </a:xfrm>
          <a:prstGeom prst="rect">
            <a:avLst/>
          </a:prstGeom>
          <a:ln>
            <a:noFill/>
          </a:ln>
        </p:spPr>
      </p:pic>
    </p:spTree>
    <p:extLst>
      <p:ext uri="{BB962C8B-B14F-4D97-AF65-F5344CB8AC3E}">
        <p14:creationId xmlns:p14="http://schemas.microsoft.com/office/powerpoint/2010/main" xmlns="" val="4391093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76B4F42-A758-8645-99B1-2C3644B7B6B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4715FF60-41DB-F343-9BCD-3A9F9EDB9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8781F89D-7B17-3B40-A3DE-AC016CB2765E}"/>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5" name="Espace réservé du pied de page 4">
            <a:extLst>
              <a:ext uri="{FF2B5EF4-FFF2-40B4-BE49-F238E27FC236}">
                <a16:creationId xmlns:a16="http://schemas.microsoft.com/office/drawing/2014/main" xmlns="" id="{5AD21646-EEA5-B14D-B993-EC6F58276A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FB0ECF79-07C0-FF44-8037-80BBD6C06024}"/>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392750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CA9ABC7-D364-E149-BC35-508BAB378A3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9C85D6F1-1D78-8743-9D34-351CBE2A082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5AA561EF-D880-0443-9F19-63D32DF2150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16B2433A-D26C-C643-AFB4-0E755DDF1DA3}"/>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6" name="Espace réservé du pied de page 5">
            <a:extLst>
              <a:ext uri="{FF2B5EF4-FFF2-40B4-BE49-F238E27FC236}">
                <a16:creationId xmlns:a16="http://schemas.microsoft.com/office/drawing/2014/main" xmlns="" id="{C24FB419-B869-3244-BE69-001399990F1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838ECA67-A234-D349-8520-D12732F38FCE}"/>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210218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3FB99E5-3070-2D49-9FC3-B1AF85207F4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E1B25030-9987-AF4E-B61A-34AEFD5E1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B12F6A3F-BD10-4B45-B8C2-2BA720D6A48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B5EE6ADB-9B5D-0F49-A901-1F1277A76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2E8F7B64-1824-E74C-AE7A-6F46E99D88B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F5CFDDCC-EE92-B54E-98A6-A8BE913F0EDF}"/>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8" name="Espace réservé du pied de page 7">
            <a:extLst>
              <a:ext uri="{FF2B5EF4-FFF2-40B4-BE49-F238E27FC236}">
                <a16:creationId xmlns:a16="http://schemas.microsoft.com/office/drawing/2014/main" xmlns="" id="{234ABE3C-D9AC-8C42-8D80-941A9C7D87D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5E307257-B081-E24B-BBD1-DEA6FF75BC70}"/>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224002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390C7B6-29DA-6741-BBDD-67286422BA7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5EACDBD7-A827-334F-B0DB-2CFAC5B1DB06}"/>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4" name="Espace réservé du pied de page 3">
            <a:extLst>
              <a:ext uri="{FF2B5EF4-FFF2-40B4-BE49-F238E27FC236}">
                <a16:creationId xmlns:a16="http://schemas.microsoft.com/office/drawing/2014/main" xmlns="" id="{3FCB728C-F558-304F-BABE-84C2BE55FA1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5D67E5F3-CDE4-7E4E-8DDF-373FAEEA7E56}"/>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108033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858EFB35-37B5-814E-A108-65BE7EFB5E04}"/>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3" name="Espace réservé du pied de page 2">
            <a:extLst>
              <a:ext uri="{FF2B5EF4-FFF2-40B4-BE49-F238E27FC236}">
                <a16:creationId xmlns:a16="http://schemas.microsoft.com/office/drawing/2014/main" xmlns="" id="{DF00960B-3E47-8141-B892-933D2C03BFA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0809FA9E-110B-DF46-9BC8-6508A51D6393}"/>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355256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9E451FF-5A24-AB4B-8371-EC368F03226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262E27A8-F0E9-7F41-BC87-BA0039258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995A56AA-CE33-0743-AB32-A8D9F948D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24DC2D34-5DEB-DF47-8232-C5839E1157D9}"/>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6" name="Espace réservé du pied de page 5">
            <a:extLst>
              <a:ext uri="{FF2B5EF4-FFF2-40B4-BE49-F238E27FC236}">
                <a16:creationId xmlns:a16="http://schemas.microsoft.com/office/drawing/2014/main" xmlns="" id="{529BBBBC-6720-694F-A98B-83C41FEF1C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7B32AFA8-78D4-DA4B-A111-FB645FB4C206}"/>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160759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EE6B183-23F3-664C-89B4-C72DBF53905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23CF52B9-FE2B-1C4E-81B1-03FE613D0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xmlns="" id="{C8F89A37-6055-834B-A002-8F0FF7E0F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3BD212CE-11A5-DB44-91E2-8DE342FBE99F}"/>
              </a:ext>
            </a:extLst>
          </p:cNvPr>
          <p:cNvSpPr>
            <a:spLocks noGrp="1"/>
          </p:cNvSpPr>
          <p:nvPr>
            <p:ph type="dt" sz="half" idx="10"/>
          </p:nvPr>
        </p:nvSpPr>
        <p:spPr/>
        <p:txBody>
          <a:bodyPr/>
          <a:lstStyle/>
          <a:p>
            <a:fld id="{D057816A-3580-6C46-8F6D-43645FC76D54}" type="datetimeFigureOut">
              <a:rPr lang="fr-FR" smtClean="0"/>
              <a:pPr/>
              <a:t>08/10/2019</a:t>
            </a:fld>
            <a:endParaRPr lang="fr-FR"/>
          </a:p>
        </p:txBody>
      </p:sp>
      <p:sp>
        <p:nvSpPr>
          <p:cNvPr id="6" name="Espace réservé du pied de page 5">
            <a:extLst>
              <a:ext uri="{FF2B5EF4-FFF2-40B4-BE49-F238E27FC236}">
                <a16:creationId xmlns:a16="http://schemas.microsoft.com/office/drawing/2014/main" xmlns="" id="{9342A6F0-4330-3842-972E-8C3DC0A2DE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F089D0C1-2690-4F40-B306-3DCB7B6F935A}"/>
              </a:ext>
            </a:extLst>
          </p:cNvPr>
          <p:cNvSpPr>
            <a:spLocks noGrp="1"/>
          </p:cNvSpPr>
          <p:nvPr>
            <p:ph type="sldNum" sz="quarter" idx="12"/>
          </p:nvPr>
        </p:nvSpPr>
        <p:spPr/>
        <p:txBody>
          <a:bodyPr/>
          <a:lstStyle/>
          <a:p>
            <a:fld id="{109B5730-50F9-5443-8E03-53FDCFE164F7}" type="slidenum">
              <a:rPr lang="fr-FR" smtClean="0"/>
              <a:pPr/>
              <a:t>‹N°›</a:t>
            </a:fld>
            <a:endParaRPr lang="fr-FR"/>
          </a:p>
        </p:txBody>
      </p:sp>
    </p:spTree>
    <p:extLst>
      <p:ext uri="{BB962C8B-B14F-4D97-AF65-F5344CB8AC3E}">
        <p14:creationId xmlns:p14="http://schemas.microsoft.com/office/powerpoint/2010/main" xmlns="" val="150836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66668BC7-8596-4B44-8142-B7D8FCB7A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AB2BC81F-D665-974D-BC2F-2C21C43E61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4F75A43C-5B5A-2E41-A915-A043F2894B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7816A-3580-6C46-8F6D-43645FC76D54}" type="datetimeFigureOut">
              <a:rPr lang="fr-FR" smtClean="0"/>
              <a:pPr/>
              <a:t>08/10/2019</a:t>
            </a:fld>
            <a:endParaRPr lang="fr-FR"/>
          </a:p>
        </p:txBody>
      </p:sp>
      <p:sp>
        <p:nvSpPr>
          <p:cNvPr id="5" name="Espace réservé du pied de page 4">
            <a:extLst>
              <a:ext uri="{FF2B5EF4-FFF2-40B4-BE49-F238E27FC236}">
                <a16:creationId xmlns:a16="http://schemas.microsoft.com/office/drawing/2014/main" xmlns="" id="{80FFB640-82FC-C945-BEAC-CFC6F46596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BE273BB8-AF42-C648-B6F8-B9075487D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B5730-50F9-5443-8E03-53FDCFE164F7}" type="slidenum">
              <a:rPr lang="fr-FR" smtClean="0"/>
              <a:pPr/>
              <a:t>‹N°›</a:t>
            </a:fld>
            <a:endParaRPr lang="fr-FR"/>
          </a:p>
        </p:txBody>
      </p:sp>
      <p:pic>
        <p:nvPicPr>
          <p:cNvPr id="7" name="Image 6">
            <a:extLst>
              <a:ext uri="{FF2B5EF4-FFF2-40B4-BE49-F238E27FC236}">
                <a16:creationId xmlns:a16="http://schemas.microsoft.com/office/drawing/2014/main" xmlns="" id="{C2DEDB2E-C861-4C47-8540-9657B15916A1}"/>
              </a:ext>
            </a:extLst>
          </p:cNvPr>
          <p:cNvPicPr>
            <a:picLocks noChangeAspect="1"/>
          </p:cNvPicPr>
          <p:nvPr userDrawn="1"/>
        </p:nvPicPr>
        <p:blipFill>
          <a:blip r:embed="rId15">
            <a:extLst>
              <a:ext uri="{28A0092B-C50C-407E-A947-70E740481C1C}">
                <a14:useLocalDpi xmlns:a14="http://schemas.microsoft.com/office/drawing/2010/main" xmlns="" val="0"/>
              </a:ext>
            </a:extLst>
          </a:blip>
          <a:stretch>
            <a:fillRect/>
          </a:stretch>
        </p:blipFill>
        <p:spPr>
          <a:xfrm>
            <a:off x="-2822" y="0"/>
            <a:ext cx="12194821" cy="6851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33235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98EC3-35E7-49FA-9AF4-4E8F95B8587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xmlns="" val="100955664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Feuille_Microsoft_Office_Excel_97-20031.xls"/><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emf"/><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package" Target="../embeddings/Document_Microsoft_Office_Word2.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9"/>
          <p:cNvSpPr>
            <a:spLocks noChangeArrowheads="1"/>
          </p:cNvSpPr>
          <p:nvPr/>
        </p:nvSpPr>
        <p:spPr bwMode="auto">
          <a:xfrm>
            <a:off x="2656417" y="404813"/>
            <a:ext cx="9194800" cy="6658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a:lnSpc>
                <a:spcPct val="90000"/>
              </a:lnSpc>
              <a:spcBef>
                <a:spcPts val="500"/>
              </a:spcBef>
              <a:buFont typeface="Arial" charset="0"/>
              <a:buChar char="•"/>
              <a:defRPr sz="2000">
                <a:solidFill>
                  <a:schemeClr val="tx1"/>
                </a:solidFill>
                <a:latin typeface="Calibri" pitchFamily="34" charset="0"/>
              </a:defRPr>
            </a:lvl3pPr>
            <a:lvl4pPr>
              <a:lnSpc>
                <a:spcPct val="90000"/>
              </a:lnSpc>
              <a:spcBef>
                <a:spcPts val="500"/>
              </a:spcBef>
              <a:buFont typeface="Arial" charset="0"/>
              <a:buChar char="•"/>
              <a:defRPr>
                <a:solidFill>
                  <a:schemeClr val="tx1"/>
                </a:solidFill>
                <a:latin typeface="Calibri" pitchFamily="34" charset="0"/>
              </a:defRPr>
            </a:lvl4pPr>
            <a:lvl5pPr>
              <a:lnSpc>
                <a:spcPct val="90000"/>
              </a:lnSpc>
              <a:spcBef>
                <a:spcPts val="500"/>
              </a:spcBef>
              <a:buFont typeface="Arial" charset="0"/>
              <a:buChar char="•"/>
              <a:defRPr>
                <a:solidFill>
                  <a:schemeClr val="tx1"/>
                </a:solidFill>
                <a:latin typeface="Calibri" pitchFamily="34" charset="0"/>
              </a:defRPr>
            </a:lvl5pPr>
            <a:lvl6pPr marL="2514600" indent="-228600" defTabSz="449263"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49263"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49263"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49263"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r" eaLnBrk="1" hangingPunct="1">
              <a:lnSpc>
                <a:spcPct val="100000"/>
              </a:lnSpc>
              <a:spcBef>
                <a:spcPct val="0"/>
              </a:spcBef>
              <a:buClr>
                <a:srgbClr val="000000"/>
              </a:buClr>
              <a:buFontTx/>
              <a:buNone/>
              <a:defRPr/>
            </a:pPr>
            <a:endParaRPr lang="en-US" altLang="fr-FR" sz="4800" baseline="30000" dirty="0" smtClean="0">
              <a:latin typeface="Arial" charset="0"/>
              <a:ea typeface="ＭＳ Ｐゴシック" pitchFamily="34" charset="-128"/>
              <a:cs typeface="Arial" charset="0"/>
            </a:endParaRPr>
          </a:p>
          <a:p>
            <a:pPr algn="r" eaLnBrk="1" hangingPunct="1">
              <a:lnSpc>
                <a:spcPct val="200000"/>
              </a:lnSpc>
              <a:spcBef>
                <a:spcPct val="0"/>
              </a:spcBef>
              <a:buClr>
                <a:srgbClr val="000000"/>
              </a:buClr>
              <a:buFontTx/>
              <a:buNone/>
              <a:defRPr/>
            </a:pPr>
            <a:r>
              <a:rPr lang="en-US" altLang="fr-FR" sz="8000" b="1" baseline="30000" dirty="0" smtClean="0">
                <a:solidFill>
                  <a:schemeClr val="bg2">
                    <a:lumMod val="25000"/>
                  </a:schemeClr>
                </a:solidFill>
                <a:latin typeface="+mn-lt"/>
                <a:ea typeface="ＭＳ Ｐゴシック" pitchFamily="34" charset="-128"/>
                <a:cs typeface="Arial" charset="0"/>
              </a:rPr>
              <a:t>PharmaHelpV1</a:t>
            </a:r>
          </a:p>
          <a:p>
            <a:pPr algn="r" eaLnBrk="1" hangingPunct="1">
              <a:lnSpc>
                <a:spcPct val="200000"/>
              </a:lnSpc>
              <a:spcBef>
                <a:spcPct val="0"/>
              </a:spcBef>
              <a:buClr>
                <a:srgbClr val="000000"/>
              </a:buClr>
              <a:buFont typeface="Arial" charset="0"/>
              <a:buNone/>
              <a:defRPr/>
            </a:pPr>
            <a:endParaRPr lang="en-US" altLang="fr-FR" sz="4800" baseline="30000" dirty="0" smtClean="0">
              <a:solidFill>
                <a:schemeClr val="bg2">
                  <a:lumMod val="25000"/>
                </a:schemeClr>
              </a:solidFill>
              <a:latin typeface="+mn-lt"/>
              <a:ea typeface="ＭＳ Ｐゴシック" pitchFamily="34" charset="-128"/>
              <a:cs typeface="Arial" charset="0"/>
            </a:endParaRPr>
          </a:p>
          <a:p>
            <a:pPr algn="r" eaLnBrk="1" hangingPunct="1">
              <a:lnSpc>
                <a:spcPct val="200000"/>
              </a:lnSpc>
              <a:spcBef>
                <a:spcPct val="0"/>
              </a:spcBef>
              <a:buClr>
                <a:srgbClr val="000000"/>
              </a:buClr>
              <a:buFont typeface="Arial" charset="0"/>
              <a:buNone/>
              <a:defRPr/>
            </a:pPr>
            <a:r>
              <a:rPr lang="en-US" altLang="fr-FR" sz="4800" baseline="30000" dirty="0" smtClean="0">
                <a:solidFill>
                  <a:schemeClr val="bg2">
                    <a:lumMod val="25000"/>
                  </a:schemeClr>
                </a:solidFill>
                <a:latin typeface="+mn-lt"/>
                <a:ea typeface="ＭＳ Ｐゴシック" pitchFamily="34" charset="-128"/>
                <a:cs typeface="Arial" charset="0"/>
              </a:rPr>
              <a:t>Notre </a:t>
            </a:r>
            <a:r>
              <a:rPr lang="en-US" altLang="fr-FR" sz="4800" baseline="30000" dirty="0" err="1">
                <a:solidFill>
                  <a:schemeClr val="bg2">
                    <a:lumMod val="25000"/>
                  </a:schemeClr>
                </a:solidFill>
                <a:latin typeface="+mn-lt"/>
                <a:ea typeface="ＭＳ Ｐゴシック" pitchFamily="34" charset="-128"/>
                <a:cs typeface="Arial" charset="0"/>
              </a:rPr>
              <a:t>e</a:t>
            </a:r>
            <a:r>
              <a:rPr lang="en-US" altLang="fr-FR" sz="4800" baseline="30000" dirty="0" err="1" smtClean="0">
                <a:solidFill>
                  <a:schemeClr val="bg2">
                    <a:lumMod val="25000"/>
                  </a:schemeClr>
                </a:solidFill>
                <a:latin typeface="+mn-lt"/>
                <a:ea typeface="ＭＳ Ｐゴシック" pitchFamily="34" charset="-128"/>
                <a:cs typeface="Arial" charset="0"/>
              </a:rPr>
              <a:t>xpérience</a:t>
            </a:r>
            <a:r>
              <a:rPr lang="en-US" altLang="fr-FR" sz="4800" baseline="30000" dirty="0" smtClean="0">
                <a:solidFill>
                  <a:schemeClr val="bg2">
                    <a:lumMod val="25000"/>
                  </a:schemeClr>
                </a:solidFill>
                <a:latin typeface="+mn-lt"/>
                <a:ea typeface="ＭＳ Ｐゴシック" pitchFamily="34" charset="-128"/>
                <a:cs typeface="Arial" charset="0"/>
              </a:rPr>
              <a:t>: </a:t>
            </a:r>
            <a:r>
              <a:rPr lang="en-US" altLang="fr-FR" sz="4800" baseline="30000" dirty="0" err="1" smtClean="0">
                <a:solidFill>
                  <a:schemeClr val="bg2">
                    <a:lumMod val="25000"/>
                  </a:schemeClr>
                </a:solidFill>
                <a:latin typeface="+mn-lt"/>
                <a:ea typeface="ＭＳ Ｐゴシック" pitchFamily="34" charset="-128"/>
                <a:cs typeface="Arial" charset="0"/>
              </a:rPr>
              <a:t>Institut</a:t>
            </a:r>
            <a:r>
              <a:rPr lang="en-US" altLang="fr-FR" sz="4800" baseline="30000" dirty="0" smtClean="0">
                <a:solidFill>
                  <a:schemeClr val="bg2">
                    <a:lumMod val="25000"/>
                  </a:schemeClr>
                </a:solidFill>
                <a:latin typeface="+mn-lt"/>
                <a:ea typeface="ＭＳ Ｐゴシック" pitchFamily="34" charset="-128"/>
                <a:cs typeface="Arial" charset="0"/>
              </a:rPr>
              <a:t> CURIE, Paris  </a:t>
            </a:r>
          </a:p>
          <a:p>
            <a:pPr algn="r" eaLnBrk="1" hangingPunct="1">
              <a:lnSpc>
                <a:spcPct val="200000"/>
              </a:lnSpc>
              <a:spcBef>
                <a:spcPct val="0"/>
              </a:spcBef>
              <a:buClr>
                <a:srgbClr val="000000"/>
              </a:buClr>
              <a:buFont typeface="Arial" charset="0"/>
              <a:buNone/>
              <a:defRPr/>
            </a:pPr>
            <a:r>
              <a:rPr lang="en-US" altLang="fr-FR" sz="4800" baseline="30000" dirty="0" smtClean="0">
                <a:solidFill>
                  <a:schemeClr val="bg2">
                    <a:lumMod val="25000"/>
                  </a:schemeClr>
                </a:solidFill>
                <a:latin typeface="+mn-lt"/>
                <a:ea typeface="ＭＳ Ｐゴシック" pitchFamily="34" charset="-128"/>
                <a:cs typeface="Arial" charset="0"/>
              </a:rPr>
              <a:t>Laurence ESCALUP</a:t>
            </a:r>
          </a:p>
          <a:p>
            <a:pPr algn="r" eaLnBrk="1" hangingPunct="1">
              <a:lnSpc>
                <a:spcPct val="200000"/>
              </a:lnSpc>
              <a:spcBef>
                <a:spcPct val="0"/>
              </a:spcBef>
              <a:buClr>
                <a:srgbClr val="000000"/>
              </a:buClr>
              <a:buFont typeface="Arial" charset="0"/>
              <a:buNone/>
              <a:defRPr/>
            </a:pPr>
            <a:r>
              <a:rPr lang="en-US" altLang="fr-FR" sz="4800" baseline="30000" dirty="0" smtClean="0">
                <a:solidFill>
                  <a:schemeClr val="bg2">
                    <a:lumMod val="25000"/>
                  </a:schemeClr>
                </a:solidFill>
                <a:latin typeface="+mn-lt"/>
                <a:ea typeface="ＭＳ Ｐゴシック" pitchFamily="34" charset="-128"/>
                <a:cs typeface="Arial" charset="0"/>
              </a:rPr>
              <a:t>Audrey Hurgon, Cyrille Cros, Alexandre Acramel   </a:t>
            </a:r>
          </a:p>
          <a:p>
            <a:pPr algn="r" eaLnBrk="1" hangingPunct="1">
              <a:lnSpc>
                <a:spcPct val="100000"/>
              </a:lnSpc>
              <a:spcBef>
                <a:spcPct val="0"/>
              </a:spcBef>
              <a:buClr>
                <a:srgbClr val="000000"/>
              </a:buClr>
              <a:buFontTx/>
              <a:buNone/>
              <a:defRPr/>
            </a:pPr>
            <a:endParaRPr lang="en-US" altLang="fr-FR" sz="4800" baseline="30000" dirty="0" smtClean="0">
              <a:latin typeface="Arial" charset="0"/>
              <a:ea typeface="ＭＳ Ｐゴシック" pitchFamily="34" charset="-128"/>
              <a:cs typeface="Arial" charset="0"/>
            </a:endParaRPr>
          </a:p>
        </p:txBody>
      </p:sp>
      <p:pic>
        <p:nvPicPr>
          <p:cNvPr id="21508" name="Picture 12" descr="IMG_018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6090" y="327847"/>
            <a:ext cx="3723217"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Imag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3607" y="3331882"/>
            <a:ext cx="3695700" cy="237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10997" y="157387"/>
            <a:ext cx="3001027" cy="19295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Image 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215433" y="327847"/>
            <a:ext cx="1400175" cy="733425"/>
          </a:xfrm>
          <a:prstGeom prst="rect">
            <a:avLst/>
          </a:prstGeom>
        </p:spPr>
      </p:pic>
    </p:spTree>
    <p:extLst>
      <p:ext uri="{BB962C8B-B14F-4D97-AF65-F5344CB8AC3E}">
        <p14:creationId xmlns:p14="http://schemas.microsoft.com/office/powerpoint/2010/main" xmlns="" val="4230108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a:xfrm>
            <a:off x="624418" y="260350"/>
            <a:ext cx="10968567" cy="1136650"/>
          </a:xfrm>
        </p:spPr>
        <p:txBody>
          <a:bodyPr/>
          <a:lstStyle/>
          <a:p>
            <a:pPr marL="215900" indent="-215900" algn="ctr" eaLnBrk="1" hangingPunct="1">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fr-FR" altLang="fr-FR" sz="3600" b="1" dirty="0" smtClean="0">
                <a:solidFill>
                  <a:srgbClr val="0070C0"/>
                </a:solidFill>
              </a:rPr>
              <a:t>MAINTENANCE</a:t>
            </a:r>
          </a:p>
        </p:txBody>
      </p:sp>
      <p:cxnSp>
        <p:nvCxnSpPr>
          <p:cNvPr id="5" name="Connecteur droit 4">
            <a:extLst>
              <a:ext uri="{FF2B5EF4-FFF2-40B4-BE49-F238E27FC236}"/>
            </a:extLst>
          </p:cNvPr>
          <p:cNvCxnSpPr>
            <a:cxnSpLocks/>
          </p:cNvCxnSpPr>
          <p:nvPr/>
        </p:nvCxnSpPr>
        <p:spPr>
          <a:xfrm>
            <a:off x="12700" y="1182688"/>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2293" name="Espace réservé du texte 1"/>
          <p:cNvSpPr>
            <a:spLocks noGrp="1"/>
          </p:cNvSpPr>
          <p:nvPr>
            <p:ph type="body" sz="half" idx="1"/>
          </p:nvPr>
        </p:nvSpPr>
        <p:spPr>
          <a:xfrm>
            <a:off x="628651" y="1412875"/>
            <a:ext cx="10960100" cy="4521200"/>
          </a:xfrm>
        </p:spPr>
        <p:txBody>
          <a:bodyPr>
            <a:normAutofit/>
          </a:bodyPr>
          <a:lstStyle/>
          <a:p>
            <a:pPr marL="0" indent="0">
              <a:buFont typeface="Arial" charset="0"/>
              <a:buNone/>
              <a:defRPr/>
            </a:pPr>
            <a:r>
              <a:rPr lang="fr-FR" altLang="fr-FR" sz="2400" dirty="0" smtClean="0"/>
              <a:t>Maintenances </a:t>
            </a:r>
          </a:p>
          <a:p>
            <a:pPr lvl="1">
              <a:buFont typeface="Wingdings" panose="05000000000000000000" pitchFamily="2" charset="2"/>
              <a:buChar char="q"/>
              <a:defRPr/>
            </a:pPr>
            <a:r>
              <a:rPr lang="fr-FR" altLang="fr-FR" sz="2000" dirty="0" smtClean="0"/>
              <a:t>Nettoyage : 2 heures par semaine </a:t>
            </a:r>
          </a:p>
          <a:p>
            <a:pPr lvl="1">
              <a:buFont typeface="Wingdings" panose="05000000000000000000" pitchFamily="2" charset="2"/>
              <a:buChar char="q"/>
              <a:defRPr/>
            </a:pPr>
            <a:r>
              <a:rPr lang="fr-FR" altLang="fr-FR" sz="2000" dirty="0" smtClean="0"/>
              <a:t>Préventive: 14 jours/an</a:t>
            </a:r>
          </a:p>
          <a:p>
            <a:pPr lvl="1">
              <a:buFont typeface="Wingdings" panose="05000000000000000000" pitchFamily="2" charset="2"/>
              <a:buChar char="q"/>
              <a:defRPr/>
            </a:pPr>
            <a:r>
              <a:rPr lang="fr-FR" altLang="fr-FR" sz="2000" dirty="0" smtClean="0"/>
              <a:t>Curative : très variable d’année en année : </a:t>
            </a:r>
          </a:p>
          <a:p>
            <a:pPr marL="0" indent="0">
              <a:buFont typeface="Arial" charset="0"/>
              <a:buNone/>
              <a:defRPr/>
            </a:pPr>
            <a:r>
              <a:rPr lang="fr-FR" altLang="fr-FR" sz="2400" dirty="0" smtClean="0"/>
              <a:t>Nouvelle DCI ou produit compris dans la maintenance préventive </a:t>
            </a:r>
          </a:p>
          <a:p>
            <a:pPr lvl="1">
              <a:buFont typeface="Wingdings" panose="05000000000000000000" pitchFamily="2" charset="2"/>
              <a:buChar char="q"/>
              <a:defRPr/>
            </a:pPr>
            <a:r>
              <a:rPr lang="fr-FR" altLang="fr-FR" sz="2000" dirty="0" smtClean="0"/>
              <a:t>Paramètres de validation</a:t>
            </a:r>
          </a:p>
          <a:p>
            <a:pPr lvl="1">
              <a:buFont typeface="Wingdings" panose="05000000000000000000" pitchFamily="2" charset="2"/>
              <a:buChar char="q"/>
              <a:defRPr/>
            </a:pPr>
            <a:r>
              <a:rPr lang="fr-FR" altLang="fr-FR" sz="2000" dirty="0" err="1" smtClean="0"/>
              <a:t>Process</a:t>
            </a:r>
            <a:r>
              <a:rPr lang="fr-FR" altLang="fr-FR" sz="2000" dirty="0" smtClean="0"/>
              <a:t> de qualification </a:t>
            </a:r>
          </a:p>
          <a:p>
            <a:pPr marL="457200" lvl="1" indent="0">
              <a:buFont typeface="Arial" charset="0"/>
              <a:buNone/>
              <a:defRPr/>
            </a:pPr>
            <a:endParaRPr lang="fr-FR" altLang="fr-FR" sz="2000" dirty="0" smtClean="0"/>
          </a:p>
          <a:p>
            <a:pPr marL="0" indent="0">
              <a:buFont typeface="Arial" charset="0"/>
              <a:buNone/>
              <a:defRPr/>
            </a:pPr>
            <a:r>
              <a:rPr lang="fr-FR" altLang="fr-FR" sz="2400" dirty="0" smtClean="0"/>
              <a:t>	</a:t>
            </a:r>
            <a:r>
              <a:rPr lang="fr-FR" altLang="fr-FR" sz="2400" b="1" dirty="0" smtClean="0"/>
              <a:t>Nécessité d’un haut niveau de maintenance : réactivité dans la journée</a:t>
            </a:r>
          </a:p>
          <a:p>
            <a:pPr marL="0" indent="0">
              <a:buFont typeface="Arial" charset="0"/>
              <a:buNone/>
              <a:defRPr/>
            </a:pPr>
            <a:r>
              <a:rPr lang="fr-FR" altLang="fr-FR" sz="2400" dirty="0" smtClean="0"/>
              <a:t>	</a:t>
            </a:r>
            <a:r>
              <a:rPr lang="fr-FR" altLang="fr-FR" sz="2400" b="1" dirty="0" smtClean="0"/>
              <a:t>Formation et connaissance de la machine importante par l’ensemble des acteurs hospitaliers ( informatique, </a:t>
            </a:r>
            <a:r>
              <a:rPr lang="fr-FR" altLang="fr-FR" sz="2400" b="1" dirty="0" err="1" smtClean="0"/>
              <a:t>biomed</a:t>
            </a:r>
            <a:r>
              <a:rPr lang="fr-FR" altLang="fr-FR" sz="2400" b="1" dirty="0" smtClean="0"/>
              <a:t>, pharmaceutique)  et extérieurs </a:t>
            </a:r>
          </a:p>
          <a:p>
            <a:pPr lvl="1">
              <a:buFont typeface="Arial" charset="0"/>
              <a:buChar char="•"/>
              <a:defRPr/>
            </a:pPr>
            <a:endParaRPr lang="fr-FR" altLang="fr-FR" dirty="0" smtClean="0"/>
          </a:p>
        </p:txBody>
      </p:sp>
      <p:sp>
        <p:nvSpPr>
          <p:cNvPr id="12" name="Flèche vers la droite 3">
            <a:extLst>
              <a:ext uri="{FF2B5EF4-FFF2-40B4-BE49-F238E27FC236}"/>
            </a:extLst>
          </p:cNvPr>
          <p:cNvSpPr/>
          <p:nvPr/>
        </p:nvSpPr>
        <p:spPr>
          <a:xfrm>
            <a:off x="980819" y="4343268"/>
            <a:ext cx="478367" cy="6477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xmlns="" val="3426074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609601" y="46038"/>
            <a:ext cx="10968567" cy="1136650"/>
          </a:xfrm>
        </p:spPr>
        <p:txBody>
          <a:bodyPr/>
          <a:lstStyle/>
          <a:p>
            <a:pPr marL="215900" indent="-215900" algn="ctr" eaLnBrk="1" hangingPunct="1">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fr-FR" altLang="fr-FR" dirty="0" smtClean="0">
                <a:solidFill>
                  <a:srgbClr val="0070C0"/>
                </a:solidFill>
              </a:rPr>
              <a:t>Les points clefs </a:t>
            </a:r>
          </a:p>
        </p:txBody>
      </p:sp>
      <p:sp>
        <p:nvSpPr>
          <p:cNvPr id="38915" name="Rectangle 2"/>
          <p:cNvSpPr>
            <a:spLocks noGrp="1" noChangeArrowheads="1"/>
          </p:cNvSpPr>
          <p:nvPr>
            <p:ph type="body" sz="half" idx="1"/>
          </p:nvPr>
        </p:nvSpPr>
        <p:spPr>
          <a:xfrm>
            <a:off x="635001" y="1009291"/>
            <a:ext cx="10943167" cy="4538490"/>
          </a:xfrm>
        </p:spPr>
        <p:txBody>
          <a:bodyPr anchor="ctr">
            <a:noAutofit/>
          </a:bodyPr>
          <a:lstStyle/>
          <a:p>
            <a:pPr indent="-341313" eaLnBrk="1" hangingPunct="1">
              <a:lnSpc>
                <a:spcPct val="150000"/>
              </a:lnSpc>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fr-FR" sz="1800" dirty="0" smtClean="0"/>
          </a:p>
          <a:p>
            <a:pPr indent="-341313" eaLnBrk="1" hangingPunct="1">
              <a:lnSpc>
                <a:spcPct val="150000"/>
              </a:lnSpc>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fr-FR" sz="1800" dirty="0" smtClean="0"/>
          </a:p>
          <a:p>
            <a:pPr indent="-341313" eaLnBrk="1" hangingPunct="1">
              <a:lnSpc>
                <a:spcPct val="150000"/>
              </a:lnSpc>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fr-FR" sz="1800" dirty="0" smtClean="0"/>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fr-FR" sz="1800" b="1" dirty="0" smtClean="0"/>
              <a:t>Automate  simple en  </a:t>
            </a:r>
            <a:r>
              <a:rPr lang="en-US" altLang="fr-FR" sz="1800" b="1" dirty="0" err="1" smtClean="0"/>
              <a:t>mouvement</a:t>
            </a:r>
            <a:r>
              <a:rPr lang="en-US" altLang="fr-FR" sz="1800" b="1" dirty="0" smtClean="0"/>
              <a:t> </a:t>
            </a:r>
            <a:r>
              <a:rPr lang="en-US" altLang="fr-FR" sz="1800" b="1" dirty="0" err="1" smtClean="0"/>
              <a:t>uniquement</a:t>
            </a:r>
            <a:r>
              <a:rPr lang="en-US" altLang="fr-FR" sz="1800" b="1" dirty="0" smtClean="0"/>
              <a:t>  vertical  et horizontal, </a:t>
            </a:r>
            <a:r>
              <a:rPr lang="en-US" altLang="fr-FR" sz="1800" b="1" dirty="0" err="1" smtClean="0"/>
              <a:t>peu</a:t>
            </a:r>
            <a:r>
              <a:rPr lang="en-US" altLang="fr-FR" sz="1800" b="1" dirty="0" smtClean="0"/>
              <a:t> de </a:t>
            </a:r>
            <a:r>
              <a:rPr lang="en-US" altLang="fr-FR" sz="1800" b="1" dirty="0" err="1" smtClean="0"/>
              <a:t>dispositifs</a:t>
            </a:r>
            <a:r>
              <a:rPr lang="en-US" altLang="fr-FR" sz="1800" b="1" dirty="0" smtClean="0"/>
              <a:t> </a:t>
            </a:r>
            <a:r>
              <a:rPr lang="en-US" altLang="fr-FR" sz="1800" b="1" dirty="0" err="1" smtClean="0"/>
              <a:t>captifs</a:t>
            </a:r>
            <a:r>
              <a:rPr lang="en-US" altLang="fr-FR" sz="1800" b="1" dirty="0" smtClean="0"/>
              <a:t> ( aiguille et </a:t>
            </a:r>
            <a:r>
              <a:rPr lang="en-US" altLang="fr-FR" sz="1800" b="1" dirty="0" err="1" smtClean="0"/>
              <a:t>prises</a:t>
            </a:r>
            <a:r>
              <a:rPr lang="en-US" altLang="fr-FR" sz="1800" b="1" dirty="0" smtClean="0"/>
              <a:t> </a:t>
            </a:r>
            <a:r>
              <a:rPr lang="en-US" altLang="fr-FR" sz="1800" b="1" dirty="0" err="1" smtClean="0"/>
              <a:t>d’air</a:t>
            </a:r>
            <a:r>
              <a:rPr lang="en-US" altLang="fr-FR" sz="1800" b="1" dirty="0" smtClean="0"/>
              <a:t>) </a:t>
            </a:r>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fr-FR" sz="1800" b="1" dirty="0" smtClean="0"/>
              <a:t>Reconstitution des </a:t>
            </a:r>
            <a:r>
              <a:rPr lang="en-US" altLang="fr-FR" sz="1800" b="1" dirty="0" err="1" smtClean="0"/>
              <a:t>poudres</a:t>
            </a:r>
            <a:r>
              <a:rPr lang="en-US" altLang="fr-FR" sz="1800" b="1" dirty="0" smtClean="0"/>
              <a:t> et </a:t>
            </a:r>
            <a:r>
              <a:rPr lang="en-US" altLang="fr-FR" sz="1800" b="1" dirty="0" err="1" smtClean="0"/>
              <a:t>multifilling</a:t>
            </a:r>
            <a:r>
              <a:rPr lang="en-US" altLang="fr-FR" sz="1800" b="1" dirty="0" smtClean="0"/>
              <a:t>  pour le </a:t>
            </a:r>
            <a:r>
              <a:rPr lang="en-US" altLang="fr-FR" sz="1800" b="1" dirty="0" err="1" smtClean="0"/>
              <a:t>remplissage</a:t>
            </a:r>
            <a:r>
              <a:rPr lang="en-US" altLang="fr-FR" sz="1800" b="1" dirty="0" smtClean="0"/>
              <a:t> des </a:t>
            </a:r>
            <a:r>
              <a:rPr lang="en-US" altLang="fr-FR" sz="1800" b="1" dirty="0" err="1" smtClean="0"/>
              <a:t>poches</a:t>
            </a:r>
            <a:r>
              <a:rPr lang="en-US" altLang="fr-FR" sz="1800" b="1" dirty="0" smtClean="0"/>
              <a:t> </a:t>
            </a:r>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fr-FR" sz="1800" b="1" dirty="0" err="1" smtClean="0"/>
              <a:t>Contrôles</a:t>
            </a:r>
            <a:r>
              <a:rPr lang="en-US" altLang="fr-FR" sz="1800" b="1" dirty="0" smtClean="0"/>
              <a:t> en </a:t>
            </a:r>
            <a:r>
              <a:rPr lang="en-US" altLang="fr-FR" sz="1800" b="1" dirty="0" err="1" smtClean="0"/>
              <a:t>cours</a:t>
            </a:r>
            <a:r>
              <a:rPr lang="en-US" altLang="fr-FR" sz="1800" b="1" dirty="0" smtClean="0"/>
              <a:t> de process </a:t>
            </a:r>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fr-FR" sz="1800" b="1" dirty="0" smtClean="0"/>
              <a:t> </a:t>
            </a:r>
            <a:r>
              <a:rPr lang="en-US" altLang="fr-FR" sz="1800" b="1" dirty="0" err="1" smtClean="0"/>
              <a:t>Taille</a:t>
            </a:r>
            <a:r>
              <a:rPr lang="en-US" altLang="fr-FR" sz="1800" b="1" dirty="0" smtClean="0"/>
              <a:t> et </a:t>
            </a:r>
            <a:r>
              <a:rPr lang="en-US" altLang="fr-FR" sz="1800" b="1" dirty="0" err="1" smtClean="0"/>
              <a:t>poids</a:t>
            </a:r>
            <a:r>
              <a:rPr lang="en-US" altLang="fr-FR" sz="1800" b="1" dirty="0" smtClean="0"/>
              <a:t> </a:t>
            </a:r>
            <a:r>
              <a:rPr lang="en-US" altLang="fr-FR" sz="1800" b="1" dirty="0"/>
              <a:t> </a:t>
            </a:r>
            <a:r>
              <a:rPr lang="en-US" altLang="fr-FR" sz="1800" b="1" dirty="0" smtClean="0"/>
              <a:t>minimum </a:t>
            </a:r>
            <a:r>
              <a:rPr lang="en-US" altLang="fr-FR" sz="1800" b="1" dirty="0" err="1" smtClean="0"/>
              <a:t>permettant</a:t>
            </a:r>
            <a:r>
              <a:rPr lang="en-US" altLang="fr-FR" sz="1800" b="1" dirty="0" smtClean="0"/>
              <a:t> son introduction  en </a:t>
            </a:r>
            <a:r>
              <a:rPr lang="en-US" altLang="fr-FR" sz="1800" b="1" dirty="0" err="1" smtClean="0"/>
              <a:t>isolateur</a:t>
            </a:r>
            <a:r>
              <a:rPr lang="en-US" altLang="fr-FR" sz="1800" b="1" dirty="0" smtClean="0"/>
              <a:t>  </a:t>
            </a:r>
            <a:r>
              <a:rPr lang="en-US" altLang="fr-FR" sz="1800" b="1" dirty="0" err="1" smtClean="0"/>
              <a:t>ce</a:t>
            </a:r>
            <a:r>
              <a:rPr lang="en-US" altLang="fr-FR" sz="1800" b="1" dirty="0" smtClean="0"/>
              <a:t> qui </a:t>
            </a:r>
            <a:r>
              <a:rPr lang="en-US" altLang="fr-FR" sz="1800" b="1" dirty="0" err="1" smtClean="0"/>
              <a:t>permet</a:t>
            </a:r>
            <a:r>
              <a:rPr lang="en-US" altLang="fr-FR" sz="1800" b="1" dirty="0" smtClean="0"/>
              <a:t> de </a:t>
            </a:r>
            <a:r>
              <a:rPr lang="en-US" altLang="fr-FR" sz="1800" b="1" dirty="0" err="1" smtClean="0"/>
              <a:t>maintenir</a:t>
            </a:r>
            <a:r>
              <a:rPr lang="en-US" altLang="fr-FR" sz="1800" b="1" dirty="0" smtClean="0"/>
              <a:t> la </a:t>
            </a:r>
            <a:r>
              <a:rPr lang="en-US" altLang="fr-FR" sz="1800" b="1" dirty="0" err="1" smtClean="0"/>
              <a:t>stérilité</a:t>
            </a:r>
            <a:r>
              <a:rPr lang="en-US" altLang="fr-FR" sz="1800" b="1" dirty="0" smtClean="0"/>
              <a:t> des </a:t>
            </a:r>
            <a:r>
              <a:rPr lang="en-US" altLang="fr-FR" sz="1800" b="1" dirty="0" err="1" smtClean="0"/>
              <a:t>poches</a:t>
            </a:r>
            <a:r>
              <a:rPr lang="en-US" altLang="fr-FR" sz="1800" b="1" dirty="0" smtClean="0"/>
              <a:t> </a:t>
            </a:r>
            <a:r>
              <a:rPr lang="en-US" altLang="fr-FR" sz="1800" b="1" dirty="0" err="1" smtClean="0"/>
              <a:t>préparées</a:t>
            </a:r>
            <a:r>
              <a:rPr lang="en-US" altLang="fr-FR" sz="1800" b="1" dirty="0" smtClean="0"/>
              <a:t> et confiner la contamination </a:t>
            </a:r>
            <a:r>
              <a:rPr lang="en-US" altLang="fr-FR" sz="1800" b="1" dirty="0" err="1" smtClean="0"/>
              <a:t>chimique</a:t>
            </a:r>
            <a:r>
              <a:rPr lang="en-US" altLang="fr-FR" sz="1800" b="1" dirty="0" smtClean="0"/>
              <a:t> </a:t>
            </a:r>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fr-FR" sz="1800" b="1" dirty="0" smtClean="0"/>
              <a:t>Fabrication en lot de Dose Banding  avec un </a:t>
            </a:r>
            <a:r>
              <a:rPr lang="en-US" altLang="fr-FR" sz="1800" b="1" dirty="0" err="1" smtClean="0"/>
              <a:t>numéro</a:t>
            </a:r>
            <a:r>
              <a:rPr lang="en-US" altLang="fr-FR" sz="1800" b="1" dirty="0" smtClean="0"/>
              <a:t> unique de </a:t>
            </a:r>
            <a:r>
              <a:rPr lang="en-US" altLang="fr-FR" sz="1800" b="1" dirty="0" err="1" smtClean="0"/>
              <a:t>poche</a:t>
            </a:r>
            <a:r>
              <a:rPr lang="en-US" altLang="fr-FR" sz="1800" b="1" dirty="0" smtClean="0"/>
              <a:t> et un rapport de fabrication </a:t>
            </a:r>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fr-FR" sz="1800" b="1" dirty="0" err="1" smtClean="0"/>
              <a:t>Nécessité</a:t>
            </a:r>
            <a:r>
              <a:rPr lang="en-US" altLang="fr-FR" sz="1800" b="1" dirty="0" smtClean="0"/>
              <a:t> de formation pour le </a:t>
            </a:r>
            <a:r>
              <a:rPr lang="en-US" altLang="fr-FR" sz="1800" b="1" dirty="0" err="1" smtClean="0"/>
              <a:t>préparateur</a:t>
            </a:r>
            <a:r>
              <a:rPr lang="en-US" altLang="fr-FR" sz="1800" b="1" dirty="0" smtClean="0"/>
              <a:t> et </a:t>
            </a:r>
            <a:r>
              <a:rPr lang="en-US" altLang="fr-FR" sz="1800" b="1" dirty="0" err="1" smtClean="0"/>
              <a:t>pharmacien</a:t>
            </a:r>
            <a:endParaRPr lang="en-US" altLang="fr-FR" sz="1800" b="1" dirty="0" smtClean="0"/>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fr-FR" sz="1800" b="1" dirty="0" err="1" smtClean="0"/>
              <a:t>Permet</a:t>
            </a:r>
            <a:r>
              <a:rPr lang="en-US" altLang="fr-FR" sz="1800" b="1" dirty="0" smtClean="0"/>
              <a:t> </a:t>
            </a:r>
            <a:r>
              <a:rPr lang="en-US" altLang="fr-FR" sz="1800" b="1" dirty="0" err="1" smtClean="0"/>
              <a:t>une</a:t>
            </a:r>
            <a:r>
              <a:rPr lang="en-US" altLang="fr-FR" sz="1800" b="1" dirty="0" smtClean="0"/>
              <a:t> augmentation </a:t>
            </a:r>
            <a:r>
              <a:rPr lang="en-US" altLang="fr-FR" sz="1800" b="1" dirty="0" err="1" smtClean="0"/>
              <a:t>d’activité</a:t>
            </a:r>
            <a:r>
              <a:rPr lang="en-US" altLang="fr-FR" sz="1800" b="1" dirty="0" smtClean="0"/>
              <a:t> en </a:t>
            </a:r>
            <a:r>
              <a:rPr lang="en-US" altLang="fr-FR" sz="1800" b="1" dirty="0" err="1" smtClean="0"/>
              <a:t>redéployant</a:t>
            </a:r>
            <a:r>
              <a:rPr lang="en-US" altLang="fr-FR" sz="1800" b="1" dirty="0" smtClean="0"/>
              <a:t> les </a:t>
            </a:r>
            <a:r>
              <a:rPr lang="en-US" altLang="fr-FR" sz="1800" b="1" dirty="0" err="1" smtClean="0"/>
              <a:t>ressources</a:t>
            </a:r>
            <a:r>
              <a:rPr lang="en-US" altLang="fr-FR" sz="1800" b="1" dirty="0" smtClean="0"/>
              <a:t> </a:t>
            </a:r>
            <a:r>
              <a:rPr lang="en-US" altLang="fr-FR" sz="1800" b="1" dirty="0" err="1" smtClean="0"/>
              <a:t>sur</a:t>
            </a:r>
            <a:r>
              <a:rPr lang="en-US" altLang="fr-FR" sz="1800" b="1" dirty="0" smtClean="0"/>
              <a:t> </a:t>
            </a:r>
            <a:r>
              <a:rPr lang="en-US" altLang="fr-FR" sz="1800" b="1" dirty="0" err="1" smtClean="0"/>
              <a:t>l’automatisation</a:t>
            </a:r>
            <a:r>
              <a:rPr lang="en-US" altLang="fr-FR" sz="1800" b="1" dirty="0" smtClean="0"/>
              <a:t> (Paclitaxel en 2017) </a:t>
            </a:r>
          </a:p>
          <a:p>
            <a:pPr marL="344487" indent="-457200" eaLnBrk="1" hangingPunct="1">
              <a:lnSpc>
                <a:spcPct val="150000"/>
              </a:lnSpc>
              <a:buFont typeface="Wingdings" panose="05000000000000000000" pitchFamily="2" charset="2"/>
              <a:buChar char="q"/>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fr-FR" sz="1800" dirty="0" smtClean="0">
              <a:solidFill>
                <a:schemeClr val="accent1"/>
              </a:solidFill>
            </a:endParaRPr>
          </a:p>
        </p:txBody>
      </p:sp>
      <p:cxnSp>
        <p:nvCxnSpPr>
          <p:cNvPr id="5" name="Connecteur droit 4">
            <a:extLst>
              <a:ext uri="{FF2B5EF4-FFF2-40B4-BE49-F238E27FC236}"/>
            </a:extLst>
          </p:cNvPr>
          <p:cNvCxnSpPr>
            <a:cxnSpLocks/>
          </p:cNvCxnSpPr>
          <p:nvPr/>
        </p:nvCxnSpPr>
        <p:spPr>
          <a:xfrm>
            <a:off x="12700" y="1182688"/>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0966" name="Espace réservé du pied de page 7"/>
          <p:cNvSpPr txBox="1">
            <a:spLocks/>
          </p:cNvSpPr>
          <p:nvPr/>
        </p:nvSpPr>
        <p:spPr bwMode="auto">
          <a:xfrm>
            <a:off x="1219201" y="6461126"/>
            <a:ext cx="11504084"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a:solidFill>
                  <a:schemeClr val="bg1"/>
                </a:solidFill>
                <a:latin typeface="Arial" panose="020B0604020202020204" pitchFamily="34" charset="0"/>
              </a:rPr>
              <a:t>European User´s meeting - KIRO Oncology – 19 20</a:t>
            </a:r>
            <a:r>
              <a:rPr lang="fr-FR" altLang="fr-FR" sz="1800" baseline="30000">
                <a:solidFill>
                  <a:schemeClr val="bg1"/>
                </a:solidFill>
                <a:latin typeface="Arial" panose="020B0604020202020204" pitchFamily="34" charset="0"/>
              </a:rPr>
              <a:t>th</a:t>
            </a:r>
            <a:r>
              <a:rPr lang="fr-FR" altLang="fr-FR" sz="1800">
                <a:solidFill>
                  <a:schemeClr val="bg1"/>
                </a:solidFill>
                <a:latin typeface="Arial" panose="020B0604020202020204" pitchFamily="34" charset="0"/>
              </a:rPr>
              <a:t> september 2019</a:t>
            </a:r>
            <a:endParaRPr lang="en-US" altLang="fr-FR" sz="1800">
              <a:solidFill>
                <a:schemeClr val="bg1"/>
              </a:solidFill>
              <a:latin typeface="Arial" panose="020B0604020202020204" pitchFamily="34" charset="0"/>
            </a:endParaRPr>
          </a:p>
        </p:txBody>
      </p:sp>
      <p:sp>
        <p:nvSpPr>
          <p:cNvPr id="6" name="Rectangle 5"/>
          <p:cNvSpPr/>
          <p:nvPr/>
        </p:nvSpPr>
        <p:spPr>
          <a:xfrm>
            <a:off x="1387884" y="2967335"/>
            <a:ext cx="9416232" cy="923330"/>
          </a:xfrm>
          <a:prstGeom prst="rect">
            <a:avLst/>
          </a:prstGeom>
          <a:noFill/>
        </p:spPr>
        <p:txBody>
          <a:bodyPr wrap="none" lIns="91440" tIns="45720" rIns="91440" bIns="45720">
            <a:spAutoFit/>
          </a:bodyPr>
          <a:lstStyle/>
          <a:p>
            <a:pPr algn="ctr"/>
            <a:r>
              <a:rPr lang="en-US" altLang="fr-FR"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ON NE PEUT PLUS </a:t>
            </a:r>
            <a:r>
              <a:rPr lang="en-US" altLang="fr-FR"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S</a:t>
            </a:r>
            <a:r>
              <a:rPr lang="en-US" altLang="fr-FR"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’EN PASSER! </a:t>
            </a:r>
            <a:endParaRPr lang="fr-FR"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xmlns="" val="1375619556"/>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xEl>
                                              <p:pRg st="3" end="3"/>
                                            </p:txEl>
                                          </p:spTgt>
                                        </p:tgtEl>
                                        <p:attrNameLst>
                                          <p:attrName>style.visibility</p:attrName>
                                        </p:attrNameLst>
                                      </p:cBhvr>
                                      <p:to>
                                        <p:strVal val="visible"/>
                                      </p:to>
                                    </p:set>
                                    <p:anim calcmode="lin" valueType="num">
                                      <p:cBhvr additive="base">
                                        <p:cTn id="7"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15">
                                            <p:txEl>
                                              <p:pRg st="4" end="4"/>
                                            </p:txEl>
                                          </p:spTgt>
                                        </p:tgtEl>
                                        <p:attrNameLst>
                                          <p:attrName>style.visibility</p:attrName>
                                        </p:attrNameLst>
                                      </p:cBhvr>
                                      <p:to>
                                        <p:strVal val="visible"/>
                                      </p:to>
                                    </p:set>
                                    <p:anim calcmode="lin" valueType="num">
                                      <p:cBhvr additive="base">
                                        <p:cTn id="13"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915">
                                            <p:txEl>
                                              <p:pRg st="5" end="5"/>
                                            </p:txEl>
                                          </p:spTgt>
                                        </p:tgtEl>
                                        <p:attrNameLst>
                                          <p:attrName>style.visibility</p:attrName>
                                        </p:attrNameLst>
                                      </p:cBhvr>
                                      <p:to>
                                        <p:strVal val="visible"/>
                                      </p:to>
                                    </p:set>
                                    <p:anim calcmode="lin" valueType="num">
                                      <p:cBhvr additive="base">
                                        <p:cTn id="19"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915">
                                            <p:txEl>
                                              <p:pRg st="6" end="6"/>
                                            </p:txEl>
                                          </p:spTgt>
                                        </p:tgtEl>
                                        <p:attrNameLst>
                                          <p:attrName>style.visibility</p:attrName>
                                        </p:attrNameLst>
                                      </p:cBhvr>
                                      <p:to>
                                        <p:strVal val="visible"/>
                                      </p:to>
                                    </p:set>
                                    <p:anim calcmode="lin" valueType="num">
                                      <p:cBhvr additive="base">
                                        <p:cTn id="25"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915">
                                            <p:txEl>
                                              <p:pRg st="7" end="7"/>
                                            </p:txEl>
                                          </p:spTgt>
                                        </p:tgtEl>
                                        <p:attrNameLst>
                                          <p:attrName>style.visibility</p:attrName>
                                        </p:attrNameLst>
                                      </p:cBhvr>
                                      <p:to>
                                        <p:strVal val="visible"/>
                                      </p:to>
                                    </p:set>
                                    <p:anim calcmode="lin" valueType="num">
                                      <p:cBhvr additive="base">
                                        <p:cTn id="31" dur="5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8915">
                                            <p:txEl>
                                              <p:pRg st="8" end="8"/>
                                            </p:txEl>
                                          </p:spTgt>
                                        </p:tgtEl>
                                        <p:attrNameLst>
                                          <p:attrName>style.visibility</p:attrName>
                                        </p:attrNameLst>
                                      </p:cBhvr>
                                      <p:to>
                                        <p:strVal val="visible"/>
                                      </p:to>
                                    </p:set>
                                    <p:anim calcmode="lin" valueType="num">
                                      <p:cBhvr additive="base">
                                        <p:cTn id="37" dur="5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89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8915">
                                            <p:txEl>
                                              <p:pRg st="9" end="9"/>
                                            </p:txEl>
                                          </p:spTgt>
                                        </p:tgtEl>
                                        <p:attrNameLst>
                                          <p:attrName>style.visibility</p:attrName>
                                        </p:attrNameLst>
                                      </p:cBhvr>
                                      <p:to>
                                        <p:strVal val="visible"/>
                                      </p:to>
                                    </p:set>
                                    <p:anim calcmode="lin" valueType="num">
                                      <p:cBhvr additive="base">
                                        <p:cTn id="43" dur="500" fill="hold"/>
                                        <p:tgtEl>
                                          <p:spTgt spid="3891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diamond(in)">
                                      <p:cBhvr>
                                        <p:cTn id="4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11200" y="304800"/>
            <a:ext cx="10769600" cy="838200"/>
          </a:xfrm>
        </p:spPr>
        <p:txBody>
          <a:bodyPr lIns="0" tIns="0" rIns="0" bIns="0"/>
          <a:lstStyle/>
          <a:p>
            <a:pPr eaLnBrk="1" hangingPunct="1">
              <a:defRPr/>
            </a:pPr>
            <a:r>
              <a:rPr lang="fr-FR" dirty="0" smtClean="0"/>
              <a:t>Et l’aventure continue…</a:t>
            </a:r>
          </a:p>
        </p:txBody>
      </p:sp>
      <p:pic>
        <p:nvPicPr>
          <p:cNvPr id="57348" name="Picture 6" descr="Robots PaPeR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76466" y="3819352"/>
            <a:ext cx="3872818" cy="179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7" descr="Chaplin_Modern_Time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076466" y="1378587"/>
            <a:ext cx="3799977" cy="2244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C:\Users\lescalup\AppData\Local\Microsoft\Windows\Temporary Internet Files\Content.Outlook\I6GTH8FC\isolator_vista detaile (2).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37882" y="1508026"/>
            <a:ext cx="5701553" cy="32071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1581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Back up </a:t>
            </a:r>
            <a:endParaRPr lang="fr-FR" dirty="0"/>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xmlns="" val="4077134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10"/>
          </p:nvPr>
        </p:nvSpPr>
        <p:spPr/>
        <p:txBody>
          <a:bodyPr/>
          <a:lstStyle/>
          <a:p>
            <a:fld id="{9B70EE09-3244-4B51-AF14-9504830A77D9}" type="slidenum">
              <a:rPr lang="fr-FR" altLang="fr-FR"/>
              <a:pPr/>
              <a:t>14</a:t>
            </a:fld>
            <a:r>
              <a:rPr lang="fr-FR" altLang="fr-FR"/>
              <a:t>     GERPAC 2011 – 05/07 Octobre 2011</a:t>
            </a:r>
          </a:p>
          <a:p>
            <a:endParaRPr lang="fr-FR" altLang="fr-FR"/>
          </a:p>
        </p:txBody>
      </p:sp>
      <p:sp>
        <p:nvSpPr>
          <p:cNvPr id="356354" name="Rectangle 2"/>
          <p:cNvSpPr>
            <a:spLocks noGrp="1" noChangeArrowheads="1"/>
          </p:cNvSpPr>
          <p:nvPr>
            <p:ph type="body" sz="half" idx="1"/>
          </p:nvPr>
        </p:nvSpPr>
        <p:spPr>
          <a:xfrm>
            <a:off x="719667" y="908051"/>
            <a:ext cx="10856384" cy="5256213"/>
          </a:xfrm>
        </p:spPr>
        <p:txBody>
          <a:bodyPr>
            <a:normAutofit fontScale="85000" lnSpcReduction="20000"/>
          </a:bodyPr>
          <a:lstStyle/>
          <a:p>
            <a:pPr marL="7938" lvl="1" indent="0">
              <a:lnSpc>
                <a:spcPct val="90000"/>
              </a:lnSpc>
            </a:pPr>
            <a:r>
              <a:rPr lang="fr-FR" altLang="fr-FR" sz="1800" b="1" dirty="0">
                <a:solidFill>
                  <a:schemeClr val="accent2"/>
                </a:solidFill>
              </a:rPr>
              <a:t>Validation précision balance</a:t>
            </a:r>
          </a:p>
          <a:p>
            <a:pPr marL="7938" lvl="1" indent="0">
              <a:lnSpc>
                <a:spcPct val="90000"/>
              </a:lnSpc>
              <a:buFontTx/>
              <a:buChar char="–"/>
            </a:pPr>
            <a:r>
              <a:rPr lang="fr-FR" altLang="fr-FR" dirty="0"/>
              <a:t> Effets ventilation / vibrations</a:t>
            </a:r>
          </a:p>
          <a:p>
            <a:pPr marL="7938" lvl="1" indent="0">
              <a:lnSpc>
                <a:spcPct val="90000"/>
              </a:lnSpc>
              <a:buFontTx/>
              <a:buChar char="–"/>
            </a:pPr>
            <a:r>
              <a:rPr lang="fr-FR" altLang="fr-FR" dirty="0"/>
              <a:t> Précision réelle: 0,04g</a:t>
            </a:r>
          </a:p>
          <a:p>
            <a:pPr marL="7938" lvl="1" indent="0">
              <a:lnSpc>
                <a:spcPct val="90000"/>
              </a:lnSpc>
              <a:buFontTx/>
              <a:buChar char="–"/>
            </a:pPr>
            <a:r>
              <a:rPr lang="fr-FR" altLang="fr-FR" dirty="0"/>
              <a:t> Contrôle par organisme certifié</a:t>
            </a:r>
          </a:p>
          <a:p>
            <a:pPr marL="7938" lvl="1" indent="0">
              <a:lnSpc>
                <a:spcPct val="90000"/>
              </a:lnSpc>
              <a:buFontTx/>
              <a:buChar char="–"/>
            </a:pPr>
            <a:r>
              <a:rPr lang="fr-FR" altLang="fr-FR" dirty="0"/>
              <a:t> Corrélation avec balance de contrôle</a:t>
            </a:r>
          </a:p>
          <a:p>
            <a:pPr marL="7938" lvl="1" indent="0">
              <a:lnSpc>
                <a:spcPct val="90000"/>
              </a:lnSpc>
            </a:pPr>
            <a:endParaRPr lang="fr-FR" altLang="fr-FR" dirty="0"/>
          </a:p>
          <a:p>
            <a:pPr>
              <a:lnSpc>
                <a:spcPct val="90000"/>
              </a:lnSpc>
            </a:pPr>
            <a:r>
              <a:rPr lang="fr-FR" altLang="fr-FR" sz="1800" dirty="0"/>
              <a:t>Validation précision de prélèvement</a:t>
            </a:r>
          </a:p>
          <a:p>
            <a:pPr marL="7938" lvl="1" indent="0">
              <a:lnSpc>
                <a:spcPct val="90000"/>
              </a:lnSpc>
              <a:buFontTx/>
              <a:buChar char="–"/>
            </a:pPr>
            <a:r>
              <a:rPr lang="fr-FR" altLang="fr-FR" dirty="0"/>
              <a:t> Solution aqueuse, gamme 3 à 60ml, précision &lt;5%</a:t>
            </a:r>
          </a:p>
          <a:p>
            <a:pPr marL="7938" lvl="1" indent="0">
              <a:lnSpc>
                <a:spcPct val="90000"/>
              </a:lnSpc>
              <a:buFontTx/>
              <a:buChar char="–"/>
            </a:pPr>
            <a:r>
              <a:rPr lang="fr-FR" altLang="fr-FR" dirty="0"/>
              <a:t> Validation par contrôles analytiques </a:t>
            </a:r>
            <a:r>
              <a:rPr lang="fr-FR" altLang="fr-FR" sz="1400" dirty="0"/>
              <a:t>(Laboratoire de contrôle de H. Saint-Louis)</a:t>
            </a:r>
            <a:endParaRPr lang="fr-FR" altLang="fr-FR" dirty="0"/>
          </a:p>
          <a:p>
            <a:pPr marL="7938" lvl="1" indent="0">
              <a:lnSpc>
                <a:spcPct val="90000"/>
              </a:lnSpc>
              <a:buFontTx/>
              <a:buChar char="–"/>
            </a:pPr>
            <a:r>
              <a:rPr lang="fr-FR" altLang="fr-FR" dirty="0"/>
              <a:t> Performances stables 6 mois après mise en route</a:t>
            </a:r>
          </a:p>
          <a:p>
            <a:pPr marL="7938" lvl="1" indent="0">
              <a:lnSpc>
                <a:spcPct val="90000"/>
              </a:lnSpc>
            </a:pPr>
            <a:endParaRPr lang="fr-FR" altLang="fr-FR" sz="1400" dirty="0"/>
          </a:p>
          <a:p>
            <a:pPr marL="7938" lvl="1" indent="0">
              <a:lnSpc>
                <a:spcPct val="90000"/>
              </a:lnSpc>
            </a:pPr>
            <a:r>
              <a:rPr lang="fr-FR" altLang="fr-FR" sz="1800" b="1" dirty="0">
                <a:solidFill>
                  <a:schemeClr val="accent2"/>
                </a:solidFill>
              </a:rPr>
              <a:t>Paramétrage produits, reconnaissance caméra</a:t>
            </a:r>
          </a:p>
          <a:p>
            <a:pPr marL="7938" lvl="1" indent="0">
              <a:lnSpc>
                <a:spcPct val="90000"/>
              </a:lnSpc>
              <a:buFontTx/>
              <a:buChar char="–"/>
            </a:pPr>
            <a:r>
              <a:rPr lang="fr-FR" altLang="fr-FR" dirty="0"/>
              <a:t> 20aine de produits paramétrés (dimensions, densité)</a:t>
            </a:r>
          </a:p>
          <a:p>
            <a:pPr marL="7938" lvl="1" indent="0">
              <a:lnSpc>
                <a:spcPct val="90000"/>
              </a:lnSpc>
              <a:buFontTx/>
              <a:buChar char="–"/>
            </a:pPr>
            <a:r>
              <a:rPr lang="fr-FR" altLang="fr-FR" dirty="0"/>
              <a:t> Simulations d’erreur de produits</a:t>
            </a:r>
          </a:p>
          <a:p>
            <a:pPr marL="7938" lvl="1" indent="0">
              <a:lnSpc>
                <a:spcPct val="90000"/>
              </a:lnSpc>
            </a:pPr>
            <a:endParaRPr lang="fr-FR" altLang="fr-FR" sz="1400" dirty="0"/>
          </a:p>
          <a:p>
            <a:pPr marL="7938" lvl="1" indent="0">
              <a:lnSpc>
                <a:spcPct val="90000"/>
              </a:lnSpc>
            </a:pPr>
            <a:r>
              <a:rPr lang="fr-FR" altLang="fr-FR" sz="1800" b="1" dirty="0">
                <a:solidFill>
                  <a:schemeClr val="accent2"/>
                </a:solidFill>
              </a:rPr>
              <a:t>Reconstitution poudre</a:t>
            </a:r>
          </a:p>
          <a:p>
            <a:pPr marL="7938" lvl="1" indent="0">
              <a:lnSpc>
                <a:spcPct val="90000"/>
              </a:lnSpc>
              <a:buFontTx/>
              <a:buChar char="–"/>
            </a:pPr>
            <a:r>
              <a:rPr lang="fr-FR" altLang="fr-FR" dirty="0"/>
              <a:t> Mise au point de la reconstitution par produit</a:t>
            </a:r>
          </a:p>
          <a:p>
            <a:pPr marL="7938" lvl="1" indent="0">
              <a:lnSpc>
                <a:spcPct val="90000"/>
              </a:lnSpc>
              <a:buFontTx/>
              <a:buChar char="–"/>
            </a:pPr>
            <a:r>
              <a:rPr lang="fr-FR" altLang="fr-FR" dirty="0"/>
              <a:t>Temps et vitesse d’agitation validés pour les principes actifs lyophilisés</a:t>
            </a:r>
          </a:p>
          <a:p>
            <a:pPr marL="7938" lvl="1" indent="0">
              <a:lnSpc>
                <a:spcPct val="90000"/>
              </a:lnSpc>
              <a:buFontTx/>
              <a:buChar char="–"/>
            </a:pPr>
            <a:r>
              <a:rPr lang="fr-FR" altLang="fr-FR" dirty="0"/>
              <a:t> Validation par contrôles analytiques</a:t>
            </a:r>
            <a:r>
              <a:rPr lang="fr-FR" altLang="fr-FR" sz="1400" dirty="0"/>
              <a:t> (Laboratoire de Pharmacocinétique de René Huguenin)</a:t>
            </a:r>
          </a:p>
        </p:txBody>
      </p:sp>
      <p:sp>
        <p:nvSpPr>
          <p:cNvPr id="356355" name="Rectangle 3"/>
          <p:cNvSpPr>
            <a:spLocks noChangeArrowheads="1"/>
          </p:cNvSpPr>
          <p:nvPr/>
        </p:nvSpPr>
        <p:spPr bwMode="auto">
          <a:xfrm>
            <a:off x="1007533" y="188913"/>
            <a:ext cx="1076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lstStyle>
            <a:lvl1pPr>
              <a:defRPr sz="2400" b="1">
                <a:solidFill>
                  <a:schemeClr val="tx2"/>
                </a:solidFill>
                <a:latin typeface="Helvetica" pitchFamily="34" charset="0"/>
              </a:defRPr>
            </a:lvl1pPr>
            <a:lvl2pPr>
              <a:defRPr sz="2400" b="1">
                <a:solidFill>
                  <a:schemeClr val="tx2"/>
                </a:solidFill>
                <a:latin typeface="Helvetica" pitchFamily="34" charset="0"/>
              </a:defRPr>
            </a:lvl2pPr>
            <a:lvl3pPr>
              <a:defRPr sz="2400" b="1">
                <a:solidFill>
                  <a:schemeClr val="tx2"/>
                </a:solidFill>
                <a:latin typeface="Helvetica" pitchFamily="34" charset="0"/>
              </a:defRPr>
            </a:lvl3pPr>
            <a:lvl4pPr>
              <a:defRPr sz="2400" b="1">
                <a:solidFill>
                  <a:schemeClr val="tx2"/>
                </a:solidFill>
                <a:latin typeface="Helvetica" pitchFamily="34" charset="0"/>
              </a:defRPr>
            </a:lvl4pPr>
            <a:lvl5pPr>
              <a:defRPr sz="2400" b="1">
                <a:solidFill>
                  <a:schemeClr val="tx2"/>
                </a:solidFill>
                <a:latin typeface="Helvetica" pitchFamily="34" charset="0"/>
              </a:defRPr>
            </a:lvl5pPr>
            <a:lvl6pPr marL="457200" eaLnBrk="0" fontAlgn="base" hangingPunct="0">
              <a:spcBef>
                <a:spcPct val="0"/>
              </a:spcBef>
              <a:spcAft>
                <a:spcPct val="0"/>
              </a:spcAft>
              <a:defRPr sz="2400" b="1">
                <a:solidFill>
                  <a:schemeClr val="tx2"/>
                </a:solidFill>
                <a:latin typeface="Helvetica" pitchFamily="34" charset="0"/>
              </a:defRPr>
            </a:lvl6pPr>
            <a:lvl7pPr marL="914400" eaLnBrk="0" fontAlgn="base" hangingPunct="0">
              <a:spcBef>
                <a:spcPct val="0"/>
              </a:spcBef>
              <a:spcAft>
                <a:spcPct val="0"/>
              </a:spcAft>
              <a:defRPr sz="2400" b="1">
                <a:solidFill>
                  <a:schemeClr val="tx2"/>
                </a:solidFill>
                <a:latin typeface="Helvetica" pitchFamily="34" charset="0"/>
              </a:defRPr>
            </a:lvl7pPr>
            <a:lvl8pPr marL="1371600" eaLnBrk="0" fontAlgn="base" hangingPunct="0">
              <a:spcBef>
                <a:spcPct val="0"/>
              </a:spcBef>
              <a:spcAft>
                <a:spcPct val="0"/>
              </a:spcAft>
              <a:defRPr sz="2400" b="1">
                <a:solidFill>
                  <a:schemeClr val="tx2"/>
                </a:solidFill>
                <a:latin typeface="Helvetica" pitchFamily="34" charset="0"/>
              </a:defRPr>
            </a:lvl8pPr>
            <a:lvl9pPr marL="1828800" eaLnBrk="0" fontAlgn="base" hangingPunct="0">
              <a:spcBef>
                <a:spcPct val="0"/>
              </a:spcBef>
              <a:spcAft>
                <a:spcPct val="0"/>
              </a:spcAft>
              <a:defRPr sz="2400" b="1">
                <a:solidFill>
                  <a:schemeClr val="tx2"/>
                </a:solidFill>
                <a:latin typeface="Helvetica" pitchFamily="34" charset="0"/>
              </a:defRPr>
            </a:lvl9pPr>
          </a:lstStyle>
          <a:p>
            <a:r>
              <a:rPr lang="fr-FR" altLang="fr-FR">
                <a:cs typeface="Arial" charset="0"/>
              </a:rPr>
              <a:t>QUALIFICATION DE PERFORMANCE</a:t>
            </a:r>
            <a:endParaRPr lang="fr-FR" altLang="fr-FR">
              <a:latin typeface="Times New Roman" pitchFamily="18" charset="0"/>
              <a:cs typeface="Times New Roman" pitchFamily="18" charset="0"/>
            </a:endParaRPr>
          </a:p>
        </p:txBody>
      </p:sp>
      <p:graphicFrame>
        <p:nvGraphicFramePr>
          <p:cNvPr id="356358" name="Object 6"/>
          <p:cNvGraphicFramePr>
            <a:graphicFrameLocks noGrp="1" noChangeAspect="1"/>
          </p:cNvGraphicFramePr>
          <p:nvPr>
            <p:ph sz="half" idx="2"/>
          </p:nvPr>
        </p:nvGraphicFramePr>
        <p:xfrm>
          <a:off x="6576484" y="1125539"/>
          <a:ext cx="5376333" cy="1741487"/>
        </p:xfrm>
        <a:graphic>
          <a:graphicData uri="http://schemas.openxmlformats.org/presentationml/2006/ole">
            <p:oleObj spid="_x0000_s1029" name="Graphique" r:id="rId3" imgW="6915150" imgH="3257550" progId="Excel.Sheet.8">
              <p:embed/>
            </p:oleObj>
          </a:graphicData>
        </a:graphic>
      </p:graphicFrame>
      <p:pic>
        <p:nvPicPr>
          <p:cNvPr id="356361" name="Picture 9" descr="Copie de IMG_030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72033" y="3357564"/>
            <a:ext cx="2152651" cy="21605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8815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3"/>
          <p:cNvSpPr>
            <a:spLocks noGrp="1"/>
          </p:cNvSpPr>
          <p:nvPr>
            <p:ph type="ftr" sz="quarter" idx="10"/>
          </p:nvPr>
        </p:nvSpPr>
        <p:spPr/>
        <p:txBody>
          <a:bodyPr/>
          <a:lstStyle/>
          <a:p>
            <a:fld id="{3F2D839E-5E11-48A4-A9A0-4DC8C7D63726}" type="slidenum">
              <a:rPr lang="fr-FR" altLang="fr-FR"/>
              <a:pPr/>
              <a:t>15</a:t>
            </a:fld>
            <a:r>
              <a:rPr lang="fr-FR" altLang="fr-FR"/>
              <a:t>     GERPAC 2011 – 05/07 Octobre 2011</a:t>
            </a:r>
          </a:p>
          <a:p>
            <a:endParaRPr lang="fr-FR" altLang="fr-FR"/>
          </a:p>
        </p:txBody>
      </p:sp>
      <p:sp>
        <p:nvSpPr>
          <p:cNvPr id="354306" name="Rectangle 2"/>
          <p:cNvSpPr>
            <a:spLocks noGrp="1" noChangeArrowheads="1"/>
          </p:cNvSpPr>
          <p:nvPr>
            <p:ph type="body" idx="1"/>
          </p:nvPr>
        </p:nvSpPr>
        <p:spPr>
          <a:xfrm>
            <a:off x="719667" y="1412875"/>
            <a:ext cx="10769600" cy="4608513"/>
          </a:xfrm>
        </p:spPr>
        <p:txBody>
          <a:bodyPr>
            <a:normAutofit fontScale="92500" lnSpcReduction="20000"/>
          </a:bodyPr>
          <a:lstStyle/>
          <a:p>
            <a:r>
              <a:rPr lang="fr-FR" altLang="fr-FR"/>
              <a:t>Contamination microbiologique</a:t>
            </a:r>
          </a:p>
          <a:p>
            <a:pPr lvl="1">
              <a:buFontTx/>
              <a:buChar char="–"/>
            </a:pPr>
            <a:r>
              <a:rPr lang="fr-FR" altLang="fr-FR"/>
              <a:t> Qualification microbiologique de l’enceinte </a:t>
            </a:r>
          </a:p>
          <a:p>
            <a:pPr lvl="1">
              <a:buFontTx/>
              <a:buChar char="–"/>
            </a:pPr>
            <a:r>
              <a:rPr lang="fr-FR" altLang="fr-FR"/>
              <a:t> Test de remplissage aseptique</a:t>
            </a:r>
          </a:p>
          <a:p>
            <a:pPr lvl="4">
              <a:buFont typeface="Wingdings" pitchFamily="2" charset="2"/>
              <a:buChar char="n"/>
            </a:pPr>
            <a:r>
              <a:rPr lang="fr-FR" altLang="fr-FR"/>
              <a:t>Simulation de campagnes: dilution, reconstitution</a:t>
            </a:r>
          </a:p>
          <a:p>
            <a:pPr lvl="4">
              <a:buFont typeface="Wingdings" pitchFamily="2" charset="2"/>
              <a:buChar char="n"/>
            </a:pPr>
            <a:r>
              <a:rPr lang="fr-FR" altLang="fr-FR"/>
              <a:t>Milieux TSB, Sabouraud</a:t>
            </a:r>
          </a:p>
          <a:p>
            <a:pPr lvl="1">
              <a:buFontTx/>
              <a:buChar char="–"/>
            </a:pPr>
            <a:r>
              <a:rPr lang="fr-FR" altLang="fr-FR"/>
              <a:t> Prélèvements environnementaux quotidiens</a:t>
            </a:r>
          </a:p>
          <a:p>
            <a:pPr lvl="1">
              <a:buFontTx/>
              <a:buChar char="–"/>
            </a:pPr>
            <a:r>
              <a:rPr lang="fr-FR" altLang="fr-FR"/>
              <a:t> Requalification annuelle de l’enceinte	</a:t>
            </a:r>
          </a:p>
          <a:p>
            <a:pPr lvl="1"/>
            <a:endParaRPr lang="fr-FR" altLang="fr-FR"/>
          </a:p>
          <a:p>
            <a:pPr lvl="1"/>
            <a:r>
              <a:rPr lang="fr-FR" altLang="fr-FR" sz="2000" b="1">
                <a:solidFill>
                  <a:schemeClr val="accent2"/>
                </a:solidFill>
              </a:rPr>
              <a:t>Gestion informatique</a:t>
            </a:r>
          </a:p>
          <a:p>
            <a:pPr lvl="1">
              <a:buFontTx/>
              <a:buChar char="–"/>
            </a:pPr>
            <a:r>
              <a:rPr lang="fr-FR" altLang="fr-FR"/>
              <a:t> Nouveaux modules fonctionnels (création lot, libération)</a:t>
            </a:r>
          </a:p>
          <a:p>
            <a:pPr lvl="1">
              <a:buFontTx/>
              <a:buChar char="–"/>
            </a:pPr>
            <a:r>
              <a:rPr lang="fr-FR" altLang="fr-FR"/>
              <a:t> Connexion sécurisée par niveau d’accès</a:t>
            </a:r>
          </a:p>
          <a:p>
            <a:pPr lvl="1">
              <a:buFontTx/>
              <a:buChar char="–"/>
            </a:pPr>
            <a:r>
              <a:rPr lang="fr-FR" altLang="fr-FR"/>
              <a:t> Gestion des reliquats</a:t>
            </a:r>
          </a:p>
          <a:p>
            <a:pPr lvl="1">
              <a:buFontTx/>
              <a:buChar char="–"/>
            </a:pPr>
            <a:r>
              <a:rPr lang="fr-FR" altLang="fr-FR"/>
              <a:t> Redémarrage d’une campagne après une erreur de process limité à certains défauts </a:t>
            </a:r>
          </a:p>
          <a:p>
            <a:pPr lvl="1">
              <a:buFontTx/>
              <a:buChar char="–"/>
            </a:pPr>
            <a:r>
              <a:rPr lang="fr-FR" altLang="fr-FR"/>
              <a:t> Double sauvegarde des rapports de campagnes</a:t>
            </a:r>
          </a:p>
          <a:p>
            <a:pPr lvl="1">
              <a:buFontTx/>
              <a:buChar char="–"/>
            </a:pPr>
            <a:r>
              <a:rPr lang="fr-FR" altLang="fr-FR"/>
              <a:t> Indépendant du logiciel de prescription</a:t>
            </a:r>
          </a:p>
        </p:txBody>
      </p:sp>
      <p:sp>
        <p:nvSpPr>
          <p:cNvPr id="354307" name="Rectangle 3"/>
          <p:cNvSpPr>
            <a:spLocks noChangeArrowheads="1"/>
          </p:cNvSpPr>
          <p:nvPr/>
        </p:nvSpPr>
        <p:spPr bwMode="auto">
          <a:xfrm>
            <a:off x="1007533" y="333375"/>
            <a:ext cx="1076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lstStyle>
            <a:lvl1pPr>
              <a:defRPr sz="2400" b="1">
                <a:solidFill>
                  <a:schemeClr val="tx2"/>
                </a:solidFill>
                <a:latin typeface="Helvetica" pitchFamily="34" charset="0"/>
              </a:defRPr>
            </a:lvl1pPr>
            <a:lvl2pPr>
              <a:defRPr sz="2400" b="1">
                <a:solidFill>
                  <a:schemeClr val="tx2"/>
                </a:solidFill>
                <a:latin typeface="Helvetica" pitchFamily="34" charset="0"/>
              </a:defRPr>
            </a:lvl2pPr>
            <a:lvl3pPr>
              <a:defRPr sz="2400" b="1">
                <a:solidFill>
                  <a:schemeClr val="tx2"/>
                </a:solidFill>
                <a:latin typeface="Helvetica" pitchFamily="34" charset="0"/>
              </a:defRPr>
            </a:lvl3pPr>
            <a:lvl4pPr>
              <a:defRPr sz="2400" b="1">
                <a:solidFill>
                  <a:schemeClr val="tx2"/>
                </a:solidFill>
                <a:latin typeface="Helvetica" pitchFamily="34" charset="0"/>
              </a:defRPr>
            </a:lvl4pPr>
            <a:lvl5pPr>
              <a:defRPr sz="2400" b="1">
                <a:solidFill>
                  <a:schemeClr val="tx2"/>
                </a:solidFill>
                <a:latin typeface="Helvetica" pitchFamily="34" charset="0"/>
              </a:defRPr>
            </a:lvl5pPr>
            <a:lvl6pPr marL="457200" eaLnBrk="0" fontAlgn="base" hangingPunct="0">
              <a:spcBef>
                <a:spcPct val="0"/>
              </a:spcBef>
              <a:spcAft>
                <a:spcPct val="0"/>
              </a:spcAft>
              <a:defRPr sz="2400" b="1">
                <a:solidFill>
                  <a:schemeClr val="tx2"/>
                </a:solidFill>
                <a:latin typeface="Helvetica" pitchFamily="34" charset="0"/>
              </a:defRPr>
            </a:lvl6pPr>
            <a:lvl7pPr marL="914400" eaLnBrk="0" fontAlgn="base" hangingPunct="0">
              <a:spcBef>
                <a:spcPct val="0"/>
              </a:spcBef>
              <a:spcAft>
                <a:spcPct val="0"/>
              </a:spcAft>
              <a:defRPr sz="2400" b="1">
                <a:solidFill>
                  <a:schemeClr val="tx2"/>
                </a:solidFill>
                <a:latin typeface="Helvetica" pitchFamily="34" charset="0"/>
              </a:defRPr>
            </a:lvl7pPr>
            <a:lvl8pPr marL="1371600" eaLnBrk="0" fontAlgn="base" hangingPunct="0">
              <a:spcBef>
                <a:spcPct val="0"/>
              </a:spcBef>
              <a:spcAft>
                <a:spcPct val="0"/>
              </a:spcAft>
              <a:defRPr sz="2400" b="1">
                <a:solidFill>
                  <a:schemeClr val="tx2"/>
                </a:solidFill>
                <a:latin typeface="Helvetica" pitchFamily="34" charset="0"/>
              </a:defRPr>
            </a:lvl8pPr>
            <a:lvl9pPr marL="1828800" eaLnBrk="0" fontAlgn="base" hangingPunct="0">
              <a:spcBef>
                <a:spcPct val="0"/>
              </a:spcBef>
              <a:spcAft>
                <a:spcPct val="0"/>
              </a:spcAft>
              <a:defRPr sz="2400" b="1">
                <a:solidFill>
                  <a:schemeClr val="tx2"/>
                </a:solidFill>
                <a:latin typeface="Helvetica" pitchFamily="34" charset="0"/>
              </a:defRPr>
            </a:lvl9pPr>
          </a:lstStyle>
          <a:p>
            <a:r>
              <a:rPr lang="fr-FR" altLang="fr-FR">
                <a:cs typeface="Arial" charset="0"/>
              </a:rPr>
              <a:t>QUALIFICATION DE PERFORMANCE</a:t>
            </a:r>
            <a:endParaRPr lang="fr-FR" altLang="fr-FR">
              <a:latin typeface="Times New Roman" pitchFamily="18" charset="0"/>
              <a:cs typeface="Times New Roman" pitchFamily="18" charset="0"/>
            </a:endParaRPr>
          </a:p>
        </p:txBody>
      </p:sp>
      <p:pic>
        <p:nvPicPr>
          <p:cNvPr id="354315" name="Picture 11" descr="IMG_041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920568" y="1341439"/>
            <a:ext cx="3647017" cy="1717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78213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3"/>
          <p:cNvSpPr>
            <a:spLocks noGrp="1"/>
          </p:cNvSpPr>
          <p:nvPr>
            <p:ph type="ftr" sz="quarter" idx="10"/>
          </p:nvPr>
        </p:nvSpPr>
        <p:spPr/>
        <p:txBody>
          <a:bodyPr/>
          <a:lstStyle/>
          <a:p>
            <a:fld id="{23B82C34-1C45-42C8-9626-05CBA1E0B4F0}" type="slidenum">
              <a:rPr lang="fr-FR" altLang="fr-FR"/>
              <a:pPr/>
              <a:t>16</a:t>
            </a:fld>
            <a:r>
              <a:rPr lang="fr-FR" altLang="fr-FR"/>
              <a:t>     GERPAC 2011 – 05/07 Octobre 2011</a:t>
            </a:r>
          </a:p>
          <a:p>
            <a:endParaRPr lang="fr-FR" altLang="fr-FR"/>
          </a:p>
        </p:txBody>
      </p:sp>
      <p:sp>
        <p:nvSpPr>
          <p:cNvPr id="357378" name="Rectangle 2"/>
          <p:cNvSpPr>
            <a:spLocks noGrp="1" noChangeArrowheads="1"/>
          </p:cNvSpPr>
          <p:nvPr>
            <p:ph type="body" idx="1"/>
          </p:nvPr>
        </p:nvSpPr>
        <p:spPr>
          <a:xfrm>
            <a:off x="624417" y="1268413"/>
            <a:ext cx="10769600" cy="4608512"/>
          </a:xfrm>
        </p:spPr>
        <p:txBody>
          <a:bodyPr/>
          <a:lstStyle/>
          <a:p>
            <a:r>
              <a:rPr lang="fr-FR" altLang="fr-FR"/>
              <a:t>Contamination chimique</a:t>
            </a:r>
          </a:p>
          <a:p>
            <a:pPr lvl="1">
              <a:buFontTx/>
              <a:buChar char="–"/>
            </a:pPr>
            <a:r>
              <a:rPr lang="fr-FR" altLang="fr-FR"/>
              <a:t> Technique développée aux HU de Genève</a:t>
            </a:r>
          </a:p>
          <a:p>
            <a:pPr lvl="4">
              <a:buFont typeface="Wingdings" pitchFamily="2" charset="2"/>
              <a:buChar char="n"/>
            </a:pPr>
            <a:r>
              <a:rPr lang="fr-FR" altLang="fr-FR"/>
              <a:t>Solution 0,01M de quinine</a:t>
            </a:r>
          </a:p>
          <a:p>
            <a:pPr lvl="4">
              <a:buFont typeface="Wingdings" pitchFamily="2" charset="2"/>
              <a:buChar char="n"/>
            </a:pPr>
            <a:r>
              <a:rPr lang="fr-FR" altLang="fr-FR"/>
              <a:t>Simulations de campagnes </a:t>
            </a:r>
          </a:p>
          <a:p>
            <a:pPr lvl="4">
              <a:buFont typeface="Wingdings" pitchFamily="2" charset="2"/>
              <a:buChar char="n"/>
            </a:pPr>
            <a:r>
              <a:rPr lang="fr-FR" altLang="fr-FR"/>
              <a:t>Révélation à la lampe UV: positive sur point d’impact aiguille</a:t>
            </a:r>
          </a:p>
          <a:p>
            <a:pPr lvl="4">
              <a:buFont typeface="Wingdings" pitchFamily="2" charset="2"/>
              <a:buChar char="n"/>
            </a:pPr>
            <a:r>
              <a:rPr lang="fr-FR" altLang="fr-FR"/>
              <a:t>Contrôles analytiques: en cours</a:t>
            </a:r>
          </a:p>
          <a:p>
            <a:pPr lvl="1">
              <a:buFontTx/>
              <a:buChar char="–"/>
            </a:pPr>
            <a:r>
              <a:rPr lang="fr-FR" altLang="fr-FR"/>
              <a:t> A développer: 	</a:t>
            </a:r>
          </a:p>
          <a:p>
            <a:pPr lvl="4">
              <a:buFont typeface="Wingdings" pitchFamily="2" charset="2"/>
              <a:buChar char="n"/>
            </a:pPr>
            <a:r>
              <a:rPr lang="fr-FR" altLang="fr-FR"/>
              <a:t> solution visqueuse la plus contaminante</a:t>
            </a:r>
          </a:p>
          <a:p>
            <a:pPr lvl="4">
              <a:buFont typeface="Wingdings" pitchFamily="2" charset="2"/>
              <a:buChar char="n"/>
            </a:pPr>
            <a:r>
              <a:rPr lang="fr-FR" altLang="fr-FR"/>
              <a:t> contamination maximale lors d’une erreur de process</a:t>
            </a:r>
          </a:p>
          <a:p>
            <a:pPr lvl="1"/>
            <a:endParaRPr lang="fr-FR" altLang="fr-FR"/>
          </a:p>
          <a:p>
            <a:pPr lvl="1"/>
            <a:endParaRPr lang="fr-FR" altLang="fr-FR"/>
          </a:p>
          <a:p>
            <a:pPr lvl="1"/>
            <a:r>
              <a:rPr lang="fr-FR" altLang="fr-FR" b="1">
                <a:sym typeface="Symbol" pitchFamily="18" charset="2"/>
              </a:rPr>
              <a:t> </a:t>
            </a:r>
            <a:r>
              <a:rPr lang="fr-FR" altLang="fr-FR" sz="2000" b="1"/>
              <a:t>Précautions de manipulation des flacons</a:t>
            </a:r>
          </a:p>
        </p:txBody>
      </p:sp>
      <p:sp>
        <p:nvSpPr>
          <p:cNvPr id="357379" name="Rectangle 3"/>
          <p:cNvSpPr>
            <a:spLocks noChangeArrowheads="1"/>
          </p:cNvSpPr>
          <p:nvPr/>
        </p:nvSpPr>
        <p:spPr bwMode="auto">
          <a:xfrm>
            <a:off x="1007533" y="333375"/>
            <a:ext cx="1076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lstStyle>
            <a:lvl1pPr>
              <a:defRPr sz="2400" b="1">
                <a:solidFill>
                  <a:schemeClr val="tx2"/>
                </a:solidFill>
                <a:latin typeface="Helvetica" pitchFamily="34" charset="0"/>
              </a:defRPr>
            </a:lvl1pPr>
            <a:lvl2pPr>
              <a:defRPr sz="2400" b="1">
                <a:solidFill>
                  <a:schemeClr val="tx2"/>
                </a:solidFill>
                <a:latin typeface="Helvetica" pitchFamily="34" charset="0"/>
              </a:defRPr>
            </a:lvl2pPr>
            <a:lvl3pPr>
              <a:defRPr sz="2400" b="1">
                <a:solidFill>
                  <a:schemeClr val="tx2"/>
                </a:solidFill>
                <a:latin typeface="Helvetica" pitchFamily="34" charset="0"/>
              </a:defRPr>
            </a:lvl3pPr>
            <a:lvl4pPr>
              <a:defRPr sz="2400" b="1">
                <a:solidFill>
                  <a:schemeClr val="tx2"/>
                </a:solidFill>
                <a:latin typeface="Helvetica" pitchFamily="34" charset="0"/>
              </a:defRPr>
            </a:lvl4pPr>
            <a:lvl5pPr>
              <a:defRPr sz="2400" b="1">
                <a:solidFill>
                  <a:schemeClr val="tx2"/>
                </a:solidFill>
                <a:latin typeface="Helvetica" pitchFamily="34" charset="0"/>
              </a:defRPr>
            </a:lvl5pPr>
            <a:lvl6pPr marL="457200" eaLnBrk="0" fontAlgn="base" hangingPunct="0">
              <a:spcBef>
                <a:spcPct val="0"/>
              </a:spcBef>
              <a:spcAft>
                <a:spcPct val="0"/>
              </a:spcAft>
              <a:defRPr sz="2400" b="1">
                <a:solidFill>
                  <a:schemeClr val="tx2"/>
                </a:solidFill>
                <a:latin typeface="Helvetica" pitchFamily="34" charset="0"/>
              </a:defRPr>
            </a:lvl6pPr>
            <a:lvl7pPr marL="914400" eaLnBrk="0" fontAlgn="base" hangingPunct="0">
              <a:spcBef>
                <a:spcPct val="0"/>
              </a:spcBef>
              <a:spcAft>
                <a:spcPct val="0"/>
              </a:spcAft>
              <a:defRPr sz="2400" b="1">
                <a:solidFill>
                  <a:schemeClr val="tx2"/>
                </a:solidFill>
                <a:latin typeface="Helvetica" pitchFamily="34" charset="0"/>
              </a:defRPr>
            </a:lvl7pPr>
            <a:lvl8pPr marL="1371600" eaLnBrk="0" fontAlgn="base" hangingPunct="0">
              <a:spcBef>
                <a:spcPct val="0"/>
              </a:spcBef>
              <a:spcAft>
                <a:spcPct val="0"/>
              </a:spcAft>
              <a:defRPr sz="2400" b="1">
                <a:solidFill>
                  <a:schemeClr val="tx2"/>
                </a:solidFill>
                <a:latin typeface="Helvetica" pitchFamily="34" charset="0"/>
              </a:defRPr>
            </a:lvl8pPr>
            <a:lvl9pPr marL="1828800" eaLnBrk="0" fontAlgn="base" hangingPunct="0">
              <a:spcBef>
                <a:spcPct val="0"/>
              </a:spcBef>
              <a:spcAft>
                <a:spcPct val="0"/>
              </a:spcAft>
              <a:defRPr sz="2400" b="1">
                <a:solidFill>
                  <a:schemeClr val="tx2"/>
                </a:solidFill>
                <a:latin typeface="Helvetica" pitchFamily="34" charset="0"/>
              </a:defRPr>
            </a:lvl9pPr>
          </a:lstStyle>
          <a:p>
            <a:r>
              <a:rPr lang="fr-FR" altLang="fr-FR">
                <a:cs typeface="Arial" charset="0"/>
              </a:rPr>
              <a:t>QUALIFICATION DE PERFORMANCE</a:t>
            </a:r>
            <a:endParaRPr lang="fr-FR" altLang="fr-FR">
              <a:latin typeface="Times New Roman" pitchFamily="18" charset="0"/>
              <a:cs typeface="Times New Roman" pitchFamily="18" charset="0"/>
            </a:endParaRPr>
          </a:p>
        </p:txBody>
      </p:sp>
      <p:pic>
        <p:nvPicPr>
          <p:cNvPr id="357380" name="Picture 4" descr="photos qualif isos 08 2011 03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96300" y="3429000"/>
            <a:ext cx="3210984" cy="17986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3129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a:xfrm>
            <a:off x="624418" y="260350"/>
            <a:ext cx="10968567" cy="1136650"/>
          </a:xfrm>
        </p:spPr>
        <p:txBody>
          <a:bodyPr/>
          <a:lstStyle/>
          <a:p>
            <a:pPr marL="215900" indent="-215900" algn="ctr" eaLnBrk="1" hangingPunct="1">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fr-FR" altLang="fr-FR" sz="3600" smtClean="0">
                <a:solidFill>
                  <a:srgbClr val="0070C0"/>
                </a:solidFill>
              </a:rPr>
              <a:t>Experience Feedback</a:t>
            </a:r>
          </a:p>
        </p:txBody>
      </p:sp>
      <p:pic>
        <p:nvPicPr>
          <p:cNvPr id="36867"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372226"/>
            <a:ext cx="122174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Connecteur droit 4">
            <a:extLst>
              <a:ext uri="{FF2B5EF4-FFF2-40B4-BE49-F238E27FC236}"/>
            </a:extLst>
          </p:cNvPr>
          <p:cNvCxnSpPr>
            <a:cxnSpLocks/>
          </p:cNvCxnSpPr>
          <p:nvPr/>
        </p:nvCxnSpPr>
        <p:spPr>
          <a:xfrm>
            <a:off x="12700" y="1182688"/>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6869" name="Espace réservé du pied de page 7"/>
          <p:cNvSpPr txBox="1">
            <a:spLocks/>
          </p:cNvSpPr>
          <p:nvPr/>
        </p:nvSpPr>
        <p:spPr bwMode="auto">
          <a:xfrm>
            <a:off x="1407584" y="6381751"/>
            <a:ext cx="11506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a:solidFill>
                  <a:schemeClr val="bg1"/>
                </a:solidFill>
                <a:latin typeface="Arial" panose="020B0604020202020204" pitchFamily="34" charset="0"/>
              </a:rPr>
              <a:t>European User´s meeting - KIRO Oncology – 19 20</a:t>
            </a:r>
            <a:r>
              <a:rPr lang="fr-FR" altLang="fr-FR" sz="1800" baseline="30000">
                <a:solidFill>
                  <a:schemeClr val="bg1"/>
                </a:solidFill>
                <a:latin typeface="Arial" panose="020B0604020202020204" pitchFamily="34" charset="0"/>
              </a:rPr>
              <a:t>th</a:t>
            </a:r>
            <a:r>
              <a:rPr lang="fr-FR" altLang="fr-FR" sz="1800">
                <a:solidFill>
                  <a:schemeClr val="bg1"/>
                </a:solidFill>
                <a:latin typeface="Arial" panose="020B0604020202020204" pitchFamily="34" charset="0"/>
              </a:rPr>
              <a:t> september 2019</a:t>
            </a:r>
            <a:endParaRPr lang="en-US" altLang="fr-FR" sz="1800">
              <a:solidFill>
                <a:schemeClr val="bg1"/>
              </a:solidFill>
              <a:latin typeface="Arial" panose="020B0604020202020204" pitchFamily="34" charset="0"/>
            </a:endParaRPr>
          </a:p>
        </p:txBody>
      </p:sp>
      <p:sp>
        <p:nvSpPr>
          <p:cNvPr id="36870" name="Espace réservé du texte 1"/>
          <p:cNvSpPr>
            <a:spLocks noGrp="1"/>
          </p:cNvSpPr>
          <p:nvPr>
            <p:ph type="body" sz="half" idx="1"/>
          </p:nvPr>
        </p:nvSpPr>
        <p:spPr>
          <a:xfrm>
            <a:off x="628651" y="1412875"/>
            <a:ext cx="10960100" cy="4521200"/>
          </a:xfrm>
        </p:spPr>
        <p:txBody>
          <a:bodyPr/>
          <a:lstStyle/>
          <a:p>
            <a:pPr marL="0" indent="0">
              <a:buFont typeface="Arial" panose="020B0604020202020204" pitchFamily="34" charset="0"/>
              <a:buNone/>
            </a:pPr>
            <a:r>
              <a:rPr lang="fr-FR" altLang="fr-FR" sz="3200" b="1" smtClean="0"/>
              <a:t>Real size model</a:t>
            </a:r>
          </a:p>
          <a:p>
            <a:pPr lvl="1">
              <a:buFont typeface="Wingdings" panose="05000000000000000000" pitchFamily="2" charset="2"/>
              <a:buChar char="q"/>
            </a:pPr>
            <a:r>
              <a:rPr lang="fr-FR" altLang="fr-FR" smtClean="0"/>
              <a:t>Indispensable prerequisite</a:t>
            </a:r>
          </a:p>
          <a:p>
            <a:pPr lvl="1">
              <a:buFont typeface="Wingdings" panose="05000000000000000000" pitchFamily="2" charset="2"/>
              <a:buChar char="q"/>
            </a:pPr>
            <a:r>
              <a:rPr lang="fr-FR" altLang="fr-FR" smtClean="0"/>
              <a:t>To size equipment</a:t>
            </a:r>
          </a:p>
          <a:p>
            <a:pPr lvl="1">
              <a:buFont typeface="Wingdings" panose="05000000000000000000" pitchFamily="2" charset="2"/>
              <a:buChar char="q"/>
            </a:pPr>
            <a:r>
              <a:rPr lang="fr-FR" altLang="fr-FR" smtClean="0"/>
              <a:t>Evaluate work ergonomics inside / outside isolator</a:t>
            </a:r>
          </a:p>
          <a:p>
            <a:pPr lvl="1">
              <a:buFont typeface="Wingdings" panose="05000000000000000000" pitchFamily="2" charset="2"/>
              <a:buChar char="q"/>
            </a:pPr>
            <a:r>
              <a:rPr lang="fr-FR" altLang="fr-FR" smtClean="0"/>
              <a:t>Imagine positionning of equipment: scale, shelf, toboggan…</a:t>
            </a:r>
          </a:p>
          <a:p>
            <a:pPr lvl="1">
              <a:buFont typeface="Wingdings" panose="05000000000000000000" pitchFamily="2" charset="2"/>
              <a:buChar char="q"/>
            </a:pPr>
            <a:r>
              <a:rPr lang="fr-FR" altLang="fr-FR" smtClean="0"/>
              <a:t>Design size of doors, pass-throughs</a:t>
            </a:r>
          </a:p>
          <a:p>
            <a:pPr lvl="1">
              <a:buFont typeface="Wingdings" panose="05000000000000000000" pitchFamily="2" charset="2"/>
              <a:buChar char="q"/>
            </a:pPr>
            <a:r>
              <a:rPr lang="fr-FR" altLang="fr-FR" smtClean="0"/>
              <a:t>Anticipate the need of transfert  between different isolator</a:t>
            </a:r>
          </a:p>
          <a:p>
            <a:pPr lvl="1">
              <a:buFont typeface="Wingdings" panose="05000000000000000000" pitchFamily="2" charset="2"/>
              <a:buChar char="q"/>
            </a:pPr>
            <a:r>
              <a:rPr lang="fr-FR" altLang="fr-FR" smtClean="0"/>
              <a:t>Plan the production flow</a:t>
            </a:r>
          </a:p>
          <a:p>
            <a:pPr lvl="1">
              <a:buFont typeface="Wingdings" panose="05000000000000000000" pitchFamily="2" charset="2"/>
              <a:buChar char="q"/>
            </a:pPr>
            <a:r>
              <a:rPr lang="fr-FR" altLang="fr-FR" smtClean="0"/>
              <a:t>Reflexion about cleaning, microbiological desinfection, chemical contamination: accessible with gloves</a:t>
            </a:r>
          </a:p>
        </p:txBody>
      </p:sp>
      <p:sp>
        <p:nvSpPr>
          <p:cNvPr id="9" name="Rectangle 8">
            <a:extLst>
              <a:ext uri="{FF2B5EF4-FFF2-40B4-BE49-F238E27FC236}"/>
            </a:extLst>
          </p:cNvPr>
          <p:cNvSpPr>
            <a:spLocks noChangeArrowheads="1"/>
          </p:cNvSpPr>
          <p:nvPr/>
        </p:nvSpPr>
        <p:spPr bwMode="auto">
          <a:xfrm>
            <a:off x="0" y="0"/>
            <a:ext cx="12192000" cy="26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defRPr b="1">
                <a:solidFill>
                  <a:schemeClr val="tx1"/>
                </a:solidFill>
                <a:latin typeface="Helvetica" pitchFamily="2" charset="0"/>
              </a:defRPr>
            </a:lvl1pPr>
            <a:lvl2pPr marL="742950" indent="-285750">
              <a:spcBef>
                <a:spcPct val="20000"/>
              </a:spcBef>
              <a:defRPr sz="1600">
                <a:solidFill>
                  <a:schemeClr val="accent2"/>
                </a:solidFill>
                <a:latin typeface="Helvetica" pitchFamily="2" charset="0"/>
              </a:defRPr>
            </a:lvl2pPr>
            <a:lvl3pPr marL="1143000" indent="-228600">
              <a:spcBef>
                <a:spcPct val="20000"/>
              </a:spcBef>
              <a:buClr>
                <a:schemeClr val="tx2"/>
              </a:buClr>
              <a:buSzPct val="80000"/>
              <a:buFont typeface="Wingdings" pitchFamily="2" charset="2"/>
              <a:buChar char="l"/>
              <a:defRPr sz="1500" b="1">
                <a:solidFill>
                  <a:schemeClr val="tx1"/>
                </a:solidFill>
                <a:latin typeface="Helvetica" pitchFamily="2" charset="0"/>
              </a:defRPr>
            </a:lvl3pPr>
            <a:lvl4pPr marL="1600200" indent="-228600">
              <a:spcBef>
                <a:spcPct val="20000"/>
              </a:spcBef>
              <a:defRPr sz="1600">
                <a:solidFill>
                  <a:schemeClr val="accent2"/>
                </a:solidFill>
                <a:latin typeface="Helvetica" pitchFamily="2" charset="0"/>
              </a:defRPr>
            </a:lvl4pPr>
            <a:lvl5pPr marL="2057400" indent="-228600">
              <a:spcBef>
                <a:spcPct val="20000"/>
              </a:spcBef>
              <a:buClr>
                <a:schemeClr val="tx2"/>
              </a:buClr>
              <a:buSzPct val="80000"/>
              <a:buFont typeface="Wingdings" pitchFamily="2" charset="2"/>
              <a:buChar char="n"/>
              <a:defRPr sz="1600">
                <a:solidFill>
                  <a:schemeClr val="accent2"/>
                </a:solidFill>
                <a:latin typeface="Helvetica" pitchFamily="2" charset="0"/>
              </a:defRPr>
            </a:lvl5pPr>
            <a:lvl6pPr marL="2514600" indent="-22860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Helvetica" pitchFamily="2" charset="0"/>
              </a:defRPr>
            </a:lvl6pPr>
            <a:lvl7pPr marL="2971800" indent="-22860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Helvetica" pitchFamily="2" charset="0"/>
              </a:defRPr>
            </a:lvl7pPr>
            <a:lvl8pPr marL="3429000" indent="-22860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Helvetica" pitchFamily="2" charset="0"/>
              </a:defRPr>
            </a:lvl8pPr>
            <a:lvl9pPr marL="3886200" indent="-228600" eaLnBrk="0" fontAlgn="base" hangingPunct="0">
              <a:spcBef>
                <a:spcPct val="20000"/>
              </a:spcBef>
              <a:spcAft>
                <a:spcPct val="0"/>
              </a:spcAft>
              <a:buClr>
                <a:schemeClr val="tx2"/>
              </a:buClr>
              <a:buSzPct val="80000"/>
              <a:buFont typeface="Wingdings" pitchFamily="2" charset="2"/>
              <a:buChar char="n"/>
              <a:defRPr sz="1600">
                <a:solidFill>
                  <a:schemeClr val="accent2"/>
                </a:solidFill>
                <a:latin typeface="Helvetica" pitchFamily="2" charset="0"/>
              </a:defRPr>
            </a:lvl9pPr>
          </a:lstStyle>
          <a:p>
            <a:pPr algn="ctr" eaLnBrk="1" hangingPunct="1">
              <a:spcBef>
                <a:spcPct val="0"/>
              </a:spcBef>
              <a:defRPr/>
            </a:pPr>
            <a:r>
              <a:rPr lang="en-US" altLang="fr-FR" sz="1100" b="0" dirty="0" smtClean="0">
                <a:solidFill>
                  <a:schemeClr val="bg1">
                    <a:lumMod val="65000"/>
                  </a:schemeClr>
                </a:solidFill>
                <a:latin typeface="Calibri" panose="020F0502020204030204" pitchFamily="34" charset="0"/>
              </a:rPr>
              <a:t>Institut Curie | PharmaHelp</a:t>
            </a:r>
            <a:r>
              <a:rPr lang="en-US" altLang="fr-FR" sz="1100" dirty="0" smtClean="0">
                <a:solidFill>
                  <a:schemeClr val="bg1">
                    <a:lumMod val="65000"/>
                  </a:schemeClr>
                </a:solidFill>
                <a:latin typeface="Calibri" panose="020F0502020204030204" pitchFamily="34" charset="0"/>
              </a:rPr>
              <a:t> </a:t>
            </a:r>
            <a:r>
              <a:rPr lang="en-US" altLang="fr-FR" sz="1100" b="0" dirty="0" smtClean="0">
                <a:solidFill>
                  <a:schemeClr val="bg1">
                    <a:lumMod val="65000"/>
                  </a:schemeClr>
                </a:solidFill>
                <a:latin typeface="Calibri" panose="020F0502020204030204" pitchFamily="34" charset="0"/>
              </a:rPr>
              <a:t>|  </a:t>
            </a:r>
            <a:r>
              <a:rPr lang="en-US" altLang="fr-FR" sz="1100" dirty="0" smtClean="0">
                <a:solidFill>
                  <a:schemeClr val="bg1">
                    <a:lumMod val="65000"/>
                  </a:schemeClr>
                </a:solidFill>
                <a:latin typeface="Calibri" panose="020F0502020204030204" pitchFamily="34" charset="0"/>
              </a:rPr>
              <a:t>Experience Feedback </a:t>
            </a:r>
            <a:r>
              <a:rPr lang="en-US" altLang="fr-FR" sz="1100" b="0" dirty="0" smtClean="0">
                <a:solidFill>
                  <a:schemeClr val="bg1">
                    <a:lumMod val="65000"/>
                  </a:schemeClr>
                </a:solidFill>
                <a:latin typeface="Calibri" panose="020F0502020204030204" pitchFamily="34" charset="0"/>
              </a:rPr>
              <a:t>| Future with KIRO</a:t>
            </a:r>
            <a:endParaRPr lang="en-US" altLang="fr-FR" sz="1100" b="0" dirty="0">
              <a:solidFill>
                <a:schemeClr val="bg1">
                  <a:lumMod val="65000"/>
                </a:schemeClr>
              </a:solidFill>
              <a:latin typeface="Calibri" panose="020F0502020204030204" pitchFamily="34" charset="0"/>
            </a:endParaRPr>
          </a:p>
        </p:txBody>
      </p:sp>
    </p:spTree>
    <p:extLst>
      <p:ext uri="{BB962C8B-B14F-4D97-AF65-F5344CB8AC3E}">
        <p14:creationId xmlns:p14="http://schemas.microsoft.com/office/powerpoint/2010/main" xmlns="" val="3755181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624418" y="260350"/>
            <a:ext cx="10968567" cy="1136650"/>
          </a:xfrm>
        </p:spPr>
        <p:txBody>
          <a:bodyPr/>
          <a:lstStyle/>
          <a:p>
            <a:pPr marL="215900" indent="-215900" algn="ctr" eaLnBrk="1" hangingPunct="1">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fr-FR" altLang="fr-FR" sz="3600" smtClean="0">
                <a:solidFill>
                  <a:srgbClr val="0070C0"/>
                </a:solidFill>
              </a:rPr>
              <a:t>Experience Feedback</a:t>
            </a:r>
          </a:p>
        </p:txBody>
      </p:sp>
      <p:pic>
        <p:nvPicPr>
          <p:cNvPr id="37891"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372226"/>
            <a:ext cx="122174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Connecteur droit 4">
            <a:extLst>
              <a:ext uri="{FF2B5EF4-FFF2-40B4-BE49-F238E27FC236}"/>
            </a:extLst>
          </p:cNvPr>
          <p:cNvCxnSpPr>
            <a:cxnSpLocks/>
          </p:cNvCxnSpPr>
          <p:nvPr/>
        </p:nvCxnSpPr>
        <p:spPr>
          <a:xfrm>
            <a:off x="12700" y="1182688"/>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37893" name="Espace réservé du pied de page 7"/>
          <p:cNvSpPr txBox="1">
            <a:spLocks/>
          </p:cNvSpPr>
          <p:nvPr/>
        </p:nvSpPr>
        <p:spPr bwMode="auto">
          <a:xfrm>
            <a:off x="1407584" y="6381751"/>
            <a:ext cx="11506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1800">
                <a:solidFill>
                  <a:schemeClr val="bg1"/>
                </a:solidFill>
                <a:latin typeface="Arial" panose="020B0604020202020204" pitchFamily="34" charset="0"/>
              </a:rPr>
              <a:t>European User´s meeting - KIRO Oncology – 19 20</a:t>
            </a:r>
            <a:r>
              <a:rPr lang="fr-FR" altLang="fr-FR" sz="1800" baseline="30000">
                <a:solidFill>
                  <a:schemeClr val="bg1"/>
                </a:solidFill>
                <a:latin typeface="Arial" panose="020B0604020202020204" pitchFamily="34" charset="0"/>
              </a:rPr>
              <a:t>th</a:t>
            </a:r>
            <a:r>
              <a:rPr lang="fr-FR" altLang="fr-FR" sz="1800">
                <a:solidFill>
                  <a:schemeClr val="bg1"/>
                </a:solidFill>
                <a:latin typeface="Arial" panose="020B0604020202020204" pitchFamily="34" charset="0"/>
              </a:rPr>
              <a:t> september 2019</a:t>
            </a:r>
            <a:endParaRPr lang="en-US" altLang="fr-FR" sz="1800">
              <a:solidFill>
                <a:schemeClr val="bg1"/>
              </a:solidFill>
              <a:latin typeface="Arial" panose="020B0604020202020204" pitchFamily="34" charset="0"/>
            </a:endParaRPr>
          </a:p>
        </p:txBody>
      </p:sp>
      <p:sp>
        <p:nvSpPr>
          <p:cNvPr id="37894" name="Espace réservé du texte 1"/>
          <p:cNvSpPr>
            <a:spLocks noGrp="1"/>
          </p:cNvSpPr>
          <p:nvPr>
            <p:ph type="body" sz="half" idx="1"/>
          </p:nvPr>
        </p:nvSpPr>
        <p:spPr>
          <a:xfrm>
            <a:off x="628651" y="1412875"/>
            <a:ext cx="10960100" cy="4521200"/>
          </a:xfrm>
        </p:spPr>
        <p:txBody>
          <a:bodyPr>
            <a:normAutofit lnSpcReduction="10000"/>
          </a:bodyPr>
          <a:lstStyle/>
          <a:p>
            <a:pPr marL="0" indent="0">
              <a:buFont typeface="Arial" panose="020B0604020202020204" pitchFamily="34" charset="0"/>
              <a:buNone/>
            </a:pPr>
            <a:r>
              <a:rPr lang="fr-FR" altLang="fr-FR" sz="3200" b="1" smtClean="0"/>
              <a:t>Strong point with isolator</a:t>
            </a:r>
          </a:p>
          <a:p>
            <a:pPr lvl="1">
              <a:buFont typeface="Wingdings" panose="05000000000000000000" pitchFamily="2" charset="2"/>
              <a:buChar char="q"/>
            </a:pPr>
            <a:r>
              <a:rPr lang="fr-FR" altLang="fr-FR" smtClean="0"/>
              <a:t>Protection of the manipulator</a:t>
            </a:r>
          </a:p>
          <a:p>
            <a:pPr lvl="1">
              <a:buFont typeface="Wingdings" panose="05000000000000000000" pitchFamily="2" charset="2"/>
              <a:buChar char="q"/>
            </a:pPr>
            <a:r>
              <a:rPr lang="fr-FR" altLang="fr-FR" smtClean="0"/>
              <a:t>Protection of the final product</a:t>
            </a:r>
          </a:p>
          <a:p>
            <a:pPr lvl="1">
              <a:buFont typeface="Wingdings" panose="05000000000000000000" pitchFamily="2" charset="2"/>
              <a:buChar char="q"/>
            </a:pPr>
            <a:r>
              <a:rPr lang="fr-FR" altLang="fr-FR" smtClean="0"/>
              <a:t>Garantee of aseptic preparation</a:t>
            </a:r>
          </a:p>
          <a:p>
            <a:pPr lvl="1">
              <a:buFont typeface="Wingdings" panose="05000000000000000000" pitchFamily="2" charset="2"/>
              <a:buChar char="q"/>
            </a:pPr>
            <a:r>
              <a:rPr lang="fr-FR" altLang="fr-FR" smtClean="0"/>
              <a:t>Long storage life </a:t>
            </a:r>
          </a:p>
          <a:p>
            <a:pPr lvl="1">
              <a:buFont typeface="Wingdings" panose="05000000000000000000" pitchFamily="2" charset="2"/>
              <a:buChar char="q"/>
            </a:pPr>
            <a:r>
              <a:rPr lang="fr-FR" altLang="fr-FR" smtClean="0"/>
              <a:t>Need less restrictive environnment</a:t>
            </a:r>
          </a:p>
          <a:p>
            <a:pPr marL="0" indent="0">
              <a:buFont typeface="Arial" panose="020B0604020202020204" pitchFamily="34" charset="0"/>
              <a:buNone/>
            </a:pPr>
            <a:r>
              <a:rPr lang="fr-FR" altLang="fr-FR" sz="3200" b="1" smtClean="0"/>
              <a:t>Weak point</a:t>
            </a:r>
          </a:p>
          <a:p>
            <a:pPr lvl="1">
              <a:buFont typeface="Wingdings" panose="05000000000000000000" pitchFamily="2" charset="2"/>
              <a:buChar char="q"/>
            </a:pPr>
            <a:r>
              <a:rPr lang="fr-FR" altLang="fr-FR" smtClean="0"/>
              <a:t>Ergonomic constraints</a:t>
            </a:r>
          </a:p>
          <a:p>
            <a:pPr lvl="1">
              <a:buFont typeface="Wingdings" panose="05000000000000000000" pitchFamily="2" charset="2"/>
              <a:buChar char="q"/>
            </a:pPr>
            <a:r>
              <a:rPr lang="fr-FR" altLang="fr-FR" smtClean="0"/>
              <a:t>Differents steps, long delay between disinfection and production</a:t>
            </a:r>
          </a:p>
          <a:p>
            <a:pPr lvl="1">
              <a:buFont typeface="Wingdings" panose="05000000000000000000" pitchFamily="2" charset="2"/>
              <a:buChar char="q"/>
            </a:pPr>
            <a:r>
              <a:rPr lang="fr-FR" altLang="fr-FR" smtClean="0"/>
              <a:t>If contamination: more stringent</a:t>
            </a:r>
          </a:p>
          <a:p>
            <a:pPr lvl="1">
              <a:buFont typeface="Wingdings" panose="05000000000000000000" pitchFamily="2" charset="2"/>
              <a:buChar char="q"/>
            </a:pPr>
            <a:r>
              <a:rPr lang="fr-FR" altLang="fr-FR" smtClean="0"/>
              <a:t>3 isolators/ size</a:t>
            </a:r>
          </a:p>
        </p:txBody>
      </p:sp>
    </p:spTree>
    <p:extLst>
      <p:ext uri="{BB962C8B-B14F-4D97-AF65-F5344CB8AC3E}">
        <p14:creationId xmlns:p14="http://schemas.microsoft.com/office/powerpoint/2010/main" xmlns="" val="2396227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body" sz="half" idx="1"/>
          </p:nvPr>
        </p:nvSpPr>
        <p:spPr>
          <a:xfrm>
            <a:off x="719667" y="1114426"/>
            <a:ext cx="10856384" cy="5256213"/>
          </a:xfrm>
        </p:spPr>
        <p:txBody>
          <a:bodyPr/>
          <a:lstStyle/>
          <a:p>
            <a:pPr>
              <a:spcBef>
                <a:spcPts val="400"/>
              </a:spcBef>
              <a:spcAft>
                <a:spcPts val="0"/>
              </a:spcAft>
              <a:defRPr/>
            </a:pPr>
            <a:r>
              <a:rPr lang="fr-FR" dirty="0" smtClean="0">
                <a:latin typeface="Lucida Sans Unicode" pitchFamily="18"/>
                <a:ea typeface="Arial Unicode MS"/>
                <a:cs typeface="Arial" pitchFamily="2"/>
              </a:rPr>
              <a:t>Favoriser les partenariats</a:t>
            </a:r>
          </a:p>
          <a:p>
            <a:pPr lvl="1">
              <a:spcBef>
                <a:spcPts val="400"/>
              </a:spcBef>
              <a:spcAft>
                <a:spcPts val="0"/>
              </a:spcAft>
              <a:defRPr/>
            </a:pPr>
            <a:r>
              <a:rPr lang="fr-FR" dirty="0" smtClean="0">
                <a:latin typeface="Lucida Sans Unicode" pitchFamily="18"/>
                <a:ea typeface="Arial Unicode MS"/>
                <a:cs typeface="Arial" pitchFamily="2"/>
              </a:rPr>
              <a:t>Hôpital : connaissance, expérience</a:t>
            </a:r>
          </a:p>
          <a:p>
            <a:pPr lvl="1">
              <a:spcBef>
                <a:spcPts val="400"/>
              </a:spcBef>
              <a:spcAft>
                <a:spcPts val="0"/>
              </a:spcAft>
              <a:defRPr/>
            </a:pPr>
            <a:r>
              <a:rPr lang="fr-FR" dirty="0" smtClean="0">
                <a:latin typeface="Lucida Sans Unicode" pitchFamily="18"/>
                <a:ea typeface="Arial Unicode MS"/>
                <a:cs typeface="Arial" pitchFamily="2"/>
              </a:rPr>
              <a:t>Fabricant : ingénierie, réactivité</a:t>
            </a:r>
          </a:p>
          <a:p>
            <a:pPr>
              <a:spcBef>
                <a:spcPts val="400"/>
              </a:spcBef>
              <a:spcAft>
                <a:spcPts val="0"/>
              </a:spcAft>
              <a:buClr>
                <a:srgbClr val="F07F09"/>
              </a:buClr>
              <a:buSzPct val="68000"/>
              <a:defRPr/>
            </a:pPr>
            <a:r>
              <a:rPr lang="fr-FR" dirty="0" err="1" smtClean="0">
                <a:latin typeface="Lucida Sans Unicode" pitchFamily="18"/>
                <a:ea typeface="Arial Unicode MS"/>
                <a:cs typeface="Arial" pitchFamily="2"/>
              </a:rPr>
              <a:t>Pré-requis</a:t>
            </a:r>
            <a:r>
              <a:rPr lang="fr-FR" dirty="0" smtClean="0">
                <a:latin typeface="Lucida Sans Unicode" pitchFamily="18"/>
                <a:ea typeface="Arial Unicode MS"/>
                <a:cs typeface="Arial" pitchFamily="2"/>
              </a:rPr>
              <a:t> pour acquisition</a:t>
            </a:r>
          </a:p>
          <a:p>
            <a:pPr lvl="1" indent="-342900">
              <a:spcBef>
                <a:spcPts val="400"/>
              </a:spcBef>
              <a:spcAft>
                <a:spcPts val="0"/>
              </a:spcAft>
              <a:buClr>
                <a:srgbClr val="F2FD8B"/>
              </a:buClr>
              <a:buSzPct val="68000"/>
              <a:defRPr/>
            </a:pPr>
            <a:r>
              <a:rPr lang="fr-FR" dirty="0" smtClean="0">
                <a:latin typeface="Lucida Sans Unicode" pitchFamily="18"/>
                <a:ea typeface="Arial Unicode MS"/>
                <a:cs typeface="Arial" pitchFamily="2"/>
              </a:rPr>
              <a:t>Visite en conditions réelles de production</a:t>
            </a:r>
          </a:p>
          <a:p>
            <a:pPr lvl="1" indent="-342900">
              <a:spcBef>
                <a:spcPts val="400"/>
              </a:spcBef>
              <a:spcAft>
                <a:spcPts val="0"/>
              </a:spcAft>
              <a:buClr>
                <a:srgbClr val="F2FD8B"/>
              </a:buClr>
              <a:buSzPct val="68000"/>
              <a:defRPr/>
            </a:pPr>
            <a:r>
              <a:rPr lang="fr-FR" dirty="0" smtClean="0">
                <a:latin typeface="Lucida Sans Unicode" pitchFamily="18"/>
                <a:ea typeface="Arial Unicode MS"/>
                <a:cs typeface="Arial" pitchFamily="2"/>
              </a:rPr>
              <a:t>Tests sur une machine en prêt</a:t>
            </a:r>
          </a:p>
          <a:p>
            <a:pPr lvl="1" indent="-342900">
              <a:spcBef>
                <a:spcPts val="400"/>
              </a:spcBef>
              <a:spcAft>
                <a:spcPts val="0"/>
              </a:spcAft>
              <a:buClr>
                <a:srgbClr val="F2FD8B"/>
              </a:buClr>
              <a:buSzPct val="68000"/>
              <a:defRPr/>
            </a:pPr>
            <a:r>
              <a:rPr lang="fr-FR" dirty="0" smtClean="0">
                <a:latin typeface="Lucida Sans Unicode" pitchFamily="18"/>
                <a:ea typeface="Arial Unicode MS"/>
                <a:cs typeface="Arial" pitchFamily="2"/>
              </a:rPr>
              <a:t>Données de qualification fournies </a:t>
            </a:r>
          </a:p>
          <a:p>
            <a:pPr marL="400050" lvl="1" indent="0">
              <a:spcBef>
                <a:spcPts val="400"/>
              </a:spcBef>
              <a:spcAft>
                <a:spcPts val="0"/>
              </a:spcAft>
              <a:buClr>
                <a:srgbClr val="F2FD8B"/>
              </a:buClr>
              <a:buSzPct val="68000"/>
              <a:buFont typeface="Wingdings" pitchFamily="2" charset="2"/>
              <a:buNone/>
              <a:defRPr/>
            </a:pPr>
            <a:r>
              <a:rPr lang="fr-FR" dirty="0" smtClean="0">
                <a:latin typeface="Lucida Sans Unicode" pitchFamily="18"/>
                <a:ea typeface="Arial Unicode MS"/>
                <a:cs typeface="Arial" pitchFamily="2"/>
              </a:rPr>
              <a:t>(partenariats, communauté Industrie-Hôpitaux): prudence, conformité à nos référentiels nationaux ?</a:t>
            </a:r>
          </a:p>
          <a:p>
            <a:pPr>
              <a:spcBef>
                <a:spcPts val="400"/>
              </a:spcBef>
              <a:spcAft>
                <a:spcPts val="0"/>
              </a:spcAft>
              <a:buClr>
                <a:srgbClr val="F07F09"/>
              </a:buClr>
              <a:buSzPct val="68000"/>
              <a:defRPr/>
            </a:pPr>
            <a:r>
              <a:rPr lang="fr-FR" dirty="0" smtClean="0">
                <a:latin typeface="Lucida Sans Unicode" pitchFamily="18"/>
                <a:ea typeface="Arial Unicode MS"/>
                <a:cs typeface="Arial" pitchFamily="2"/>
              </a:rPr>
              <a:t> Contrat</a:t>
            </a:r>
            <a:r>
              <a:rPr lang="fr-FR" sz="2800" dirty="0" smtClean="0">
                <a:latin typeface="Lucida Sans Unicode" pitchFamily="18"/>
                <a:ea typeface="Arial Unicode MS"/>
                <a:cs typeface="Arial" pitchFamily="2"/>
              </a:rPr>
              <a:t> : Achat ou leasing?</a:t>
            </a:r>
          </a:p>
          <a:p>
            <a:pPr marL="0" indent="0">
              <a:spcBef>
                <a:spcPts val="400"/>
              </a:spcBef>
              <a:spcAft>
                <a:spcPts val="0"/>
              </a:spcAft>
              <a:buClr>
                <a:srgbClr val="F07F09"/>
              </a:buClr>
              <a:buSzPct val="68000"/>
              <a:buFont typeface="Wingdings" pitchFamily="2" charset="2"/>
              <a:buNone/>
              <a:defRPr/>
            </a:pPr>
            <a:endParaRPr lang="fr-FR" dirty="0" smtClean="0">
              <a:latin typeface="Lucida Sans Unicode" pitchFamily="18"/>
              <a:ea typeface="Arial Unicode MS"/>
              <a:cs typeface="Arial" pitchFamily="2"/>
            </a:endParaRPr>
          </a:p>
        </p:txBody>
      </p:sp>
      <p:sp>
        <p:nvSpPr>
          <p:cNvPr id="56323" name="Rectangle 3"/>
          <p:cNvSpPr>
            <a:spLocks noChangeArrowheads="1"/>
          </p:cNvSpPr>
          <p:nvPr/>
        </p:nvSpPr>
        <p:spPr bwMode="auto">
          <a:xfrm>
            <a:off x="1007533" y="188913"/>
            <a:ext cx="1076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sz="4400">
                <a:solidFill>
                  <a:schemeClr val="tx2"/>
                </a:solidFill>
                <a:cs typeface="Arial" pitchFamily="34" charset="0"/>
              </a:rPr>
              <a:t>Automate, robots</a:t>
            </a:r>
            <a:endParaRPr lang="fr-FR" altLang="fr-FR" sz="440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30881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0237" r="2420"/>
          <a:stretch/>
        </p:blipFill>
        <p:spPr bwMode="auto">
          <a:xfrm>
            <a:off x="238542" y="1118198"/>
            <a:ext cx="4110862" cy="21838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3557" name="Titre 1"/>
          <p:cNvSpPr txBox="1">
            <a:spLocks/>
          </p:cNvSpPr>
          <p:nvPr/>
        </p:nvSpPr>
        <p:spPr bwMode="auto">
          <a:xfrm>
            <a:off x="527051" y="-22224"/>
            <a:ext cx="11233149"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tabLst>
                <a:tab pos="85725"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85725"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85725"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85725"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857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857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857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857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85725" algn="l"/>
              </a:tabLst>
              <a:defRPr>
                <a:solidFill>
                  <a:schemeClr val="tx1"/>
                </a:solidFill>
                <a:latin typeface="Calibri" panose="020F0502020204030204" pitchFamily="34" charset="0"/>
              </a:defRPr>
            </a:lvl9pPr>
          </a:lstStyle>
          <a:p>
            <a:pPr defTabSz="914400">
              <a:spcBef>
                <a:spcPct val="0"/>
              </a:spcBef>
              <a:buFontTx/>
              <a:buNone/>
            </a:pPr>
            <a:r>
              <a:rPr lang="en-GB" altLang="fr-FR" sz="3600" b="1" dirty="0" err="1">
                <a:solidFill>
                  <a:srgbClr val="0070C0"/>
                </a:solidFill>
                <a:latin typeface="Calibri Light" panose="020F0302020204030204" pitchFamily="34" charset="0"/>
              </a:rPr>
              <a:t>Institut</a:t>
            </a:r>
            <a:r>
              <a:rPr lang="en-GB" altLang="fr-FR" sz="3600" b="1" dirty="0">
                <a:solidFill>
                  <a:srgbClr val="0070C0"/>
                </a:solidFill>
                <a:latin typeface="Calibri Light" panose="020F0302020204030204" pitchFamily="34" charset="0"/>
              </a:rPr>
              <a:t> Curie – </a:t>
            </a:r>
            <a:r>
              <a:rPr lang="en-GB" altLang="fr-FR" sz="3600" b="1" dirty="0" smtClean="0">
                <a:solidFill>
                  <a:srgbClr val="0070C0"/>
                </a:solidFill>
                <a:latin typeface="Calibri Light" panose="020F0302020204030204" pitchFamily="34" charset="0"/>
              </a:rPr>
              <a:t>Production du site Paris  </a:t>
            </a:r>
            <a:endParaRPr lang="en-GB" altLang="fr-FR" sz="3600" b="1" dirty="0">
              <a:solidFill>
                <a:srgbClr val="0070C0"/>
              </a:solidFill>
              <a:latin typeface="Calibri Light" panose="020F0302020204030204" pitchFamily="34" charset="0"/>
            </a:endParaRPr>
          </a:p>
        </p:txBody>
      </p:sp>
      <p:cxnSp>
        <p:nvCxnSpPr>
          <p:cNvPr id="8" name="Connecteur droit 7">
            <a:extLst>
              <a:ext uri="{FF2B5EF4-FFF2-40B4-BE49-F238E27FC236}"/>
            </a:extLst>
          </p:cNvPr>
          <p:cNvCxnSpPr>
            <a:cxnSpLocks/>
          </p:cNvCxnSpPr>
          <p:nvPr/>
        </p:nvCxnSpPr>
        <p:spPr>
          <a:xfrm>
            <a:off x="-25400" y="1048544"/>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5" name="Rectangle à coins arrondis 4"/>
          <p:cNvSpPr/>
          <p:nvPr/>
        </p:nvSpPr>
        <p:spPr>
          <a:xfrm>
            <a:off x="6669741" y="1118199"/>
            <a:ext cx="5283076" cy="4803121"/>
          </a:xfrm>
          <a:prstGeom prst="round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b="1" dirty="0">
                <a:solidFill>
                  <a:schemeClr val="bg1"/>
                </a:solidFill>
              </a:rPr>
              <a:t>PRODUCTION </a:t>
            </a:r>
          </a:p>
          <a:p>
            <a:pPr>
              <a:defRPr/>
            </a:pPr>
            <a:r>
              <a:rPr lang="en-US" sz="1600" b="1" u="sng" dirty="0" err="1" smtClean="0">
                <a:solidFill>
                  <a:srgbClr val="FF0000"/>
                </a:solidFill>
              </a:rPr>
              <a:t>Préparations</a:t>
            </a:r>
            <a:r>
              <a:rPr lang="en-US" sz="1600" b="1" u="sng" dirty="0" smtClean="0">
                <a:solidFill>
                  <a:srgbClr val="FF0000"/>
                </a:solidFill>
              </a:rPr>
              <a:t> </a:t>
            </a:r>
          </a:p>
          <a:p>
            <a:pPr>
              <a:defRPr/>
            </a:pPr>
            <a:r>
              <a:rPr lang="en-US" sz="1600" b="1" dirty="0" smtClean="0">
                <a:solidFill>
                  <a:schemeClr val="bg1"/>
                </a:solidFill>
              </a:rPr>
              <a:t>De 32 000 en 2009 à 52 800 </a:t>
            </a:r>
            <a:r>
              <a:rPr lang="en-US" sz="1600" b="1" dirty="0" err="1" smtClean="0">
                <a:solidFill>
                  <a:schemeClr val="bg1"/>
                </a:solidFill>
              </a:rPr>
              <a:t>préparations</a:t>
            </a:r>
            <a:r>
              <a:rPr lang="en-US" sz="1600" b="1" dirty="0" smtClean="0">
                <a:solidFill>
                  <a:schemeClr val="bg1"/>
                </a:solidFill>
              </a:rPr>
              <a:t> en 2019  </a:t>
            </a:r>
            <a:r>
              <a:rPr lang="en-US" sz="1600" b="1" dirty="0" err="1" smtClean="0">
                <a:solidFill>
                  <a:schemeClr val="bg1"/>
                </a:solidFill>
              </a:rPr>
              <a:t>dont</a:t>
            </a:r>
            <a:r>
              <a:rPr lang="en-US" sz="1600" b="1" dirty="0" smtClean="0">
                <a:solidFill>
                  <a:schemeClr val="bg1"/>
                </a:solidFill>
              </a:rPr>
              <a:t> 70 % pour les HDJs et 10 % pour </a:t>
            </a:r>
            <a:r>
              <a:rPr lang="en-US" sz="1600" b="1" dirty="0" err="1" smtClean="0">
                <a:solidFill>
                  <a:schemeClr val="bg1"/>
                </a:solidFill>
              </a:rPr>
              <a:t>l’unité</a:t>
            </a:r>
            <a:r>
              <a:rPr lang="en-US" sz="1600" b="1" dirty="0" smtClean="0">
                <a:solidFill>
                  <a:schemeClr val="bg1"/>
                </a:solidFill>
              </a:rPr>
              <a:t> </a:t>
            </a:r>
            <a:r>
              <a:rPr lang="en-US" sz="1600" b="1" dirty="0" err="1" smtClean="0">
                <a:solidFill>
                  <a:schemeClr val="bg1"/>
                </a:solidFill>
              </a:rPr>
              <a:t>d’essais</a:t>
            </a:r>
            <a:r>
              <a:rPr lang="en-US" sz="1600" b="1" dirty="0" smtClean="0">
                <a:solidFill>
                  <a:schemeClr val="bg1"/>
                </a:solidFill>
              </a:rPr>
              <a:t> </a:t>
            </a:r>
            <a:r>
              <a:rPr lang="en-US" sz="1600" b="1" dirty="0" err="1" smtClean="0">
                <a:solidFill>
                  <a:schemeClr val="bg1"/>
                </a:solidFill>
              </a:rPr>
              <a:t>précoces</a:t>
            </a:r>
            <a:r>
              <a:rPr lang="en-US" sz="1600" b="1" dirty="0" smtClean="0">
                <a:solidFill>
                  <a:schemeClr val="bg1"/>
                </a:solidFill>
              </a:rPr>
              <a:t> </a:t>
            </a:r>
          </a:p>
          <a:p>
            <a:pPr>
              <a:defRPr/>
            </a:pPr>
            <a:r>
              <a:rPr lang="en-US" sz="1600" b="1" u="sng" dirty="0" smtClean="0">
                <a:solidFill>
                  <a:srgbClr val="FF0000"/>
                </a:solidFill>
              </a:rPr>
              <a:t>RHs :</a:t>
            </a:r>
          </a:p>
          <a:p>
            <a:pPr>
              <a:defRPr/>
            </a:pPr>
            <a:r>
              <a:rPr lang="en-US" b="1" dirty="0" smtClean="0">
                <a:solidFill>
                  <a:schemeClr val="bg1"/>
                </a:solidFill>
              </a:rPr>
              <a:t>3,5  </a:t>
            </a:r>
            <a:r>
              <a:rPr lang="en-US" b="1" dirty="0" err="1" smtClean="0">
                <a:solidFill>
                  <a:schemeClr val="bg1"/>
                </a:solidFill>
              </a:rPr>
              <a:t>Pharmaciens</a:t>
            </a:r>
            <a:endParaRPr lang="en-US" b="1" dirty="0">
              <a:solidFill>
                <a:schemeClr val="bg1"/>
              </a:solidFill>
            </a:endParaRPr>
          </a:p>
          <a:p>
            <a:pPr>
              <a:defRPr/>
            </a:pPr>
            <a:r>
              <a:rPr lang="en-US" b="1" dirty="0">
                <a:solidFill>
                  <a:schemeClr val="bg1"/>
                </a:solidFill>
              </a:rPr>
              <a:t>1 </a:t>
            </a:r>
            <a:r>
              <a:rPr lang="en-US" b="1" dirty="0" smtClean="0">
                <a:solidFill>
                  <a:schemeClr val="bg1"/>
                </a:solidFill>
              </a:rPr>
              <a:t>interne</a:t>
            </a:r>
          </a:p>
          <a:p>
            <a:pPr>
              <a:defRPr/>
            </a:pPr>
            <a:r>
              <a:rPr lang="en-US" b="1" dirty="0" smtClean="0">
                <a:solidFill>
                  <a:schemeClr val="bg1"/>
                </a:solidFill>
              </a:rPr>
              <a:t>0,5 cadre</a:t>
            </a:r>
          </a:p>
          <a:p>
            <a:pPr>
              <a:defRPr/>
            </a:pPr>
            <a:r>
              <a:rPr lang="en-US" b="1" dirty="0" smtClean="0">
                <a:solidFill>
                  <a:schemeClr val="bg1"/>
                </a:solidFill>
              </a:rPr>
              <a:t>11 </a:t>
            </a:r>
            <a:r>
              <a:rPr lang="en-US" b="1" dirty="0" err="1" smtClean="0">
                <a:solidFill>
                  <a:schemeClr val="bg1"/>
                </a:solidFill>
              </a:rPr>
              <a:t>préparateurs</a:t>
            </a:r>
            <a:r>
              <a:rPr lang="en-US" b="1" dirty="0" smtClean="0">
                <a:solidFill>
                  <a:schemeClr val="bg1"/>
                </a:solidFill>
              </a:rPr>
              <a:t> </a:t>
            </a:r>
            <a:r>
              <a:rPr lang="en-US" b="1" dirty="0" err="1" smtClean="0">
                <a:solidFill>
                  <a:schemeClr val="bg1"/>
                </a:solidFill>
              </a:rPr>
              <a:t>affectés</a:t>
            </a:r>
            <a:r>
              <a:rPr lang="en-US" b="1" dirty="0" smtClean="0">
                <a:solidFill>
                  <a:schemeClr val="bg1"/>
                </a:solidFill>
              </a:rPr>
              <a:t> pour 8 </a:t>
            </a:r>
            <a:r>
              <a:rPr lang="en-US" b="1" dirty="0" err="1" smtClean="0">
                <a:solidFill>
                  <a:schemeClr val="bg1"/>
                </a:solidFill>
              </a:rPr>
              <a:t>présents</a:t>
            </a:r>
            <a:endParaRPr lang="en-US" b="1" dirty="0" smtClean="0">
              <a:solidFill>
                <a:schemeClr val="bg1"/>
              </a:solidFill>
            </a:endParaRPr>
          </a:p>
          <a:p>
            <a:pPr>
              <a:defRPr/>
            </a:pPr>
            <a:r>
              <a:rPr lang="en-US" b="1" dirty="0" smtClean="0">
                <a:solidFill>
                  <a:schemeClr val="bg1"/>
                </a:solidFill>
              </a:rPr>
              <a:t>1 </a:t>
            </a:r>
            <a:r>
              <a:rPr lang="fr-FR" b="1" dirty="0" smtClean="0">
                <a:solidFill>
                  <a:schemeClr val="bg1"/>
                </a:solidFill>
              </a:rPr>
              <a:t>Agent</a:t>
            </a:r>
          </a:p>
          <a:p>
            <a:pPr>
              <a:defRPr/>
            </a:pPr>
            <a:r>
              <a:rPr lang="fr-FR" b="1" u="sng" dirty="0" smtClean="0">
                <a:solidFill>
                  <a:srgbClr val="FF0000"/>
                </a:solidFill>
              </a:rPr>
              <a:t>Equipements :</a:t>
            </a:r>
            <a:endParaRPr lang="fr-FR" b="1" dirty="0">
              <a:solidFill>
                <a:schemeClr val="bg1"/>
              </a:solidFill>
            </a:endParaRPr>
          </a:p>
          <a:p>
            <a:pPr>
              <a:defRPr/>
            </a:pPr>
            <a:r>
              <a:rPr lang="fr-FR" b="1" dirty="0">
                <a:solidFill>
                  <a:schemeClr val="bg1"/>
                </a:solidFill>
              </a:rPr>
              <a:t>2 </a:t>
            </a:r>
            <a:r>
              <a:rPr lang="fr-FR" b="1" dirty="0" smtClean="0">
                <a:solidFill>
                  <a:schemeClr val="bg1"/>
                </a:solidFill>
              </a:rPr>
              <a:t>isolateurs  et  4 postes de préparation</a:t>
            </a:r>
            <a:endParaRPr lang="fr-FR" b="1" dirty="0">
              <a:solidFill>
                <a:schemeClr val="bg1"/>
              </a:solidFill>
            </a:endParaRPr>
          </a:p>
          <a:p>
            <a:pPr>
              <a:defRPr/>
            </a:pPr>
            <a:r>
              <a:rPr lang="fr-FR" b="1" dirty="0">
                <a:solidFill>
                  <a:schemeClr val="bg1"/>
                </a:solidFill>
              </a:rPr>
              <a:t>1 </a:t>
            </a:r>
            <a:r>
              <a:rPr lang="fr-FR" b="1" dirty="0" smtClean="0">
                <a:solidFill>
                  <a:schemeClr val="bg1"/>
                </a:solidFill>
              </a:rPr>
              <a:t>automate PHARMAHELP V1</a:t>
            </a:r>
          </a:p>
          <a:p>
            <a:pPr>
              <a:defRPr/>
            </a:pPr>
            <a:r>
              <a:rPr lang="fr-FR" b="1" u="sng" dirty="0" smtClean="0">
                <a:solidFill>
                  <a:srgbClr val="FF0000"/>
                </a:solidFill>
              </a:rPr>
              <a:t>Système de contrôle:</a:t>
            </a:r>
          </a:p>
          <a:p>
            <a:pPr>
              <a:defRPr/>
            </a:pPr>
            <a:r>
              <a:rPr lang="fr-FR" b="1" dirty="0" smtClean="0">
                <a:solidFill>
                  <a:schemeClr val="bg1"/>
                </a:solidFill>
              </a:rPr>
              <a:t>In </a:t>
            </a:r>
            <a:r>
              <a:rPr lang="fr-FR" b="1" dirty="0" err="1" smtClean="0">
                <a:solidFill>
                  <a:schemeClr val="bg1"/>
                </a:solidFill>
              </a:rPr>
              <a:t>process</a:t>
            </a:r>
            <a:r>
              <a:rPr lang="fr-FR" b="1" dirty="0" smtClean="0">
                <a:solidFill>
                  <a:schemeClr val="bg1"/>
                </a:solidFill>
              </a:rPr>
              <a:t> par gravimétrie et reconnaissance flacon </a:t>
            </a:r>
            <a:endParaRPr lang="en-US" b="1" dirty="0">
              <a:solidFill>
                <a:schemeClr val="bg1"/>
              </a:solidFill>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7185" y="3614120"/>
            <a:ext cx="3588298" cy="230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27577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re 1"/>
          <p:cNvSpPr>
            <a:spLocks noGrp="1"/>
          </p:cNvSpPr>
          <p:nvPr>
            <p:ph type="title"/>
          </p:nvPr>
        </p:nvSpPr>
        <p:spPr>
          <a:xfrm>
            <a:off x="527051" y="-22224"/>
            <a:ext cx="11233149" cy="1325563"/>
          </a:xfrm>
        </p:spPr>
        <p:txBody>
          <a:bodyPr/>
          <a:lstStyle/>
          <a:p>
            <a:r>
              <a:rPr lang="en-GB" altLang="fr-FR" sz="3600" b="1" dirty="0" err="1" smtClean="0">
                <a:solidFill>
                  <a:srgbClr val="0070C0"/>
                </a:solidFill>
              </a:rPr>
              <a:t>Historique</a:t>
            </a:r>
            <a:r>
              <a:rPr lang="en-GB" altLang="fr-FR" sz="3600" b="1" dirty="0" smtClean="0">
                <a:solidFill>
                  <a:srgbClr val="0070C0"/>
                </a:solidFill>
              </a:rPr>
              <a:t>  de </a:t>
            </a:r>
            <a:r>
              <a:rPr lang="en-GB" altLang="fr-FR" sz="3600" b="1" dirty="0" err="1" smtClean="0">
                <a:solidFill>
                  <a:srgbClr val="0070C0"/>
                </a:solidFill>
              </a:rPr>
              <a:t>l’automatisation</a:t>
            </a:r>
            <a:r>
              <a:rPr lang="en-GB" altLang="fr-FR" sz="3600" b="1" dirty="0" smtClean="0">
                <a:solidFill>
                  <a:srgbClr val="0070C0"/>
                </a:solidFill>
              </a:rPr>
              <a:t> </a:t>
            </a:r>
            <a:r>
              <a:rPr lang="en-GB" altLang="fr-FR" sz="3600" b="1" dirty="0" err="1" smtClean="0">
                <a:solidFill>
                  <a:srgbClr val="0070C0"/>
                </a:solidFill>
              </a:rPr>
              <a:t>liée</a:t>
            </a:r>
            <a:r>
              <a:rPr lang="en-GB" altLang="fr-FR" sz="3600" b="1" dirty="0" smtClean="0">
                <a:solidFill>
                  <a:srgbClr val="0070C0"/>
                </a:solidFill>
              </a:rPr>
              <a:t> à la conception </a:t>
            </a:r>
            <a:r>
              <a:rPr lang="en-GB" altLang="fr-FR" sz="3600" b="1" dirty="0" err="1" smtClean="0">
                <a:solidFill>
                  <a:srgbClr val="0070C0"/>
                </a:solidFill>
              </a:rPr>
              <a:t>d’une</a:t>
            </a:r>
            <a:r>
              <a:rPr lang="en-GB" altLang="fr-FR" sz="3600" b="1" dirty="0" smtClean="0">
                <a:solidFill>
                  <a:srgbClr val="0070C0"/>
                </a:solidFill>
              </a:rPr>
              <a:t> nouvelle </a:t>
            </a:r>
            <a:r>
              <a:rPr lang="en-GB" altLang="fr-FR" sz="3600" b="1" dirty="0" err="1" smtClean="0">
                <a:solidFill>
                  <a:srgbClr val="0070C0"/>
                </a:solidFill>
              </a:rPr>
              <a:t>unité</a:t>
            </a:r>
            <a:r>
              <a:rPr lang="en-GB" altLang="fr-FR" sz="3600" b="1" dirty="0" smtClean="0">
                <a:solidFill>
                  <a:srgbClr val="0070C0"/>
                </a:solidFill>
              </a:rPr>
              <a:t> en 2006-2009</a:t>
            </a:r>
          </a:p>
        </p:txBody>
      </p:sp>
      <p:cxnSp>
        <p:nvCxnSpPr>
          <p:cNvPr id="24" name="Connecteur droit 23">
            <a:extLst>
              <a:ext uri="{FF2B5EF4-FFF2-40B4-BE49-F238E27FC236}"/>
            </a:extLst>
          </p:cNvPr>
          <p:cNvCxnSpPr>
            <a:cxnSpLocks/>
          </p:cNvCxnSpPr>
          <p:nvPr/>
        </p:nvCxnSpPr>
        <p:spPr>
          <a:xfrm>
            <a:off x="-25400" y="1407170"/>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912284" y="1412875"/>
            <a:ext cx="10769600" cy="410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defTabSz="914400">
              <a:buFont typeface="Wingdings" charset="2"/>
              <a:buNone/>
              <a:defRPr/>
            </a:pPr>
            <a:r>
              <a:rPr lang="en-GB" altLang="fr-FR" dirty="0" smtClean="0"/>
              <a:t> </a:t>
            </a:r>
          </a:p>
          <a:p>
            <a:pPr defTabSz="914400">
              <a:defRPr/>
            </a:pPr>
            <a:r>
              <a:rPr lang="en-GB" altLang="fr-FR" sz="1600" b="1" dirty="0" smtClean="0"/>
              <a:t>Augmentation </a:t>
            </a:r>
            <a:r>
              <a:rPr lang="en-GB" altLang="fr-FR" sz="1600" b="1" dirty="0" err="1" smtClean="0"/>
              <a:t>régulière</a:t>
            </a:r>
            <a:r>
              <a:rPr lang="en-GB" altLang="fr-FR" sz="1600" b="1" dirty="0" smtClean="0"/>
              <a:t> de </a:t>
            </a:r>
            <a:r>
              <a:rPr lang="en-GB" altLang="fr-FR" sz="1600" b="1" dirty="0" err="1" smtClean="0"/>
              <a:t>l’activité</a:t>
            </a:r>
            <a:r>
              <a:rPr lang="en-GB" altLang="fr-FR" sz="1600" b="1" dirty="0" smtClean="0"/>
              <a:t>  </a:t>
            </a:r>
            <a:r>
              <a:rPr lang="en-GB" altLang="fr-FR" sz="1600" b="1" dirty="0" err="1" smtClean="0"/>
              <a:t>d’oncologie</a:t>
            </a:r>
            <a:r>
              <a:rPr lang="en-GB" altLang="fr-FR" sz="1600" b="1" dirty="0" smtClean="0"/>
              <a:t>  </a:t>
            </a:r>
            <a:r>
              <a:rPr lang="en-GB" altLang="fr-FR" sz="1600" dirty="0" smtClean="0"/>
              <a:t>: </a:t>
            </a:r>
            <a:r>
              <a:rPr lang="en-GB" altLang="fr-FR" sz="1600" dirty="0" err="1" smtClean="0"/>
              <a:t>conçue</a:t>
            </a:r>
            <a:r>
              <a:rPr lang="en-GB" altLang="fr-FR" sz="1600" dirty="0" smtClean="0"/>
              <a:t> pour 50 000 </a:t>
            </a:r>
            <a:r>
              <a:rPr lang="en-GB" altLang="fr-FR" sz="1600" dirty="0" err="1" smtClean="0"/>
              <a:t>préparations</a:t>
            </a:r>
            <a:r>
              <a:rPr lang="en-GB" altLang="fr-FR" sz="1600" dirty="0" smtClean="0"/>
              <a:t> </a:t>
            </a:r>
          </a:p>
          <a:p>
            <a:pPr defTabSz="914400">
              <a:defRPr/>
            </a:pPr>
            <a:r>
              <a:rPr lang="en-GB" altLang="fr-FR" sz="1600" dirty="0" err="1" smtClean="0"/>
              <a:t>Locaux</a:t>
            </a:r>
            <a:r>
              <a:rPr lang="en-GB" altLang="fr-FR" sz="1600" dirty="0" smtClean="0"/>
              <a:t> et m² </a:t>
            </a:r>
            <a:r>
              <a:rPr lang="en-GB" altLang="fr-FR" sz="1600" dirty="0" err="1" smtClean="0"/>
              <a:t>contraints</a:t>
            </a:r>
            <a:r>
              <a:rPr lang="en-GB" altLang="fr-FR" sz="1600" dirty="0" smtClean="0"/>
              <a:t> </a:t>
            </a:r>
          </a:p>
          <a:p>
            <a:pPr defTabSz="914400">
              <a:defRPr/>
            </a:pPr>
            <a:r>
              <a:rPr lang="en-GB" altLang="fr-FR" sz="1600" dirty="0" err="1" smtClean="0"/>
              <a:t>Activité</a:t>
            </a:r>
            <a:r>
              <a:rPr lang="en-GB" altLang="fr-FR" sz="1600" dirty="0" smtClean="0"/>
              <a:t> </a:t>
            </a:r>
            <a:r>
              <a:rPr lang="en-GB" altLang="fr-FR" sz="1600" dirty="0" err="1" smtClean="0"/>
              <a:t>importante</a:t>
            </a:r>
            <a:r>
              <a:rPr lang="en-GB" altLang="fr-FR" sz="1600" dirty="0" smtClean="0"/>
              <a:t> </a:t>
            </a:r>
            <a:r>
              <a:rPr lang="en-GB" altLang="fr-FR" sz="1600" dirty="0" err="1" smtClean="0"/>
              <a:t>d’HDJ</a:t>
            </a:r>
            <a:r>
              <a:rPr lang="en-GB" altLang="fr-FR" sz="1600" dirty="0" smtClean="0"/>
              <a:t> et </a:t>
            </a:r>
            <a:r>
              <a:rPr lang="en-GB" altLang="fr-FR" sz="1600" dirty="0" err="1" smtClean="0"/>
              <a:t>d’essais</a:t>
            </a:r>
            <a:r>
              <a:rPr lang="en-GB" altLang="fr-FR" sz="1600" dirty="0" smtClean="0"/>
              <a:t> </a:t>
            </a:r>
            <a:r>
              <a:rPr lang="en-GB" altLang="fr-FR" sz="1600" dirty="0" err="1" smtClean="0"/>
              <a:t>cliniques</a:t>
            </a:r>
            <a:r>
              <a:rPr lang="en-GB" altLang="fr-FR" sz="1600" dirty="0" smtClean="0"/>
              <a:t> : </a:t>
            </a:r>
            <a:r>
              <a:rPr lang="en-GB" altLang="fr-FR" sz="1600" dirty="0" err="1" smtClean="0"/>
              <a:t>nécessitant</a:t>
            </a:r>
            <a:r>
              <a:rPr lang="en-GB" altLang="fr-FR" sz="1600" dirty="0" smtClean="0"/>
              <a:t> un temps </a:t>
            </a:r>
            <a:r>
              <a:rPr lang="en-GB" altLang="fr-FR" sz="1600" dirty="0" err="1" smtClean="0"/>
              <a:t>d’attente</a:t>
            </a:r>
            <a:r>
              <a:rPr lang="en-GB" altLang="fr-FR" sz="1600" dirty="0" smtClean="0"/>
              <a:t> des patients  </a:t>
            </a:r>
            <a:r>
              <a:rPr lang="en-GB" altLang="fr-FR" sz="1600" dirty="0" err="1" smtClean="0"/>
              <a:t>restreint</a:t>
            </a:r>
            <a:endParaRPr lang="en-GB" altLang="fr-FR" sz="1600" dirty="0" smtClean="0"/>
          </a:p>
          <a:p>
            <a:pPr defTabSz="914400">
              <a:defRPr/>
            </a:pPr>
            <a:r>
              <a:rPr lang="en-GB" altLang="fr-FR" sz="1600" b="1" dirty="0" err="1" smtClean="0"/>
              <a:t>Sécuriser</a:t>
            </a:r>
            <a:r>
              <a:rPr lang="en-GB" altLang="fr-FR" sz="1600" b="1" dirty="0" smtClean="0"/>
              <a:t> la preparation </a:t>
            </a:r>
            <a:r>
              <a:rPr lang="en-GB" altLang="fr-FR" sz="1600" b="1" dirty="0" smtClean="0">
                <a:sym typeface="Symbol" pitchFamily="18" charset="2"/>
              </a:rPr>
              <a:t></a:t>
            </a:r>
            <a:r>
              <a:rPr lang="en-GB" altLang="fr-FR" sz="1600" b="1" dirty="0" smtClean="0"/>
              <a:t> </a:t>
            </a:r>
            <a:r>
              <a:rPr lang="en-GB" altLang="fr-FR" sz="1600" b="1" dirty="0" err="1" smtClean="0"/>
              <a:t>intégrer</a:t>
            </a:r>
            <a:r>
              <a:rPr lang="en-GB" altLang="fr-FR" sz="1600" b="1" dirty="0" smtClean="0"/>
              <a:t> des </a:t>
            </a:r>
            <a:r>
              <a:rPr lang="en-GB" altLang="fr-FR" sz="1600" b="1" dirty="0" err="1" smtClean="0"/>
              <a:t>contrôles</a:t>
            </a:r>
            <a:r>
              <a:rPr lang="en-GB" altLang="fr-FR" sz="1600" b="1" dirty="0" smtClean="0"/>
              <a:t> </a:t>
            </a:r>
            <a:r>
              <a:rPr lang="en-GB" altLang="fr-FR" sz="1600" b="1" dirty="0" err="1" smtClean="0"/>
              <a:t>autres</a:t>
            </a:r>
            <a:r>
              <a:rPr lang="en-GB" altLang="fr-FR" sz="1600" b="1" dirty="0" smtClean="0"/>
              <a:t> </a:t>
            </a:r>
            <a:r>
              <a:rPr lang="en-GB" altLang="fr-FR" sz="1600" b="1" dirty="0" err="1" smtClean="0"/>
              <a:t>que</a:t>
            </a:r>
            <a:r>
              <a:rPr lang="en-GB" altLang="fr-FR" sz="1600" b="1" dirty="0" smtClean="0"/>
              <a:t> </a:t>
            </a:r>
            <a:r>
              <a:rPr lang="en-GB" altLang="fr-FR" sz="1600" b="1" dirty="0" err="1" smtClean="0"/>
              <a:t>visuels</a:t>
            </a:r>
            <a:endParaRPr lang="en-GB" altLang="fr-FR" sz="1600" b="1" dirty="0" smtClean="0"/>
          </a:p>
          <a:p>
            <a:pPr defTabSz="914400">
              <a:defRPr/>
            </a:pPr>
            <a:r>
              <a:rPr lang="en-GB" altLang="fr-FR" sz="1600" b="1" dirty="0" smtClean="0"/>
              <a:t>Dose banding  </a:t>
            </a:r>
            <a:r>
              <a:rPr lang="en-GB" altLang="fr-FR" sz="1600" dirty="0" smtClean="0">
                <a:sym typeface="Symbol" pitchFamily="18" charset="2"/>
              </a:rPr>
              <a:t> </a:t>
            </a:r>
            <a:r>
              <a:rPr lang="en-GB" altLang="fr-FR" sz="1600" dirty="0" err="1" smtClean="0">
                <a:sym typeface="Symbol" pitchFamily="18" charset="2"/>
              </a:rPr>
              <a:t>fluidifier</a:t>
            </a:r>
            <a:r>
              <a:rPr lang="en-GB" altLang="fr-FR" sz="1600" dirty="0" smtClean="0">
                <a:sym typeface="Symbol" pitchFamily="18" charset="2"/>
              </a:rPr>
              <a:t> le flux production et patient : </a:t>
            </a:r>
            <a:r>
              <a:rPr lang="en-GB" altLang="fr-FR" sz="1600" dirty="0" err="1" smtClean="0">
                <a:sym typeface="Symbol" pitchFamily="18" charset="2"/>
              </a:rPr>
              <a:t>Avoir</a:t>
            </a:r>
            <a:r>
              <a:rPr lang="en-GB" altLang="fr-FR" sz="1600" dirty="0" smtClean="0">
                <a:sym typeface="Symbol" pitchFamily="18" charset="2"/>
              </a:rPr>
              <a:t> un stock de </a:t>
            </a:r>
            <a:r>
              <a:rPr lang="en-GB" altLang="fr-FR" sz="1600" dirty="0" err="1" smtClean="0">
                <a:sym typeface="Symbol" pitchFamily="18" charset="2"/>
              </a:rPr>
              <a:t>poches</a:t>
            </a:r>
            <a:r>
              <a:rPr lang="en-GB" altLang="fr-FR" sz="1600" dirty="0" smtClean="0">
                <a:sym typeface="Symbol" pitchFamily="18" charset="2"/>
              </a:rPr>
              <a:t> </a:t>
            </a:r>
            <a:r>
              <a:rPr lang="en-GB" altLang="fr-FR" sz="1600" dirty="0" err="1" smtClean="0">
                <a:sym typeface="Symbol" pitchFamily="18" charset="2"/>
              </a:rPr>
              <a:t>prêtes</a:t>
            </a:r>
            <a:r>
              <a:rPr lang="en-GB" altLang="fr-FR" sz="1600" dirty="0" smtClean="0">
                <a:sym typeface="Symbol" pitchFamily="18" charset="2"/>
              </a:rPr>
              <a:t> à </a:t>
            </a:r>
            <a:r>
              <a:rPr lang="en-GB" altLang="fr-FR" sz="1600" dirty="0" err="1" smtClean="0">
                <a:sym typeface="Symbol" pitchFamily="18" charset="2"/>
              </a:rPr>
              <a:t>l’emploi</a:t>
            </a:r>
            <a:endParaRPr lang="en-GB" altLang="fr-FR" sz="1600" dirty="0" smtClean="0">
              <a:sym typeface="Symbol" pitchFamily="18" charset="2"/>
            </a:endParaRPr>
          </a:p>
          <a:p>
            <a:pPr defTabSz="914400">
              <a:defRPr/>
            </a:pPr>
            <a:r>
              <a:rPr lang="en-GB" altLang="fr-FR" sz="1600" dirty="0" err="1" smtClean="0">
                <a:sym typeface="Symbol" pitchFamily="18" charset="2"/>
              </a:rPr>
              <a:t>Diminuer</a:t>
            </a:r>
            <a:r>
              <a:rPr lang="en-GB" altLang="fr-FR" sz="1600" dirty="0" smtClean="0">
                <a:sym typeface="Symbol" pitchFamily="18" charset="2"/>
              </a:rPr>
              <a:t>  les troubles </a:t>
            </a:r>
            <a:r>
              <a:rPr lang="en-GB" altLang="fr-FR" sz="1600" dirty="0" err="1" smtClean="0">
                <a:sym typeface="Symbol" pitchFamily="18" charset="2"/>
              </a:rPr>
              <a:t>musculosquelettiques</a:t>
            </a:r>
            <a:endParaRPr lang="en-GB" altLang="fr-FR" sz="1600" dirty="0" smtClean="0">
              <a:sym typeface="Symbol" pitchFamily="18" charset="2"/>
            </a:endParaRPr>
          </a:p>
          <a:p>
            <a:pPr defTabSz="914400">
              <a:defRPr/>
            </a:pPr>
            <a:r>
              <a:rPr lang="en-GB" altLang="fr-FR" sz="1600" dirty="0" err="1" smtClean="0">
                <a:sym typeface="Symbol" pitchFamily="18" charset="2"/>
              </a:rPr>
              <a:t>Difficulté</a:t>
            </a:r>
            <a:r>
              <a:rPr lang="en-GB" altLang="fr-FR" sz="1600" dirty="0" smtClean="0">
                <a:sym typeface="Symbol" pitchFamily="18" charset="2"/>
              </a:rPr>
              <a:t> de </a:t>
            </a:r>
            <a:r>
              <a:rPr lang="en-GB" altLang="fr-FR" sz="1600" dirty="0" err="1" smtClean="0">
                <a:sym typeface="Symbol" pitchFamily="18" charset="2"/>
              </a:rPr>
              <a:t>recrutement</a:t>
            </a:r>
            <a:r>
              <a:rPr lang="en-GB" altLang="fr-FR" sz="1600" dirty="0" smtClean="0">
                <a:sym typeface="Symbol" pitchFamily="18" charset="2"/>
              </a:rPr>
              <a:t> des </a:t>
            </a:r>
            <a:r>
              <a:rPr lang="en-GB" altLang="fr-FR" sz="1600" dirty="0" err="1" smtClean="0">
                <a:sym typeface="Symbol" pitchFamily="18" charset="2"/>
              </a:rPr>
              <a:t>préparateurs</a:t>
            </a:r>
            <a:r>
              <a:rPr lang="en-GB" altLang="fr-FR" sz="1600" dirty="0" smtClean="0">
                <a:sym typeface="Symbol" pitchFamily="18" charset="2"/>
              </a:rPr>
              <a:t> </a:t>
            </a:r>
          </a:p>
          <a:p>
            <a:pPr defTabSz="914400">
              <a:defRPr/>
            </a:pPr>
            <a:r>
              <a:rPr lang="en-GB" altLang="fr-FR" sz="2000" b="1" dirty="0" smtClean="0">
                <a:solidFill>
                  <a:srgbClr val="0070C0"/>
                </a:solidFill>
                <a:sym typeface="Symbol" pitchFamily="18" charset="2"/>
              </a:rPr>
              <a:t>2008 : </a:t>
            </a:r>
            <a:r>
              <a:rPr lang="en-GB" altLang="fr-FR" sz="2000" b="1" dirty="0" err="1" smtClean="0">
                <a:solidFill>
                  <a:srgbClr val="0070C0"/>
                </a:solidFill>
                <a:sym typeface="Symbol" pitchFamily="18" charset="2"/>
              </a:rPr>
              <a:t>Choix</a:t>
            </a:r>
            <a:r>
              <a:rPr lang="en-GB" altLang="fr-FR" sz="2000" b="1" dirty="0" smtClean="0">
                <a:solidFill>
                  <a:srgbClr val="0070C0"/>
                </a:solidFill>
                <a:sym typeface="Symbol" pitchFamily="18" charset="2"/>
              </a:rPr>
              <a:t> </a:t>
            </a:r>
            <a:r>
              <a:rPr lang="en-GB" altLang="fr-FR" sz="2000" b="1" dirty="0" err="1" smtClean="0">
                <a:solidFill>
                  <a:srgbClr val="0070C0"/>
                </a:solidFill>
                <a:sym typeface="Symbol" pitchFamily="18" charset="2"/>
              </a:rPr>
              <a:t>d’automatiser</a:t>
            </a:r>
            <a:r>
              <a:rPr lang="en-GB" altLang="fr-FR" sz="2000" b="1" dirty="0" smtClean="0">
                <a:solidFill>
                  <a:srgbClr val="0070C0"/>
                </a:solidFill>
                <a:sym typeface="Symbol" pitchFamily="18" charset="2"/>
              </a:rPr>
              <a:t> : 2 automates </a:t>
            </a:r>
            <a:r>
              <a:rPr lang="en-GB" altLang="fr-FR" sz="2000" b="1" dirty="0" err="1" smtClean="0">
                <a:solidFill>
                  <a:srgbClr val="0070C0"/>
                </a:solidFill>
                <a:sym typeface="Symbol" pitchFamily="18" charset="2"/>
              </a:rPr>
              <a:t>sur</a:t>
            </a:r>
            <a:r>
              <a:rPr lang="en-GB" altLang="fr-FR" sz="2000" b="1" dirty="0" smtClean="0">
                <a:solidFill>
                  <a:srgbClr val="0070C0"/>
                </a:solidFill>
                <a:sym typeface="Symbol" pitchFamily="18" charset="2"/>
              </a:rPr>
              <a:t> le </a:t>
            </a:r>
            <a:r>
              <a:rPr lang="en-GB" altLang="fr-FR" sz="2000" b="1" dirty="0" err="1" smtClean="0">
                <a:solidFill>
                  <a:srgbClr val="0070C0"/>
                </a:solidFill>
                <a:sym typeface="Symbol" pitchFamily="18" charset="2"/>
              </a:rPr>
              <a:t>marché</a:t>
            </a:r>
            <a:r>
              <a:rPr lang="en-GB" altLang="fr-FR" sz="2000" b="1" dirty="0" smtClean="0">
                <a:solidFill>
                  <a:srgbClr val="0070C0"/>
                </a:solidFill>
                <a:sym typeface="Symbol" pitchFamily="18" charset="2"/>
              </a:rPr>
              <a:t>  : CHOIX DU PLUS SIMPLE! EN ISOLATEUR!   avec support d’ </a:t>
            </a:r>
            <a:r>
              <a:rPr lang="en-GB" altLang="fr-FR" sz="2000" b="1" dirty="0" err="1" smtClean="0">
                <a:solidFill>
                  <a:srgbClr val="0070C0"/>
                </a:solidFill>
                <a:sym typeface="Symbol" pitchFamily="18" charset="2"/>
              </a:rPr>
              <a:t>ingénieurs</a:t>
            </a:r>
            <a:r>
              <a:rPr lang="en-GB" altLang="fr-FR" sz="2000" b="1" dirty="0" smtClean="0">
                <a:solidFill>
                  <a:srgbClr val="0070C0"/>
                </a:solidFill>
                <a:sym typeface="Symbol" pitchFamily="18" charset="2"/>
              </a:rPr>
              <a:t> </a:t>
            </a:r>
            <a:r>
              <a:rPr lang="en-GB" altLang="fr-FR" sz="2000" b="1" dirty="0" err="1" smtClean="0">
                <a:solidFill>
                  <a:srgbClr val="0070C0"/>
                </a:solidFill>
                <a:sym typeface="Symbol" pitchFamily="18" charset="2"/>
              </a:rPr>
              <a:t>français</a:t>
            </a:r>
            <a:endParaRPr lang="en-GB" altLang="fr-FR" sz="2000" b="1" dirty="0">
              <a:solidFill>
                <a:srgbClr val="0070C0"/>
              </a:solidFill>
              <a:sym typeface="Symbol" pitchFamily="18" charset="2"/>
            </a:endParaRPr>
          </a:p>
          <a:p>
            <a:pPr marL="0" indent="0" defTabSz="914400">
              <a:buNone/>
              <a:defRPr/>
            </a:pPr>
            <a:r>
              <a:rPr lang="en-GB" altLang="fr-FR" sz="2000" b="1" dirty="0" smtClean="0">
                <a:solidFill>
                  <a:srgbClr val="0070C0"/>
                </a:solidFill>
                <a:sym typeface="Symbol" pitchFamily="18" charset="2"/>
              </a:rPr>
              <a:t> </a:t>
            </a:r>
            <a:r>
              <a:rPr lang="en-GB" altLang="fr-FR" sz="2000" b="1" dirty="0" smtClean="0">
                <a:solidFill>
                  <a:srgbClr val="0070C0"/>
                </a:solidFill>
              </a:rPr>
              <a:t>Automate </a:t>
            </a:r>
            <a:r>
              <a:rPr lang="fr-FR" altLang="fr-FR" sz="2000" b="1" dirty="0" err="1" smtClean="0">
                <a:solidFill>
                  <a:srgbClr val="0070C0"/>
                </a:solidFill>
              </a:rPr>
              <a:t>PharmaHelp</a:t>
            </a:r>
            <a:r>
              <a:rPr lang="fr-FR" altLang="fr-FR" sz="2000" b="1" dirty="0" smtClean="0">
                <a:solidFill>
                  <a:srgbClr val="0070C0"/>
                </a:solidFill>
                <a:sym typeface="Symbol" pitchFamily="18" charset="2"/>
              </a:rPr>
              <a:t></a:t>
            </a:r>
            <a:r>
              <a:rPr lang="fr-FR" altLang="fr-FR" sz="2000" b="1" dirty="0" smtClean="0">
                <a:solidFill>
                  <a:srgbClr val="0070C0"/>
                </a:solidFill>
              </a:rPr>
              <a:t> (</a:t>
            </a:r>
            <a:r>
              <a:rPr lang="fr-FR" altLang="fr-FR" sz="2000" b="1" dirty="0" err="1" smtClean="0">
                <a:solidFill>
                  <a:srgbClr val="0070C0"/>
                </a:solidFill>
              </a:rPr>
              <a:t>Medical</a:t>
            </a:r>
            <a:r>
              <a:rPr lang="fr-FR" altLang="fr-FR" sz="2000" b="1" dirty="0" smtClean="0">
                <a:solidFill>
                  <a:srgbClr val="0070C0"/>
                </a:solidFill>
              </a:rPr>
              <a:t> </a:t>
            </a:r>
            <a:r>
              <a:rPr lang="fr-FR" altLang="fr-FR" sz="2000" b="1" dirty="0" err="1" smtClean="0">
                <a:solidFill>
                  <a:srgbClr val="0070C0"/>
                </a:solidFill>
              </a:rPr>
              <a:t>Dispensing</a:t>
            </a:r>
            <a:r>
              <a:rPr lang="fr-FR" altLang="fr-FR" sz="2000" b="1" dirty="0" smtClean="0">
                <a:solidFill>
                  <a:srgbClr val="0070C0"/>
                </a:solidFill>
              </a:rPr>
              <a:t> System)</a:t>
            </a:r>
          </a:p>
          <a:p>
            <a:pPr marL="0" indent="0" algn="ctr" defTabSz="914400">
              <a:buFont typeface="Arial" charset="0"/>
              <a:buNone/>
              <a:defRPr/>
            </a:pPr>
            <a:endParaRPr lang="en-GB" altLang="fr-FR" dirty="0"/>
          </a:p>
        </p:txBody>
      </p:sp>
      <p:sp>
        <p:nvSpPr>
          <p:cNvPr id="2" name="AutoShape 4" descr="Résultat de recherche d'images pour &quot;image de suer au travail&quot;"/>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670579" y="4520515"/>
            <a:ext cx="1598784" cy="15987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52615" y="4520515"/>
            <a:ext cx="1048217" cy="2100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3768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Line 3"/>
          <p:cNvSpPr>
            <a:spLocks noChangeShapeType="1"/>
          </p:cNvSpPr>
          <p:nvPr/>
        </p:nvSpPr>
        <p:spPr bwMode="auto">
          <a:xfrm>
            <a:off x="0" y="914400"/>
            <a:ext cx="12192000" cy="0"/>
          </a:xfrm>
          <a:prstGeom prst="line">
            <a:avLst/>
          </a:prstGeom>
          <a:noFill/>
          <a:ln w="9525">
            <a:solidFill>
              <a:srgbClr val="B2B2B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386052" name="AutoShape 4"/>
          <p:cNvSpPr>
            <a:spLocks noChangeArrowheads="1"/>
          </p:cNvSpPr>
          <p:nvPr/>
        </p:nvSpPr>
        <p:spPr bwMode="auto">
          <a:xfrm>
            <a:off x="6191252" y="4724400"/>
            <a:ext cx="5759449" cy="1225550"/>
          </a:xfrm>
          <a:prstGeom prst="roundRect">
            <a:avLst>
              <a:gd name="adj" fmla="val 17481"/>
            </a:avLst>
          </a:prstGeom>
          <a:solidFill>
            <a:srgbClr val="FF6600"/>
          </a:solidFill>
          <a:ln w="9525" algn="ctr">
            <a:solidFill>
              <a:schemeClr val="bg1"/>
            </a:solidFill>
            <a:round/>
            <a:headEnd/>
            <a:tailEnd/>
          </a:ln>
          <a:effectLst>
            <a:outerShdw dist="45791" dir="3378596" algn="ctr" rotWithShape="0">
              <a:schemeClr val="bg2">
                <a:alpha val="50000"/>
              </a:schemeClr>
            </a:outerShdw>
          </a:effectLst>
        </p:spPr>
        <p:txBody>
          <a:bodyPr lIns="36000" rIns="36000" anchor="ctr"/>
          <a:lstStyle/>
          <a:p>
            <a:pPr>
              <a:defRPr/>
            </a:pPr>
            <a:r>
              <a:rPr lang="fr-FR" sz="1600" b="1" dirty="0">
                <a:solidFill>
                  <a:srgbClr val="00192A"/>
                </a:solidFill>
                <a:effectLst>
                  <a:outerShdw blurRad="38100" dist="38100" dir="2700000" algn="tl">
                    <a:srgbClr val="FFFFFF"/>
                  </a:outerShdw>
                </a:effectLst>
                <a:latin typeface="Arial" charset="0"/>
              </a:rPr>
              <a:t>            Septembre – Décembre 2010</a:t>
            </a:r>
          </a:p>
          <a:p>
            <a:pPr algn="ctr">
              <a:defRPr/>
            </a:pPr>
            <a:r>
              <a:rPr lang="fr-FR" sz="1600" b="1" dirty="0">
                <a:solidFill>
                  <a:srgbClr val="00192A"/>
                </a:solidFill>
                <a:effectLst>
                  <a:outerShdw blurRad="38100" dist="38100" dir="2700000" algn="tl">
                    <a:srgbClr val="FFFFFF"/>
                  </a:outerShdw>
                </a:effectLst>
                <a:latin typeface="Arial" charset="0"/>
              </a:rPr>
              <a:t>    </a:t>
            </a:r>
            <a:r>
              <a:rPr lang="fr-FR" sz="1600" dirty="0">
                <a:solidFill>
                  <a:srgbClr val="00192A"/>
                </a:solidFill>
                <a:latin typeface="Arial" charset="0"/>
              </a:rPr>
              <a:t>Qualification de performance</a:t>
            </a:r>
          </a:p>
          <a:p>
            <a:pPr algn="ctr">
              <a:defRPr/>
            </a:pPr>
            <a:r>
              <a:rPr lang="fr-FR" sz="1600" dirty="0">
                <a:solidFill>
                  <a:srgbClr val="00192A"/>
                </a:solidFill>
                <a:latin typeface="Arial" charset="0"/>
              </a:rPr>
              <a:t>Implantation dans isolateur </a:t>
            </a:r>
          </a:p>
          <a:p>
            <a:pPr algn="ctr">
              <a:defRPr/>
            </a:pPr>
            <a:r>
              <a:rPr lang="fr-FR" sz="1600" dirty="0">
                <a:solidFill>
                  <a:srgbClr val="00192A"/>
                </a:solidFill>
                <a:latin typeface="Arial" charset="0"/>
              </a:rPr>
              <a:t>Performances</a:t>
            </a:r>
          </a:p>
        </p:txBody>
      </p:sp>
      <p:sp>
        <p:nvSpPr>
          <p:cNvPr id="386053" name="AutoShape 5"/>
          <p:cNvSpPr>
            <a:spLocks noChangeArrowheads="1"/>
          </p:cNvSpPr>
          <p:nvPr/>
        </p:nvSpPr>
        <p:spPr bwMode="auto">
          <a:xfrm>
            <a:off x="2832100" y="1484314"/>
            <a:ext cx="5664200" cy="1800225"/>
          </a:xfrm>
          <a:prstGeom prst="roundRect">
            <a:avLst>
              <a:gd name="adj" fmla="val 6773"/>
            </a:avLst>
          </a:prstGeom>
          <a:solidFill>
            <a:srgbClr val="FFFF99"/>
          </a:solidFill>
          <a:ln w="9525">
            <a:solidFill>
              <a:srgbClr val="FFFFCC"/>
            </a:solidFill>
            <a:round/>
            <a:headEnd/>
            <a:tailEnd/>
          </a:ln>
          <a:effectLst>
            <a:outerShdw dist="45791" dir="3378596" algn="ctr" rotWithShape="0">
              <a:schemeClr val="bg2">
                <a:alpha val="50000"/>
              </a:schemeClr>
            </a:outerShdw>
          </a:effectLst>
        </p:spPr>
        <p:txBody>
          <a:bodyPr lIns="36000" rIns="36000" anchor="ctr"/>
          <a:lstStyle/>
          <a:p>
            <a:pPr algn="ctr">
              <a:defRPr/>
            </a:pPr>
            <a:r>
              <a:rPr lang="fr-FR" sz="1600" b="1" dirty="0">
                <a:solidFill>
                  <a:srgbClr val="00192A"/>
                </a:solidFill>
                <a:effectLst>
                  <a:outerShdw blurRad="38100" dist="38100" dir="2700000" algn="tl">
                    <a:srgbClr val="FFFFFF"/>
                  </a:outerShdw>
                </a:effectLst>
                <a:latin typeface="Arial" charset="0"/>
              </a:rPr>
              <a:t>Janvier – Juillet 2009</a:t>
            </a:r>
          </a:p>
          <a:p>
            <a:pPr algn="ctr">
              <a:defRPr/>
            </a:pPr>
            <a:r>
              <a:rPr lang="fr-FR" sz="1600" dirty="0">
                <a:solidFill>
                  <a:srgbClr val="00192A"/>
                </a:solidFill>
                <a:latin typeface="Arial" charset="0"/>
              </a:rPr>
              <a:t>Qualification opérationnelle</a:t>
            </a:r>
          </a:p>
          <a:p>
            <a:pPr algn="ctr">
              <a:defRPr/>
            </a:pPr>
            <a:r>
              <a:rPr lang="fr-FR" sz="1600" dirty="0">
                <a:solidFill>
                  <a:srgbClr val="00192A"/>
                </a:solidFill>
                <a:latin typeface="Arial" charset="0"/>
              </a:rPr>
              <a:t>Sécurité</a:t>
            </a:r>
          </a:p>
          <a:p>
            <a:pPr algn="ctr">
              <a:defRPr/>
            </a:pPr>
            <a:r>
              <a:rPr lang="fr-FR" sz="1600" dirty="0">
                <a:solidFill>
                  <a:srgbClr val="00192A"/>
                </a:solidFill>
                <a:latin typeface="Arial" charset="0"/>
              </a:rPr>
              <a:t>Précision</a:t>
            </a:r>
          </a:p>
          <a:p>
            <a:pPr algn="ctr">
              <a:defRPr/>
            </a:pPr>
            <a:r>
              <a:rPr lang="fr-FR" sz="1600" dirty="0">
                <a:solidFill>
                  <a:srgbClr val="00192A"/>
                </a:solidFill>
                <a:latin typeface="Arial" charset="0"/>
              </a:rPr>
              <a:t>Autonomie et productivité</a:t>
            </a:r>
          </a:p>
          <a:p>
            <a:pPr algn="ctr">
              <a:defRPr/>
            </a:pPr>
            <a:r>
              <a:rPr lang="fr-FR" sz="1600" dirty="0">
                <a:solidFill>
                  <a:srgbClr val="00192A"/>
                </a:solidFill>
                <a:latin typeface="Arial" charset="0"/>
              </a:rPr>
              <a:t>Gestion informatique</a:t>
            </a:r>
          </a:p>
          <a:p>
            <a:pPr algn="ctr">
              <a:defRPr/>
            </a:pPr>
            <a:r>
              <a:rPr lang="fr-FR" sz="1600" dirty="0">
                <a:solidFill>
                  <a:srgbClr val="00192A"/>
                </a:solidFill>
                <a:latin typeface="Arial" charset="0"/>
              </a:rPr>
              <a:t>Adaptabilité aux produits</a:t>
            </a:r>
          </a:p>
        </p:txBody>
      </p:sp>
      <p:sp>
        <p:nvSpPr>
          <p:cNvPr id="386054" name="Rectangle 6"/>
          <p:cNvSpPr>
            <a:spLocks noGrp="1" noChangeArrowheads="1"/>
          </p:cNvSpPr>
          <p:nvPr>
            <p:ph type="title"/>
          </p:nvPr>
        </p:nvSpPr>
        <p:spPr/>
        <p:txBody>
          <a:bodyPr/>
          <a:lstStyle/>
          <a:p>
            <a:pPr>
              <a:defRPr/>
            </a:pPr>
            <a:r>
              <a:rPr lang="fr-FR" u="sng"/>
              <a:t> </a:t>
            </a:r>
          </a:p>
        </p:txBody>
      </p:sp>
      <p:pic>
        <p:nvPicPr>
          <p:cNvPr id="52230" name="Picture 8" descr="CFM-V3-isoto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08434" y="312739"/>
            <a:ext cx="2688167" cy="174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7" name="AutoShape 9"/>
          <p:cNvSpPr>
            <a:spLocks noChangeArrowheads="1"/>
          </p:cNvSpPr>
          <p:nvPr/>
        </p:nvSpPr>
        <p:spPr bwMode="auto">
          <a:xfrm>
            <a:off x="143935" y="2708275"/>
            <a:ext cx="4106790" cy="1511300"/>
          </a:xfrm>
          <a:prstGeom prst="roundRect">
            <a:avLst>
              <a:gd name="adj" fmla="val 6773"/>
            </a:avLst>
          </a:prstGeom>
          <a:solidFill>
            <a:srgbClr val="FFCC66"/>
          </a:solidFill>
          <a:ln w="9525">
            <a:solidFill>
              <a:schemeClr val="bg1"/>
            </a:solidFill>
            <a:round/>
            <a:headEnd/>
            <a:tailEnd/>
          </a:ln>
          <a:effectLst>
            <a:outerShdw dist="45791" dir="3378596" algn="ctr" rotWithShape="0">
              <a:schemeClr val="bg2">
                <a:alpha val="50000"/>
              </a:schemeClr>
            </a:outerShdw>
          </a:effectLst>
        </p:spPr>
        <p:txBody>
          <a:bodyPr lIns="36000" rIns="36000" anchor="ctr"/>
          <a:lstStyle/>
          <a:p>
            <a:pPr algn="ctr">
              <a:defRPr/>
            </a:pPr>
            <a:r>
              <a:rPr lang="fr-FR" sz="1600" b="1" dirty="0">
                <a:solidFill>
                  <a:srgbClr val="00192A"/>
                </a:solidFill>
                <a:effectLst>
                  <a:outerShdw blurRad="38100" dist="38100" dir="2700000" algn="tl">
                    <a:srgbClr val="FFFFFF"/>
                  </a:outerShdw>
                </a:effectLst>
                <a:latin typeface="Arial" charset="0"/>
              </a:rPr>
              <a:t>Janvier – Juin 2010</a:t>
            </a:r>
          </a:p>
          <a:p>
            <a:pPr algn="ctr">
              <a:defRPr/>
            </a:pPr>
            <a:r>
              <a:rPr lang="fr-FR" sz="1600" dirty="0">
                <a:solidFill>
                  <a:srgbClr val="00192A"/>
                </a:solidFill>
                <a:latin typeface="Arial" charset="0"/>
              </a:rPr>
              <a:t>Conception isolateur sur-mesure</a:t>
            </a:r>
          </a:p>
          <a:p>
            <a:pPr algn="ctr">
              <a:defRPr/>
            </a:pPr>
            <a:r>
              <a:rPr lang="fr-FR" sz="1600" dirty="0">
                <a:solidFill>
                  <a:srgbClr val="00192A"/>
                </a:solidFill>
                <a:latin typeface="Arial" charset="0"/>
              </a:rPr>
              <a:t>Maquette</a:t>
            </a:r>
          </a:p>
          <a:p>
            <a:pPr algn="ctr">
              <a:defRPr/>
            </a:pPr>
            <a:r>
              <a:rPr lang="fr-FR" sz="1600" dirty="0">
                <a:solidFill>
                  <a:srgbClr val="00192A"/>
                </a:solidFill>
                <a:latin typeface="Arial" charset="0"/>
              </a:rPr>
              <a:t>Interface isolateur -automate</a:t>
            </a:r>
          </a:p>
          <a:p>
            <a:pPr>
              <a:defRPr/>
            </a:pPr>
            <a:endParaRPr lang="fr-FR" sz="1600" dirty="0">
              <a:solidFill>
                <a:srgbClr val="00192A"/>
              </a:solidFill>
              <a:latin typeface="Arial" charset="0"/>
            </a:endParaRPr>
          </a:p>
        </p:txBody>
      </p:sp>
      <p:sp>
        <p:nvSpPr>
          <p:cNvPr id="386058" name="AutoShape 10"/>
          <p:cNvSpPr>
            <a:spLocks noChangeArrowheads="1"/>
          </p:cNvSpPr>
          <p:nvPr/>
        </p:nvSpPr>
        <p:spPr bwMode="auto">
          <a:xfrm>
            <a:off x="1007534" y="620713"/>
            <a:ext cx="6913033" cy="792162"/>
          </a:xfrm>
          <a:prstGeom prst="roundRect">
            <a:avLst>
              <a:gd name="adj" fmla="val 17481"/>
            </a:avLst>
          </a:prstGeom>
          <a:solidFill>
            <a:srgbClr val="FFFFCC"/>
          </a:solidFill>
          <a:ln w="9525" algn="ctr">
            <a:solidFill>
              <a:srgbClr val="FFFFFF"/>
            </a:solidFill>
            <a:round/>
            <a:headEnd/>
            <a:tailEnd/>
          </a:ln>
          <a:effectLst>
            <a:outerShdw dist="45791" dir="3378596" algn="ctr" rotWithShape="0">
              <a:schemeClr val="bg2">
                <a:alpha val="50000"/>
              </a:schemeClr>
            </a:outerShdw>
          </a:effectLst>
        </p:spPr>
        <p:txBody>
          <a:bodyPr lIns="36000" rIns="36000" anchor="ctr"/>
          <a:lstStyle/>
          <a:p>
            <a:pPr algn="ctr">
              <a:defRPr/>
            </a:pPr>
            <a:r>
              <a:rPr lang="fr-FR" sz="1600" b="1">
                <a:solidFill>
                  <a:srgbClr val="00192A"/>
                </a:solidFill>
                <a:effectLst>
                  <a:outerShdw blurRad="38100" dist="38100" dir="2700000" algn="tl">
                    <a:srgbClr val="FFFFFF"/>
                  </a:outerShdw>
                </a:effectLst>
                <a:latin typeface="Arial" charset="0"/>
              </a:rPr>
              <a:t>Janvier – Juillet 2009</a:t>
            </a:r>
          </a:p>
          <a:p>
            <a:pPr algn="ctr">
              <a:defRPr/>
            </a:pPr>
            <a:r>
              <a:rPr lang="fr-FR" sz="1600">
                <a:solidFill>
                  <a:srgbClr val="00192A"/>
                </a:solidFill>
                <a:latin typeface="Arial" charset="0"/>
              </a:rPr>
              <a:t>Implantation du prototype</a:t>
            </a:r>
          </a:p>
          <a:p>
            <a:pPr algn="ctr">
              <a:defRPr/>
            </a:pPr>
            <a:r>
              <a:rPr lang="fr-FR" sz="1600">
                <a:solidFill>
                  <a:srgbClr val="00192A"/>
                </a:solidFill>
                <a:latin typeface="Arial" charset="0"/>
              </a:rPr>
              <a:t>Développement du prototype</a:t>
            </a:r>
          </a:p>
        </p:txBody>
      </p:sp>
      <p:pic>
        <p:nvPicPr>
          <p:cNvPr id="52233" name="Picture 11" descr="IMG_002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01052" y="2997201"/>
            <a:ext cx="2976033"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12" descr="IMG_018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12284" y="4221164"/>
            <a:ext cx="2910416" cy="162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61" name="AutoShape 13"/>
          <p:cNvSpPr>
            <a:spLocks noChangeArrowheads="1"/>
          </p:cNvSpPr>
          <p:nvPr/>
        </p:nvSpPr>
        <p:spPr bwMode="auto">
          <a:xfrm>
            <a:off x="4559301" y="3644900"/>
            <a:ext cx="3551767" cy="1081088"/>
          </a:xfrm>
          <a:prstGeom prst="roundRect">
            <a:avLst>
              <a:gd name="adj" fmla="val 6773"/>
            </a:avLst>
          </a:prstGeom>
          <a:solidFill>
            <a:srgbClr val="FFCC00"/>
          </a:solidFill>
          <a:ln w="9525">
            <a:solidFill>
              <a:schemeClr val="bg1"/>
            </a:solidFill>
            <a:round/>
            <a:headEnd/>
            <a:tailEnd/>
          </a:ln>
          <a:effectLst>
            <a:outerShdw dist="45791" dir="3378596" algn="ctr" rotWithShape="0">
              <a:schemeClr val="bg2">
                <a:alpha val="50000"/>
              </a:schemeClr>
            </a:outerShdw>
          </a:effectLst>
        </p:spPr>
        <p:txBody>
          <a:bodyPr lIns="36000" rIns="36000" anchor="ctr"/>
          <a:lstStyle/>
          <a:p>
            <a:pPr algn="ctr">
              <a:defRPr/>
            </a:pPr>
            <a:r>
              <a:rPr lang="fr-FR" sz="1600" b="1" dirty="0">
                <a:solidFill>
                  <a:srgbClr val="00192A"/>
                </a:solidFill>
                <a:effectLst>
                  <a:outerShdw blurRad="38100" dist="38100" dir="2700000" algn="tl">
                    <a:srgbClr val="FFFFFF"/>
                  </a:outerShdw>
                </a:effectLst>
                <a:latin typeface="Arial" charset="0"/>
              </a:rPr>
              <a:t>Juillet – Septembre 2010</a:t>
            </a:r>
          </a:p>
          <a:p>
            <a:pPr algn="ctr">
              <a:defRPr/>
            </a:pPr>
            <a:r>
              <a:rPr lang="fr-FR" sz="1600" dirty="0">
                <a:solidFill>
                  <a:srgbClr val="00192A"/>
                </a:solidFill>
                <a:latin typeface="Arial" charset="0"/>
              </a:rPr>
              <a:t>FAT automate/isolateur</a:t>
            </a:r>
          </a:p>
          <a:p>
            <a:pPr algn="ctr">
              <a:defRPr/>
            </a:pPr>
            <a:r>
              <a:rPr lang="fr-FR" sz="1600" dirty="0">
                <a:solidFill>
                  <a:srgbClr val="00192A"/>
                </a:solidFill>
                <a:latin typeface="Arial" charset="0"/>
              </a:rPr>
              <a:t>Implantation</a:t>
            </a:r>
          </a:p>
          <a:p>
            <a:pPr algn="ctr">
              <a:defRPr/>
            </a:pPr>
            <a:r>
              <a:rPr lang="fr-FR" sz="1600" dirty="0">
                <a:solidFill>
                  <a:srgbClr val="00192A"/>
                </a:solidFill>
                <a:latin typeface="Arial" charset="0"/>
              </a:rPr>
              <a:t>QO QP isolateur</a:t>
            </a:r>
          </a:p>
        </p:txBody>
      </p:sp>
      <p:sp>
        <p:nvSpPr>
          <p:cNvPr id="386062" name="AutoShape 14"/>
          <p:cNvSpPr>
            <a:spLocks noChangeArrowheads="1"/>
          </p:cNvSpPr>
          <p:nvPr/>
        </p:nvSpPr>
        <p:spPr bwMode="auto">
          <a:xfrm>
            <a:off x="3215216" y="5661026"/>
            <a:ext cx="5185835" cy="1008063"/>
          </a:xfrm>
          <a:prstGeom prst="roundRect">
            <a:avLst>
              <a:gd name="adj" fmla="val 17481"/>
            </a:avLst>
          </a:prstGeom>
          <a:solidFill>
            <a:srgbClr val="99FF33"/>
          </a:solidFill>
          <a:ln w="9525" algn="ctr">
            <a:solidFill>
              <a:schemeClr val="bg1"/>
            </a:solidFill>
            <a:round/>
            <a:headEnd/>
            <a:tailEnd/>
          </a:ln>
          <a:effectLst>
            <a:outerShdw dist="45791" dir="3378596" algn="ctr" rotWithShape="0">
              <a:schemeClr val="bg2">
                <a:alpha val="50000"/>
              </a:schemeClr>
            </a:outerShdw>
          </a:effectLst>
        </p:spPr>
        <p:txBody>
          <a:bodyPr lIns="36000" rIns="36000" anchor="ctr"/>
          <a:lstStyle/>
          <a:p>
            <a:pPr>
              <a:defRPr/>
            </a:pPr>
            <a:r>
              <a:rPr lang="fr-FR" sz="1600" b="1" dirty="0">
                <a:solidFill>
                  <a:srgbClr val="00192A"/>
                </a:solidFill>
                <a:effectLst>
                  <a:outerShdw blurRad="38100" dist="38100" dir="2700000" algn="tl">
                    <a:srgbClr val="FFFFFF"/>
                  </a:outerShdw>
                </a:effectLst>
                <a:latin typeface="Arial" charset="0"/>
              </a:rPr>
              <a:t>            Décembre 2010</a:t>
            </a:r>
          </a:p>
          <a:p>
            <a:pPr algn="ctr">
              <a:defRPr/>
            </a:pPr>
            <a:r>
              <a:rPr lang="fr-FR" sz="1600" dirty="0">
                <a:solidFill>
                  <a:srgbClr val="00192A"/>
                </a:solidFill>
                <a:latin typeface="Arial" charset="0"/>
              </a:rPr>
              <a:t>Formation</a:t>
            </a:r>
          </a:p>
          <a:p>
            <a:pPr algn="ctr">
              <a:defRPr/>
            </a:pPr>
            <a:r>
              <a:rPr lang="fr-FR" sz="1600" dirty="0">
                <a:solidFill>
                  <a:srgbClr val="00192A"/>
                </a:solidFill>
                <a:latin typeface="Arial" charset="0"/>
              </a:rPr>
              <a:t>Mise en route (molécules pilotes)</a:t>
            </a:r>
          </a:p>
          <a:p>
            <a:pPr algn="ctr">
              <a:defRPr/>
            </a:pPr>
            <a:r>
              <a:rPr lang="fr-FR" sz="1600" dirty="0" smtClean="0">
                <a:solidFill>
                  <a:srgbClr val="00192A"/>
                </a:solidFill>
                <a:latin typeface="Arial" charset="0"/>
              </a:rPr>
              <a:t>Production de la 1 </a:t>
            </a:r>
            <a:r>
              <a:rPr lang="fr-FR" sz="1600" dirty="0" err="1" smtClean="0">
                <a:solidFill>
                  <a:srgbClr val="00192A"/>
                </a:solidFill>
                <a:latin typeface="Arial" charset="0"/>
              </a:rPr>
              <a:t>ere</a:t>
            </a:r>
            <a:r>
              <a:rPr lang="fr-FR" sz="1600" dirty="0" smtClean="0">
                <a:solidFill>
                  <a:srgbClr val="00192A"/>
                </a:solidFill>
                <a:latin typeface="Arial" charset="0"/>
              </a:rPr>
              <a:t> poche perfusée le 24 décembre </a:t>
            </a:r>
            <a:endParaRPr lang="fr-FR" sz="1600" dirty="0">
              <a:solidFill>
                <a:srgbClr val="00192A"/>
              </a:solidFill>
              <a:latin typeface="Arial" charset="0"/>
            </a:endParaRPr>
          </a:p>
        </p:txBody>
      </p:sp>
    </p:spTree>
    <p:extLst>
      <p:ext uri="{BB962C8B-B14F-4D97-AF65-F5344CB8AC3E}">
        <p14:creationId xmlns:p14="http://schemas.microsoft.com/office/powerpoint/2010/main" xmlns="" val="31839337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animEffect transition="in" filter="fade">
                                      <p:cBhvr>
                                        <p:cTn id="7" dur="2000"/>
                                        <p:tgtEl>
                                          <p:spTgt spid="386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5400" y="6399214"/>
            <a:ext cx="122174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itre 1"/>
          <p:cNvSpPr>
            <a:spLocks noGrp="1"/>
          </p:cNvSpPr>
          <p:nvPr>
            <p:ph type="title"/>
          </p:nvPr>
        </p:nvSpPr>
        <p:spPr>
          <a:xfrm>
            <a:off x="825500" y="152400"/>
            <a:ext cx="10515600" cy="1325563"/>
          </a:xfrm>
        </p:spPr>
        <p:txBody>
          <a:bodyPr/>
          <a:lstStyle/>
          <a:p>
            <a:r>
              <a:rPr lang="fr-FR" altLang="fr-FR" sz="4000" dirty="0" smtClean="0">
                <a:solidFill>
                  <a:srgbClr val="0070C0"/>
                </a:solidFill>
              </a:rPr>
              <a:t>Flux de fonctionnement</a:t>
            </a:r>
          </a:p>
        </p:txBody>
      </p:sp>
      <p:grpSp>
        <p:nvGrpSpPr>
          <p:cNvPr id="26628" name="Group 1"/>
          <p:cNvGrpSpPr>
            <a:grpSpLocks noChangeAspect="1"/>
          </p:cNvGrpSpPr>
          <p:nvPr/>
        </p:nvGrpSpPr>
        <p:grpSpPr bwMode="auto">
          <a:xfrm>
            <a:off x="1754718" y="2543176"/>
            <a:ext cx="6428316" cy="2894013"/>
            <a:chOff x="4653" y="4182"/>
            <a:chExt cx="3600" cy="2160"/>
          </a:xfrm>
        </p:grpSpPr>
        <p:sp>
          <p:nvSpPr>
            <p:cNvPr id="26673" name="Rectangle 13"/>
            <p:cNvSpPr>
              <a:spLocks noChangeArrowheads="1"/>
            </p:cNvSpPr>
            <p:nvPr/>
          </p:nvSpPr>
          <p:spPr bwMode="auto">
            <a:xfrm>
              <a:off x="4653" y="4182"/>
              <a:ext cx="1518" cy="1008"/>
            </a:xfrm>
            <a:prstGeom prst="rect">
              <a:avLst/>
            </a:prstGeom>
            <a:solidFill>
              <a:srgbClr val="FFFFFF"/>
            </a:solidFill>
            <a:ln w="9525">
              <a:solidFill>
                <a:srgbClr val="000000"/>
              </a:solidFill>
              <a:miter lim="800000"/>
              <a:headEnd/>
              <a:tailEnd/>
            </a:ln>
          </p:spPr>
          <p:txBody>
            <a:bodyPr/>
            <a:lstStyle/>
            <a:p>
              <a:endParaRPr lang="fr-FR" altLang="fr-FR"/>
            </a:p>
          </p:txBody>
        </p:sp>
        <p:sp>
          <p:nvSpPr>
            <p:cNvPr id="26674" name="Rectangle 12"/>
            <p:cNvSpPr>
              <a:spLocks noChangeArrowheads="1"/>
            </p:cNvSpPr>
            <p:nvPr/>
          </p:nvSpPr>
          <p:spPr bwMode="auto">
            <a:xfrm>
              <a:off x="6171" y="4182"/>
              <a:ext cx="2076" cy="1008"/>
            </a:xfrm>
            <a:prstGeom prst="rect">
              <a:avLst/>
            </a:prstGeom>
            <a:solidFill>
              <a:srgbClr val="FFFFFF"/>
            </a:solidFill>
            <a:ln w="9525">
              <a:solidFill>
                <a:srgbClr val="000000"/>
              </a:solidFill>
              <a:miter lim="800000"/>
              <a:headEnd/>
              <a:tailEnd/>
            </a:ln>
          </p:spPr>
          <p:txBody>
            <a:bodyPr/>
            <a:lstStyle/>
            <a:p>
              <a:endParaRPr lang="fr-FR" altLang="fr-FR"/>
            </a:p>
          </p:txBody>
        </p:sp>
        <p:sp>
          <p:nvSpPr>
            <p:cNvPr id="10" name="Rectangle 11"/>
            <p:cNvSpPr>
              <a:spLocks noChangeArrowheads="1"/>
            </p:cNvSpPr>
            <p:nvPr/>
          </p:nvSpPr>
          <p:spPr bwMode="auto">
            <a:xfrm>
              <a:off x="6171" y="5190"/>
              <a:ext cx="2082" cy="1152"/>
            </a:xfrm>
            <a:prstGeom prst="rect">
              <a:avLst/>
            </a:prstGeom>
            <a:ln>
              <a:headEnd/>
              <a:tailEnd/>
            </a:ln>
          </p:spPr>
          <p:style>
            <a:lnRef idx="2">
              <a:schemeClr val="dk1"/>
            </a:lnRef>
            <a:fillRef idx="1">
              <a:schemeClr val="lt1"/>
            </a:fillRef>
            <a:effectRef idx="0">
              <a:schemeClr val="dk1"/>
            </a:effectRef>
            <a:fontRef idx="minor">
              <a:schemeClr val="dk1"/>
            </a:fontRef>
          </p:style>
          <p:txBody>
            <a:bodyPr/>
            <a:lstStyle/>
            <a:p>
              <a:pPr>
                <a:defRPr/>
              </a:pPr>
              <a:endParaRPr lang="fr-FR"/>
            </a:p>
          </p:txBody>
        </p:sp>
        <p:sp>
          <p:nvSpPr>
            <p:cNvPr id="26676" name="Rectangle 10"/>
            <p:cNvSpPr>
              <a:spLocks noChangeArrowheads="1"/>
            </p:cNvSpPr>
            <p:nvPr/>
          </p:nvSpPr>
          <p:spPr bwMode="auto">
            <a:xfrm>
              <a:off x="4653" y="5190"/>
              <a:ext cx="864" cy="1152"/>
            </a:xfrm>
            <a:prstGeom prst="rect">
              <a:avLst/>
            </a:prstGeom>
            <a:solidFill>
              <a:srgbClr val="FFFFFF"/>
            </a:solidFill>
            <a:ln w="9525">
              <a:solidFill>
                <a:srgbClr val="000000"/>
              </a:solidFill>
              <a:miter lim="800000"/>
              <a:headEnd/>
              <a:tailEnd/>
            </a:ln>
          </p:spPr>
          <p:txBody>
            <a:bodyPr/>
            <a:lstStyle/>
            <a:p>
              <a:endParaRPr lang="fr-FR" altLang="fr-FR"/>
            </a:p>
          </p:txBody>
        </p:sp>
        <p:sp>
          <p:nvSpPr>
            <p:cNvPr id="26677" name="Text Box 8"/>
            <p:cNvSpPr txBox="1">
              <a:spLocks noChangeArrowheads="1"/>
            </p:cNvSpPr>
            <p:nvPr/>
          </p:nvSpPr>
          <p:spPr bwMode="auto">
            <a:xfrm>
              <a:off x="6669" y="5478"/>
              <a:ext cx="1152" cy="576"/>
            </a:xfrm>
            <a:prstGeom prst="rect">
              <a:avLst/>
            </a:prstGeom>
            <a:solidFill>
              <a:srgbClr val="FFFFFF"/>
            </a:solidFill>
            <a:ln w="9525">
              <a:solidFill>
                <a:srgbClr val="000000"/>
              </a:solidFill>
              <a:miter lim="800000"/>
              <a:headEnd/>
              <a:tailEnd/>
            </a:ln>
          </p:spPr>
          <p:txBody>
            <a:bodyPr/>
            <a:lstStyle/>
            <a:p>
              <a:pPr algn="ctr"/>
              <a:r>
                <a:rPr lang="en-GB" altLang="fr-FR" sz="1200">
                  <a:cs typeface="Times New Roman" panose="02020603050405020304" pitchFamily="18" charset="0"/>
                </a:rPr>
                <a:t>Robot</a:t>
              </a:r>
              <a:endParaRPr lang="en-GB" altLang="fr-FR"/>
            </a:p>
          </p:txBody>
        </p:sp>
        <p:sp>
          <p:nvSpPr>
            <p:cNvPr id="26678" name="Text Box 7"/>
            <p:cNvSpPr txBox="1">
              <a:spLocks noChangeArrowheads="1"/>
            </p:cNvSpPr>
            <p:nvPr/>
          </p:nvSpPr>
          <p:spPr bwMode="auto">
            <a:xfrm>
              <a:off x="5943" y="4470"/>
              <a:ext cx="576" cy="288"/>
            </a:xfrm>
            <a:prstGeom prst="rect">
              <a:avLst/>
            </a:prstGeom>
            <a:solidFill>
              <a:srgbClr val="FFFFFF"/>
            </a:solidFill>
            <a:ln w="9525">
              <a:solidFill>
                <a:srgbClr val="000000"/>
              </a:solidFill>
              <a:miter lim="800000"/>
              <a:headEnd/>
              <a:tailEnd/>
            </a:ln>
          </p:spPr>
          <p:txBody>
            <a:bodyPr/>
            <a:lstStyle/>
            <a:p>
              <a:endParaRPr lang="fr-FR" altLang="fr-FR"/>
            </a:p>
          </p:txBody>
        </p:sp>
        <p:sp>
          <p:nvSpPr>
            <p:cNvPr id="26679" name="Rectangle 3"/>
            <p:cNvSpPr>
              <a:spLocks noChangeArrowheads="1"/>
            </p:cNvSpPr>
            <p:nvPr/>
          </p:nvSpPr>
          <p:spPr bwMode="auto">
            <a:xfrm>
              <a:off x="6339" y="4830"/>
              <a:ext cx="180" cy="960"/>
            </a:xfrm>
            <a:prstGeom prst="rect">
              <a:avLst/>
            </a:prstGeom>
            <a:solidFill>
              <a:srgbClr val="D6E3BC"/>
            </a:solidFill>
            <a:ln w="9525">
              <a:solidFill>
                <a:srgbClr val="000000"/>
              </a:solidFill>
              <a:miter lim="800000"/>
              <a:headEnd/>
              <a:tailEnd/>
            </a:ln>
          </p:spPr>
          <p:txBody>
            <a:bodyPr/>
            <a:lstStyle/>
            <a:p>
              <a:endParaRPr lang="fr-FR" altLang="fr-FR"/>
            </a:p>
          </p:txBody>
        </p:sp>
        <p:sp>
          <p:nvSpPr>
            <p:cNvPr id="26680" name="Rectangle 2"/>
            <p:cNvSpPr>
              <a:spLocks noChangeArrowheads="1"/>
            </p:cNvSpPr>
            <p:nvPr/>
          </p:nvSpPr>
          <p:spPr bwMode="auto">
            <a:xfrm>
              <a:off x="7923" y="4830"/>
              <a:ext cx="180" cy="960"/>
            </a:xfrm>
            <a:prstGeom prst="rect">
              <a:avLst/>
            </a:prstGeom>
            <a:solidFill>
              <a:srgbClr val="D6E3BC"/>
            </a:solidFill>
            <a:ln w="9525">
              <a:solidFill>
                <a:srgbClr val="000000"/>
              </a:solidFill>
              <a:miter lim="800000"/>
              <a:headEnd/>
              <a:tailEnd/>
            </a:ln>
          </p:spPr>
          <p:txBody>
            <a:bodyPr/>
            <a:lstStyle/>
            <a:p>
              <a:endParaRPr lang="fr-FR" altLang="fr-FR"/>
            </a:p>
          </p:txBody>
        </p:sp>
      </p:grpSp>
      <p:pic>
        <p:nvPicPr>
          <p:cNvPr id="26629" name="Picture 18"/>
          <p:cNvPicPr>
            <a:picLocks noChangeAspect="1" noChangeArrowheads="1"/>
          </p:cNvPicPr>
          <p:nvPr/>
        </p:nvPicPr>
        <p:blipFill>
          <a:blip r:embed="rId4">
            <a:extLst>
              <a:ext uri="{28A0092B-C50C-407E-A947-70E740481C1C}">
                <a14:useLocalDpi xmlns:a14="http://schemas.microsoft.com/office/drawing/2010/main" xmlns="" val="0"/>
              </a:ext>
            </a:extLst>
          </a:blip>
          <a:srcRect l="23215" t="43124" r="60417" b="42693"/>
          <a:stretch>
            <a:fillRect/>
          </a:stretch>
        </p:blipFill>
        <p:spPr bwMode="auto">
          <a:xfrm>
            <a:off x="5873752" y="1620839"/>
            <a:ext cx="1020233" cy="828675"/>
          </a:xfrm>
          <a:prstGeom prst="rect">
            <a:avLst/>
          </a:prstGeom>
          <a:noFill/>
          <a:ln>
            <a:noFill/>
          </a:ln>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630" name="Picture 19" descr="R:\Pharmacie\01_Paris\UPAC\Automate\photos produits scan\paclitaxel1.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073467" y="312640"/>
            <a:ext cx="1367367"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1" name="Picture 18"/>
          <p:cNvPicPr>
            <a:picLocks noChangeAspect="1" noChangeArrowheads="1"/>
          </p:cNvPicPr>
          <p:nvPr/>
        </p:nvPicPr>
        <p:blipFill>
          <a:blip r:embed="rId4">
            <a:extLst>
              <a:ext uri="{28A0092B-C50C-407E-A947-70E740481C1C}">
                <a14:useLocalDpi xmlns:a14="http://schemas.microsoft.com/office/drawing/2010/main" xmlns="" val="0"/>
              </a:ext>
            </a:extLst>
          </a:blip>
          <a:srcRect l="23215" t="43124" r="60417" b="42693"/>
          <a:stretch>
            <a:fillRect/>
          </a:stretch>
        </p:blipFill>
        <p:spPr bwMode="auto">
          <a:xfrm>
            <a:off x="2618318" y="1573213"/>
            <a:ext cx="1020233" cy="828675"/>
          </a:xfrm>
          <a:prstGeom prst="rect">
            <a:avLst/>
          </a:prstGeom>
          <a:noFill/>
          <a:ln>
            <a:noFill/>
          </a:ln>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632" name="Picture 18"/>
          <p:cNvPicPr>
            <a:picLocks noChangeAspect="1" noChangeArrowheads="1"/>
          </p:cNvPicPr>
          <p:nvPr/>
        </p:nvPicPr>
        <p:blipFill>
          <a:blip r:embed="rId6">
            <a:extLst>
              <a:ext uri="{28A0092B-C50C-407E-A947-70E740481C1C}">
                <a14:useLocalDpi xmlns:a14="http://schemas.microsoft.com/office/drawing/2010/main" xmlns="" val="0"/>
              </a:ext>
            </a:extLst>
          </a:blip>
          <a:srcRect l="60417" t="42693" r="23215" b="43124"/>
          <a:stretch>
            <a:fillRect/>
          </a:stretch>
        </p:blipFill>
        <p:spPr bwMode="auto">
          <a:xfrm>
            <a:off x="5918201" y="5543551"/>
            <a:ext cx="1020233" cy="828675"/>
          </a:xfrm>
          <a:prstGeom prst="rect">
            <a:avLst/>
          </a:prstGeom>
          <a:noFill/>
          <a:ln>
            <a:noFill/>
          </a:ln>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ZoneTexte 19"/>
          <p:cNvSpPr txBox="1"/>
          <p:nvPr/>
        </p:nvSpPr>
        <p:spPr>
          <a:xfrm rot="16200000">
            <a:off x="4193912" y="3648911"/>
            <a:ext cx="1465262" cy="253916"/>
          </a:xfrm>
          <a:prstGeom prst="rect">
            <a:avLst/>
          </a:prstGeom>
          <a:noFill/>
        </p:spPr>
        <p:txBody>
          <a:bodyPr>
            <a:spAutoFit/>
          </a:bodyPr>
          <a:lstStyle/>
          <a:p>
            <a:pPr>
              <a:defRPr/>
            </a:pPr>
            <a:r>
              <a:rPr lang="fr-FR" sz="1050" dirty="0">
                <a:solidFill>
                  <a:schemeClr val="tx1"/>
                </a:solidFill>
                <a:latin typeface="Arial" charset="0"/>
              </a:rPr>
              <a:t>Toboggan</a:t>
            </a:r>
          </a:p>
        </p:txBody>
      </p:sp>
      <p:sp>
        <p:nvSpPr>
          <p:cNvPr id="25" name="ZoneTexte 24"/>
          <p:cNvSpPr txBox="1"/>
          <p:nvPr/>
        </p:nvSpPr>
        <p:spPr>
          <a:xfrm rot="16200000">
            <a:off x="7014369" y="3920374"/>
            <a:ext cx="1465263" cy="253916"/>
          </a:xfrm>
          <a:prstGeom prst="rect">
            <a:avLst/>
          </a:prstGeom>
          <a:noFill/>
        </p:spPr>
        <p:txBody>
          <a:bodyPr>
            <a:spAutoFit/>
          </a:bodyPr>
          <a:lstStyle/>
          <a:p>
            <a:pPr algn="ctr">
              <a:defRPr/>
            </a:pPr>
            <a:r>
              <a:rPr lang="fr-FR" sz="1050" dirty="0">
                <a:solidFill>
                  <a:schemeClr val="tx1"/>
                </a:solidFill>
                <a:latin typeface="Arial" charset="0"/>
              </a:rPr>
              <a:t>Toboggan</a:t>
            </a:r>
          </a:p>
        </p:txBody>
      </p:sp>
      <p:sp>
        <p:nvSpPr>
          <p:cNvPr id="26635" name="ZoneTexte 20"/>
          <p:cNvSpPr txBox="1">
            <a:spLocks noChangeArrowheads="1"/>
          </p:cNvSpPr>
          <p:nvPr/>
        </p:nvSpPr>
        <p:spPr bwMode="auto">
          <a:xfrm>
            <a:off x="5867400" y="4468814"/>
            <a:ext cx="1670051"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fr-FR" altLang="fr-FR">
                <a:solidFill>
                  <a:schemeClr val="tx1"/>
                </a:solidFill>
              </a:rPr>
              <a:t>Robot</a:t>
            </a:r>
          </a:p>
        </p:txBody>
      </p:sp>
      <p:sp>
        <p:nvSpPr>
          <p:cNvPr id="26636" name="ZoneTexte 26"/>
          <p:cNvSpPr txBox="1">
            <a:spLocks noChangeArrowheads="1"/>
          </p:cNvSpPr>
          <p:nvPr/>
        </p:nvSpPr>
        <p:spPr bwMode="auto">
          <a:xfrm>
            <a:off x="1722968" y="2605089"/>
            <a:ext cx="207221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fr-FR" altLang="fr-FR" dirty="0" smtClean="0">
                <a:solidFill>
                  <a:schemeClr val="tx1"/>
                </a:solidFill>
              </a:rPr>
              <a:t>Stockage</a:t>
            </a:r>
            <a:endParaRPr lang="fr-FR" altLang="fr-FR" dirty="0">
              <a:solidFill>
                <a:schemeClr val="tx1"/>
              </a:solidFill>
            </a:endParaRPr>
          </a:p>
        </p:txBody>
      </p:sp>
      <p:sp>
        <p:nvSpPr>
          <p:cNvPr id="26637" name="ZoneTexte 27"/>
          <p:cNvSpPr txBox="1">
            <a:spLocks noChangeArrowheads="1"/>
          </p:cNvSpPr>
          <p:nvPr/>
        </p:nvSpPr>
        <p:spPr bwMode="auto">
          <a:xfrm>
            <a:off x="2004484" y="4479925"/>
            <a:ext cx="1462616"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fr-FR" altLang="fr-FR">
                <a:solidFill>
                  <a:schemeClr val="tx1"/>
                </a:solidFill>
              </a:rPr>
              <a:t>H</a:t>
            </a:r>
            <a:r>
              <a:rPr lang="fr-FR" altLang="fr-FR" baseline="-25000">
                <a:solidFill>
                  <a:schemeClr val="tx1"/>
                </a:solidFill>
              </a:rPr>
              <a:t>2</a:t>
            </a:r>
            <a:r>
              <a:rPr lang="fr-FR" altLang="fr-FR">
                <a:solidFill>
                  <a:schemeClr val="tx1"/>
                </a:solidFill>
              </a:rPr>
              <a:t>O</a:t>
            </a:r>
            <a:r>
              <a:rPr lang="fr-FR" altLang="fr-FR" baseline="-25000">
                <a:solidFill>
                  <a:schemeClr val="tx1"/>
                </a:solidFill>
              </a:rPr>
              <a:t>2</a:t>
            </a:r>
          </a:p>
        </p:txBody>
      </p:sp>
      <p:sp>
        <p:nvSpPr>
          <p:cNvPr id="26638" name="ZoneTexte 28"/>
          <p:cNvSpPr txBox="1">
            <a:spLocks noChangeArrowheads="1"/>
          </p:cNvSpPr>
          <p:nvPr/>
        </p:nvSpPr>
        <p:spPr bwMode="auto">
          <a:xfrm>
            <a:off x="5585884" y="2670176"/>
            <a:ext cx="2387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fr-FR" altLang="fr-FR" sz="1400" b="1" dirty="0" smtClean="0">
                <a:solidFill>
                  <a:srgbClr val="FF0000"/>
                </a:solidFill>
              </a:rPr>
              <a:t>3</a:t>
            </a:r>
            <a:r>
              <a:rPr lang="fr-FR" altLang="fr-FR" sz="1400" dirty="0" smtClean="0">
                <a:solidFill>
                  <a:schemeClr val="tx1"/>
                </a:solidFill>
              </a:rPr>
              <a:t> </a:t>
            </a:r>
            <a:r>
              <a:rPr lang="fr-FR" altLang="fr-FR" sz="1400" dirty="0" err="1" smtClean="0">
                <a:solidFill>
                  <a:schemeClr val="tx1"/>
                </a:solidFill>
              </a:rPr>
              <a:t>Pre</a:t>
            </a:r>
            <a:r>
              <a:rPr lang="fr-FR" altLang="fr-FR" sz="1400" dirty="0" smtClean="0">
                <a:solidFill>
                  <a:schemeClr val="tx1"/>
                </a:solidFill>
              </a:rPr>
              <a:t>/</a:t>
            </a:r>
            <a:r>
              <a:rPr lang="fr-FR" altLang="fr-FR" sz="1400" b="1" dirty="0" smtClean="0">
                <a:solidFill>
                  <a:srgbClr val="FF0000"/>
                </a:solidFill>
              </a:rPr>
              <a:t>5</a:t>
            </a:r>
            <a:r>
              <a:rPr lang="fr-FR" altLang="fr-FR" sz="1400" dirty="0" smtClean="0">
                <a:solidFill>
                  <a:schemeClr val="tx1"/>
                </a:solidFill>
              </a:rPr>
              <a:t> post </a:t>
            </a:r>
            <a:r>
              <a:rPr lang="fr-FR" altLang="fr-FR" sz="1400" dirty="0" err="1">
                <a:solidFill>
                  <a:schemeClr val="tx1"/>
                </a:solidFill>
              </a:rPr>
              <a:t>processing</a:t>
            </a:r>
            <a:endParaRPr lang="fr-FR" altLang="fr-FR" sz="1400" dirty="0">
              <a:solidFill>
                <a:schemeClr val="tx1"/>
              </a:solidFill>
            </a:endParaRPr>
          </a:p>
        </p:txBody>
      </p:sp>
      <p:sp>
        <p:nvSpPr>
          <p:cNvPr id="24" name="Rectangle 23"/>
          <p:cNvSpPr/>
          <p:nvPr/>
        </p:nvSpPr>
        <p:spPr>
          <a:xfrm>
            <a:off x="6127751" y="3011489"/>
            <a:ext cx="548216" cy="67627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FR"/>
          </a:p>
        </p:txBody>
      </p:sp>
      <p:sp>
        <p:nvSpPr>
          <p:cNvPr id="26" name="Virage 25"/>
          <p:cNvSpPr/>
          <p:nvPr/>
        </p:nvSpPr>
        <p:spPr>
          <a:xfrm>
            <a:off x="2163233" y="3122613"/>
            <a:ext cx="364067" cy="1357312"/>
          </a:xfrm>
          <a:prstGeom prst="ben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solidFill>
                <a:schemeClr val="tx1"/>
              </a:solidFill>
            </a:endParaRPr>
          </a:p>
        </p:txBody>
      </p:sp>
      <p:sp>
        <p:nvSpPr>
          <p:cNvPr id="32" name="Virage 31"/>
          <p:cNvSpPr/>
          <p:nvPr/>
        </p:nvSpPr>
        <p:spPr>
          <a:xfrm rot="5400000" flipV="1">
            <a:off x="5314951" y="3118908"/>
            <a:ext cx="273050" cy="1051983"/>
          </a:xfrm>
          <a:prstGeom prst="ben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solidFill>
                <a:schemeClr val="tx1"/>
              </a:solidFill>
            </a:endParaRPr>
          </a:p>
        </p:txBody>
      </p:sp>
      <p:sp>
        <p:nvSpPr>
          <p:cNvPr id="30" name="Flèche droite 29"/>
          <p:cNvSpPr/>
          <p:nvPr/>
        </p:nvSpPr>
        <p:spPr>
          <a:xfrm>
            <a:off x="3638551" y="3011488"/>
            <a:ext cx="1813983" cy="20796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34" name="Virage 33"/>
          <p:cNvSpPr/>
          <p:nvPr/>
        </p:nvSpPr>
        <p:spPr>
          <a:xfrm flipV="1">
            <a:off x="4883151" y="4479925"/>
            <a:ext cx="364067" cy="788988"/>
          </a:xfrm>
          <a:prstGeom prst="ben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solidFill>
                <a:schemeClr val="tx1"/>
              </a:solidFill>
            </a:endParaRPr>
          </a:p>
        </p:txBody>
      </p:sp>
      <p:sp>
        <p:nvSpPr>
          <p:cNvPr id="35" name="Flèche droite 34"/>
          <p:cNvSpPr/>
          <p:nvPr/>
        </p:nvSpPr>
        <p:spPr>
          <a:xfrm rot="16200000">
            <a:off x="7414950" y="4573324"/>
            <a:ext cx="681037" cy="27516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36" name="Flèche droite 35"/>
          <p:cNvSpPr/>
          <p:nvPr/>
        </p:nvSpPr>
        <p:spPr>
          <a:xfrm>
            <a:off x="6758518" y="3111201"/>
            <a:ext cx="1718733" cy="2063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37" name="Virage 36"/>
          <p:cNvSpPr/>
          <p:nvPr/>
        </p:nvSpPr>
        <p:spPr>
          <a:xfrm rot="10800000" flipV="1">
            <a:off x="6779684" y="3349626"/>
            <a:ext cx="996949" cy="288925"/>
          </a:xfrm>
          <a:prstGeom prst="ben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solidFill>
                <a:schemeClr val="tx1"/>
              </a:solidFill>
            </a:endParaRPr>
          </a:p>
        </p:txBody>
      </p:sp>
      <p:pic>
        <p:nvPicPr>
          <p:cNvPr id="26647" name="Picture 21" descr="https://www.francetvinfo.fr/image/75e2ifydg-080d/1200/450/11876175.jpg"/>
          <p:cNvPicPr>
            <a:picLocks noChangeAspect="1" noChangeArrowheads="1"/>
          </p:cNvPicPr>
          <p:nvPr/>
        </p:nvPicPr>
        <p:blipFill>
          <a:blip r:embed="rId7">
            <a:extLst>
              <a:ext uri="{28A0092B-C50C-407E-A947-70E740481C1C}">
                <a14:useLocalDpi xmlns:a14="http://schemas.microsoft.com/office/drawing/2010/main" xmlns="" val="0"/>
              </a:ext>
            </a:extLst>
          </a:blip>
          <a:srcRect l="11952" t="2509" b="-2"/>
          <a:stretch>
            <a:fillRect/>
          </a:stretch>
        </p:blipFill>
        <p:spPr bwMode="auto">
          <a:xfrm>
            <a:off x="2717800" y="3494088"/>
            <a:ext cx="1159933"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Éclair 30"/>
          <p:cNvSpPr/>
          <p:nvPr/>
        </p:nvSpPr>
        <p:spPr>
          <a:xfrm>
            <a:off x="1953684" y="4814889"/>
            <a:ext cx="313267" cy="236537"/>
          </a:xfrm>
          <a:prstGeom prst="lightningBol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40" name="Éclair 39"/>
          <p:cNvSpPr/>
          <p:nvPr/>
        </p:nvSpPr>
        <p:spPr>
          <a:xfrm>
            <a:off x="2834217" y="5051426"/>
            <a:ext cx="313267" cy="277813"/>
          </a:xfrm>
          <a:prstGeom prst="lightningBol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41" name="Éclair 40"/>
          <p:cNvSpPr/>
          <p:nvPr/>
        </p:nvSpPr>
        <p:spPr>
          <a:xfrm>
            <a:off x="2834217" y="4054476"/>
            <a:ext cx="313267" cy="277813"/>
          </a:xfrm>
          <a:prstGeom prst="lightningBol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cxnSp>
        <p:nvCxnSpPr>
          <p:cNvPr id="38" name="Connecteur droit 37"/>
          <p:cNvCxnSpPr>
            <a:stCxn id="24" idx="0"/>
          </p:cNvCxnSpPr>
          <p:nvPr/>
        </p:nvCxnSpPr>
        <p:spPr>
          <a:xfrm flipV="1">
            <a:off x="6400801" y="1557338"/>
            <a:ext cx="2097617" cy="1454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6702425" y="2150076"/>
            <a:ext cx="2054725" cy="1187164"/>
          </a:xfrm>
          <a:prstGeom prst="line">
            <a:avLst/>
          </a:prstGeom>
        </p:spPr>
        <p:style>
          <a:lnRef idx="1">
            <a:schemeClr val="accent1"/>
          </a:lnRef>
          <a:fillRef idx="0">
            <a:schemeClr val="accent1"/>
          </a:fillRef>
          <a:effectRef idx="0">
            <a:schemeClr val="accent1"/>
          </a:effectRef>
          <a:fontRef idx="minor">
            <a:schemeClr val="tx1"/>
          </a:fontRef>
        </p:style>
      </p:cxnSp>
      <p:pic>
        <p:nvPicPr>
          <p:cNvPr id="26653" name="Picture 3"/>
          <p:cNvPicPr>
            <a:picLocks noChangeAspect="1" noChangeArrowheads="1"/>
          </p:cNvPicPr>
          <p:nvPr/>
        </p:nvPicPr>
        <p:blipFill>
          <a:blip r:embed="rId8">
            <a:extLst>
              <a:ext uri="{28A0092B-C50C-407E-A947-70E740481C1C}">
                <a14:useLocalDpi xmlns:a14="http://schemas.microsoft.com/office/drawing/2010/main" xmlns="" val="0"/>
              </a:ext>
            </a:extLst>
          </a:blip>
          <a:srcRect l="24374" t="42773" r="45157" b="34377"/>
          <a:stretch>
            <a:fillRect/>
          </a:stretch>
        </p:blipFill>
        <p:spPr bwMode="auto">
          <a:xfrm>
            <a:off x="8264212" y="4725194"/>
            <a:ext cx="3064933" cy="1377950"/>
          </a:xfrm>
          <a:prstGeom prst="rect">
            <a:avLst/>
          </a:prstGeom>
          <a:noFill/>
          <a:ln>
            <a:noFill/>
          </a:ln>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2" name="Ellipse 41"/>
          <p:cNvSpPr/>
          <p:nvPr/>
        </p:nvSpPr>
        <p:spPr>
          <a:xfrm>
            <a:off x="1953685" y="2449514"/>
            <a:ext cx="391583" cy="155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49" name="Ellipse 48"/>
          <p:cNvSpPr/>
          <p:nvPr/>
        </p:nvSpPr>
        <p:spPr>
          <a:xfrm>
            <a:off x="2518833" y="2444751"/>
            <a:ext cx="391584" cy="1571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0" name="Ellipse 49"/>
          <p:cNvSpPr/>
          <p:nvPr/>
        </p:nvSpPr>
        <p:spPr>
          <a:xfrm>
            <a:off x="3075518" y="2449514"/>
            <a:ext cx="391583" cy="155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1" name="Ellipse 50"/>
          <p:cNvSpPr/>
          <p:nvPr/>
        </p:nvSpPr>
        <p:spPr>
          <a:xfrm>
            <a:off x="3668184" y="2459039"/>
            <a:ext cx="389467" cy="155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2" name="Ellipse 51"/>
          <p:cNvSpPr/>
          <p:nvPr/>
        </p:nvSpPr>
        <p:spPr>
          <a:xfrm>
            <a:off x="4900085" y="2459039"/>
            <a:ext cx="391583" cy="155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3" name="Ellipse 52"/>
          <p:cNvSpPr/>
          <p:nvPr/>
        </p:nvSpPr>
        <p:spPr>
          <a:xfrm>
            <a:off x="5594351" y="2460626"/>
            <a:ext cx="391583" cy="1571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4" name="Ellipse 53"/>
          <p:cNvSpPr/>
          <p:nvPr/>
        </p:nvSpPr>
        <p:spPr>
          <a:xfrm>
            <a:off x="6428318" y="2465389"/>
            <a:ext cx="391583" cy="155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5" name="Ellipse 54"/>
          <p:cNvSpPr/>
          <p:nvPr/>
        </p:nvSpPr>
        <p:spPr>
          <a:xfrm>
            <a:off x="7186084" y="2465389"/>
            <a:ext cx="391583" cy="155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6" name="Ellipse 55"/>
          <p:cNvSpPr/>
          <p:nvPr/>
        </p:nvSpPr>
        <p:spPr>
          <a:xfrm>
            <a:off x="5046133" y="5335588"/>
            <a:ext cx="391584" cy="15716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7" name="Ellipse 56"/>
          <p:cNvSpPr/>
          <p:nvPr/>
        </p:nvSpPr>
        <p:spPr>
          <a:xfrm>
            <a:off x="6140451" y="5348288"/>
            <a:ext cx="391583" cy="15716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8" name="Ellipse 57"/>
          <p:cNvSpPr/>
          <p:nvPr/>
        </p:nvSpPr>
        <p:spPr>
          <a:xfrm>
            <a:off x="7186084" y="5329239"/>
            <a:ext cx="391583" cy="155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59" name="Flèche droite 58"/>
          <p:cNvSpPr/>
          <p:nvPr/>
        </p:nvSpPr>
        <p:spPr>
          <a:xfrm>
            <a:off x="1460500" y="4665664"/>
            <a:ext cx="467784" cy="1492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60" name="Ellipse 59"/>
          <p:cNvSpPr/>
          <p:nvPr/>
        </p:nvSpPr>
        <p:spPr>
          <a:xfrm rot="5400000">
            <a:off x="3150924" y="4326203"/>
            <a:ext cx="293688" cy="20743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61" name="Ellipse 60"/>
          <p:cNvSpPr/>
          <p:nvPr/>
        </p:nvSpPr>
        <p:spPr>
          <a:xfrm rot="5400000">
            <a:off x="3150924" y="4783403"/>
            <a:ext cx="293688" cy="20743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fr-FR"/>
          </a:p>
        </p:txBody>
      </p:sp>
      <p:sp>
        <p:nvSpPr>
          <p:cNvPr id="63" name="Rectangle 62"/>
          <p:cNvSpPr/>
          <p:nvPr/>
        </p:nvSpPr>
        <p:spPr>
          <a:xfrm>
            <a:off x="5422901" y="4529138"/>
            <a:ext cx="345017" cy="24765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FR"/>
          </a:p>
        </p:txBody>
      </p:sp>
      <p:cxnSp>
        <p:nvCxnSpPr>
          <p:cNvPr id="64" name="Connecteur droit 63"/>
          <p:cNvCxnSpPr>
            <a:stCxn id="63" idx="2"/>
          </p:cNvCxnSpPr>
          <p:nvPr/>
        </p:nvCxnSpPr>
        <p:spPr>
          <a:xfrm flipH="1">
            <a:off x="4176185" y="4776789"/>
            <a:ext cx="1418167" cy="884237"/>
          </a:xfrm>
          <a:prstGeom prst="line">
            <a:avLst/>
          </a:prstGeom>
        </p:spPr>
        <p:style>
          <a:lnRef idx="1">
            <a:schemeClr val="accent1"/>
          </a:lnRef>
          <a:fillRef idx="0">
            <a:schemeClr val="accent1"/>
          </a:fillRef>
          <a:effectRef idx="0">
            <a:schemeClr val="accent1"/>
          </a:effectRef>
          <a:fontRef idx="minor">
            <a:schemeClr val="tx1"/>
          </a:fontRef>
        </p:style>
      </p:cxnSp>
      <p:sp>
        <p:nvSpPr>
          <p:cNvPr id="26671" name="ZoneTexte 20"/>
          <p:cNvSpPr txBox="1">
            <a:spLocks noChangeArrowheads="1"/>
          </p:cNvSpPr>
          <p:nvPr/>
        </p:nvSpPr>
        <p:spPr bwMode="auto">
          <a:xfrm>
            <a:off x="2759076" y="5543551"/>
            <a:ext cx="29252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fr-FR" altLang="fr-FR" sz="1400" b="1" dirty="0" smtClean="0">
                <a:solidFill>
                  <a:srgbClr val="FF0000"/>
                </a:solidFill>
              </a:rPr>
              <a:t>4 </a:t>
            </a:r>
            <a:r>
              <a:rPr lang="fr-FR" altLang="fr-FR" sz="1400" dirty="0" err="1" smtClean="0">
                <a:solidFill>
                  <a:schemeClr val="tx1"/>
                </a:solidFill>
              </a:rPr>
              <a:t>Process</a:t>
            </a:r>
            <a:r>
              <a:rPr lang="fr-FR" altLang="fr-FR" sz="1400" dirty="0" smtClean="0">
                <a:solidFill>
                  <a:schemeClr val="tx1"/>
                </a:solidFill>
              </a:rPr>
              <a:t> : pesée des flacons avant et après prélèvements</a:t>
            </a:r>
            <a:endParaRPr lang="fr-FR" altLang="fr-FR" sz="1400" dirty="0">
              <a:solidFill>
                <a:schemeClr val="tx1"/>
              </a:solidFill>
            </a:endParaRPr>
          </a:p>
        </p:txBody>
      </p:sp>
      <p:sp>
        <p:nvSpPr>
          <p:cNvPr id="2" name="ZoneTexte 1"/>
          <p:cNvSpPr txBox="1"/>
          <p:nvPr/>
        </p:nvSpPr>
        <p:spPr>
          <a:xfrm>
            <a:off x="9565160" y="312640"/>
            <a:ext cx="2626840" cy="1323439"/>
          </a:xfrm>
          <a:prstGeom prst="rect">
            <a:avLst/>
          </a:prstGeom>
          <a:noFill/>
        </p:spPr>
        <p:txBody>
          <a:bodyPr wrap="square" rtlCol="0">
            <a:spAutoFit/>
          </a:bodyPr>
          <a:lstStyle/>
          <a:p>
            <a:r>
              <a:rPr lang="fr-FR" sz="1600" b="1" dirty="0" smtClean="0">
                <a:solidFill>
                  <a:srgbClr val="FF0000"/>
                </a:solidFill>
              </a:rPr>
              <a:t>3 et 5 </a:t>
            </a:r>
            <a:r>
              <a:rPr lang="fr-FR" sz="1600" dirty="0" smtClean="0"/>
              <a:t>Identification des flacons par caméra et puce RFID et pesée initiale</a:t>
            </a:r>
          </a:p>
          <a:p>
            <a:r>
              <a:rPr lang="fr-FR" sz="1600" dirty="0" smtClean="0"/>
              <a:t>Identification et pesée des poches</a:t>
            </a:r>
          </a:p>
        </p:txBody>
      </p:sp>
      <p:sp>
        <p:nvSpPr>
          <p:cNvPr id="3" name="ZoneTexte 2"/>
          <p:cNvSpPr txBox="1"/>
          <p:nvPr/>
        </p:nvSpPr>
        <p:spPr>
          <a:xfrm>
            <a:off x="259492" y="4332289"/>
            <a:ext cx="1434899" cy="1200329"/>
          </a:xfrm>
          <a:prstGeom prst="rect">
            <a:avLst/>
          </a:prstGeom>
          <a:noFill/>
        </p:spPr>
        <p:txBody>
          <a:bodyPr wrap="square" rtlCol="0">
            <a:spAutoFit/>
          </a:bodyPr>
          <a:lstStyle/>
          <a:p>
            <a:r>
              <a:rPr lang="fr-FR" b="1" dirty="0" smtClean="0">
                <a:solidFill>
                  <a:srgbClr val="FF0000"/>
                </a:solidFill>
              </a:rPr>
              <a:t>1</a:t>
            </a:r>
            <a:r>
              <a:rPr lang="fr-FR" dirty="0" smtClean="0"/>
              <a:t> Entrée des matières premières : stérilisation </a:t>
            </a:r>
            <a:endParaRPr lang="fr-FR" dirty="0"/>
          </a:p>
        </p:txBody>
      </p:sp>
      <p:cxnSp>
        <p:nvCxnSpPr>
          <p:cNvPr id="7" name="Connecteur droit avec flèche 6"/>
          <p:cNvCxnSpPr/>
          <p:nvPr/>
        </p:nvCxnSpPr>
        <p:spPr>
          <a:xfrm flipV="1">
            <a:off x="4058198" y="1791730"/>
            <a:ext cx="1709720" cy="12356"/>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9" name="Connecteur droit avec flèche 8"/>
          <p:cNvCxnSpPr/>
          <p:nvPr/>
        </p:nvCxnSpPr>
        <p:spPr>
          <a:xfrm flipH="1" flipV="1">
            <a:off x="259492" y="1791730"/>
            <a:ext cx="2085776" cy="12356"/>
          </a:xfrm>
          <a:prstGeom prst="straightConnector1">
            <a:avLst/>
          </a:prstGeom>
          <a:ln>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259492" y="1804086"/>
            <a:ext cx="0" cy="4153802"/>
          </a:xfrm>
          <a:prstGeom prst="straightConnector1">
            <a:avLst/>
          </a:prstGeom>
          <a:ln>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endCxn id="26632" idx="1"/>
          </p:cNvCxnSpPr>
          <p:nvPr/>
        </p:nvCxnSpPr>
        <p:spPr>
          <a:xfrm>
            <a:off x="259492" y="5957888"/>
            <a:ext cx="5658709" cy="1"/>
          </a:xfrm>
          <a:prstGeom prst="straightConnector1">
            <a:avLst/>
          </a:prstGeom>
          <a:ln>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8625418" y="3043237"/>
            <a:ext cx="2842682" cy="1200329"/>
          </a:xfrm>
          <a:prstGeom prst="rect">
            <a:avLst/>
          </a:prstGeom>
          <a:noFill/>
        </p:spPr>
        <p:txBody>
          <a:bodyPr wrap="square" rtlCol="0">
            <a:spAutoFit/>
          </a:bodyPr>
          <a:lstStyle/>
          <a:p>
            <a:r>
              <a:rPr lang="fr-FR" b="1" dirty="0" smtClean="0">
                <a:solidFill>
                  <a:srgbClr val="FF0000"/>
                </a:solidFill>
              </a:rPr>
              <a:t>7</a:t>
            </a:r>
            <a:r>
              <a:rPr lang="fr-FR" dirty="0" smtClean="0"/>
              <a:t> Sortie des poches par </a:t>
            </a:r>
            <a:r>
              <a:rPr lang="fr-FR" dirty="0" err="1" smtClean="0"/>
              <a:t>tubbing</a:t>
            </a:r>
            <a:r>
              <a:rPr lang="fr-FR" dirty="0" smtClean="0"/>
              <a:t> et libération pharmaceutique avec le rapport de lot </a:t>
            </a:r>
            <a:endParaRPr lang="fr-FR" dirty="0"/>
          </a:p>
        </p:txBody>
      </p:sp>
      <p:sp>
        <p:nvSpPr>
          <p:cNvPr id="19" name="ZoneTexte 18"/>
          <p:cNvSpPr txBox="1"/>
          <p:nvPr/>
        </p:nvSpPr>
        <p:spPr>
          <a:xfrm>
            <a:off x="8757150" y="1790015"/>
            <a:ext cx="2957055" cy="1200329"/>
          </a:xfrm>
          <a:prstGeom prst="rect">
            <a:avLst/>
          </a:prstGeom>
          <a:noFill/>
        </p:spPr>
        <p:txBody>
          <a:bodyPr wrap="square" rtlCol="0">
            <a:spAutoFit/>
          </a:bodyPr>
          <a:lstStyle/>
          <a:p>
            <a:r>
              <a:rPr lang="fr-FR" b="1" dirty="0" smtClean="0">
                <a:solidFill>
                  <a:srgbClr val="FF0000"/>
                </a:solidFill>
              </a:rPr>
              <a:t>6 </a:t>
            </a:r>
            <a:r>
              <a:rPr lang="fr-FR" dirty="0" smtClean="0"/>
              <a:t>Etiquetage des poches avec n° ordonnancier unique  lors de l’acceptation de la pesée finale </a:t>
            </a:r>
            <a:endParaRPr lang="fr-FR" dirty="0"/>
          </a:p>
        </p:txBody>
      </p:sp>
      <p:sp>
        <p:nvSpPr>
          <p:cNvPr id="21" name="ZoneTexte 20"/>
          <p:cNvSpPr txBox="1"/>
          <p:nvPr/>
        </p:nvSpPr>
        <p:spPr>
          <a:xfrm>
            <a:off x="234951" y="2702530"/>
            <a:ext cx="1693333" cy="1200329"/>
          </a:xfrm>
          <a:prstGeom prst="rect">
            <a:avLst/>
          </a:prstGeom>
          <a:noFill/>
        </p:spPr>
        <p:txBody>
          <a:bodyPr wrap="square" rtlCol="0">
            <a:spAutoFit/>
          </a:bodyPr>
          <a:lstStyle/>
          <a:p>
            <a:r>
              <a:rPr lang="fr-FR" b="1" dirty="0" smtClean="0">
                <a:solidFill>
                  <a:srgbClr val="FF0000"/>
                </a:solidFill>
              </a:rPr>
              <a:t>2</a:t>
            </a:r>
            <a:r>
              <a:rPr lang="fr-FR" dirty="0" smtClean="0"/>
              <a:t> Pose et purge du perfuseur : préparation </a:t>
            </a:r>
          </a:p>
          <a:p>
            <a:r>
              <a:rPr lang="fr-FR" dirty="0" smtClean="0"/>
              <a:t>de la campagne</a:t>
            </a:r>
            <a:endParaRPr lang="fr-FR" dirty="0"/>
          </a:p>
        </p:txBody>
      </p:sp>
    </p:spTree>
    <p:extLst>
      <p:ext uri="{BB962C8B-B14F-4D97-AF65-F5344CB8AC3E}">
        <p14:creationId xmlns:p14="http://schemas.microsoft.com/office/powerpoint/2010/main" xmlns="" val="2482793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24416" y="59253"/>
            <a:ext cx="10968567" cy="1136650"/>
          </a:xfrm>
        </p:spPr>
        <p:txBody>
          <a:bodyPr/>
          <a:lstStyle/>
          <a:p>
            <a:pPr marL="215900" indent="-215900" algn="ctr" eaLnBrk="1" hangingPunct="1">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fr-FR" altLang="fr-FR" sz="3600" b="1" dirty="0" smtClean="0">
                <a:solidFill>
                  <a:srgbClr val="0070C0"/>
                </a:solidFill>
              </a:rPr>
              <a:t>PRODUCTIVITE depuis 9 ans!  </a:t>
            </a:r>
          </a:p>
        </p:txBody>
      </p:sp>
      <p:pic>
        <p:nvPicPr>
          <p:cNvPr id="29699"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372226"/>
            <a:ext cx="122174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Connecteur droit 4">
            <a:extLst>
              <a:ext uri="{FF2B5EF4-FFF2-40B4-BE49-F238E27FC236}"/>
            </a:extLst>
          </p:cNvPr>
          <p:cNvCxnSpPr>
            <a:cxnSpLocks/>
          </p:cNvCxnSpPr>
          <p:nvPr/>
        </p:nvCxnSpPr>
        <p:spPr>
          <a:xfrm>
            <a:off x="0" y="799628"/>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Espace réservé du texte 1"/>
          <p:cNvSpPr>
            <a:spLocks noGrp="1"/>
          </p:cNvSpPr>
          <p:nvPr>
            <p:ph type="body" sz="half" idx="1"/>
          </p:nvPr>
        </p:nvSpPr>
        <p:spPr>
          <a:xfrm>
            <a:off x="12701" y="955718"/>
            <a:ext cx="10960100" cy="4521200"/>
          </a:xfrm>
        </p:spPr>
        <p:txBody>
          <a:bodyPr/>
          <a:lstStyle/>
          <a:p>
            <a:pPr marL="0" indent="0">
              <a:buFont typeface="Arial" charset="0"/>
              <a:buNone/>
              <a:defRPr/>
            </a:pPr>
            <a:r>
              <a:rPr lang="en-US" sz="2400" dirty="0" err="1" smtClean="0"/>
              <a:t>Médicaments</a:t>
            </a:r>
            <a:r>
              <a:rPr lang="en-US" sz="2400" dirty="0" smtClean="0"/>
              <a:t> </a:t>
            </a:r>
            <a:r>
              <a:rPr lang="en-US" sz="2400" dirty="0" err="1" smtClean="0"/>
              <a:t>mise</a:t>
            </a:r>
            <a:r>
              <a:rPr lang="en-US" sz="2400" dirty="0" smtClean="0"/>
              <a:t> au point : 10 DCI  / 23 types de </a:t>
            </a:r>
            <a:r>
              <a:rPr lang="en-US" sz="2400" dirty="0" err="1" smtClean="0"/>
              <a:t>poches</a:t>
            </a:r>
            <a:endParaRPr lang="en-US" sz="2400" dirty="0" smtClean="0"/>
          </a:p>
          <a:p>
            <a:pPr lvl="1">
              <a:buFont typeface="Wingdings" panose="05000000000000000000" pitchFamily="2" charset="2"/>
              <a:buChar char="q"/>
              <a:defRPr/>
            </a:pPr>
            <a:r>
              <a:rPr lang="en-US" sz="2000" dirty="0" smtClean="0"/>
              <a:t>MAB: </a:t>
            </a:r>
            <a:r>
              <a:rPr lang="en-US" sz="2000" dirty="0" err="1" smtClean="0"/>
              <a:t>trastuzumab</a:t>
            </a:r>
            <a:r>
              <a:rPr lang="en-US" sz="2000" dirty="0" smtClean="0"/>
              <a:t>, rituximab</a:t>
            </a:r>
          </a:p>
          <a:p>
            <a:pPr lvl="1">
              <a:buFont typeface="Wingdings" panose="05000000000000000000" pitchFamily="2" charset="2"/>
              <a:buChar char="q"/>
              <a:defRPr/>
            </a:pPr>
            <a:r>
              <a:rPr lang="en-US" sz="2000" dirty="0" smtClean="0"/>
              <a:t>Solutions </a:t>
            </a:r>
            <a:r>
              <a:rPr lang="en-US" sz="2000" dirty="0" err="1" smtClean="0"/>
              <a:t>visqueuses</a:t>
            </a:r>
            <a:endParaRPr lang="en-US" sz="2000" dirty="0" smtClean="0"/>
          </a:p>
          <a:p>
            <a:pPr lvl="1">
              <a:buFont typeface="Wingdings" panose="05000000000000000000" pitchFamily="2" charset="2"/>
              <a:buChar char="q"/>
              <a:defRPr/>
            </a:pPr>
            <a:r>
              <a:rPr lang="en-US" sz="2000" dirty="0" smtClean="0"/>
              <a:t>Solutions </a:t>
            </a:r>
            <a:r>
              <a:rPr lang="en-US" sz="2000" dirty="0" err="1" smtClean="0"/>
              <a:t>moussantes</a:t>
            </a:r>
            <a:endParaRPr lang="en-US" sz="2000" dirty="0" smtClean="0"/>
          </a:p>
          <a:p>
            <a:pPr lvl="1">
              <a:buFont typeface="Wingdings" panose="05000000000000000000" pitchFamily="2" charset="2"/>
              <a:buChar char="q"/>
              <a:defRPr/>
            </a:pPr>
            <a:r>
              <a:rPr lang="en-US" sz="2000" b="1" dirty="0" smtClean="0">
                <a:solidFill>
                  <a:srgbClr val="FF0000"/>
                </a:solidFill>
              </a:rPr>
              <a:t>Reconstitution de </a:t>
            </a:r>
            <a:r>
              <a:rPr lang="en-US" sz="2000" b="1" dirty="0" err="1" smtClean="0">
                <a:solidFill>
                  <a:srgbClr val="FF0000"/>
                </a:solidFill>
              </a:rPr>
              <a:t>poudre</a:t>
            </a:r>
            <a:endParaRPr lang="en-US" sz="2000" b="1" dirty="0" smtClean="0">
              <a:solidFill>
                <a:srgbClr val="FF0000"/>
              </a:solidFill>
            </a:endParaRPr>
          </a:p>
          <a:p>
            <a:pPr>
              <a:buFont typeface="Wingdings" panose="05000000000000000000" pitchFamily="2" charset="2"/>
              <a:buChar char="q"/>
              <a:defRPr/>
            </a:pPr>
            <a:endParaRPr lang="en-US" sz="2400" dirty="0" smtClean="0"/>
          </a:p>
          <a:p>
            <a:pPr marL="0" indent="0">
              <a:buFont typeface="Arial" charset="0"/>
              <a:buNone/>
              <a:defRPr/>
            </a:pPr>
            <a:endParaRPr lang="en-US" dirty="0" smtClean="0"/>
          </a:p>
          <a:p>
            <a:pPr marL="457200" lvl="1" indent="0">
              <a:buNone/>
              <a:defRPr/>
            </a:pPr>
            <a:endParaRPr lang="en-US" dirty="0"/>
          </a:p>
        </p:txBody>
      </p:sp>
      <p:pic>
        <p:nvPicPr>
          <p:cNvPr id="29703"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57274" y="3933825"/>
            <a:ext cx="10102851" cy="24384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2" name="Diagramme 11"/>
          <p:cNvGraphicFramePr/>
          <p:nvPr/>
        </p:nvGraphicFramePr>
        <p:xfrm>
          <a:off x="4367808" y="1484784"/>
          <a:ext cx="7584843" cy="2464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16294638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p:nvPr/>
        </p:nvSpPr>
        <p:spPr>
          <a:xfrm>
            <a:off x="228545" y="1254136"/>
            <a:ext cx="10672236" cy="2555876"/>
          </a:xfrm>
          <a:prstGeom prst="rect">
            <a:avLst/>
          </a:prstGeom>
          <a:solidFill>
            <a:srgbClr val="E2F0D9"/>
          </a:solidFill>
          <a:ln>
            <a:noFill/>
          </a:ln>
        </p:spPr>
        <p:txBody>
          <a:bodyPr vert="horz" wrap="square" lIns="91440" tIns="45720" rIns="91440" bIns="45720" anchor="t" anchorCtr="0" compatLnSpc="1"/>
          <a:lstStyle/>
          <a:p>
            <a:pPr marL="228600" marR="0" lvl="0" indent="-341308" algn="l" defTabSz="914400" rtl="0" fontAlgn="auto" hangingPunct="1">
              <a:lnSpc>
                <a:spcPct val="80000"/>
              </a:lnSpc>
              <a:spcBef>
                <a:spcPts val="1000"/>
              </a:spcBef>
              <a:spcAft>
                <a:spcPts val="0"/>
              </a:spcAft>
              <a:buNone/>
              <a:tabLst>
                <a:tab pos="34290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pitchFamily="34"/>
              </a:rPr>
              <a:t>Période : 2011-2017</a:t>
            </a:r>
          </a:p>
          <a:p>
            <a:pPr marL="228600" marR="0" lvl="0" indent="-341308" algn="l" defTabSz="914400" rtl="0" fontAlgn="auto" hangingPunct="1">
              <a:lnSpc>
                <a:spcPct val="80000"/>
              </a:lnSpc>
              <a:spcBef>
                <a:spcPts val="1000"/>
              </a:spcBef>
              <a:spcAft>
                <a:spcPts val="0"/>
              </a:spcAft>
              <a:buSzPct val="100000"/>
              <a:buFont typeface="Wingdings"/>
              <a:buChar char="q"/>
              <a:tabLst>
                <a:tab pos="34290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rPr>
              <a:t>Production  automatisée à 1 opérateur   et 0,3 pharmacien : </a:t>
            </a:r>
          </a:p>
          <a:p>
            <a:pPr marL="685800" marR="0" lvl="1" indent="-342900" algn="l" defTabSz="914400" rtl="0" fontAlgn="auto" hangingPunct="1">
              <a:lnSpc>
                <a:spcPct val="80000"/>
              </a:lnSpc>
              <a:spcBef>
                <a:spcPts val="500"/>
              </a:spcBef>
              <a:spcAft>
                <a:spcPts val="0"/>
              </a:spcAft>
              <a:buSzPct val="100000"/>
              <a:buFont typeface="Wingdings"/>
              <a:buChar char="q"/>
              <a:tabLst>
                <a:tab pos="342900" algn="l"/>
                <a:tab pos="447672"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rPr>
              <a:t>73 373 Prep. (23% de la production totale)</a:t>
            </a:r>
          </a:p>
          <a:p>
            <a:pPr marL="685800" marR="0" lvl="1" indent="-342900" algn="l" defTabSz="914400" rtl="0" fontAlgn="auto" hangingPunct="1">
              <a:lnSpc>
                <a:spcPct val="80000"/>
              </a:lnSpc>
              <a:spcBef>
                <a:spcPts val="500"/>
              </a:spcBef>
              <a:spcAft>
                <a:spcPts val="0"/>
              </a:spcAft>
              <a:buSzPct val="100000"/>
              <a:buFont typeface="Wingdings"/>
              <a:buChar char="q"/>
              <a:tabLst>
                <a:tab pos="342900" algn="l"/>
                <a:tab pos="447672"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Symbol" pitchFamily="18"/>
              </a:rPr>
              <a:t></a:t>
            </a:r>
            <a:r>
              <a:rPr lang="en-US" sz="2000" b="0" i="0" u="none" strike="noStrike" kern="1200" cap="none" spc="0" baseline="0">
                <a:solidFill>
                  <a:srgbClr val="000000"/>
                </a:solidFill>
                <a:uFillTx/>
                <a:latin typeface="Calibri" pitchFamily="34"/>
              </a:rPr>
              <a:t> 10 481 / an avec (</a:t>
            </a:r>
            <a:r>
              <a:rPr lang="en-US" sz="2000" b="1" i="0" u="none" strike="noStrike" kern="1200" cap="none" spc="0" baseline="0">
                <a:solidFill>
                  <a:srgbClr val="000000"/>
                </a:solidFill>
                <a:uFillTx/>
                <a:latin typeface="Calibri" pitchFamily="34"/>
              </a:rPr>
              <a:t>max: 11 708 en  2017</a:t>
            </a:r>
            <a:r>
              <a:rPr lang="en-US" sz="2000" b="0" i="0" u="none" strike="noStrike" kern="1200" cap="none" spc="0" baseline="0">
                <a:solidFill>
                  <a:srgbClr val="000000"/>
                </a:solidFill>
                <a:uFillTx/>
                <a:latin typeface="Calibri" pitchFamily="34"/>
              </a:rPr>
              <a:t>) </a:t>
            </a:r>
          </a:p>
          <a:p>
            <a:pPr marL="228600" marR="0" lvl="0" indent="-341308" algn="l" defTabSz="914400" rtl="0" fontAlgn="auto" hangingPunct="1">
              <a:lnSpc>
                <a:spcPct val="80000"/>
              </a:lnSpc>
              <a:spcBef>
                <a:spcPts val="1000"/>
              </a:spcBef>
              <a:spcAft>
                <a:spcPts val="0"/>
              </a:spcAft>
              <a:buNone/>
              <a:tabLst>
                <a:tab pos="34290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pitchFamily="34"/>
            </a:endParaRPr>
          </a:p>
          <a:p>
            <a:pPr marL="228600" marR="0" lvl="0" indent="-341308" algn="l" defTabSz="914400" rtl="0" fontAlgn="auto" hangingPunct="1">
              <a:lnSpc>
                <a:spcPct val="80000"/>
              </a:lnSpc>
              <a:spcBef>
                <a:spcPts val="1000"/>
              </a:spcBef>
              <a:spcAft>
                <a:spcPts val="0"/>
              </a:spcAft>
              <a:buNone/>
              <a:tabLst>
                <a:tab pos="34290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endParaRPr lang="en-US" sz="1600" b="0" i="0" u="none" strike="noStrike" kern="1200" cap="none" spc="0" baseline="0">
              <a:solidFill>
                <a:srgbClr val="000000"/>
              </a:solidFill>
              <a:uFillTx/>
              <a:latin typeface="Calibri" pitchFamily="34"/>
            </a:endParaRPr>
          </a:p>
        </p:txBody>
      </p:sp>
      <p:sp>
        <p:nvSpPr>
          <p:cNvPr id="3" name="Rectangle 1"/>
          <p:cNvSpPr txBox="1">
            <a:spLocks noGrp="1"/>
          </p:cNvSpPr>
          <p:nvPr>
            <p:ph type="title"/>
          </p:nvPr>
        </p:nvSpPr>
        <p:spPr>
          <a:xfrm>
            <a:off x="609603" y="277813"/>
            <a:ext cx="10968566" cy="819146"/>
          </a:xfrm>
        </p:spPr>
        <p:txBody>
          <a:bodyPr anchorCtr="1"/>
          <a:lstStyle/>
          <a:p>
            <a:pPr marL="215898" lvl="0" indent="-215898" algn="ctr">
              <a:tabLst>
                <a:tab pos="215898" algn="l"/>
                <a:tab pos="663569" algn="l"/>
                <a:tab pos="1112832" algn="l"/>
                <a:tab pos="1562095" algn="l"/>
                <a:tab pos="2011358" algn="l"/>
                <a:tab pos="2460621" algn="l"/>
                <a:tab pos="2909884" algn="l"/>
                <a:tab pos="3359148" algn="l"/>
                <a:tab pos="3808411" algn="l"/>
                <a:tab pos="4257674" algn="l"/>
                <a:tab pos="4706937" algn="l"/>
                <a:tab pos="5156200" algn="l"/>
                <a:tab pos="5605463" algn="l"/>
                <a:tab pos="6054726" algn="l"/>
                <a:tab pos="6503989" algn="l"/>
                <a:tab pos="6953252" algn="l"/>
                <a:tab pos="7402515" algn="l"/>
                <a:tab pos="7851768" algn="l"/>
                <a:tab pos="8301031" algn="l"/>
                <a:tab pos="8750294" algn="l"/>
                <a:tab pos="9199557" algn="l"/>
              </a:tabLst>
            </a:pPr>
            <a:r>
              <a:rPr lang="fr-FR" sz="3600" b="1" dirty="0">
                <a:solidFill>
                  <a:srgbClr val="0070C0"/>
                </a:solidFill>
              </a:rPr>
              <a:t>Bilan du </a:t>
            </a:r>
            <a:r>
              <a:rPr lang="fr-FR" sz="3600" b="1" dirty="0" err="1">
                <a:solidFill>
                  <a:srgbClr val="0070C0"/>
                </a:solidFill>
              </a:rPr>
              <a:t>process</a:t>
            </a:r>
            <a:r>
              <a:rPr lang="fr-FR" sz="3600" b="1" dirty="0">
                <a:solidFill>
                  <a:srgbClr val="0070C0"/>
                </a:solidFill>
              </a:rPr>
              <a:t> automatisé </a:t>
            </a:r>
          </a:p>
        </p:txBody>
      </p:sp>
      <p:cxnSp>
        <p:nvCxnSpPr>
          <p:cNvPr id="5" name="Connecteur droit 4"/>
          <p:cNvCxnSpPr/>
          <p:nvPr/>
        </p:nvCxnSpPr>
        <p:spPr>
          <a:xfrm>
            <a:off x="25402" y="1169983"/>
            <a:ext cx="12191996" cy="0"/>
          </a:xfrm>
          <a:prstGeom prst="straightConnector1">
            <a:avLst/>
          </a:prstGeom>
          <a:noFill/>
          <a:ln w="6345">
            <a:solidFill>
              <a:srgbClr val="F8CBAD"/>
            </a:solidFill>
            <a:prstDash val="solid"/>
            <a:miter/>
          </a:ln>
        </p:spPr>
      </p:cxnSp>
      <p:graphicFrame>
        <p:nvGraphicFramePr>
          <p:cNvPr id="6" name="Graphique 13"/>
          <p:cNvGraphicFramePr/>
          <p:nvPr/>
        </p:nvGraphicFramePr>
        <p:xfrm>
          <a:off x="7308031" y="1117250"/>
          <a:ext cx="4270138" cy="269276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
          <p:cNvSpPr txBox="1"/>
          <p:nvPr/>
        </p:nvSpPr>
        <p:spPr>
          <a:xfrm>
            <a:off x="500396" y="4061554"/>
            <a:ext cx="4497055" cy="1727201"/>
          </a:xfrm>
          <a:prstGeom prst="rect">
            <a:avLst/>
          </a:prstGeom>
          <a:solidFill>
            <a:srgbClr val="E2F0D9"/>
          </a:solidFill>
          <a:ln>
            <a:noFill/>
          </a:ln>
        </p:spPr>
        <p:txBody>
          <a:bodyPr vert="horz" wrap="square" lIns="91440" tIns="45720" rIns="91440" bIns="45720" anchor="t" anchorCtr="0" compatLnSpc="1"/>
          <a:lstStyle/>
          <a:p>
            <a:pPr marL="0" marR="0" lvl="0" indent="-112708" algn="l" defTabSz="914400" rtl="0" fontAlgn="auto" hangingPunct="1">
              <a:lnSpc>
                <a:spcPct val="90000"/>
              </a:lnSpc>
              <a:spcBef>
                <a:spcPts val="1000"/>
              </a:spcBef>
              <a:spcAft>
                <a:spcPts val="0"/>
              </a:spcAft>
              <a:buNone/>
              <a:tabLst>
                <a:tab pos="342900" algn="l"/>
                <a:tab pos="447671" algn="l"/>
                <a:tab pos="896934" algn="l"/>
                <a:tab pos="1346197" algn="l"/>
                <a:tab pos="1795460" algn="l"/>
                <a:tab pos="2244723" algn="l"/>
                <a:tab pos="2693986" algn="l"/>
                <a:tab pos="3143250" algn="l"/>
                <a:tab pos="3592513" algn="l"/>
                <a:tab pos="4041776" algn="l"/>
                <a:tab pos="4491039" algn="l"/>
                <a:tab pos="4940302" algn="l"/>
                <a:tab pos="5389565" algn="l"/>
                <a:tab pos="5838828" algn="l"/>
                <a:tab pos="6288091" algn="l"/>
                <a:tab pos="6737354" algn="l"/>
                <a:tab pos="7186617" algn="l"/>
                <a:tab pos="7635870" algn="l"/>
                <a:tab pos="8085133" algn="l"/>
                <a:tab pos="8534396" algn="l"/>
                <a:tab pos="8983659" algn="l"/>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Production/ opérateur</a:t>
            </a:r>
          </a:p>
          <a:p>
            <a:pPr marL="230191" marR="0" lvl="0" indent="-342900" algn="l" defTabSz="914400" rtl="0" fontAlgn="auto" hangingPunct="1">
              <a:lnSpc>
                <a:spcPct val="90000"/>
              </a:lnSpc>
              <a:spcBef>
                <a:spcPts val="1000"/>
              </a:spcBef>
              <a:spcAft>
                <a:spcPts val="0"/>
              </a:spcAft>
              <a:buSzPct val="100000"/>
              <a:buFont typeface="Wingdings" pitchFamily="2"/>
              <a:buChar char="q"/>
              <a:tabLst>
                <a:tab pos="342899" algn="l"/>
                <a:tab pos="447681" algn="l"/>
                <a:tab pos="896944" algn="l"/>
                <a:tab pos="1346207" algn="l"/>
                <a:tab pos="1795470" algn="l"/>
                <a:tab pos="2244733" algn="l"/>
                <a:tab pos="2693996" algn="l"/>
                <a:tab pos="3143249" algn="l"/>
                <a:tab pos="3592512" algn="l"/>
                <a:tab pos="4041775" algn="l"/>
                <a:tab pos="4491038" algn="l"/>
                <a:tab pos="4940301" algn="l"/>
                <a:tab pos="5389564" algn="l"/>
                <a:tab pos="5838827" algn="l"/>
                <a:tab pos="6288090" algn="l"/>
                <a:tab pos="6737354" algn="l"/>
                <a:tab pos="7186617" algn="l"/>
                <a:tab pos="7635880" algn="l"/>
                <a:tab pos="8085143" algn="l"/>
                <a:tab pos="8534406" algn="l"/>
                <a:tab pos="8983669"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Symbol" pitchFamily="18"/>
              </a:rPr>
              <a:t></a:t>
            </a:r>
            <a:r>
              <a:rPr lang="en-US" sz="2000" b="0" i="0" u="none" strike="noStrike" kern="1200" cap="none" spc="0" baseline="0">
                <a:solidFill>
                  <a:srgbClr val="000000"/>
                </a:solidFill>
                <a:uFillTx/>
                <a:latin typeface="Calibri"/>
              </a:rPr>
              <a:t> 100 Prep. /2 préparateurs</a:t>
            </a:r>
          </a:p>
          <a:p>
            <a:pPr marL="230191" marR="0" lvl="0" indent="-342900" algn="l" defTabSz="914400" rtl="0" fontAlgn="auto" hangingPunct="1">
              <a:lnSpc>
                <a:spcPct val="90000"/>
              </a:lnSpc>
              <a:spcBef>
                <a:spcPts val="1000"/>
              </a:spcBef>
              <a:spcAft>
                <a:spcPts val="0"/>
              </a:spcAft>
              <a:buSzPct val="100000"/>
              <a:buFont typeface="Wingdings" pitchFamily="2"/>
              <a:buChar char="q"/>
              <a:tabLst>
                <a:tab pos="342899" algn="l"/>
                <a:tab pos="447681" algn="l"/>
                <a:tab pos="896944" algn="l"/>
                <a:tab pos="1346207" algn="l"/>
                <a:tab pos="1795470" algn="l"/>
                <a:tab pos="2244733" algn="l"/>
                <a:tab pos="2693996" algn="l"/>
                <a:tab pos="3143249" algn="l"/>
                <a:tab pos="3592512" algn="l"/>
                <a:tab pos="4041775" algn="l"/>
                <a:tab pos="4491038" algn="l"/>
                <a:tab pos="4940301" algn="l"/>
                <a:tab pos="5389564" algn="l"/>
                <a:tab pos="5838827" algn="l"/>
                <a:tab pos="6288090" algn="l"/>
                <a:tab pos="6737354" algn="l"/>
                <a:tab pos="7186617" algn="l"/>
                <a:tab pos="7635880" algn="l"/>
                <a:tab pos="8085143" algn="l"/>
                <a:tab pos="8534406" algn="l"/>
                <a:tab pos="8983669"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78 Prep. /1 préparateur</a:t>
            </a:r>
          </a:p>
          <a:p>
            <a:pPr marL="230191" marR="0" lvl="0" indent="-342900" algn="l" defTabSz="914400" rtl="0" fontAlgn="auto" hangingPunct="1">
              <a:lnSpc>
                <a:spcPct val="90000"/>
              </a:lnSpc>
              <a:spcBef>
                <a:spcPts val="1000"/>
              </a:spcBef>
              <a:spcAft>
                <a:spcPts val="0"/>
              </a:spcAft>
              <a:buSzPct val="100000"/>
              <a:buFont typeface="Wingdings" pitchFamily="2"/>
              <a:buChar char="q"/>
              <a:tabLst>
                <a:tab pos="342899" algn="l"/>
                <a:tab pos="447681" algn="l"/>
                <a:tab pos="896944" algn="l"/>
                <a:tab pos="1346207" algn="l"/>
                <a:tab pos="1795470" algn="l"/>
                <a:tab pos="2244733" algn="l"/>
                <a:tab pos="2693996" algn="l"/>
                <a:tab pos="3143249" algn="l"/>
                <a:tab pos="3592512" algn="l"/>
                <a:tab pos="4041775" algn="l"/>
                <a:tab pos="4491038" algn="l"/>
                <a:tab pos="4940301" algn="l"/>
                <a:tab pos="5389564" algn="l"/>
                <a:tab pos="5838827" algn="l"/>
                <a:tab pos="6288090" algn="l"/>
                <a:tab pos="6737354" algn="l"/>
                <a:tab pos="7186617" algn="l"/>
                <a:tab pos="7635880" algn="l"/>
                <a:tab pos="8085143" algn="l"/>
                <a:tab pos="8534406" algn="l"/>
                <a:tab pos="8983669"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15 préparateurs formés</a:t>
            </a:r>
          </a:p>
        </p:txBody>
      </p:sp>
      <p:pic>
        <p:nvPicPr>
          <p:cNvPr id="8" name="Picture 2"/>
          <p:cNvPicPr>
            <a:picLocks noChangeAspect="1"/>
          </p:cNvPicPr>
          <p:nvPr/>
        </p:nvPicPr>
        <p:blipFill>
          <a:blip r:embed="rId4"/>
          <a:srcRect/>
          <a:stretch>
            <a:fillRect/>
          </a:stretch>
        </p:blipFill>
        <p:spPr>
          <a:xfrm>
            <a:off x="6125858" y="4061554"/>
            <a:ext cx="3798883" cy="2163763"/>
          </a:xfrm>
          <a:prstGeom prst="rect">
            <a:avLst/>
          </a:prstGeom>
          <a:noFill/>
          <a:ln>
            <a:noFill/>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624418" y="260350"/>
            <a:ext cx="10968567" cy="1136650"/>
          </a:xfrm>
        </p:spPr>
        <p:txBody>
          <a:bodyPr/>
          <a:lstStyle/>
          <a:p>
            <a:pPr marL="215900" indent="-215900" algn="ctr" eaLnBrk="1" hangingPunct="1">
              <a:buSzPct val="450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fr-FR" altLang="fr-FR" sz="3600" b="1" dirty="0" smtClean="0">
                <a:solidFill>
                  <a:srgbClr val="0070C0"/>
                </a:solidFill>
              </a:rPr>
              <a:t>QUALITE</a:t>
            </a:r>
          </a:p>
        </p:txBody>
      </p:sp>
      <p:cxnSp>
        <p:nvCxnSpPr>
          <p:cNvPr id="5" name="Connecteur droit 4">
            <a:extLst>
              <a:ext uri="{FF2B5EF4-FFF2-40B4-BE49-F238E27FC236}"/>
            </a:extLst>
          </p:cNvPr>
          <p:cNvCxnSpPr>
            <a:cxnSpLocks/>
          </p:cNvCxnSpPr>
          <p:nvPr/>
        </p:nvCxnSpPr>
        <p:spPr>
          <a:xfrm>
            <a:off x="12700" y="1182688"/>
            <a:ext cx="12192000" cy="0"/>
          </a:xfrm>
          <a:prstGeom prst="line">
            <a:avLst/>
          </a:prstGeom>
          <a:ln cap="rnd">
            <a:gradFill flip="none" rotWithShape="1">
              <a:gsLst>
                <a:gs pos="0">
                  <a:schemeClr val="accent2">
                    <a:lumMod val="40000"/>
                    <a:lumOff val="60000"/>
                  </a:schemeClr>
                </a:gs>
                <a:gs pos="70000">
                  <a:schemeClr val="accent2">
                    <a:lumMod val="95000"/>
                    <a:lumOff val="5000"/>
                  </a:schemeClr>
                </a:gs>
                <a:gs pos="100000">
                  <a:schemeClr val="accent2">
                    <a:lumMod val="60000"/>
                  </a:schemeClr>
                </a:gs>
              </a:gsLst>
              <a:path path="circle">
                <a:fillToRect l="50000" t="130000" r="50000" b="-30000"/>
              </a:path>
              <a:tileRect/>
            </a:gradFill>
            <a:prstDash val="solid"/>
          </a:ln>
          <a:effectLst>
            <a:reflection endPos="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2" name="Espace réservé du texte 1"/>
          <p:cNvSpPr>
            <a:spLocks noGrp="1"/>
          </p:cNvSpPr>
          <p:nvPr>
            <p:ph type="body" sz="half" idx="1"/>
          </p:nvPr>
        </p:nvSpPr>
        <p:spPr>
          <a:xfrm>
            <a:off x="609600" y="1600200"/>
            <a:ext cx="10957984" cy="4521200"/>
          </a:xfrm>
        </p:spPr>
        <p:txBody>
          <a:bodyPr>
            <a:normAutofit lnSpcReduction="10000"/>
          </a:bodyPr>
          <a:lstStyle/>
          <a:p>
            <a:pPr marL="0" indent="0">
              <a:buFont typeface="Arial" charset="0"/>
              <a:buNone/>
              <a:defRPr/>
            </a:pPr>
            <a:r>
              <a:rPr lang="en-US" sz="2400" u="sng" dirty="0"/>
              <a:t>H</a:t>
            </a:r>
            <a:r>
              <a:rPr lang="en-US" sz="2400" u="sng" dirty="0" smtClean="0"/>
              <a:t>ors des </a:t>
            </a:r>
            <a:r>
              <a:rPr lang="en-US" sz="2400" u="sng" dirty="0" err="1" smtClean="0"/>
              <a:t>spécifications</a:t>
            </a:r>
            <a:r>
              <a:rPr lang="en-US" sz="2400" u="sng" dirty="0" smtClean="0"/>
              <a:t> </a:t>
            </a:r>
            <a:r>
              <a:rPr lang="en-US" sz="2400" u="sng" dirty="0" err="1" smtClean="0"/>
              <a:t>retenues</a:t>
            </a:r>
            <a:r>
              <a:rPr lang="en-US" sz="2400" u="sng" dirty="0" smtClean="0"/>
              <a:t> et </a:t>
            </a:r>
            <a:r>
              <a:rPr lang="en-US" sz="2400" u="sng" dirty="0" err="1" smtClean="0"/>
              <a:t>validées</a:t>
            </a:r>
            <a:r>
              <a:rPr lang="en-US" sz="2400" u="sng" dirty="0" smtClean="0"/>
              <a:t>&gt; 5% :</a:t>
            </a:r>
          </a:p>
          <a:p>
            <a:pPr>
              <a:defRPr/>
            </a:pPr>
            <a:r>
              <a:rPr lang="en-US" sz="2000" dirty="0" smtClean="0"/>
              <a:t>Tout </a:t>
            </a:r>
            <a:r>
              <a:rPr lang="en-US" sz="2000" dirty="0" err="1" smtClean="0"/>
              <a:t>médicament</a:t>
            </a:r>
            <a:r>
              <a:rPr lang="en-US" sz="2000" dirty="0" smtClean="0"/>
              <a:t>: 0,56%</a:t>
            </a:r>
          </a:p>
          <a:p>
            <a:pPr>
              <a:defRPr/>
            </a:pPr>
            <a:r>
              <a:rPr lang="en-US" sz="2000" dirty="0" err="1" smtClean="0"/>
              <a:t>Vinorelbine</a:t>
            </a:r>
            <a:r>
              <a:rPr lang="en-US" sz="2000" dirty="0" smtClean="0"/>
              <a:t> &gt; docetaxel &gt; paclitaxel</a:t>
            </a:r>
          </a:p>
          <a:p>
            <a:pPr>
              <a:defRPr/>
            </a:pPr>
            <a:r>
              <a:rPr lang="en-US" sz="2000" dirty="0" err="1" smtClean="0"/>
              <a:t>Taux</a:t>
            </a:r>
            <a:r>
              <a:rPr lang="en-US" sz="2000" dirty="0" smtClean="0"/>
              <a:t> de non </a:t>
            </a:r>
            <a:r>
              <a:rPr lang="en-US" sz="2000" dirty="0" err="1" smtClean="0"/>
              <a:t>conformité</a:t>
            </a:r>
            <a:r>
              <a:rPr lang="en-US" sz="2000" dirty="0" smtClean="0"/>
              <a:t> </a:t>
            </a:r>
            <a:r>
              <a:rPr lang="en-US" sz="2000" dirty="0" err="1" smtClean="0"/>
              <a:t>diminuant</a:t>
            </a:r>
            <a:r>
              <a:rPr lang="en-US" sz="2000" dirty="0" smtClean="0"/>
              <a:t> : 0,9%/2011 vs 0,2%/2017 </a:t>
            </a:r>
          </a:p>
          <a:p>
            <a:pPr marL="0" indent="0">
              <a:buFont typeface="Arial" charset="0"/>
              <a:buNone/>
              <a:defRPr/>
            </a:pPr>
            <a:r>
              <a:rPr lang="en-US" sz="2400" u="sng" dirty="0" smtClean="0"/>
              <a:t>Nature des </a:t>
            </a:r>
            <a:r>
              <a:rPr lang="en-US" sz="2400" u="sng" dirty="0" err="1" smtClean="0"/>
              <a:t>erreurs</a:t>
            </a:r>
            <a:r>
              <a:rPr lang="en-US" sz="2400" u="sng" dirty="0" smtClean="0"/>
              <a:t>:</a:t>
            </a:r>
          </a:p>
          <a:p>
            <a:pPr>
              <a:defRPr/>
            </a:pPr>
            <a:r>
              <a:rPr lang="en-US" sz="2000" dirty="0" smtClean="0"/>
              <a:t>Techniques : </a:t>
            </a:r>
            <a:r>
              <a:rPr lang="en-US" sz="2000" dirty="0" err="1" smtClean="0"/>
              <a:t>faibles</a:t>
            </a:r>
            <a:r>
              <a:rPr lang="en-US" sz="2000" dirty="0" smtClean="0"/>
              <a:t> volumes de </a:t>
            </a:r>
            <a:r>
              <a:rPr lang="en-US" sz="2000" dirty="0" err="1" smtClean="0"/>
              <a:t>prélèvement</a:t>
            </a:r>
            <a:r>
              <a:rPr lang="en-US" sz="2000" dirty="0" smtClean="0"/>
              <a:t> </a:t>
            </a:r>
            <a:r>
              <a:rPr lang="en-US" sz="2000" dirty="0" err="1" smtClean="0"/>
              <a:t>ou</a:t>
            </a:r>
            <a:r>
              <a:rPr lang="en-US" sz="2000" dirty="0" smtClean="0"/>
              <a:t> de flacon, </a:t>
            </a:r>
            <a:r>
              <a:rPr lang="en-US" sz="2000" dirty="0" err="1" smtClean="0"/>
              <a:t>prélèvements</a:t>
            </a:r>
            <a:r>
              <a:rPr lang="en-US" sz="2000" dirty="0" smtClean="0"/>
              <a:t> </a:t>
            </a:r>
            <a:r>
              <a:rPr lang="en-US" sz="2000" dirty="0" err="1" smtClean="0"/>
              <a:t>d’air</a:t>
            </a:r>
            <a:r>
              <a:rPr lang="en-US" sz="2000" dirty="0" smtClean="0"/>
              <a:t>… </a:t>
            </a:r>
          </a:p>
          <a:p>
            <a:pPr marL="457200" lvl="1" indent="0">
              <a:buFont typeface="Arial" charset="0"/>
              <a:buNone/>
              <a:defRPr/>
            </a:pPr>
            <a:r>
              <a:rPr lang="en-US" sz="2000" dirty="0" smtClean="0"/>
              <a:t>(83%/2011 vs 43% in 2017)		</a:t>
            </a:r>
            <a:r>
              <a:rPr lang="en-US" sz="2000" dirty="0" err="1" smtClean="0">
                <a:solidFill>
                  <a:srgbClr val="FF0000"/>
                </a:solidFill>
              </a:rPr>
              <a:t>optimisation</a:t>
            </a:r>
            <a:r>
              <a:rPr lang="en-US" sz="2000" dirty="0" smtClean="0">
                <a:solidFill>
                  <a:srgbClr val="FF0000"/>
                </a:solidFill>
              </a:rPr>
              <a:t> de la </a:t>
            </a:r>
            <a:r>
              <a:rPr lang="en-US" sz="2000" dirty="0" err="1" smtClean="0">
                <a:solidFill>
                  <a:srgbClr val="FF0000"/>
                </a:solidFill>
              </a:rPr>
              <a:t>technologie</a:t>
            </a:r>
            <a:endParaRPr lang="en-US" sz="2000" dirty="0" smtClean="0">
              <a:solidFill>
                <a:srgbClr val="FF0000"/>
              </a:solidFill>
            </a:endParaRPr>
          </a:p>
          <a:p>
            <a:pPr marL="228600" lvl="1">
              <a:spcBef>
                <a:spcPts val="1000"/>
              </a:spcBef>
              <a:defRPr/>
            </a:pPr>
            <a:r>
              <a:rPr lang="en-US" sz="2100" dirty="0" err="1"/>
              <a:t>Humaines</a:t>
            </a:r>
            <a:r>
              <a:rPr lang="en-US" sz="2100" dirty="0"/>
              <a:t> : </a:t>
            </a:r>
            <a:r>
              <a:rPr lang="en-US" sz="2100" dirty="0" err="1"/>
              <a:t>Erreurs</a:t>
            </a:r>
            <a:r>
              <a:rPr lang="en-US" sz="2100" dirty="0"/>
              <a:t> de </a:t>
            </a:r>
            <a:r>
              <a:rPr lang="en-US" sz="2100" dirty="0" err="1"/>
              <a:t>chargement</a:t>
            </a:r>
            <a:r>
              <a:rPr lang="en-US" sz="2100" dirty="0"/>
              <a:t>, </a:t>
            </a:r>
            <a:r>
              <a:rPr lang="en-US" sz="2100" dirty="0" err="1"/>
              <a:t>erreurs</a:t>
            </a:r>
            <a:r>
              <a:rPr lang="en-US" sz="2100" dirty="0"/>
              <a:t> de </a:t>
            </a:r>
            <a:r>
              <a:rPr lang="en-US" sz="2100" dirty="0" err="1"/>
              <a:t>pesée</a:t>
            </a:r>
            <a:r>
              <a:rPr lang="en-US" sz="2100" dirty="0"/>
              <a:t>… </a:t>
            </a:r>
          </a:p>
          <a:p>
            <a:pPr marL="457200" lvl="1" indent="0">
              <a:buFont typeface="Arial" charset="0"/>
              <a:buNone/>
              <a:defRPr/>
            </a:pPr>
            <a:r>
              <a:rPr lang="en-US" sz="2000" dirty="0" smtClean="0"/>
              <a:t>(17%/2011 vs 57%/2017) 		trop </a:t>
            </a:r>
            <a:r>
              <a:rPr lang="en-US" sz="2000" dirty="0" err="1" smtClean="0"/>
              <a:t>d’interventions</a:t>
            </a:r>
            <a:r>
              <a:rPr lang="en-US" sz="2000" dirty="0" smtClean="0"/>
              <a:t> </a:t>
            </a:r>
            <a:r>
              <a:rPr lang="en-US" sz="2000" dirty="0" err="1" smtClean="0"/>
              <a:t>humaines</a:t>
            </a:r>
            <a:r>
              <a:rPr lang="en-US" sz="2000" dirty="0" smtClean="0"/>
              <a:t>  </a:t>
            </a:r>
            <a:endParaRPr lang="en-US" sz="2000" dirty="0"/>
          </a:p>
          <a:p>
            <a:pPr marL="228600" lvl="1">
              <a:spcBef>
                <a:spcPts val="1000"/>
              </a:spcBef>
              <a:defRPr/>
            </a:pPr>
            <a:r>
              <a:rPr lang="en-US" sz="2100" dirty="0" smtClean="0"/>
              <a:t>Informatiques : Support </a:t>
            </a:r>
            <a:r>
              <a:rPr lang="en-US" sz="2100" dirty="0" err="1" smtClean="0"/>
              <a:t>informatique</a:t>
            </a:r>
            <a:r>
              <a:rPr lang="en-US" sz="2100" dirty="0" smtClean="0"/>
              <a:t> important</a:t>
            </a:r>
            <a:endParaRPr lang="en-US" sz="2100" dirty="0"/>
          </a:p>
          <a:p>
            <a:pPr marL="457200" lvl="1" indent="0">
              <a:buFont typeface="Arial" charset="0"/>
              <a:buNone/>
              <a:defRPr/>
            </a:pPr>
            <a:endParaRPr lang="en-US" sz="2000" dirty="0" smtClean="0"/>
          </a:p>
          <a:p>
            <a:pPr marL="457200" lvl="1" indent="0">
              <a:buFont typeface="Arial" charset="0"/>
              <a:buNone/>
              <a:defRPr/>
            </a:pPr>
            <a:r>
              <a:rPr lang="en-US" b="1" dirty="0" smtClean="0"/>
              <a:t>IMPORTANCE DE LA MAITRISE DE LA MACHINE ET DE L’APPRENTISSAGE</a:t>
            </a:r>
          </a:p>
        </p:txBody>
      </p:sp>
      <p:sp>
        <p:nvSpPr>
          <p:cNvPr id="12" name="Flèche vers la droite 3">
            <a:extLst>
              <a:ext uri="{FF2B5EF4-FFF2-40B4-BE49-F238E27FC236}"/>
            </a:extLst>
          </p:cNvPr>
          <p:cNvSpPr/>
          <p:nvPr/>
        </p:nvSpPr>
        <p:spPr>
          <a:xfrm>
            <a:off x="4318631" y="3862003"/>
            <a:ext cx="480484" cy="2159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aphicFrame>
        <p:nvGraphicFramePr>
          <p:cNvPr id="3" name="Graphique 8"/>
          <p:cNvGraphicFramePr>
            <a:graphicFrameLocks/>
          </p:cNvGraphicFramePr>
          <p:nvPr>
            <p:extLst>
              <p:ext uri="{D42A27DB-BD31-4B8C-83A1-F6EECF244321}">
                <p14:modId xmlns:p14="http://schemas.microsoft.com/office/powerpoint/2010/main" xmlns="" val="1644087880"/>
              </p:ext>
            </p:extLst>
          </p:nvPr>
        </p:nvGraphicFramePr>
        <p:xfrm>
          <a:off x="7339285" y="1141971"/>
          <a:ext cx="4512733" cy="1928813"/>
        </p:xfrm>
        <a:graphic>
          <a:graphicData uri="http://schemas.openxmlformats.org/drawingml/2006/chart">
            <c:chart xmlns:c="http://schemas.openxmlformats.org/drawingml/2006/chart" xmlns:r="http://schemas.openxmlformats.org/officeDocument/2006/relationships" r:id="rId3"/>
          </a:graphicData>
        </a:graphic>
      </p:graphicFrame>
      <p:sp>
        <p:nvSpPr>
          <p:cNvPr id="11" name="Flèche vers la droite 3">
            <a:extLst>
              <a:ext uri="{FF2B5EF4-FFF2-40B4-BE49-F238E27FC236}"/>
            </a:extLst>
          </p:cNvPr>
          <p:cNvSpPr/>
          <p:nvPr/>
        </p:nvSpPr>
        <p:spPr>
          <a:xfrm>
            <a:off x="4223952" y="4527550"/>
            <a:ext cx="480484" cy="2159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xmlns="" val="23338406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xmlns="" val="4119775349"/>
              </p:ext>
            </p:extLst>
          </p:nvPr>
        </p:nvGraphicFramePr>
        <p:xfrm>
          <a:off x="1759788" y="882061"/>
          <a:ext cx="9582403" cy="5741577"/>
        </p:xfrm>
        <a:graphic>
          <a:graphicData uri="http://schemas.openxmlformats.org/presentationml/2006/ole">
            <p:oleObj spid="_x0000_s2050" name="Document" r:id="rId4" imgW="9283358" imgH="5562395" progId="Word.Document.12">
              <p:embed/>
            </p:oleObj>
          </a:graphicData>
        </a:graphic>
      </p:graphicFrame>
      <p:cxnSp>
        <p:nvCxnSpPr>
          <p:cNvPr id="8" name="Connecteur droit 7"/>
          <p:cNvCxnSpPr/>
          <p:nvPr/>
        </p:nvCxnSpPr>
        <p:spPr>
          <a:xfrm flipH="1">
            <a:off x="10757099" y="124521"/>
            <a:ext cx="0" cy="5652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ZoneTexte 4"/>
          <p:cNvSpPr txBox="1"/>
          <p:nvPr/>
        </p:nvSpPr>
        <p:spPr>
          <a:xfrm>
            <a:off x="6178225" y="2475781"/>
            <a:ext cx="3427353"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sz="2400" b="1" dirty="0" err="1" smtClean="0">
                <a:solidFill>
                  <a:srgbClr val="FF0000"/>
                </a:solidFill>
              </a:rPr>
              <a:t>Process</a:t>
            </a:r>
            <a:r>
              <a:rPr lang="fr-FR" sz="2400" b="1" dirty="0" smtClean="0">
                <a:solidFill>
                  <a:srgbClr val="FF0000"/>
                </a:solidFill>
              </a:rPr>
              <a:t> manuel ou automatisé : niveau de contamination chimique identique</a:t>
            </a:r>
          </a:p>
          <a:p>
            <a:endParaRPr lang="fr-FR" sz="2400" b="1" dirty="0" smtClean="0">
              <a:solidFill>
                <a:srgbClr val="FF0000"/>
              </a:solidFill>
            </a:endParaRPr>
          </a:p>
        </p:txBody>
      </p:sp>
      <p:sp>
        <p:nvSpPr>
          <p:cNvPr id="6" name="ZoneTexte 5"/>
          <p:cNvSpPr txBox="1"/>
          <p:nvPr/>
        </p:nvSpPr>
        <p:spPr>
          <a:xfrm>
            <a:off x="2493034" y="258792"/>
            <a:ext cx="6892506" cy="523220"/>
          </a:xfrm>
          <a:prstGeom prst="rect">
            <a:avLst/>
          </a:prstGeom>
          <a:noFill/>
        </p:spPr>
        <p:txBody>
          <a:bodyPr wrap="square" rtlCol="0">
            <a:spAutoFit/>
          </a:bodyPr>
          <a:lstStyle/>
          <a:p>
            <a:pPr algn="ctr"/>
            <a:r>
              <a:rPr lang="fr-FR" sz="2800" b="1" dirty="0" smtClean="0">
                <a:solidFill>
                  <a:srgbClr val="00B0F0"/>
                </a:solidFill>
              </a:rPr>
              <a:t>CONTAMINATION CHIMIQUE</a:t>
            </a:r>
            <a:endParaRPr lang="fr-FR" sz="2800" b="1" dirty="0">
              <a:solidFill>
                <a:srgbClr val="00B0F0"/>
              </a:solidFill>
            </a:endParaRPr>
          </a:p>
        </p:txBody>
      </p:sp>
    </p:spTree>
    <p:extLst>
      <p:ext uri="{BB962C8B-B14F-4D97-AF65-F5344CB8AC3E}">
        <p14:creationId xmlns:p14="http://schemas.microsoft.com/office/powerpoint/2010/main" xmlns="" val="2826471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ésentation4" id="{9D27E2C6-1A97-1B49-80DF-D880740280A2}" vid="{8A76BB03-172B-CA4F-BD24-FEB8FF3C4E7A}"/>
    </a:ext>
  </a:extLst>
</a:theme>
</file>

<file path=ppt/theme/theme2.xml><?xml version="1.0" encoding="utf-8"?>
<a:theme xmlns:a="http://schemas.openxmlformats.org/drawingml/2006/main" name="Modäle PPT UPDescar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odèle PPT UPDescartes" id="{67AB19E1-3F8E-4CBB-A61B-36697BFEC369}" vid="{D6A4CDCE-89EB-4FF5-952F-D69DF3E04DE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322</TotalTime>
  <Words>2249</Words>
  <Application>Microsoft Office PowerPoint</Application>
  <PresentationFormat>Personnalisé</PresentationFormat>
  <Paragraphs>348</Paragraphs>
  <Slides>19</Slides>
  <Notes>14</Notes>
  <HiddenSlides>0</HiddenSlides>
  <MMClips>0</MMClips>
  <ScaleCrop>false</ScaleCrop>
  <HeadingPairs>
    <vt:vector size="6" baseType="variant">
      <vt:variant>
        <vt:lpstr>Thème</vt:lpstr>
      </vt:variant>
      <vt:variant>
        <vt:i4>2</vt:i4>
      </vt:variant>
      <vt:variant>
        <vt:lpstr>Serveurs OLE incorporés</vt:lpstr>
      </vt:variant>
      <vt:variant>
        <vt:i4>2</vt:i4>
      </vt:variant>
      <vt:variant>
        <vt:lpstr>Titres des diapositives</vt:lpstr>
      </vt:variant>
      <vt:variant>
        <vt:i4>19</vt:i4>
      </vt:variant>
    </vt:vector>
  </HeadingPairs>
  <TitlesOfParts>
    <vt:vector size="23" baseType="lpstr">
      <vt:lpstr>Thème Office</vt:lpstr>
      <vt:lpstr>Modäle PPT UPDescartes</vt:lpstr>
      <vt:lpstr>Document</vt:lpstr>
      <vt:lpstr>Graphique</vt:lpstr>
      <vt:lpstr>Diapositive 1</vt:lpstr>
      <vt:lpstr>Diapositive 2</vt:lpstr>
      <vt:lpstr>Historique  de l’automatisation liée à la conception d’une nouvelle unité en 2006-2009</vt:lpstr>
      <vt:lpstr> </vt:lpstr>
      <vt:lpstr>Flux de fonctionnement</vt:lpstr>
      <vt:lpstr>PRODUCTIVITE depuis 9 ans!  </vt:lpstr>
      <vt:lpstr>Bilan du process automatisé </vt:lpstr>
      <vt:lpstr>QUALITE</vt:lpstr>
      <vt:lpstr>Diapositive 9</vt:lpstr>
      <vt:lpstr>MAINTENANCE</vt:lpstr>
      <vt:lpstr>Les points clefs </vt:lpstr>
      <vt:lpstr>Et l’aventure continue…</vt:lpstr>
      <vt:lpstr>Back up </vt:lpstr>
      <vt:lpstr>Diapositive 14</vt:lpstr>
      <vt:lpstr>Diapositive 15</vt:lpstr>
      <vt:lpstr>Diapositive 16</vt:lpstr>
      <vt:lpstr>Experience Feedback</vt:lpstr>
      <vt:lpstr>Experience Feedback</vt:lpstr>
      <vt:lpstr>Diapositive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TOURNAMILLE Jean-Francois</dc:creator>
  <cp:lastModifiedBy>lescalup</cp:lastModifiedBy>
  <cp:revision>47</cp:revision>
  <dcterms:created xsi:type="dcterms:W3CDTF">2019-09-26T16:47:05Z</dcterms:created>
  <dcterms:modified xsi:type="dcterms:W3CDTF">2019-10-08T19:42:26Z</dcterms:modified>
</cp:coreProperties>
</file>