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4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4D47C-8AEF-4579-BE99-024632BDC575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59E5A-01C5-488D-8BEB-7A0D2C947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2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pPr algn="l"/>
              <a:t>10/6/2019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771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dirty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pPr algn="l"/>
              <a:t>10/6/2019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603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pPr algn="l"/>
              <a:t>10/6/2019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132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pPr algn="l"/>
              <a:t>10/6/2019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913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dirty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pPr algn="l"/>
              <a:t>10/6/2019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810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dirty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pPr algn="l"/>
              <a:t>10/6/2019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122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dirty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pPr algn="l"/>
              <a:t>10/6/2019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896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dirty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pPr algn="l"/>
              <a:t>10/6/2019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30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dirty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pPr algn="l"/>
              <a:t>10/6/2019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156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dirty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pPr algn="l"/>
              <a:t>10/6/2019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356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7B253D-9B4B-8644-8B5F-E80295198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28ECA7A-B6AC-5642-8E19-7917CA25C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09CF56-FE51-374F-9A90-E5048CD82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t>06/10/2019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BDE085-32DB-924D-8D3D-1C1CED76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6309F7-8DD3-2F4F-9623-3BE9D8832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557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C5B99A-477E-C54D-BA0D-DBEC03036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29003A0-DB13-294F-A59D-64C43EB7B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C094FE-3343-6445-8CC4-A4599983D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t>06/10/2019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4CF49F-A073-0E4E-8F85-16EA5A05A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E2FAC4-EAB2-E142-9BB0-DD5BE0513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028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EB89B25-FEE4-604B-B05C-3F810877E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48D0C4F-48ED-3246-81CB-FD202A4F3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9617C8-03E1-0B4C-B6F1-B99FB54D4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t>06/10/2019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590C15-9947-2742-8CF4-F15418E6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C8E635-C54A-374F-A5F1-11BF9CD7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551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426658"/>
            <a:ext cx="10786535" cy="7017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5216" y="1975105"/>
            <a:ext cx="11100731" cy="3567740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97409" y="1511809"/>
            <a:ext cx="10782895" cy="313932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62808" y="6363190"/>
            <a:ext cx="32808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33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30867" y="6379814"/>
            <a:ext cx="5747876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33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 and/or Sub Brand Name Here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68441" y="6384625"/>
            <a:ext cx="654671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33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10/6/2019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5252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073C8A-2BA4-7A47-B36A-AFCF96F3C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9E41A-8FAA-8541-976D-E953C2E91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F82CA5-02C7-BC43-B100-AC8D90EEE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t>06/10/2019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3D39EA-4C69-6F44-9EFA-2AAB7D757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49EEE0-D76B-774A-A3A7-48AC9077E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02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6B4F42-A758-8645-99B1-2C3644B7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15FF60-41DB-F343-9BCD-3A9F9EDB9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81F89D-7B17-3B40-A3DE-AC016CB27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t>06/10/2019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D21646-EEA5-B14D-B993-EC6F58276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0ECF79-07C0-FF44-8037-80BBD6C06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50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A9ABC7-D364-E149-BC35-508BAB37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85D6F1-1D78-8743-9D34-351CBE2A08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A561EF-D880-0443-9F19-63D32DF21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B2433A-D26C-C643-AFB4-0E755DDF1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t>06/10/2019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4FB419-B869-3244-BE69-001399990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38ECA67-A234-D349-8520-D12732F38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187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B99E5-3070-2D49-9FC3-B1AF8520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B25030-9987-AF4E-B61A-34AEFD5E1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2F6A3F-BD10-4B45-B8C2-2BA720D6A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5EE6ADB-9B5D-0F49-A901-1F1277A7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E8F7B64-1824-E74C-AE7A-6F46E99D88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5CFDDCC-EE92-B54E-98A6-A8BE913F0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t>06/10/2019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34ABE3C-D9AC-8C42-8D80-941A9C7D8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E307257-B081-E24B-BBD1-DEA6FF75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02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90C7B6-29DA-6741-BBDD-67286422B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EACDBD7-A827-334F-B0DB-2CFAC5B1D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t>06/10/2019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FCB728C-F558-304F-BABE-84C2BE55F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67E5F3-CDE4-7E4E-8DDF-373FAEEA7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33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58EFB35-37B5-814E-A108-65BE7EFB5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t>06/10/2019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F00960B-3E47-8141-B892-933D2C03B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09FA9E-110B-DF46-9BC8-6508A51D6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256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E451FF-5A24-AB4B-8371-EC368F032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2E27A8-F0E9-7F41-BC87-BA0039258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5A56AA-CE33-0743-AB32-A8D9F948D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DC2D34-5DEB-DF47-8232-C5839E11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t>06/10/2019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9BBBBC-6720-694F-A98B-83C41FEF1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32AFA8-78D4-DA4B-A111-FB645FB4C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59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E6B183-23F3-664C-89B4-C72DBF539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3CF52B9-FE2B-1C4E-81B1-03FE613D09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8F89A37-6055-834B-A002-8F0FF7E0F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D212CE-11A5-DB44-91E2-8DE342FBE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t>06/10/2019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42A6F0-4330-3842-972E-8C3DC0A2D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89D0C1-2690-4F40-B306-3DCB7B6F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36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6668BC7-8596-4B44-8142-B7D8FCB7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2BC81F-D665-974D-BC2F-2C21C43E6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75A43C-5B5A-2E41-A915-A043F2894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7816A-3580-6C46-8F6D-43645FC76D54}" type="datetimeFigureOut">
              <a:rPr lang="fr-FR" smtClean="0"/>
              <a:t>06/10/2019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FFB640-82FC-C945-BEAC-CFC6F4659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273BB8-AF42-C648-B6F8-B9075487D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B5730-50F9-5443-8E03-53FDCFE164F7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2DEDB2E-C861-4C47-8540-9657B15916A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2" y="0"/>
            <a:ext cx="12194821" cy="6851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323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A88511-B913-2C44-B8D6-B6455F281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2411" y="923108"/>
            <a:ext cx="9144000" cy="1297986"/>
          </a:xfrm>
        </p:spPr>
        <p:txBody>
          <a:bodyPr>
            <a:normAutofit/>
          </a:bodyPr>
          <a:lstStyle/>
          <a:p>
            <a:r>
              <a:rPr lang="en-US" sz="8000" b="1" dirty="0"/>
              <a:t>SFPO Meeting</a:t>
            </a:r>
            <a:endParaRPr lang="fr-FR" sz="8000" b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6B770F8-B71A-0144-BA3F-A9ED84BBC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5336" y="4229056"/>
            <a:ext cx="5468983" cy="152731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Avignon, October 2019</a:t>
            </a:r>
          </a:p>
          <a:p>
            <a:r>
              <a:rPr lang="en-US" dirty="0"/>
              <a:t>Thierno Guiro, PharmD</a:t>
            </a:r>
          </a:p>
          <a:p>
            <a:r>
              <a:rPr lang="en-US" dirty="0"/>
              <a:t>Pharmacist - RIVA Lead</a:t>
            </a:r>
          </a:p>
          <a:p>
            <a:r>
              <a:rPr lang="en-US" dirty="0"/>
              <a:t>University of California, San Francisco Medical Center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9701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26657"/>
            <a:ext cx="10786535" cy="701731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704553" y="1186969"/>
            <a:ext cx="10782895" cy="4622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The installation of RIVA was a success at USCF Medical Center</a:t>
            </a:r>
          </a:p>
          <a:p>
            <a:pPr marL="380990" lvl="1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Savings in time and money were substantial</a:t>
            </a:r>
          </a:p>
          <a:p>
            <a:pPr marL="380990" lvl="1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Automation has reduced injuries &amp; sick calls (carpel tunnel </a:t>
            </a:r>
            <a:r>
              <a:rPr lang="en-US" dirty="0" err="1">
                <a:solidFill>
                  <a:schemeClr val="tx1"/>
                </a:solidFill>
              </a:rPr>
              <a:t>etc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0" lvl="1"/>
            <a:endParaRPr lang="en-US" dirty="0">
              <a:solidFill>
                <a:schemeClr val="tx1"/>
              </a:solidFill>
            </a:endParaRPr>
          </a:p>
          <a:p>
            <a:pPr marL="0" lvl="1"/>
            <a:r>
              <a:rPr lang="en-US" dirty="0">
                <a:solidFill>
                  <a:schemeClr val="tx1"/>
                </a:solidFill>
              </a:rPr>
              <a:t>Processes and procedures needed to be modernized &amp; updated</a:t>
            </a:r>
          </a:p>
          <a:p>
            <a:pPr marL="380990" lvl="1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This was a considerable undertaking in a public hospital with numerous stakeholders to convince</a:t>
            </a:r>
          </a:p>
          <a:p>
            <a:pPr marL="380990" lvl="1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New procedures ensure safety &amp; site licenses</a:t>
            </a:r>
          </a:p>
          <a:p>
            <a:pPr marL="0" lvl="1"/>
            <a:endParaRPr lang="en-US" dirty="0">
              <a:solidFill>
                <a:schemeClr val="tx1"/>
              </a:solidFill>
            </a:endParaRPr>
          </a:p>
          <a:p>
            <a:pPr marL="0" lvl="1"/>
            <a:r>
              <a:rPr lang="en-US" dirty="0">
                <a:solidFill>
                  <a:schemeClr val="tx1"/>
                </a:solidFill>
              </a:rPr>
              <a:t>As a practicing Pharmacist, my confidence in the safety of doses has increased substantially – you can’t be safer than the machine!</a:t>
            </a:r>
          </a:p>
          <a:p>
            <a:pPr marL="0" lvl="1"/>
            <a:r>
              <a:rPr lang="en-US" dirty="0">
                <a:solidFill>
                  <a:schemeClr val="tx1"/>
                </a:solidFill>
              </a:rPr>
              <a:t>Outsourcing these tasks frees me up for more rewarding work.</a:t>
            </a:r>
          </a:p>
          <a:p>
            <a:pPr marL="0" lvl="1"/>
            <a:endParaRPr lang="en-US" dirty="0">
              <a:solidFill>
                <a:schemeClr val="tx1"/>
              </a:solidFill>
            </a:endParaRPr>
          </a:p>
          <a:p>
            <a:pPr marL="380990" lvl="1" indent="-38099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62808" y="6363190"/>
            <a:ext cx="32808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33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30867" y="6379814"/>
            <a:ext cx="5747876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33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SFPO Meeting</a:t>
            </a:r>
          </a:p>
        </p:txBody>
      </p:sp>
    </p:spTree>
    <p:extLst>
      <p:ext uri="{BB962C8B-B14F-4D97-AF65-F5344CB8AC3E}">
        <p14:creationId xmlns:p14="http://schemas.microsoft.com/office/powerpoint/2010/main" val="429185922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637" y="1237980"/>
            <a:ext cx="3999394" cy="1636565"/>
          </a:xfrm>
        </p:spPr>
        <p:txBody>
          <a:bodyPr/>
          <a:lstStyle/>
          <a:p>
            <a:pPr algn="ctr"/>
            <a:r>
              <a:rPr lang="en-US" sz="9600" b="1" dirty="0"/>
              <a:t>Q &amp; A ?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62808" y="6363190"/>
            <a:ext cx="32808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33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30867" y="6379814"/>
            <a:ext cx="5747876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33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SFPO Meeting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215" y="2564618"/>
            <a:ext cx="4807848" cy="320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1448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26657"/>
            <a:ext cx="10786535" cy="701731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749808" y="1460501"/>
            <a:ext cx="11111992" cy="4432300"/>
          </a:xfrm>
        </p:spPr>
        <p:txBody>
          <a:bodyPr/>
          <a:lstStyle/>
          <a:p>
            <a:pPr indent="-302676"/>
            <a:r>
              <a:rPr lang="en-US" dirty="0">
                <a:solidFill>
                  <a:schemeClr val="tx1"/>
                </a:solidFill>
              </a:rPr>
              <a:t>USCF Medical Center Campus &amp; Demographics</a:t>
            </a:r>
          </a:p>
          <a:p>
            <a:pPr marL="224361" indent="-224361"/>
            <a:r>
              <a:rPr lang="en-US" dirty="0">
                <a:solidFill>
                  <a:schemeClr val="tx1"/>
                </a:solidFill>
              </a:rPr>
              <a:t>Centralized Pharmacy</a:t>
            </a:r>
            <a:endParaRPr lang="en-US" sz="267" dirty="0">
              <a:solidFill>
                <a:schemeClr val="tx1"/>
              </a:solidFill>
            </a:endParaRPr>
          </a:p>
          <a:p>
            <a:pPr indent="-302676"/>
            <a:r>
              <a:rPr lang="en-US" dirty="0">
                <a:solidFill>
                  <a:schemeClr val="tx1"/>
                </a:solidFill>
              </a:rPr>
              <a:t>IV Automation at UCSF Pharmacy</a:t>
            </a:r>
          </a:p>
          <a:p>
            <a:pPr indent="-302676"/>
            <a:r>
              <a:rPr lang="en-US" dirty="0">
                <a:solidFill>
                  <a:schemeClr val="tx1"/>
                </a:solidFill>
              </a:rPr>
              <a:t>Impact of RIVA at UCSF Pharmacy</a:t>
            </a:r>
          </a:p>
          <a:p>
            <a:pPr indent="-302676"/>
            <a:r>
              <a:rPr lang="en-US" dirty="0">
                <a:solidFill>
                  <a:schemeClr val="tx1"/>
                </a:solidFill>
              </a:rPr>
              <a:t>Benefits and Return on Investment of RIVA</a:t>
            </a:r>
          </a:p>
          <a:p>
            <a:pPr indent="-302676"/>
            <a:r>
              <a:rPr lang="en-US" dirty="0">
                <a:solidFill>
                  <a:schemeClr val="tx1"/>
                </a:solidFill>
              </a:rPr>
              <a:t>Summary</a:t>
            </a:r>
          </a:p>
          <a:p>
            <a:pPr indent="-302676"/>
            <a:r>
              <a:rPr lang="en-US" dirty="0">
                <a:solidFill>
                  <a:schemeClr val="tx1"/>
                </a:solidFill>
              </a:rPr>
              <a:t>Questions</a:t>
            </a:r>
          </a:p>
          <a:p>
            <a:pPr lvl="1" indent="-302676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62808" y="6363190"/>
            <a:ext cx="32808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33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30867" y="6379814"/>
            <a:ext cx="5747876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33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SFPO  Meeting</a:t>
            </a:r>
          </a:p>
        </p:txBody>
      </p:sp>
    </p:spTree>
    <p:extLst>
      <p:ext uri="{BB962C8B-B14F-4D97-AF65-F5344CB8AC3E}">
        <p14:creationId xmlns:p14="http://schemas.microsoft.com/office/powerpoint/2010/main" val="197505114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26657"/>
            <a:ext cx="10786535" cy="701731"/>
          </a:xfrm>
        </p:spPr>
        <p:txBody>
          <a:bodyPr/>
          <a:lstStyle/>
          <a:p>
            <a:r>
              <a:rPr lang="en-US" dirty="0"/>
              <a:t>UCSF Medical Center Campuses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62808" y="6363190"/>
            <a:ext cx="32808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33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30867" y="6379814"/>
            <a:ext cx="5747876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33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SFPO Meeting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683B27-DBD0-4C56-89AD-E17F2FC89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98" y="955130"/>
            <a:ext cx="4042933" cy="2622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E11304-1A89-4844-B55F-9ACDB6308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56" y="3638551"/>
            <a:ext cx="4045875" cy="22189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CD59D3-BF60-47B9-BA09-5989D6EEEC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7346" y="1414461"/>
            <a:ext cx="6298789" cy="363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433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26657"/>
            <a:ext cx="10786535" cy="701731"/>
          </a:xfrm>
        </p:spPr>
        <p:txBody>
          <a:bodyPr/>
          <a:lstStyle/>
          <a:p>
            <a:r>
              <a:rPr lang="en-US" dirty="0"/>
              <a:t>Demographics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749808" y="1460501"/>
            <a:ext cx="11111992" cy="4432300"/>
          </a:xfrm>
        </p:spPr>
        <p:txBody>
          <a:bodyPr/>
          <a:lstStyle/>
          <a:p>
            <a:pPr indent="-302676"/>
            <a:r>
              <a:rPr lang="en-US" dirty="0">
                <a:solidFill>
                  <a:schemeClr val="tx1"/>
                </a:solidFill>
              </a:rPr>
              <a:t>745 beds spread in 3 campuses</a:t>
            </a:r>
          </a:p>
          <a:p>
            <a:pPr marL="687899" lvl="1" indent="-38099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Parnassus - 77 ICU beds, 107 tele/trans beds</a:t>
            </a:r>
          </a:p>
          <a:p>
            <a:pPr marL="687899" lvl="1" indent="-38099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Mount Zion - Outpatient surgical &amp; infusion center</a:t>
            </a:r>
          </a:p>
          <a:p>
            <a:pPr marL="687899" lvl="1" indent="-38099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Mission Bay - Women and Children’s Hospital;  90 ICU beds, 16 trans beds</a:t>
            </a:r>
          </a:p>
          <a:p>
            <a:pPr marL="224361" indent="-224361"/>
            <a:r>
              <a:rPr lang="en-US" dirty="0">
                <a:solidFill>
                  <a:schemeClr val="tx1"/>
                </a:solidFill>
              </a:rPr>
              <a:t>Research-Based &amp; Teaching Hospital</a:t>
            </a:r>
          </a:p>
          <a:p>
            <a:pPr marL="687899" lvl="1" indent="-38099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School of Medicine, Pharmacy, Dentistry &amp; Nursing</a:t>
            </a:r>
          </a:p>
          <a:p>
            <a:pPr indent="-302676"/>
            <a:endParaRPr lang="en-US" sz="267" dirty="0">
              <a:solidFill>
                <a:schemeClr val="tx1"/>
              </a:solidFill>
            </a:endParaRPr>
          </a:p>
          <a:p>
            <a:pPr indent="-302676"/>
            <a:r>
              <a:rPr lang="en-US" dirty="0">
                <a:solidFill>
                  <a:schemeClr val="tx1"/>
                </a:solidFill>
              </a:rPr>
              <a:t>Over 45,000 inpatient admissions;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</a:t>
            </a:r>
            <a:r>
              <a:rPr lang="en-US" dirty="0">
                <a:solidFill>
                  <a:schemeClr val="tx1"/>
                </a:solidFill>
              </a:rPr>
              <a:t>1.8 millions outpatient visits</a:t>
            </a:r>
          </a:p>
          <a:p>
            <a:pPr lvl="1" indent="-302676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62808" y="6363190"/>
            <a:ext cx="32808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33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30867" y="6379814"/>
            <a:ext cx="5747876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33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SFPO  Meeting</a:t>
            </a:r>
          </a:p>
        </p:txBody>
      </p:sp>
    </p:spTree>
    <p:extLst>
      <p:ext uri="{BB962C8B-B14F-4D97-AF65-F5344CB8AC3E}">
        <p14:creationId xmlns:p14="http://schemas.microsoft.com/office/powerpoint/2010/main" val="250504794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26657"/>
            <a:ext cx="10786535" cy="701731"/>
          </a:xfrm>
        </p:spPr>
        <p:txBody>
          <a:bodyPr/>
          <a:lstStyle/>
          <a:p>
            <a:r>
              <a:rPr lang="en-US" dirty="0"/>
              <a:t>Central Distribution Pharmacy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77824" y="1053084"/>
            <a:ext cx="9010947" cy="509320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Provides pharmaceutical services to all campuses &amp; clinics</a:t>
            </a:r>
          </a:p>
          <a:p>
            <a:pPr marL="609585" indent="-30479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Dispenses &gt;90% of the total &gt;5 million doses</a:t>
            </a:r>
          </a:p>
          <a:p>
            <a:pPr marL="609585" indent="-30479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&gt;90% doses dispensed are automated</a:t>
            </a:r>
          </a:p>
          <a:p>
            <a:endParaRPr lang="en-US" sz="267" dirty="0">
              <a:solidFill>
                <a:schemeClr val="tx1"/>
              </a:solidFill>
            </a:endParaRPr>
          </a:p>
          <a:p>
            <a:pPr marL="224361" indent="-224361"/>
            <a:r>
              <a:rPr lang="en-US" dirty="0">
                <a:solidFill>
                  <a:schemeClr val="tx1"/>
                </a:solidFill>
              </a:rPr>
              <a:t>3 RIVA’s within the clean room</a:t>
            </a:r>
          </a:p>
          <a:p>
            <a:pPr marL="687899" lvl="1" indent="-38099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Non-patient specific batch preparation of ~34 CSP</a:t>
            </a:r>
          </a:p>
          <a:p>
            <a:pPr marL="687899" lvl="1" indent="-38099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215,953 doses last year, 10,490 hours, 21 doses/</a:t>
            </a:r>
            <a:r>
              <a:rPr lang="en-US" dirty="0" err="1">
                <a:solidFill>
                  <a:schemeClr val="tx1"/>
                </a:solidFill>
              </a:rPr>
              <a:t>hr</a:t>
            </a:r>
            <a:endParaRPr lang="en-US" dirty="0">
              <a:solidFill>
                <a:schemeClr val="tx1"/>
              </a:solidFill>
            </a:endParaRPr>
          </a:p>
          <a:p>
            <a:pPr marL="1219170" lvl="1" indent="-304792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Average 9-11 </a:t>
            </a:r>
            <a:r>
              <a:rPr lang="en-US" dirty="0" err="1">
                <a:solidFill>
                  <a:schemeClr val="tx1"/>
                </a:solidFill>
              </a:rPr>
              <a:t>hrs</a:t>
            </a:r>
            <a:r>
              <a:rPr lang="en-US" dirty="0">
                <a:solidFill>
                  <a:schemeClr val="tx1"/>
                </a:solidFill>
              </a:rPr>
              <a:t>/day per RIVA (max 18 </a:t>
            </a:r>
            <a:r>
              <a:rPr lang="en-US" dirty="0" err="1">
                <a:solidFill>
                  <a:schemeClr val="tx1"/>
                </a:solidFill>
              </a:rPr>
              <a:t>hrs</a:t>
            </a:r>
            <a:r>
              <a:rPr lang="en-US" dirty="0">
                <a:solidFill>
                  <a:schemeClr val="tx1"/>
                </a:solidFill>
              </a:rPr>
              <a:t>),  7 days per week</a:t>
            </a:r>
          </a:p>
          <a:p>
            <a:pPr marL="1219170" lvl="1" indent="-304792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2.5 shifts technicians, 2.5 shifts pharmacists per day</a:t>
            </a:r>
          </a:p>
          <a:p>
            <a:pPr marL="1219170" lvl="1" indent="-304792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Extended BUD based on studies</a:t>
            </a:r>
          </a:p>
          <a:p>
            <a:pPr indent="-302676">
              <a:buFont typeface="Arial" panose="020B0604020202020204" pitchFamily="34" charset="0"/>
              <a:buChar char="•"/>
            </a:pPr>
            <a:endParaRPr lang="en-US" sz="667" dirty="0">
              <a:solidFill>
                <a:schemeClr val="tx1"/>
              </a:solidFill>
            </a:endParaRPr>
          </a:p>
          <a:p>
            <a:pPr lvl="1" indent="-302676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62808" y="6363190"/>
            <a:ext cx="32808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33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30867" y="6379814"/>
            <a:ext cx="5747876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33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RIVA Super User Meeting</a:t>
            </a:r>
          </a:p>
        </p:txBody>
      </p:sp>
    </p:spTree>
    <p:extLst>
      <p:ext uri="{BB962C8B-B14F-4D97-AF65-F5344CB8AC3E}">
        <p14:creationId xmlns:p14="http://schemas.microsoft.com/office/powerpoint/2010/main" val="51868772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26657"/>
            <a:ext cx="10786535" cy="701731"/>
          </a:xfrm>
        </p:spPr>
        <p:txBody>
          <a:bodyPr/>
          <a:lstStyle/>
          <a:p>
            <a:r>
              <a:rPr lang="en-US" dirty="0"/>
              <a:t>Why IV Automation at UCSF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749809" y="1270000"/>
            <a:ext cx="10782895" cy="4622800"/>
          </a:xfrm>
        </p:spPr>
        <p:txBody>
          <a:bodyPr/>
          <a:lstStyle/>
          <a:p>
            <a:endParaRPr lang="en-US" sz="267" dirty="0">
              <a:solidFill>
                <a:schemeClr val="tx1"/>
              </a:solidFill>
            </a:endParaRPr>
          </a:p>
          <a:p>
            <a:pPr marL="224361" indent="-224361"/>
            <a:r>
              <a:rPr lang="en-US" b="1" dirty="0">
                <a:solidFill>
                  <a:schemeClr val="tx1"/>
                </a:solidFill>
              </a:rPr>
              <a:t>Improve patient safety &amp; reduce medication errors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Deadly meningitis outbreak at NECC (Massachusetts)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Medication errors during batching and labelling (Pts received NMBA vs Lidocaine)</a:t>
            </a:r>
          </a:p>
          <a:p>
            <a:r>
              <a:rPr lang="en-US" b="1" dirty="0">
                <a:solidFill>
                  <a:schemeClr val="tx1"/>
                </a:solidFill>
              </a:rPr>
              <a:t>UCSF on the cutting edge research &amp; teaching of all practices </a:t>
            </a:r>
          </a:p>
          <a:p>
            <a:pPr marL="609585" indent="-30479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Top 10 nationwide</a:t>
            </a:r>
          </a:p>
          <a:p>
            <a:pPr marL="609585" indent="-30479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#1 Hospital in California</a:t>
            </a:r>
          </a:p>
          <a:p>
            <a:pPr marL="306909" lvl="1"/>
            <a:endParaRPr lang="en-US" dirty="0">
              <a:solidFill>
                <a:schemeClr val="tx1"/>
              </a:solidFill>
              <a:latin typeface="+mj-lt"/>
            </a:endParaRPr>
          </a:p>
          <a:p>
            <a:pPr marL="687899" lvl="1" indent="-38099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687899" lvl="1" indent="-38099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indent="-302676">
              <a:buFont typeface="Arial" panose="020B0604020202020204" pitchFamily="34" charset="0"/>
              <a:buChar char="•"/>
            </a:pPr>
            <a:endParaRPr lang="en-US" sz="667" dirty="0">
              <a:solidFill>
                <a:schemeClr val="tx1"/>
              </a:solidFill>
            </a:endParaRPr>
          </a:p>
          <a:p>
            <a:pPr lvl="1" indent="-302676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62808" y="6363190"/>
            <a:ext cx="32808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33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30867" y="6379814"/>
            <a:ext cx="5747876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33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RIVA Super User Meeting</a:t>
            </a:r>
          </a:p>
        </p:txBody>
      </p:sp>
    </p:spTree>
    <p:extLst>
      <p:ext uri="{BB962C8B-B14F-4D97-AF65-F5344CB8AC3E}">
        <p14:creationId xmlns:p14="http://schemas.microsoft.com/office/powerpoint/2010/main" val="274567791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26657"/>
            <a:ext cx="10786535" cy="701731"/>
          </a:xfrm>
        </p:spPr>
        <p:txBody>
          <a:bodyPr/>
          <a:lstStyle/>
          <a:p>
            <a:r>
              <a:rPr lang="en-US" dirty="0"/>
              <a:t>Why RIVA?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749809" y="1270000"/>
            <a:ext cx="10782895" cy="46228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UCSF’s decision to use RIVA</a:t>
            </a:r>
          </a:p>
          <a:p>
            <a:pPr marL="647693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System affixing labels</a:t>
            </a:r>
          </a:p>
          <a:p>
            <a:pPr marL="647693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Closed System with the least human intervention</a:t>
            </a:r>
          </a:p>
          <a:p>
            <a:pPr marL="647693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Loading w/o interfering with production</a:t>
            </a:r>
          </a:p>
          <a:p>
            <a:pPr marL="647693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Consumables identified</a:t>
            </a:r>
          </a:p>
          <a:p>
            <a:pPr marL="647693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Control of doses</a:t>
            </a:r>
          </a:p>
          <a:p>
            <a:pPr marL="647693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Batching vs Pt specific doses</a:t>
            </a:r>
          </a:p>
          <a:p>
            <a:pPr marL="687899" lvl="1" indent="-38099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687899" lvl="1" indent="-38099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687899" lvl="1" indent="-38099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indent="-302676">
              <a:buFont typeface="Arial" panose="020B0604020202020204" pitchFamily="34" charset="0"/>
              <a:buChar char="•"/>
            </a:pPr>
            <a:endParaRPr lang="en-US" sz="667" dirty="0">
              <a:solidFill>
                <a:schemeClr val="tx1"/>
              </a:solidFill>
            </a:endParaRPr>
          </a:p>
          <a:p>
            <a:pPr lvl="1" indent="-302676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62808" y="6363190"/>
            <a:ext cx="32808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33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30867" y="6379814"/>
            <a:ext cx="5747876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33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SFPO Meeting</a:t>
            </a:r>
          </a:p>
        </p:txBody>
      </p:sp>
    </p:spTree>
    <p:extLst>
      <p:ext uri="{BB962C8B-B14F-4D97-AF65-F5344CB8AC3E}">
        <p14:creationId xmlns:p14="http://schemas.microsoft.com/office/powerpoint/2010/main" val="322657920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26657"/>
            <a:ext cx="10786535" cy="701731"/>
          </a:xfrm>
        </p:spPr>
        <p:txBody>
          <a:bodyPr/>
          <a:lstStyle/>
          <a:p>
            <a:r>
              <a:rPr lang="en-US" dirty="0"/>
              <a:t>Benefits and Return on Investment of RIVA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749809" y="1270000"/>
            <a:ext cx="10782895" cy="4622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Safety and accuracy of CSP; consistency in CSP preparation</a:t>
            </a:r>
            <a:endParaRPr lang="en-US" sz="667" dirty="0">
              <a:solidFill>
                <a:schemeClr val="tx1"/>
              </a:solidFill>
            </a:endParaRPr>
          </a:p>
          <a:p>
            <a:pPr marL="0" lvl="1"/>
            <a:r>
              <a:rPr lang="en-US" dirty="0">
                <a:solidFill>
                  <a:schemeClr val="tx1"/>
                </a:solidFill>
              </a:rPr>
              <a:t>Efficiency</a:t>
            </a:r>
          </a:p>
          <a:p>
            <a:pPr marL="761981" lvl="1" indent="-457189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Operators can perform other tasks while overseeing the robots</a:t>
            </a:r>
          </a:p>
          <a:p>
            <a:pPr marL="761981" lvl="1" indent="-457189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Symbol"/>
              </a:rPr>
              <a:t>Reduction of staff injuries since implementation of RIVA</a:t>
            </a:r>
          </a:p>
          <a:p>
            <a:pPr marL="761981" lvl="1" indent="-457189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Symbol"/>
              </a:rPr>
              <a:t>86% reduction in expired narcotics after implementation of RFS &amp; Kanban inventory system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Cost savings from insourcing: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</a:t>
            </a:r>
            <a:r>
              <a:rPr lang="en-US" dirty="0">
                <a:solidFill>
                  <a:schemeClr val="tx1"/>
                </a:solidFill>
              </a:rPr>
              <a:t>$800,000/year</a:t>
            </a:r>
          </a:p>
          <a:p>
            <a:pPr marL="0" lvl="1"/>
            <a:r>
              <a:rPr lang="en-US" dirty="0">
                <a:solidFill>
                  <a:schemeClr val="tx1"/>
                </a:solidFill>
              </a:rPr>
              <a:t>Redeployment of pharmacists and technicians to perform more specialized and strategic work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62808" y="6363190"/>
            <a:ext cx="32808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33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30867" y="6379814"/>
            <a:ext cx="5747876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33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SFPO Meeting</a:t>
            </a:r>
          </a:p>
        </p:txBody>
      </p:sp>
    </p:spTree>
    <p:extLst>
      <p:ext uri="{BB962C8B-B14F-4D97-AF65-F5344CB8AC3E}">
        <p14:creationId xmlns:p14="http://schemas.microsoft.com/office/powerpoint/2010/main" val="379252816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26657"/>
            <a:ext cx="10786535" cy="701731"/>
          </a:xfrm>
        </p:spPr>
        <p:txBody>
          <a:bodyPr/>
          <a:lstStyle/>
          <a:p>
            <a:r>
              <a:rPr lang="en-US" dirty="0"/>
              <a:t>Limits and Wishlist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26846" y="1398129"/>
            <a:ext cx="6528581" cy="343798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Labels in colors for anesthesia standard  for syringes used in the OR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Syringes bagger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Mini Riva for Satellites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62808" y="6363190"/>
            <a:ext cx="32808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33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30867" y="6379814"/>
            <a:ext cx="5747876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33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SFPO Meeting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E40410-3CE0-4945-98A1-15C4826BA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532" y="1398130"/>
            <a:ext cx="4216603" cy="2870561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37961E7-4B30-4EB4-9F85-9E83B7A27A2A}"/>
              </a:ext>
            </a:extLst>
          </p:cNvPr>
          <p:cNvSpPr txBox="1">
            <a:spLocks/>
          </p:cNvSpPr>
          <p:nvPr/>
        </p:nvSpPr>
        <p:spPr>
          <a:xfrm>
            <a:off x="609599" y="4836111"/>
            <a:ext cx="10868027" cy="623760"/>
          </a:xfrm>
          <a:prstGeom prst="rect">
            <a:avLst/>
          </a:prstGeom>
        </p:spPr>
        <p:txBody>
          <a:bodyPr vert="horz" wrap="square" lIns="121920" tIns="60960" rIns="121920" bIns="6096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Wingdings" panose="05000000000000000000" pitchFamily="2" charset="2"/>
              <a:buNone/>
              <a:defRPr lang="en-US" sz="1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1800" b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1600" b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Wingdings" panose="05000000000000000000" pitchFamily="2" charset="2"/>
              <a:buNone/>
              <a:defRPr lang="en-US" sz="1400" b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1400" b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endParaRPr lang="en-US" sz="2400" dirty="0">
              <a:solidFill>
                <a:schemeClr val="bg2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287406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4" id="{9D27E2C6-1A97-1B49-80DF-D880740280A2}" vid="{8A76BB03-172B-CA4F-BD24-FEB8FF3C4E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155</TotalTime>
  <Words>697</Words>
  <Application>Microsoft Office PowerPoint</Application>
  <PresentationFormat>Widescreen</PresentationFormat>
  <Paragraphs>133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Thème Office</vt:lpstr>
      <vt:lpstr>SFPO Meeting</vt:lpstr>
      <vt:lpstr>Overview</vt:lpstr>
      <vt:lpstr>UCSF Medical Center Campuses</vt:lpstr>
      <vt:lpstr>Demographics</vt:lpstr>
      <vt:lpstr>Central Distribution Pharmacy</vt:lpstr>
      <vt:lpstr>Why IV Automation at UCSF</vt:lpstr>
      <vt:lpstr>Why RIVA?</vt:lpstr>
      <vt:lpstr>Benefits and Return on Investment of RIVA</vt:lpstr>
      <vt:lpstr>Limits and Wishlist</vt:lpstr>
      <vt:lpstr>Summary</vt:lpstr>
      <vt:lpstr>Q &amp; A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Thierno GUIRO</dc:creator>
  <cp:lastModifiedBy>Sharron Guiro</cp:lastModifiedBy>
  <cp:revision>20</cp:revision>
  <dcterms:created xsi:type="dcterms:W3CDTF">2019-09-26T16:47:05Z</dcterms:created>
  <dcterms:modified xsi:type="dcterms:W3CDTF">2019-10-06T23:11:43Z</dcterms:modified>
</cp:coreProperties>
</file>