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8" r:id="rId5"/>
    <p:sldId id="296" r:id="rId6"/>
    <p:sldId id="269" r:id="rId7"/>
    <p:sldId id="270" r:id="rId8"/>
    <p:sldId id="297" r:id="rId9"/>
    <p:sldId id="267" r:id="rId10"/>
    <p:sldId id="298" r:id="rId11"/>
    <p:sldId id="275" r:id="rId12"/>
    <p:sldId id="276" r:id="rId13"/>
    <p:sldId id="277" r:id="rId14"/>
    <p:sldId id="299" r:id="rId15"/>
    <p:sldId id="305" r:id="rId16"/>
    <p:sldId id="304" r:id="rId17"/>
    <p:sldId id="300" r:id="rId18"/>
    <p:sldId id="301" r:id="rId19"/>
    <p:sldId id="302" r:id="rId20"/>
    <p:sldId id="30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-43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9DA4F-4AFF-49B9-9214-D4AE1A3FE3CD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556F5-566F-4B7C-9A5C-123387ABBA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9976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D04FDE-167B-49EA-9BB7-C4E8CE6E21BB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CFE7-E53C-4FAC-BE7F-66B48CF40AC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384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89987" tIns="44994" rIns="89987" bIns="44994" anchor="t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46" indent="-28571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41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77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13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49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386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22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658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7BCF4B-06DC-4A52-9C85-E8B36FB96B39}" type="slidenum">
              <a:rPr lang="fr-FR" altLang="fr-FR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73732" name="Espace réservé des commentaires 2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 lIns="89987" tIns="44994" rIns="89987" bIns="44994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89987" tIns="44994" rIns="89987" bIns="44994" anchor="t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46" indent="-28571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41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77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13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49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386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22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658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7BCF4B-06DC-4A52-9C85-E8B36FB96B39}" type="slidenum">
              <a:rPr lang="fr-FR" altLang="fr-FR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fr-FR" altLang="fr-FR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73732" name="Espace réservé des commentaires 2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 lIns="89987" tIns="44994" rIns="89987" bIns="44994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89987" tIns="44994" rIns="89987" bIns="44994" anchor="t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46" indent="-28571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41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77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13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49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386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22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658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7BCF4B-06DC-4A52-9C85-E8B36FB96B39}" type="slidenum">
              <a:rPr lang="fr-FR" altLang="fr-FR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fr-FR" altLang="fr-FR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73732" name="Espace réservé des commentaires 2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 lIns="89987" tIns="44994" rIns="89987" bIns="44994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7B253D-9B4B-8644-8B5F-E80295198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28ECA7A-B6AC-5642-8E19-7917CA25C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009CF56-FE51-374F-9A90-E5048CD8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EBDE085-32DB-924D-8D3D-1C1CED76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86309F7-8DD3-2F4F-9623-3BE9D883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855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C5B99A-477E-C54D-BA0D-DBEC0303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29003A0-DB13-294F-A59D-64C43EB7B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7C094FE-3343-6445-8CC4-A4599983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44CF49F-A073-0E4E-8F85-16EA5A05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6E2FAC4-EAB2-E142-9BB0-DD5BE051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2602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EB89B25-FEE4-604B-B05C-3F810877E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48D0C4F-48ED-3246-81CB-FD202A4F3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89617C8-03E1-0B4C-B6F1-B99FB54D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4590C15-9947-2742-8CF4-F15418E6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0C8E635-C54A-374F-A5F1-11BF9CD7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4655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0073C8A-2BA4-7A47-B36A-AFCF96F3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969E41A-8FAA-8541-976D-E953C2E91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FF82CA5-02C7-BC43-B100-AC8D90E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73D39EA-4C69-6F44-9EFA-2AAB7D75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B49EEE0-D76B-774A-A3A7-48AC9077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0602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6B4F42-A758-8645-99B1-2C3644B7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715FF60-41DB-F343-9BCD-3A9F9EDB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781F89D-7B17-3B40-A3DE-AC016CB2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AD21646-EEA5-B14D-B993-EC6F5827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B0ECF79-07C0-FF44-8037-80BBD6C0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275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A9ABC7-D364-E149-BC35-508BAB3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85D6F1-1D78-8743-9D34-351CBE2A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AA561EF-D880-0443-9F19-63D32DF2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6B2433A-D26C-C643-AFB4-0E755DDF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24FB419-B869-3244-BE69-00139999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38ECA67-A234-D349-8520-D12732F3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0218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FB99E5-3070-2D49-9FC3-B1AF8520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1B25030-9987-AF4E-B61A-34AEFD5E1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12F6A3F-BD10-4B45-B8C2-2BA720D6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5EE6ADB-9B5D-0F49-A901-1F1277A7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E8F7B64-1824-E74C-AE7A-6F46E99D8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F5CFDDCC-EE92-B54E-98A6-A8BE913F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34ABE3C-D9AC-8C42-8D80-941A9C7D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E307257-B081-E24B-BBD1-DEA6FF75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002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90C7B6-29DA-6741-BBDD-67286422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EACDBD7-A827-334F-B0DB-2CFAC5B1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FCB728C-F558-304F-BABE-84C2BE55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D67E5F3-CDE4-7E4E-8DDF-373FAEEA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8033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58EFB35-37B5-814E-A108-65BE7EFB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DF00960B-3E47-8141-B892-933D2C03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809FA9E-110B-DF46-9BC8-6508A51D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256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E451FF-5A24-AB4B-8371-EC368F03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62E27A8-F0E9-7F41-BC87-BA003925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95A56AA-CE33-0743-AB32-A8D9F948D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4DC2D34-5DEB-DF47-8232-C5839E11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29BBBBC-6720-694F-A98B-83C41FEF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B32AFA8-78D4-DA4B-A111-FB645FB4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0759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E6B183-23F3-664C-89B4-C72DBF53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3CF52B9-FE2B-1C4E-81B1-03FE613D0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8F89A37-6055-834B-A002-8F0FF7E0F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BD212CE-11A5-DB44-91E2-8DE342FB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342A6F0-4330-3842-972E-8C3DC0A2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089D0C1-2690-4F40-B306-3DCB7B6F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0836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66668BC7-8596-4B44-8142-B7D8FCB7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B2BC81F-D665-974D-BC2F-2C21C43E6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75A43C-5B5A-2E41-A915-A043F2894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0FFB640-82FC-C945-BEAC-CFC6F4659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E273BB8-AF42-C648-B6F8-B9075487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2DEDB2E-C861-4C47-8540-9657B15916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0"/>
            <a:ext cx="12194821" cy="685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3323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A88511-B913-2C44-B8D6-B6455F281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1" y="1122363"/>
            <a:ext cx="11284771" cy="298705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Atelier I: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Automatisation </a:t>
            </a:r>
            <a:r>
              <a:rPr lang="fr-FR" b="1" dirty="0"/>
              <a:t>de la préparation des chimiothérapies</a:t>
            </a:r>
            <a:br>
              <a:rPr lang="fr-FR" b="1" dirty="0"/>
            </a:br>
            <a:r>
              <a:rPr lang="fr-FR" b="1" dirty="0"/>
              <a:t>Retour d’expérience et perspectives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6B770F8-B71A-0144-BA3F-A9ED84BBC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1" y="4645529"/>
            <a:ext cx="11403106" cy="1088297"/>
          </a:xfrm>
        </p:spPr>
        <p:txBody>
          <a:bodyPr/>
          <a:lstStyle/>
          <a:p>
            <a:pPr algn="l"/>
            <a:r>
              <a:rPr lang="fr-FR" i="1" dirty="0" smtClean="0"/>
              <a:t>K. </a:t>
            </a:r>
            <a:r>
              <a:rPr lang="fr-FR" i="1" dirty="0" err="1" smtClean="0"/>
              <a:t>Bekhtari</a:t>
            </a:r>
            <a:r>
              <a:rPr lang="fr-FR" i="1" dirty="0" smtClean="0"/>
              <a:t> </a:t>
            </a:r>
            <a:r>
              <a:rPr lang="fr-FR" i="1" dirty="0"/>
              <a:t>(Montpellier</a:t>
            </a:r>
            <a:r>
              <a:rPr lang="fr-FR" i="1" dirty="0" smtClean="0"/>
              <a:t>); </a:t>
            </a:r>
            <a:r>
              <a:rPr lang="fr-FR" i="1" dirty="0" err="1"/>
              <a:t>M.L.Brandely</a:t>
            </a:r>
            <a:r>
              <a:rPr lang="fr-FR" i="1" dirty="0"/>
              <a:t> (Paris</a:t>
            </a:r>
            <a:r>
              <a:rPr lang="fr-FR" i="1" dirty="0" smtClean="0"/>
              <a:t>); </a:t>
            </a:r>
            <a:r>
              <a:rPr lang="fr-FR" i="1" dirty="0" err="1" smtClean="0"/>
              <a:t>R.Desmaris</a:t>
            </a:r>
            <a:r>
              <a:rPr lang="fr-FR" i="1" dirty="0" smtClean="0"/>
              <a:t> (Villejuif</a:t>
            </a:r>
            <a:r>
              <a:rPr lang="fr-FR" i="1" dirty="0"/>
              <a:t>) </a:t>
            </a:r>
            <a:r>
              <a:rPr lang="fr-FR" i="1" dirty="0" smtClean="0"/>
              <a:t>; </a:t>
            </a:r>
            <a:r>
              <a:rPr lang="fr-FR" i="1" dirty="0" err="1" smtClean="0"/>
              <a:t>L.Escalup</a:t>
            </a:r>
            <a:r>
              <a:rPr lang="fr-FR" i="1" dirty="0" smtClean="0"/>
              <a:t> (Paris</a:t>
            </a:r>
            <a:r>
              <a:rPr lang="fr-FR" i="1" dirty="0"/>
              <a:t>) </a:t>
            </a:r>
            <a:r>
              <a:rPr lang="fr-FR" i="1" dirty="0" smtClean="0"/>
              <a:t>;  </a:t>
            </a:r>
            <a:r>
              <a:rPr lang="fr-FR" i="1" dirty="0" err="1"/>
              <a:t>E.Goiffon</a:t>
            </a:r>
            <a:r>
              <a:rPr lang="fr-FR" i="1" dirty="0"/>
              <a:t> (Clermont Ferrand</a:t>
            </a:r>
            <a:r>
              <a:rPr lang="fr-FR" i="1" dirty="0" smtClean="0"/>
              <a:t>); T. </a:t>
            </a:r>
            <a:r>
              <a:rPr lang="fr-FR" i="1" dirty="0" err="1" smtClean="0"/>
              <a:t>Guiro</a:t>
            </a:r>
            <a:r>
              <a:rPr lang="fr-FR" i="1" dirty="0" smtClean="0"/>
              <a:t> (San Francisco); I. </a:t>
            </a:r>
            <a:r>
              <a:rPr lang="fr-FR" i="1" dirty="0" err="1" smtClean="0"/>
              <a:t>Princet</a:t>
            </a:r>
            <a:r>
              <a:rPr lang="fr-FR" i="1" dirty="0" smtClean="0"/>
              <a:t> (Poitiers) </a:t>
            </a:r>
            <a:r>
              <a:rPr lang="fr-FR" i="1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3997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de vos réponses au questionnaire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Vos réponses aux questions :  61 réponses.2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Une automatisation de la production nécessite- t- elle un seuil d’activité ?  </a:t>
            </a:r>
            <a:r>
              <a:rPr lang="fr-FR" dirty="0" smtClean="0"/>
              <a:t>     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OUI  90.2%   </a:t>
            </a:r>
            <a:r>
              <a:rPr lang="fr-FR" b="1" dirty="0" smtClean="0">
                <a:solidFill>
                  <a:srgbClr val="7030A0"/>
                </a:solidFill>
              </a:rPr>
              <a:t>/ </a:t>
            </a:r>
            <a:r>
              <a:rPr lang="fr-FR" b="1" dirty="0">
                <a:solidFill>
                  <a:srgbClr val="7030A0"/>
                </a:solidFill>
              </a:rPr>
              <a:t>NON </a:t>
            </a:r>
            <a:r>
              <a:rPr lang="fr-FR" b="1" dirty="0" smtClean="0">
                <a:solidFill>
                  <a:srgbClr val="00B050"/>
                </a:solidFill>
              </a:rPr>
              <a:t>9.8%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 smtClean="0"/>
              <a:t>Seuil d’activité  ( </a:t>
            </a:r>
            <a:r>
              <a:rPr lang="fr-FR" dirty="0"/>
              <a:t>nombre de préparations annuelles 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  </a:t>
            </a:r>
            <a:r>
              <a:rPr lang="fr-FR" b="1" dirty="0">
                <a:solidFill>
                  <a:srgbClr val="7030A0"/>
                </a:solidFill>
              </a:rPr>
              <a:t>30 </a:t>
            </a:r>
            <a:r>
              <a:rPr lang="fr-FR" b="1" dirty="0" smtClean="0">
                <a:solidFill>
                  <a:srgbClr val="7030A0"/>
                </a:solidFill>
              </a:rPr>
              <a:t>000 : </a:t>
            </a:r>
            <a:r>
              <a:rPr lang="fr-FR" b="1" dirty="0" smtClean="0">
                <a:solidFill>
                  <a:srgbClr val="00B050"/>
                </a:solidFill>
              </a:rPr>
              <a:t>63.9%  </a:t>
            </a:r>
            <a:r>
              <a:rPr lang="fr-FR" b="1" dirty="0">
                <a:solidFill>
                  <a:srgbClr val="7030A0"/>
                </a:solidFill>
              </a:rPr>
              <a:t>/  40 000 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29.5%/ </a:t>
            </a:r>
            <a:r>
              <a:rPr lang="fr-FR" b="1" dirty="0">
                <a:solidFill>
                  <a:srgbClr val="7030A0"/>
                </a:solidFill>
              </a:rPr>
              <a:t>50 </a:t>
            </a:r>
            <a:r>
              <a:rPr lang="fr-FR" b="1" dirty="0" smtClean="0">
                <a:solidFill>
                  <a:srgbClr val="7030A0"/>
                </a:solidFill>
              </a:rPr>
              <a:t>000 </a:t>
            </a:r>
            <a:r>
              <a:rPr lang="fr-FR" b="1" dirty="0" smtClean="0">
                <a:solidFill>
                  <a:srgbClr val="00B050"/>
                </a:solidFill>
              </a:rPr>
              <a:t>3.3% </a:t>
            </a:r>
            <a:r>
              <a:rPr lang="fr-FR" b="1" dirty="0">
                <a:solidFill>
                  <a:srgbClr val="7030A0"/>
                </a:solidFill>
              </a:rPr>
              <a:t>/ plus de 50 000 </a:t>
            </a:r>
            <a:r>
              <a:rPr lang="fr-FR" b="1" dirty="0" smtClean="0">
                <a:solidFill>
                  <a:srgbClr val="00B050"/>
                </a:solidFill>
              </a:rPr>
              <a:t>3.3%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Automatisation de la production est-elle synonyme d’investissements importants </a:t>
            </a:r>
            <a:r>
              <a:rPr lang="fr-FR" dirty="0" smtClean="0"/>
              <a:t>?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  OUI </a:t>
            </a:r>
            <a:r>
              <a:rPr lang="fr-FR" b="1" dirty="0" smtClean="0">
                <a:solidFill>
                  <a:srgbClr val="00B050"/>
                </a:solidFill>
              </a:rPr>
              <a:t>86.9%/ </a:t>
            </a:r>
            <a:r>
              <a:rPr lang="fr-FR" b="1" dirty="0">
                <a:solidFill>
                  <a:srgbClr val="7030A0"/>
                </a:solidFill>
              </a:rPr>
              <a:t>NON </a:t>
            </a:r>
            <a:r>
              <a:rPr lang="fr-FR" b="1" dirty="0" smtClean="0">
                <a:solidFill>
                  <a:srgbClr val="00B050"/>
                </a:solidFill>
              </a:rPr>
              <a:t>13.1%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Quels sont pour vous les critères les plus importants dans le choix d’un  robot de production ?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</a:t>
            </a:r>
            <a:r>
              <a:rPr lang="fr-FR" b="1" dirty="0" smtClean="0">
                <a:solidFill>
                  <a:srgbClr val="7030A0"/>
                </a:solidFill>
              </a:rPr>
              <a:t>roductivité</a:t>
            </a:r>
            <a:r>
              <a:rPr lang="fr-FR" b="1" dirty="0">
                <a:solidFill>
                  <a:srgbClr val="7030A0"/>
                </a:solidFill>
              </a:rPr>
              <a:t> </a:t>
            </a:r>
            <a:r>
              <a:rPr lang="fr-FR" b="1" dirty="0" smtClean="0">
                <a:solidFill>
                  <a:srgbClr val="7030A0"/>
                </a:solidFill>
              </a:rPr>
              <a:t>      </a:t>
            </a:r>
            <a:r>
              <a:rPr lang="fr-FR" b="1" dirty="0" smtClean="0">
                <a:solidFill>
                  <a:srgbClr val="00B050"/>
                </a:solidFill>
              </a:rPr>
              <a:t>60.7%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>
                <a:solidFill>
                  <a:srgbClr val="7030A0"/>
                </a:solidFill>
              </a:rPr>
              <a:t>qualité de la préparation</a:t>
            </a:r>
            <a:r>
              <a:rPr lang="fr-FR" b="1" dirty="0" smtClean="0">
                <a:solidFill>
                  <a:srgbClr val="7030A0"/>
                </a:solidFill>
              </a:rPr>
              <a:t>, </a:t>
            </a:r>
            <a:r>
              <a:rPr lang="fr-FR" b="1" dirty="0" smtClean="0">
                <a:solidFill>
                  <a:srgbClr val="00B050"/>
                </a:solidFill>
              </a:rPr>
              <a:t>83.6%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>
                <a:solidFill>
                  <a:srgbClr val="7030A0"/>
                </a:solidFill>
              </a:rPr>
              <a:t>réduction des TMS, </a:t>
            </a:r>
            <a:r>
              <a:rPr lang="fr-FR" b="1" dirty="0" smtClean="0">
                <a:solidFill>
                  <a:srgbClr val="00B050"/>
                </a:solidFill>
              </a:rPr>
              <a:t>52.5%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réalisation </a:t>
            </a:r>
            <a:r>
              <a:rPr lang="fr-FR" b="1" dirty="0">
                <a:solidFill>
                  <a:srgbClr val="7030A0"/>
                </a:solidFill>
              </a:rPr>
              <a:t>de tous les types de préparation, </a:t>
            </a:r>
            <a:r>
              <a:rPr lang="fr-FR" b="1" dirty="0" smtClean="0">
                <a:solidFill>
                  <a:srgbClr val="00B050"/>
                </a:solidFill>
              </a:rPr>
              <a:t>32.8%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coût</a:t>
            </a:r>
            <a:r>
              <a:rPr lang="fr-FR" b="1" dirty="0">
                <a:solidFill>
                  <a:srgbClr val="7030A0"/>
                </a:solidFill>
              </a:rPr>
              <a:t>, </a:t>
            </a:r>
            <a:r>
              <a:rPr lang="fr-FR" b="1" dirty="0" smtClean="0">
                <a:solidFill>
                  <a:srgbClr val="00B050"/>
                </a:solidFill>
              </a:rPr>
              <a:t>44.3%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contraintes </a:t>
            </a:r>
            <a:r>
              <a:rPr lang="fr-FR" b="1" dirty="0">
                <a:solidFill>
                  <a:srgbClr val="7030A0"/>
                </a:solidFill>
              </a:rPr>
              <a:t>techniques </a:t>
            </a:r>
            <a:r>
              <a:rPr lang="fr-FR" b="1" dirty="0" smtClean="0">
                <a:solidFill>
                  <a:srgbClr val="7030A0"/>
                </a:solidFill>
              </a:rPr>
              <a:t>d’installation, </a:t>
            </a:r>
            <a:r>
              <a:rPr lang="fr-FR" b="1" dirty="0" smtClean="0">
                <a:solidFill>
                  <a:srgbClr val="00B050"/>
                </a:solidFill>
              </a:rPr>
              <a:t>37.7%</a:t>
            </a: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578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réponses aux questions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Peut-on </a:t>
            </a:r>
            <a:r>
              <a:rPr lang="fr-FR" dirty="0"/>
              <a:t>automatiser sans modifier l’organisation de la production ? 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OUI </a:t>
            </a:r>
            <a:r>
              <a:rPr lang="fr-FR" b="1" dirty="0" smtClean="0">
                <a:solidFill>
                  <a:srgbClr val="00B050"/>
                </a:solidFill>
              </a:rPr>
              <a:t>6.6% </a:t>
            </a:r>
            <a:r>
              <a:rPr lang="fr-FR" b="1" dirty="0" smtClean="0">
                <a:solidFill>
                  <a:srgbClr val="7030A0"/>
                </a:solidFill>
              </a:rPr>
              <a:t>NON </a:t>
            </a:r>
            <a:r>
              <a:rPr lang="fr-FR" b="1" dirty="0" smtClean="0">
                <a:solidFill>
                  <a:srgbClr val="00B050"/>
                </a:solidFill>
              </a:rPr>
              <a:t>93.4 %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Si l’organisation est modifiée à quel niveau ?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Flux de </a:t>
            </a:r>
            <a:r>
              <a:rPr lang="fr-FR" b="1" dirty="0" smtClean="0">
                <a:solidFill>
                  <a:srgbClr val="7030A0"/>
                </a:solidFill>
              </a:rPr>
              <a:t>production </a:t>
            </a:r>
            <a:r>
              <a:rPr lang="fr-FR" b="1" dirty="0" smtClean="0">
                <a:solidFill>
                  <a:srgbClr val="00B050"/>
                </a:solidFill>
              </a:rPr>
              <a:t>65.6%</a:t>
            </a:r>
            <a:endParaRPr lang="fr-FR" b="1" dirty="0">
              <a:solidFill>
                <a:srgbClr val="00B050"/>
              </a:solidFill>
            </a:endParaRP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Services de </a:t>
            </a:r>
            <a:r>
              <a:rPr lang="fr-FR" b="1" dirty="0" smtClean="0">
                <a:solidFill>
                  <a:srgbClr val="7030A0"/>
                </a:solidFill>
              </a:rPr>
              <a:t>soins </a:t>
            </a:r>
            <a:r>
              <a:rPr lang="fr-FR" b="1" dirty="0" smtClean="0">
                <a:solidFill>
                  <a:srgbClr val="00B050"/>
                </a:solidFill>
              </a:rPr>
              <a:t>0%</a:t>
            </a:r>
            <a:endParaRPr lang="fr-FR" b="1" dirty="0">
              <a:solidFill>
                <a:srgbClr val="00B050"/>
              </a:solidFill>
            </a:endParaRP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Personnel </a:t>
            </a:r>
            <a:r>
              <a:rPr lang="fr-FR" b="1" dirty="0" smtClean="0">
                <a:solidFill>
                  <a:srgbClr val="00B050"/>
                </a:solidFill>
              </a:rPr>
              <a:t>31.1%</a:t>
            </a:r>
            <a:endParaRPr lang="fr-FR" b="1" dirty="0">
              <a:solidFill>
                <a:srgbClr val="00B050"/>
              </a:solidFill>
            </a:endParaRP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Prescription </a:t>
            </a:r>
            <a:r>
              <a:rPr lang="fr-FR" b="1" dirty="0" smtClean="0">
                <a:solidFill>
                  <a:srgbClr val="7030A0"/>
                </a:solidFill>
              </a:rPr>
              <a:t>médicale </a:t>
            </a:r>
            <a:r>
              <a:rPr lang="fr-FR" b="1" dirty="0" smtClean="0">
                <a:solidFill>
                  <a:srgbClr val="00B050"/>
                </a:solidFill>
              </a:rPr>
              <a:t>3.3%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La sécurisation attendue en robotisant  est elle supérieure à la préparation manuelle ?  </a:t>
            </a:r>
            <a:r>
              <a:rPr lang="fr-FR" dirty="0" smtClean="0"/>
              <a:t>	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OUI </a:t>
            </a:r>
            <a:r>
              <a:rPr lang="fr-FR" b="1" dirty="0" smtClean="0">
                <a:solidFill>
                  <a:srgbClr val="00B050"/>
                </a:solidFill>
              </a:rPr>
              <a:t>86.9%/ </a:t>
            </a:r>
            <a:r>
              <a:rPr lang="fr-FR" b="1" dirty="0" smtClean="0">
                <a:solidFill>
                  <a:srgbClr val="7030A0"/>
                </a:solidFill>
              </a:rPr>
              <a:t>NON</a:t>
            </a:r>
            <a:r>
              <a:rPr lang="fr-FR" b="1" dirty="0">
                <a:solidFill>
                  <a:srgbClr val="7030A0"/>
                </a:solidFill>
              </a:rPr>
              <a:t> </a:t>
            </a:r>
            <a:r>
              <a:rPr lang="fr-FR" b="1" dirty="0" smtClean="0">
                <a:solidFill>
                  <a:srgbClr val="00B050"/>
                </a:solidFill>
              </a:rPr>
              <a:t>13.1%</a:t>
            </a: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1841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réponses aux questions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 </a:t>
            </a:r>
            <a:r>
              <a:rPr lang="fr-FR" dirty="0" smtClean="0"/>
              <a:t>A </a:t>
            </a:r>
            <a:r>
              <a:rPr lang="fr-FR" dirty="0"/>
              <a:t>votre avis  quel est le temps nécessaire pour la qualification d’un équipement d’automatisation ? 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1 </a:t>
            </a:r>
            <a:r>
              <a:rPr lang="fr-FR" b="1" dirty="0" smtClean="0">
                <a:solidFill>
                  <a:srgbClr val="7030A0"/>
                </a:solidFill>
              </a:rPr>
              <a:t>semaine </a:t>
            </a:r>
            <a:r>
              <a:rPr lang="fr-FR" b="1" dirty="0" smtClean="0">
                <a:solidFill>
                  <a:srgbClr val="00B050"/>
                </a:solidFill>
              </a:rPr>
              <a:t>11.5%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1 mois </a:t>
            </a:r>
            <a:r>
              <a:rPr lang="fr-FR" b="1" dirty="0" smtClean="0">
                <a:solidFill>
                  <a:srgbClr val="00B050"/>
                </a:solidFill>
              </a:rPr>
              <a:t>26.2%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2 mois </a:t>
            </a:r>
            <a:r>
              <a:rPr lang="fr-FR" b="1" dirty="0" smtClean="0">
                <a:solidFill>
                  <a:srgbClr val="00B050"/>
                </a:solidFill>
              </a:rPr>
              <a:t>36.1%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>
                <a:solidFill>
                  <a:srgbClr val="7030A0"/>
                </a:solidFill>
              </a:rPr>
              <a:t>6 mois </a:t>
            </a:r>
            <a:r>
              <a:rPr lang="fr-FR" b="1" dirty="0" smtClean="0">
                <a:solidFill>
                  <a:srgbClr val="00B050"/>
                </a:solidFill>
              </a:rPr>
              <a:t>26.2%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 </a:t>
            </a:r>
          </a:p>
          <a:p>
            <a:r>
              <a:rPr lang="fr-FR" dirty="0"/>
              <a:t>Y a-t-il un « gain » en personnel pour l’installation d’un robot de production ? 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OUI </a:t>
            </a:r>
            <a:r>
              <a:rPr lang="fr-FR" b="1" dirty="0" smtClean="0">
                <a:solidFill>
                  <a:srgbClr val="00B050"/>
                </a:solidFill>
              </a:rPr>
              <a:t>62.3%/ </a:t>
            </a:r>
            <a:r>
              <a:rPr lang="fr-FR" b="1" dirty="0" smtClean="0">
                <a:solidFill>
                  <a:srgbClr val="7030A0"/>
                </a:solidFill>
              </a:rPr>
              <a:t>NON  </a:t>
            </a:r>
            <a:r>
              <a:rPr lang="fr-FR" b="1" dirty="0" smtClean="0">
                <a:solidFill>
                  <a:srgbClr val="00B050"/>
                </a:solidFill>
              </a:rPr>
              <a:t>32.7%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Et si oui vous  l’estimez à combien ?  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Préparateurs</a:t>
            </a:r>
            <a:r>
              <a:rPr lang="fr-FR" b="1" dirty="0">
                <a:solidFill>
                  <a:srgbClr val="7030A0"/>
                </a:solidFill>
              </a:rPr>
              <a:t> : 1 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65% </a:t>
            </a:r>
            <a:r>
              <a:rPr lang="fr-FR" b="1" dirty="0" smtClean="0">
                <a:solidFill>
                  <a:srgbClr val="7030A0"/>
                </a:solidFill>
              </a:rPr>
              <a:t>/ 2 </a:t>
            </a:r>
            <a:r>
              <a:rPr lang="fr-FR" b="1" dirty="0" smtClean="0">
                <a:solidFill>
                  <a:srgbClr val="00B050"/>
                </a:solidFill>
              </a:rPr>
              <a:t>26%/ </a:t>
            </a:r>
            <a:r>
              <a:rPr lang="fr-FR" b="1" dirty="0" smtClean="0">
                <a:solidFill>
                  <a:srgbClr val="7030A0"/>
                </a:solidFill>
              </a:rPr>
              <a:t>3  </a:t>
            </a:r>
            <a:r>
              <a:rPr lang="fr-FR" b="1" dirty="0" smtClean="0">
                <a:solidFill>
                  <a:srgbClr val="00B050"/>
                </a:solidFill>
              </a:rPr>
              <a:t>6% </a:t>
            </a:r>
            <a:r>
              <a:rPr lang="fr-FR" b="1" dirty="0" smtClean="0">
                <a:solidFill>
                  <a:srgbClr val="7030A0"/>
                </a:solidFill>
              </a:rPr>
              <a:t>/ </a:t>
            </a:r>
            <a:r>
              <a:rPr lang="fr-FR" b="1" dirty="0">
                <a:solidFill>
                  <a:srgbClr val="7030A0"/>
                </a:solidFill>
              </a:rPr>
              <a:t>&gt;3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Pharmaciens : 1 </a:t>
            </a:r>
            <a:r>
              <a:rPr lang="fr-FR" b="1" dirty="0" smtClean="0">
                <a:solidFill>
                  <a:srgbClr val="00B050"/>
                </a:solidFill>
              </a:rPr>
              <a:t>88% </a:t>
            </a:r>
            <a:r>
              <a:rPr lang="fr-FR" b="1" dirty="0" smtClean="0">
                <a:solidFill>
                  <a:srgbClr val="7030A0"/>
                </a:solidFill>
              </a:rPr>
              <a:t>/plus </a:t>
            </a:r>
            <a:r>
              <a:rPr lang="fr-FR" b="1" dirty="0">
                <a:solidFill>
                  <a:srgbClr val="7030A0"/>
                </a:solidFill>
              </a:rPr>
              <a:t>d’1 </a:t>
            </a:r>
            <a:r>
              <a:rPr lang="fr-FR" b="1" dirty="0" smtClean="0">
                <a:solidFill>
                  <a:srgbClr val="00B050"/>
                </a:solidFill>
              </a:rPr>
              <a:t>6.1%/ </a:t>
            </a:r>
            <a:r>
              <a:rPr lang="fr-FR" b="1" dirty="0" smtClean="0">
                <a:solidFill>
                  <a:srgbClr val="7030A0"/>
                </a:solidFill>
              </a:rPr>
              <a:t>nécessite plus de pharmacien   </a:t>
            </a:r>
            <a:endParaRPr lang="fr-FR" b="1" dirty="0">
              <a:solidFill>
                <a:srgbClr val="7030A0"/>
              </a:solidFill>
            </a:endParaRPr>
          </a:p>
          <a:p>
            <a:r>
              <a:rPr lang="fr-FR" dirty="0"/>
              <a:t>Pensez vous à anticiper  la gestion des </a:t>
            </a:r>
            <a:r>
              <a:rPr lang="fr-FR" dirty="0" err="1"/>
              <a:t>RHs</a:t>
            </a:r>
            <a:r>
              <a:rPr lang="fr-FR" dirty="0"/>
              <a:t> préparateurs en amont du projet </a:t>
            </a:r>
            <a:r>
              <a:rPr lang="fr-FR" dirty="0" smtClean="0"/>
              <a:t>?</a:t>
            </a:r>
          </a:p>
          <a:p>
            <a:pPr lvl="7"/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OUI </a:t>
            </a:r>
            <a:r>
              <a:rPr lang="fr-FR" sz="2400" b="1" dirty="0" smtClean="0">
                <a:solidFill>
                  <a:srgbClr val="00B050"/>
                </a:solidFill>
              </a:rPr>
              <a:t>83.6%/ </a:t>
            </a:r>
            <a:r>
              <a:rPr lang="fr-FR" sz="2400" b="1" dirty="0">
                <a:solidFill>
                  <a:srgbClr val="7030A0"/>
                </a:solidFill>
              </a:rPr>
              <a:t>NON </a:t>
            </a:r>
            <a:r>
              <a:rPr lang="fr-FR" sz="2400" b="1" dirty="0" smtClean="0">
                <a:solidFill>
                  <a:srgbClr val="00B050"/>
                </a:solidFill>
              </a:rPr>
              <a:t>16.4%</a:t>
            </a:r>
            <a:endParaRPr lang="fr-FR" sz="2400" b="1" dirty="0">
              <a:solidFill>
                <a:srgbClr val="00B05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369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différentes thèmes en 2eme partie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Choix et contraintes des locaux d’installation d’un automate (20 min)</a:t>
            </a:r>
            <a:r>
              <a:rPr lang="fr-FR" dirty="0"/>
              <a:t> :  </a:t>
            </a:r>
            <a:r>
              <a:rPr lang="fr-FR" dirty="0" err="1"/>
              <a:t>Khedidja</a:t>
            </a:r>
            <a:r>
              <a:rPr lang="fr-FR" dirty="0"/>
              <a:t> </a:t>
            </a:r>
            <a:r>
              <a:rPr lang="fr-FR" dirty="0" err="1"/>
              <a:t>Bekhtari</a:t>
            </a:r>
            <a:r>
              <a:rPr lang="fr-FR" dirty="0"/>
              <a:t>, Isabelle </a:t>
            </a:r>
            <a:r>
              <a:rPr lang="fr-FR" dirty="0" err="1"/>
              <a:t>Princet</a:t>
            </a:r>
            <a:r>
              <a:rPr lang="fr-FR" dirty="0"/>
              <a:t>, Laurence Escalup</a:t>
            </a:r>
          </a:p>
          <a:p>
            <a:r>
              <a:rPr lang="fr-FR" b="1" dirty="0"/>
              <a:t>Qualification  des équipements (20 min) et contrôles pharmaceutiques:</a:t>
            </a:r>
            <a:r>
              <a:rPr lang="fr-FR" dirty="0"/>
              <a:t> Romain </a:t>
            </a:r>
            <a:r>
              <a:rPr lang="fr-FR" dirty="0" err="1"/>
              <a:t>Desmaris</a:t>
            </a:r>
            <a:r>
              <a:rPr lang="fr-FR" dirty="0"/>
              <a:t> , Marie Laure </a:t>
            </a:r>
            <a:r>
              <a:rPr lang="fr-FR" dirty="0" err="1"/>
              <a:t>Brandely</a:t>
            </a:r>
            <a:r>
              <a:rPr lang="fr-FR" dirty="0"/>
              <a:t> , </a:t>
            </a:r>
            <a:r>
              <a:rPr lang="fr-FR" dirty="0" err="1"/>
              <a:t>Khedidja</a:t>
            </a:r>
            <a:r>
              <a:rPr lang="fr-FR" dirty="0"/>
              <a:t> </a:t>
            </a:r>
            <a:r>
              <a:rPr lang="fr-FR" dirty="0" err="1"/>
              <a:t>Bekhtari</a:t>
            </a:r>
            <a:endParaRPr lang="fr-FR" dirty="0"/>
          </a:p>
          <a:p>
            <a:r>
              <a:rPr lang="fr-FR" b="1" dirty="0"/>
              <a:t>Organisation de la production automatisée (20 min)</a:t>
            </a:r>
            <a:r>
              <a:rPr lang="fr-FR" dirty="0"/>
              <a:t> : Elise </a:t>
            </a:r>
            <a:r>
              <a:rPr lang="fr-FR" dirty="0" err="1"/>
              <a:t>Goiffon</a:t>
            </a:r>
            <a:r>
              <a:rPr lang="fr-FR" dirty="0"/>
              <a:t> , Romain </a:t>
            </a:r>
            <a:r>
              <a:rPr lang="fr-FR" dirty="0" err="1"/>
              <a:t>Desmaris</a:t>
            </a:r>
            <a:r>
              <a:rPr lang="fr-FR" dirty="0"/>
              <a:t> , Marie Laure </a:t>
            </a:r>
            <a:r>
              <a:rPr lang="fr-FR" dirty="0" err="1"/>
              <a:t>Brandely</a:t>
            </a:r>
            <a:r>
              <a:rPr lang="fr-FR" dirty="0"/>
              <a:t> </a:t>
            </a:r>
          </a:p>
          <a:p>
            <a:r>
              <a:rPr lang="fr-FR" b="1" dirty="0"/>
              <a:t>Les défis </a:t>
            </a:r>
            <a:r>
              <a:rPr lang="fr-FR" b="1" dirty="0" err="1"/>
              <a:t>RHs</a:t>
            </a:r>
            <a:r>
              <a:rPr lang="fr-FR" b="1" dirty="0"/>
              <a:t> de la robotisation ( 20 min)</a:t>
            </a:r>
            <a:r>
              <a:rPr lang="fr-FR" dirty="0"/>
              <a:t> : </a:t>
            </a:r>
            <a:r>
              <a:rPr lang="fr-FR" dirty="0" err="1"/>
              <a:t>Thierno</a:t>
            </a:r>
            <a:r>
              <a:rPr lang="fr-FR" dirty="0"/>
              <a:t> </a:t>
            </a:r>
            <a:r>
              <a:rPr lang="fr-FR" dirty="0" err="1"/>
              <a:t>Guiro</a:t>
            </a:r>
            <a:r>
              <a:rPr lang="fr-FR" dirty="0"/>
              <a:t>,  Elise </a:t>
            </a:r>
            <a:r>
              <a:rPr lang="fr-FR" dirty="0" err="1"/>
              <a:t>Goiffon</a:t>
            </a:r>
            <a:r>
              <a:rPr lang="fr-FR" dirty="0"/>
              <a:t>  , Laurence Escalup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AE90C-7F91-45F3-887F-FB16A94A2373}" type="slidenum">
              <a:rPr lang="fr-FR" alt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 alt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17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 up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		Pompes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defRPr/>
            </a:pPr>
            <a:endParaRPr lang="fr-FR" altLang="fr-FR" sz="2400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r>
              <a:rPr lang="fr-FR" altLang="fr-FR" sz="2400" dirty="0" err="1" smtClean="0">
                <a:latin typeface="Tahoma" pitchFamily="34" charset="0"/>
                <a:cs typeface="Tahoma" pitchFamily="34" charset="0"/>
              </a:rPr>
              <a:t>Repeater</a:t>
            </a:r>
            <a:r>
              <a:rPr lang="fr-FR" altLang="fr-FR" sz="2400" dirty="0" smtClean="0">
                <a:latin typeface="Tahoma" pitchFamily="34" charset="0"/>
                <a:cs typeface="Tahoma" pitchFamily="34" charset="0"/>
              </a:rPr>
              <a:t>  BAXA</a:t>
            </a:r>
          </a:p>
          <a:p>
            <a:pPr marL="0" indent="0" algn="just">
              <a:buNone/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r>
              <a:rPr lang="fr-FR" altLang="fr-FR" sz="2400" dirty="0">
                <a:latin typeface="Tahoma" pitchFamily="34" charset="0"/>
                <a:cs typeface="Tahoma" pitchFamily="34" charset="0"/>
              </a:rPr>
              <a:t>Diana </a:t>
            </a:r>
            <a:r>
              <a:rPr lang="fr-FR" altLang="fr-FR" sz="2400" dirty="0" smtClean="0">
                <a:latin typeface="Tahoma" pitchFamily="34" charset="0"/>
                <a:cs typeface="Tahoma" pitchFamily="34" charset="0"/>
              </a:rPr>
              <a:t> ICU MEDICAL</a:t>
            </a:r>
          </a:p>
          <a:p>
            <a:pPr marL="0" indent="0" algn="just"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  <a:defRPr/>
            </a:pPr>
            <a:endParaRPr lang="fr-FR" altLang="fr-FR" sz="2400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r>
              <a:rPr lang="fr-FR" altLang="fr-FR" sz="2400" dirty="0" smtClean="0">
                <a:latin typeface="Tahoma" pitchFamily="34" charset="0"/>
                <a:cs typeface="Tahoma" pitchFamily="34" charset="0"/>
              </a:rPr>
              <a:t>MEDIMIX  IMF-PROCARE</a:t>
            </a: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endParaRPr lang="fr-FR" altLang="fr-FR" sz="2400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 eaLnBrk="1" hangingPunct="1">
              <a:defRPr/>
            </a:pPr>
            <a:endParaRPr lang="fr-FR" altLang="fr-FR" sz="2400" dirty="0" smtClean="0">
              <a:latin typeface="Tahoma" pitchFamily="34" charset="0"/>
              <a:cs typeface="Tahoma" pitchFamily="34" charset="0"/>
            </a:endParaRPr>
          </a:p>
          <a:p>
            <a:pPr marL="0" indent="0" algn="just" eaLnBrk="1" hangingPunct="1">
              <a:buNone/>
              <a:defRPr/>
            </a:pPr>
            <a:endParaRPr lang="fr-FR" altLang="fr-FR" sz="24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6111AC3-009F-4CD8-9073-FED30A1AEF5B}" type="slidenum">
              <a:rPr lang="fr-FR" altLang="fr-FR" smtClean="0"/>
              <a:pPr eaLnBrk="1" hangingPunct="1">
                <a:defRPr/>
              </a:pPr>
              <a:t>16</a:t>
            </a:fld>
            <a:endParaRPr lang="fr-FR" altLang="fr-FR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753422"/>
            <a:ext cx="2016224" cy="201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2492897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87488" y="5922873"/>
            <a:ext cx="14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Non exhaustif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4549131"/>
            <a:ext cx="3492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38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529484" y="6408739"/>
            <a:ext cx="488949" cy="363537"/>
          </a:xfrm>
          <a:prstGeom prst="rect">
            <a:avLst/>
          </a:prstGeom>
        </p:spPr>
        <p:txBody>
          <a:bodyPr lIns="90000" tIns="45000" rIns="90000" bIns="45000"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58DF5A5-F19E-4BB2-A971-7C0E95826CFB}" type="slidenum">
              <a:rPr lang="fr-FR" altLang="fr-F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  <a:ea typeface="Arial Unicode MS" pitchFamily="34" charset="-128"/>
                <a:cs typeface="Tahoma" pitchFamily="34" charset="0"/>
              </a:rPr>
              <a:pPr eaLnBrk="1" hangingPunct="1">
                <a:defRPr/>
              </a:pPr>
              <a:t>17</a:t>
            </a:fld>
            <a:endParaRPr lang="fr-FR" altLang="fr-FR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1">
              <a:buFont typeface="StarSymbol"/>
              <a:buNone/>
              <a:defRPr/>
            </a:pPr>
            <a:r>
              <a:rPr lang="fr-FR" dirty="0" smtClean="0"/>
              <a:t>Automates 1/2</a:t>
            </a: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4294967295"/>
          </p:nvPr>
        </p:nvSpPr>
        <p:spPr>
          <a:xfrm>
            <a:off x="1487488" y="1628801"/>
            <a:ext cx="11808883" cy="4608513"/>
          </a:xfrm>
        </p:spPr>
        <p:txBody>
          <a:bodyPr lIns="90000" tIns="45000" rIns="90000" bIns="45000"/>
          <a:lstStyle/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endParaRPr lang="fr-FR" altLang="fr-FR" dirty="0" smtClean="0">
              <a:latin typeface="Tahoma" pitchFamily="34" charset="0"/>
              <a:cs typeface="Tahoma" pitchFamily="34" charset="0"/>
            </a:endParaRPr>
          </a:p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r>
              <a:rPr lang="fr-FR" altLang="fr-FR" dirty="0" err="1" smtClean="0">
                <a:latin typeface="Tahoma" pitchFamily="34" charset="0"/>
                <a:cs typeface="Tahoma" pitchFamily="34" charset="0"/>
              </a:rPr>
              <a:t>Smartfiller</a:t>
            </a:r>
            <a:r>
              <a:rPr lang="fr-FR" altLang="fr-F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>
                <a:latin typeface="Tahoma" pitchFamily="34" charset="0"/>
                <a:cs typeface="Tahoma" pitchFamily="34" charset="0"/>
              </a:rPr>
              <a:t>ADDED PHARMA</a:t>
            </a:r>
          </a:p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endParaRPr lang="fr-FR" altLang="fr-FR" dirty="0" smtClean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endParaRPr lang="fr-FR" altLang="fr-FR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r>
              <a:rPr lang="fr-FR" altLang="fr-FR" dirty="0" err="1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Pharmoduct</a:t>
            </a:r>
            <a:r>
              <a:rPr lang="fr-FR" altLang="fr-FR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DEDALUS</a:t>
            </a:r>
          </a:p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endParaRPr lang="fr-FR" altLang="fr-FR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r>
              <a:rPr lang="fr-FR" altLang="fr-FR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Smart </a:t>
            </a:r>
            <a:r>
              <a:rPr lang="fr-FR" altLang="fr-FR" dirty="0" err="1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compounders</a:t>
            </a:r>
            <a:r>
              <a:rPr lang="fr-FR" altLang="fr-FR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lang="fr-FR" altLang="fr-FR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521208" lvl="2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r>
              <a:rPr lang="fr-FR" altLang="fr-FR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SMARTCOMPUNDERS</a:t>
            </a:r>
          </a:p>
          <a:p>
            <a:pPr marL="521208" lvl="2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endParaRPr lang="fr-FR" altLang="fr-FR" dirty="0" smtClean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  <a:defRPr/>
            </a:pPr>
            <a:endParaRPr lang="fr-FR" altLang="fr-F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31" y="2296965"/>
            <a:ext cx="2309860" cy="24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4" y="404664"/>
            <a:ext cx="4036484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517744" y="6312399"/>
            <a:ext cx="14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Non exhaustif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649" y="4445298"/>
            <a:ext cx="3321049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RÃ©sultat de recherche d'images pour &quot;pharmoduct&quot;">
            <a:extLst>
              <a:ext uri="{FF2B5EF4-FFF2-40B4-BE49-F238E27FC236}">
                <a16:creationId xmlns:a16="http://schemas.microsoft.com/office/drawing/2014/main" xmlns="" id="{C46F9FCD-A1C8-4889-990A-C9BA44A6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2430729"/>
            <a:ext cx="1965719" cy="193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4592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lvl="1" indent="-457200">
              <a:spcBef>
                <a:spcPts val="600"/>
              </a:spcBef>
              <a:buSzPct val="80000"/>
            </a:pPr>
            <a:r>
              <a:rPr lang="fr-FR" alt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PHARMAHELP V2 </a:t>
            </a:r>
            <a:endParaRPr lang="fr-FR" altLang="fr-FR" dirty="0" smtClean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fr-FR" altLang="fr-FR" sz="2400" dirty="0" err="1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Fresenius</a:t>
            </a:r>
            <a:r>
              <a:rPr lang="fr-FR" altLang="fr-FR" sz="24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24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Kabi</a:t>
            </a:r>
          </a:p>
          <a:p>
            <a:pPr marL="82296" indent="0">
              <a:buNone/>
            </a:pPr>
            <a:endParaRPr lang="fr-FR" dirty="0" smtClean="0"/>
          </a:p>
          <a:p>
            <a:pPr marL="539496" lvl="1" indent="-457200">
              <a:spcBef>
                <a:spcPts val="600"/>
              </a:spcBef>
              <a:buSzPct val="80000"/>
            </a:pPr>
            <a:r>
              <a:rPr lang="fr-FR" dirty="0" err="1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Equashield</a:t>
            </a:r>
            <a:r>
              <a:rPr 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Pro  :</a:t>
            </a:r>
          </a:p>
          <a:p>
            <a:pPr marL="82296" indent="0">
              <a:buNone/>
            </a:pPr>
            <a:r>
              <a:rPr lang="fr-FR" dirty="0" smtClean="0"/>
              <a:t> travail en </a:t>
            </a:r>
          </a:p>
          <a:p>
            <a:pPr marL="82296" indent="0">
              <a:buNone/>
            </a:pPr>
            <a:r>
              <a:rPr lang="fr-FR" dirty="0" smtClean="0"/>
              <a:t>système clos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Gerpac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Conception d'une unité de préparation automatisée de chimiothérapies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AE90C-7F91-45F3-887F-FB16A94A2373}" type="slidenum">
              <a:rPr lang="fr-FR" altLang="fr-F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fr-FR" altLang="fr-FR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329887"/>
            <a:ext cx="6269203" cy="264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653136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 noGrp="1"/>
          </p:cNvSpPr>
          <p:nvPr>
            <p:ph type="title"/>
          </p:nvPr>
        </p:nvSpPr>
        <p:spPr/>
        <p:txBody>
          <a:bodyPr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1">
              <a:buFont typeface="StarSymbol"/>
              <a:buNone/>
              <a:defRPr/>
            </a:pPr>
            <a:r>
              <a:rPr lang="fr-FR" dirty="0" smtClean="0"/>
              <a:t>Automates 2/2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836713"/>
            <a:ext cx="2698751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70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529484" y="6408739"/>
            <a:ext cx="488949" cy="363537"/>
          </a:xfrm>
          <a:prstGeom prst="rect">
            <a:avLst/>
          </a:prstGeom>
        </p:spPr>
        <p:txBody>
          <a:bodyPr lIns="90000" tIns="45000" rIns="90000" bIns="45000"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58DF5A5-F19E-4BB2-A971-7C0E95826CFB}" type="slidenum">
              <a:rPr lang="fr-FR" altLang="fr-F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  <a:ea typeface="Arial Unicode MS" pitchFamily="34" charset="-128"/>
                <a:cs typeface="Tahoma" pitchFamily="34" charset="0"/>
              </a:rPr>
              <a:pPr eaLnBrk="1" hangingPunct="1">
                <a:defRPr/>
              </a:pPr>
              <a:t>19</a:t>
            </a:fld>
            <a:endParaRPr lang="fr-FR" altLang="fr-FR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1">
              <a:buFont typeface="StarSymbol"/>
              <a:buNone/>
              <a:defRPr/>
            </a:pPr>
            <a:r>
              <a:rPr lang="fr-FR" dirty="0" smtClean="0"/>
              <a:t>Robots 1/2</a:t>
            </a: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4294967295"/>
          </p:nvPr>
        </p:nvSpPr>
        <p:spPr>
          <a:xfrm>
            <a:off x="671149" y="1268761"/>
            <a:ext cx="11808883" cy="4608513"/>
          </a:xfrm>
        </p:spPr>
        <p:txBody>
          <a:bodyPr lIns="90000" tIns="45000" rIns="90000" bIns="45000"/>
          <a:lstStyle/>
          <a:p>
            <a:pPr marL="431800" lvl="1" indent="0">
              <a:spcBef>
                <a:spcPts val="400"/>
              </a:spcBef>
              <a:buClr>
                <a:srgbClr val="92D050"/>
              </a:buClr>
              <a:buSzPct val="68000"/>
              <a:buNone/>
              <a:defRPr/>
            </a:pPr>
            <a:r>
              <a:rPr lang="fr-FR" altLang="fr-FR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431800" lvl="1" indent="0">
              <a:spcBef>
                <a:spcPts val="400"/>
              </a:spcBef>
              <a:buClr>
                <a:srgbClr val="92D050"/>
              </a:buClr>
              <a:buSzPct val="68000"/>
              <a:buNone/>
              <a:defRPr/>
            </a:pPr>
            <a:r>
              <a:rPr lang="fr-FR" altLang="fr-FR" b="1" dirty="0" err="1" smtClean="0">
                <a:solidFill>
                  <a:srgbClr val="0070C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Monobras</a:t>
            </a:r>
            <a:r>
              <a:rPr lang="fr-FR" altLang="fr-FR" dirty="0" smtClean="0">
                <a:solidFill>
                  <a:srgbClr val="0070C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, unité de chargement indépendante de l’enceinte de travail, hotte à flux laminaire</a:t>
            </a:r>
            <a:endParaRPr lang="fr-FR" altLang="fr-FR" sz="2000" dirty="0" smtClean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r>
              <a:rPr lang="fr-FR" altLang="fr-FR" sz="20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IV STATION </a:t>
            </a:r>
            <a:r>
              <a:rPr lang="fr-FR" altLang="fr-FR" sz="2000" dirty="0" err="1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Onco</a:t>
            </a:r>
            <a:r>
              <a:rPr lang="fr-FR" altLang="fr-FR" sz="20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2400" dirty="0" err="1" smtClean="0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Omnicell</a:t>
            </a:r>
            <a:r>
              <a:rPr lang="fr-FR" altLang="fr-FR" sz="24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 </a:t>
            </a: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r>
              <a:rPr lang="fr-FR" altLang="fr-FR" sz="20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RIVA  </a:t>
            </a:r>
            <a:r>
              <a:rPr lang="fr-FR" altLang="fr-FR" sz="2000" dirty="0" err="1" smtClean="0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ARxIUM</a:t>
            </a:r>
            <a:r>
              <a:rPr lang="fr-FR" altLang="fr-FR" sz="20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lang="fr-FR" altLang="fr-FR" sz="16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étiquetage de la préparation</a:t>
            </a: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r>
              <a:rPr lang="fr-FR" altLang="fr-FR" sz="20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APOTECA </a:t>
            </a:r>
            <a:r>
              <a:rPr lang="fr-FR" altLang="fr-FR" sz="2000" dirty="0" err="1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chemo</a:t>
            </a:r>
            <a:r>
              <a:rPr lang="fr-FR" altLang="fr-FR" sz="20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2000" dirty="0" err="1" smtClean="0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Loccioni</a:t>
            </a:r>
            <a:r>
              <a:rPr lang="fr-FR" altLang="fr-FR" sz="20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18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lang="fr-FR" altLang="fr-FR" sz="16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perfuseur  captif </a:t>
            </a:r>
            <a:r>
              <a:rPr lang="fr-FR" altLang="fr-FR" sz="1600" dirty="0" err="1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prémonté</a:t>
            </a:r>
            <a:endParaRPr lang="fr-FR" altLang="fr-FR" sz="1600" dirty="0" smtClean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endParaRPr lang="fr-FR" altLang="fr-FR" sz="2000" dirty="0" smtClean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endParaRPr lang="fr-FR" altLang="fr-FR" sz="2000" dirty="0" smtClean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431800" lvl="1" indent="0">
              <a:spcBef>
                <a:spcPts val="400"/>
              </a:spcBef>
              <a:buClr>
                <a:srgbClr val="92D050"/>
              </a:buClr>
              <a:buSzPct val="68000"/>
              <a:buNone/>
              <a:defRPr/>
            </a:pPr>
            <a:endParaRPr lang="fr-FR" altLang="fr-FR" sz="2000" dirty="0" smtClean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  <a:defRPr/>
            </a:pPr>
            <a:endParaRPr lang="fr-FR" altLang="fr-F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8917" name="il_f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5" y="4029143"/>
            <a:ext cx="4655840" cy="267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905727"/>
            <a:ext cx="3791744" cy="291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01" y="4507622"/>
            <a:ext cx="4073299" cy="181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43042"/>
            <a:ext cx="2325159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1251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robotisation pour la production d’anticancéreux! 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5" y="1583111"/>
            <a:ext cx="3817490" cy="286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873" y="3436752"/>
            <a:ext cx="2235474" cy="31580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225" y="816638"/>
            <a:ext cx="3493037" cy="24626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19" y="1931087"/>
            <a:ext cx="4394200" cy="307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8406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529484" y="6408739"/>
            <a:ext cx="488949" cy="363537"/>
          </a:xfrm>
          <a:prstGeom prst="rect">
            <a:avLst/>
          </a:prstGeom>
        </p:spPr>
        <p:txBody>
          <a:bodyPr lIns="90000" tIns="45000" rIns="90000" bIns="45000"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58DF5A5-F19E-4BB2-A971-7C0E95826CFB}" type="slidenum">
              <a:rPr lang="fr-FR" altLang="fr-F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  <a:ea typeface="Arial Unicode MS" pitchFamily="34" charset="-128"/>
                <a:cs typeface="Tahoma" pitchFamily="34" charset="0"/>
              </a:rPr>
              <a:pPr eaLnBrk="1" hangingPunct="1">
                <a:defRPr/>
              </a:pPr>
              <a:t>20</a:t>
            </a:fld>
            <a:endParaRPr lang="fr-FR" altLang="fr-FR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1">
              <a:buFont typeface="StarSymbol"/>
              <a:buNone/>
              <a:defRPr/>
            </a:pPr>
            <a:r>
              <a:rPr lang="fr-FR" dirty="0" smtClean="0"/>
              <a:t>Robots 2/2</a:t>
            </a: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4294967295"/>
          </p:nvPr>
        </p:nvSpPr>
        <p:spPr>
          <a:xfrm>
            <a:off x="671149" y="1268761"/>
            <a:ext cx="11808883" cy="4608513"/>
          </a:xfrm>
        </p:spPr>
        <p:txBody>
          <a:bodyPr lIns="90000" tIns="45000" rIns="90000" bIns="45000"/>
          <a:lstStyle/>
          <a:p>
            <a:pPr marL="431800" lvl="1" indent="0">
              <a:spcBef>
                <a:spcPts val="400"/>
              </a:spcBef>
              <a:buClr>
                <a:srgbClr val="92D050"/>
              </a:buClr>
              <a:buSzPct val="68000"/>
              <a:buNone/>
              <a:defRPr/>
            </a:pPr>
            <a:r>
              <a:rPr lang="fr-FR" altLang="fr-FR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dirty="0" smtClean="0">
                <a:solidFill>
                  <a:srgbClr val="0070C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2 bras, </a:t>
            </a:r>
            <a:r>
              <a:rPr lang="fr-FR" altLang="fr-FR" sz="2000" dirty="0" smtClean="0">
                <a:solidFill>
                  <a:srgbClr val="0070C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en isolateur ou hotte, perfuseur </a:t>
            </a:r>
            <a:r>
              <a:rPr lang="fr-FR" altLang="fr-FR" sz="2000" dirty="0" err="1" smtClean="0">
                <a:solidFill>
                  <a:srgbClr val="0070C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prémonté</a:t>
            </a:r>
            <a:r>
              <a:rPr lang="fr-FR" altLang="fr-FR" sz="2000" dirty="0" smtClean="0">
                <a:solidFill>
                  <a:srgbClr val="0070C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possible </a:t>
            </a: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r>
              <a:rPr lang="fr-FR" altLang="fr-FR" sz="20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KIRO robot </a:t>
            </a:r>
            <a:r>
              <a:rPr lang="fr-FR" altLang="fr-FR" sz="2000" dirty="0" err="1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Grifols</a:t>
            </a:r>
            <a:r>
              <a:rPr lang="fr-FR" alt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18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sous hotte ou isolateur , chargement </a:t>
            </a:r>
          </a:p>
          <a:p>
            <a:pPr marL="431800" lvl="1" indent="0">
              <a:spcBef>
                <a:spcPts val="400"/>
              </a:spcBef>
              <a:buClr>
                <a:srgbClr val="92D050"/>
              </a:buClr>
              <a:buSzPct val="68000"/>
              <a:buNone/>
              <a:defRPr/>
            </a:pPr>
            <a:r>
              <a:rPr lang="fr-FR" altLang="fr-FR" sz="18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dans l’enceinte de travail </a:t>
            </a: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r>
              <a:rPr lang="fr-FR" altLang="fr-FR" sz="2000" dirty="0" smtClean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SMARTCOMPOUNDER</a:t>
            </a:r>
            <a:r>
              <a:rPr lang="fr-FR" alt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2000" dirty="0" smtClean="0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ACS </a:t>
            </a:r>
            <a:r>
              <a:rPr lang="fr-FR" altLang="fr-FR" sz="2000" dirty="0" err="1" smtClean="0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Steriline</a:t>
            </a:r>
            <a:r>
              <a:rPr lang="fr-FR" altLang="fr-FR" sz="2000" dirty="0" smtClean="0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2000" dirty="0" err="1" smtClean="0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Robotics</a:t>
            </a:r>
            <a:r>
              <a:rPr lang="fr-FR" altLang="fr-FR" sz="2000" dirty="0" smtClean="0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fr-FR" altLang="fr-FR" sz="1800" dirty="0">
                <a:solidFill>
                  <a:prstClr val="black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1800" dirty="0" smtClean="0">
                <a:solidFill>
                  <a:prstClr val="black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2 unités de chargement indépendantes , travail partiel en système clos </a:t>
            </a:r>
            <a:endParaRPr lang="fr-FR" altLang="fr-FR" sz="1800" dirty="0">
              <a:solidFill>
                <a:prstClr val="black"/>
              </a:solidFill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914400" lvl="1" indent="-457200">
              <a:spcBef>
                <a:spcPts val="400"/>
              </a:spcBef>
              <a:spcAft>
                <a:spcPts val="1413"/>
              </a:spcAft>
              <a:buClr>
                <a:srgbClr val="92D050"/>
              </a:buClr>
              <a:buSzPct val="68000"/>
              <a:defRPr/>
            </a:pPr>
            <a:endParaRPr lang="fr-FR" altLang="fr-FR" sz="2000" dirty="0" smtClean="0">
              <a:solidFill>
                <a:srgbClr val="FFC000"/>
              </a:solidFill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endParaRPr lang="fr-FR" altLang="fr-FR" dirty="0" smtClean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endParaRPr lang="fr-FR" altLang="fr-FR" sz="2000" dirty="0" smtClean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431800" lvl="1" indent="0">
              <a:spcBef>
                <a:spcPts val="400"/>
              </a:spcBef>
              <a:buClr>
                <a:srgbClr val="92D050"/>
              </a:buClr>
              <a:buSzPct val="68000"/>
              <a:buNone/>
              <a:defRPr/>
            </a:pPr>
            <a:endParaRPr lang="fr-FR" altLang="fr-FR" sz="2000" dirty="0" smtClean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  <a:defRPr/>
            </a:pPr>
            <a:endParaRPr lang="fr-FR" altLang="fr-F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099" name="Picture 3" descr="F:\GERPAC\2018\Kiro 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789040"/>
            <a:ext cx="5413257" cy="228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98"/>
          <a:stretch/>
        </p:blipFill>
        <p:spPr>
          <a:xfrm>
            <a:off x="6900745" y="3356992"/>
            <a:ext cx="4508697" cy="3709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4267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 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fr-FR" altLang="fr-FR" i="1" dirty="0" smtClean="0"/>
              <a:t>Un automate est un dispositif se comportant de manière automatique, c'est-à-dire sans intervention d'un humain. Ce comportement peut être figé, le système fera toujours la même chose, ou bien peut s'adapter à son environnement.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FR" altLang="fr-FR" b="1" dirty="0" err="1" smtClean="0"/>
              <a:t>Cobotique</a:t>
            </a:r>
            <a:r>
              <a:rPr lang="fr-FR" altLang="fr-FR" dirty="0" smtClean="0"/>
              <a:t> </a:t>
            </a:r>
            <a:r>
              <a:rPr lang="fr-FR" dirty="0" smtClean="0"/>
              <a:t>ou robotique collaborative est une technologie qui utilise la robotique, la mécanique, l'électronique et les sciences cognitives pour assister l'homme dans ses tâches quotidiennes. La </a:t>
            </a:r>
            <a:r>
              <a:rPr lang="fr-FR" dirty="0" err="1" smtClean="0"/>
              <a:t>cobotique</a:t>
            </a:r>
            <a:r>
              <a:rPr lang="fr-FR" dirty="0" smtClean="0"/>
              <a:t> permet des gains de productivité et d'aider les opérateurs dans les tâches pénibles.</a:t>
            </a:r>
            <a:endParaRPr lang="fr-FR" altLang="fr-FR" dirty="0" smtClean="0"/>
          </a:p>
        </p:txBody>
      </p:sp>
      <p:sp>
        <p:nvSpPr>
          <p:cNvPr id="6" name="Flèche vers le bas 5"/>
          <p:cNvSpPr/>
          <p:nvPr/>
        </p:nvSpPr>
        <p:spPr>
          <a:xfrm>
            <a:off x="5568696" y="3209544"/>
            <a:ext cx="438912" cy="539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78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en </a:t>
            </a:r>
            <a:r>
              <a:rPr lang="fr-FR" dirty="0" err="1" smtClean="0"/>
              <a:t>Pharmacotechnie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fr-FR" altLang="fr-FR" dirty="0" smtClean="0"/>
              <a:t>Appareil conforme à notre </a:t>
            </a:r>
            <a:r>
              <a:rPr lang="fr-FR" altLang="fr-FR" b="1" dirty="0" smtClean="0">
                <a:solidFill>
                  <a:srgbClr val="002060"/>
                </a:solidFill>
              </a:rPr>
              <a:t>réglementation</a:t>
            </a:r>
            <a:r>
              <a:rPr lang="fr-FR" alt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fr-FR" altLang="fr-FR" dirty="0" smtClean="0"/>
              <a:t>qui </a:t>
            </a:r>
            <a:r>
              <a:rPr lang="fr-FR" alt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altLang="fr-FR" dirty="0" smtClean="0"/>
              <a:t>permet la préparation de médicaments parentéraux avec un </a:t>
            </a:r>
            <a:r>
              <a:rPr lang="fr-FR" altLang="fr-FR" b="1" dirty="0" smtClean="0">
                <a:solidFill>
                  <a:srgbClr val="002060"/>
                </a:solidFill>
              </a:rPr>
              <a:t>minimum d’intervention humaine</a:t>
            </a:r>
            <a:r>
              <a:rPr lang="fr-FR" altLang="fr-FR" dirty="0" smtClean="0">
                <a:solidFill>
                  <a:srgbClr val="002060"/>
                </a:solidFill>
              </a:rPr>
              <a:t>.   </a:t>
            </a:r>
          </a:p>
          <a:p>
            <a:pPr marL="0" indent="0"/>
            <a:r>
              <a:rPr lang="fr-FR" altLang="fr-FR" dirty="0" smtClean="0"/>
              <a:t>Les </a:t>
            </a:r>
            <a:r>
              <a:rPr lang="fr-FR" altLang="fr-FR" dirty="0"/>
              <a:t>opérations de dilution de flacon, de prélèvements, de remplissage de seringues , de poches à perfusion sont réalisées de façon indépendante de l’intervention humaine,  et sont pilotées par un logiciel.</a:t>
            </a:r>
          </a:p>
          <a:p>
            <a:pPr marL="0" indent="0"/>
            <a:r>
              <a:rPr lang="fr-FR" altLang="fr-FR" dirty="0"/>
              <a:t>Actuellement sur le marché, il n’existe pas d’automate qui puisse fonctionner en dehors d’une présence humaine. Il faut quelqu’un pour alimenter l’automate et valider certaines étapes.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92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7CC0C85-33F9-454B-B88F-9C506509BA6F}" type="slidenum">
              <a:rPr lang="fr-FR"/>
              <a:pPr>
                <a:defRPr/>
              </a:pPr>
              <a:t>5</a:t>
            </a:fld>
            <a:r>
              <a:rPr lang="fr-FR"/>
              <a:t> -  -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2729" y="365125"/>
            <a:ext cx="11370833" cy="1325563"/>
          </a:xfrm>
        </p:spPr>
        <p:txBody>
          <a:bodyPr/>
          <a:lstStyle/>
          <a:p>
            <a:pPr algn="ctr"/>
            <a:r>
              <a:rPr lang="fr-FR" altLang="fr-FR" dirty="0" smtClean="0"/>
              <a:t>Les difficultés particulières  </a:t>
            </a:r>
            <a:br>
              <a:rPr lang="fr-FR" altLang="fr-FR" dirty="0" smtClean="0"/>
            </a:br>
            <a:r>
              <a:rPr lang="fr-FR" altLang="fr-FR" dirty="0" smtClean="0"/>
              <a:t>d’une préparation d’anticancéreux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altLang="fr-FR" dirty="0" smtClean="0"/>
              <a:t>Stérile</a:t>
            </a:r>
          </a:p>
          <a:p>
            <a:pPr marL="0" indent="0"/>
            <a:r>
              <a:rPr lang="fr-FR" altLang="fr-FR" dirty="0" smtClean="0"/>
              <a:t>Sans contamination chimique</a:t>
            </a:r>
          </a:p>
          <a:p>
            <a:pPr marL="0" indent="0"/>
            <a:r>
              <a:rPr lang="fr-FR" altLang="fr-FR" dirty="0" smtClean="0"/>
              <a:t>Le point de départ : Flacons de différentes tailles, solution, poudre, différentes dilution et solvants spécifiques, flacons </a:t>
            </a:r>
            <a:r>
              <a:rPr lang="fr-FR" altLang="fr-FR" dirty="0" err="1" smtClean="0"/>
              <a:t>multidoses</a:t>
            </a:r>
            <a:endParaRPr lang="fr-FR" altLang="fr-FR" dirty="0" smtClean="0"/>
          </a:p>
          <a:p>
            <a:pPr marL="0" indent="0"/>
            <a:r>
              <a:rPr lang="fr-FR" altLang="fr-FR" dirty="0" smtClean="0"/>
              <a:t>Le point final : différents contenants : poches de différentes tailles et formes , seringues, flacons, </a:t>
            </a:r>
            <a:r>
              <a:rPr lang="fr-FR" altLang="fr-FR" dirty="0" err="1" smtClean="0"/>
              <a:t>infuseurs</a:t>
            </a:r>
            <a:r>
              <a:rPr lang="fr-FR" altLang="fr-FR" dirty="0" smtClean="0"/>
              <a:t>;  prête à l’emploi pour les </a:t>
            </a:r>
            <a:r>
              <a:rPr lang="fr-FR" altLang="fr-FR" dirty="0" err="1" smtClean="0"/>
              <a:t>IDEs</a:t>
            </a:r>
            <a:endParaRPr lang="fr-FR" altLang="fr-FR" dirty="0" smtClean="0"/>
          </a:p>
          <a:p>
            <a:pPr marL="0" indent="0"/>
            <a:r>
              <a:rPr lang="fr-FR" altLang="fr-FR" dirty="0" smtClean="0"/>
              <a:t>La précision des doses et le flux tendu des prescriptions, les pics d’activité </a:t>
            </a:r>
          </a:p>
          <a:p>
            <a:pPr marL="0" indent="0"/>
            <a:r>
              <a:rPr lang="fr-FR" altLang="fr-FR" dirty="0" smtClean="0"/>
              <a:t>Les contrôles  in </a:t>
            </a:r>
            <a:r>
              <a:rPr lang="fr-FR" altLang="fr-FR" dirty="0" err="1" smtClean="0"/>
              <a:t>process</a:t>
            </a:r>
            <a:r>
              <a:rPr lang="fr-FR" altLang="fr-FR" dirty="0" smtClean="0"/>
              <a:t> nécessaires </a:t>
            </a:r>
          </a:p>
        </p:txBody>
      </p:sp>
    </p:spTree>
    <p:extLst>
      <p:ext uri="{BB962C8B-B14F-4D97-AF65-F5344CB8AC3E}">
        <p14:creationId xmlns="" xmlns:p14="http://schemas.microsoft.com/office/powerpoint/2010/main" val="7437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automatiser?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•"/>
            </a:pPr>
            <a:r>
              <a:rPr lang="fr-FR" altLang="fr-FR" dirty="0"/>
              <a:t>Sécurité patient : </a:t>
            </a:r>
            <a:r>
              <a:rPr lang="fr-FR" altLang="fr-FR" dirty="0" smtClean="0"/>
              <a:t>précision de prélèvement (5 % maxi), asepsie, contrôle en cours de fabrication, traçabilité de la préparation, étiquetage.</a:t>
            </a:r>
            <a:endParaRPr lang="fr-FR" altLang="fr-FR" dirty="0"/>
          </a:p>
          <a:p>
            <a:pPr marL="0" indent="0">
              <a:buFontTx/>
              <a:buChar char="•"/>
            </a:pPr>
            <a:r>
              <a:rPr lang="fr-FR" altLang="fr-FR" dirty="0"/>
              <a:t>Sécurité personnel : pas de risque de piqûre, confinement, ergonomie, simplicité d’utilisation, travail moins </a:t>
            </a:r>
            <a:r>
              <a:rPr lang="fr-FR" altLang="fr-FR" dirty="0" smtClean="0"/>
              <a:t>répétitif</a:t>
            </a:r>
            <a:endParaRPr lang="fr-FR" altLang="fr-FR" dirty="0"/>
          </a:p>
          <a:p>
            <a:pPr marL="0" indent="0">
              <a:buFontTx/>
              <a:buChar char="•"/>
            </a:pPr>
            <a:r>
              <a:rPr lang="fr-FR" altLang="fr-FR" dirty="0" smtClean="0"/>
              <a:t>Productivité : rapidité d’exécution, gestion des erreurs</a:t>
            </a:r>
          </a:p>
          <a:p>
            <a:pPr marL="0" indent="0">
              <a:buFontTx/>
              <a:buChar char="•"/>
            </a:pPr>
            <a:r>
              <a:rPr lang="fr-FR" altLang="fr-FR" dirty="0" smtClean="0"/>
              <a:t>Diminution </a:t>
            </a:r>
            <a:r>
              <a:rPr lang="fr-FR" altLang="fr-FR" dirty="0"/>
              <a:t>des </a:t>
            </a:r>
            <a:r>
              <a:rPr lang="fr-FR" altLang="fr-FR" dirty="0" smtClean="0"/>
              <a:t>coûts de la préparation </a:t>
            </a:r>
            <a:endParaRPr lang="fr-FR" altLang="fr-FR" dirty="0"/>
          </a:p>
          <a:p>
            <a:pPr marL="0" indent="0">
              <a:buFontTx/>
              <a:buChar char="•"/>
            </a:pPr>
            <a:r>
              <a:rPr lang="fr-FR" altLang="fr-FR" dirty="0" smtClean="0"/>
              <a:t> Adaptable </a:t>
            </a:r>
            <a:r>
              <a:rPr lang="fr-FR" altLang="fr-FR" dirty="0"/>
              <a:t>aux unités de préparation existantes</a:t>
            </a:r>
          </a:p>
          <a:p>
            <a:pPr marL="0" indent="0">
              <a:buFontTx/>
              <a:buChar char="•"/>
            </a:pPr>
            <a:r>
              <a:rPr lang="fr-FR" altLang="fr-FR" dirty="0"/>
              <a:t>Intégration au système d’information existant</a:t>
            </a:r>
          </a:p>
          <a:p>
            <a:pPr marL="0" indent="0"/>
            <a:endParaRPr lang="fr-FR" alt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5786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qui?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fr-FR" altLang="fr-FR" dirty="0" smtClean="0"/>
              <a:t>Activité à croissance importante ou à potentiel important de croissance</a:t>
            </a:r>
          </a:p>
          <a:p>
            <a:pPr marL="0" indent="0"/>
            <a:r>
              <a:rPr lang="fr-FR" altLang="fr-FR" dirty="0" smtClean="0"/>
              <a:t>Sous </a:t>
            </a:r>
            <a:r>
              <a:rPr lang="fr-FR" altLang="fr-FR" dirty="0" err="1" smtClean="0"/>
              <a:t>traitance</a:t>
            </a:r>
            <a:endParaRPr lang="fr-FR" altLang="fr-FR" dirty="0" smtClean="0"/>
          </a:p>
          <a:p>
            <a:pPr marL="0" indent="0"/>
            <a:r>
              <a:rPr lang="fr-FR" altLang="fr-FR" dirty="0" smtClean="0"/>
              <a:t>Locaux à m² restreints </a:t>
            </a:r>
          </a:p>
          <a:p>
            <a:pPr marL="0" indent="0"/>
            <a:r>
              <a:rPr lang="fr-FR" altLang="fr-FR" dirty="0" smtClean="0"/>
              <a:t>Nombre </a:t>
            </a:r>
            <a:r>
              <a:rPr lang="fr-FR" altLang="fr-FR" dirty="0"/>
              <a:t>restreint de </a:t>
            </a:r>
            <a:r>
              <a:rPr lang="fr-FR" altLang="fr-FR" dirty="0" smtClean="0"/>
              <a:t>principe actif utilisés</a:t>
            </a:r>
            <a:endParaRPr lang="fr-FR" altLang="fr-FR" dirty="0"/>
          </a:p>
          <a:p>
            <a:pPr marL="0" indent="0"/>
            <a:r>
              <a:rPr lang="fr-FR" altLang="fr-FR" dirty="0" smtClean="0"/>
              <a:t>Possible standardisation </a:t>
            </a:r>
            <a:r>
              <a:rPr lang="fr-FR" altLang="fr-FR" dirty="0"/>
              <a:t>des </a:t>
            </a:r>
            <a:r>
              <a:rPr lang="fr-FR" altLang="fr-FR" dirty="0" smtClean="0"/>
              <a:t>doses prescrites</a:t>
            </a:r>
          </a:p>
          <a:p>
            <a:pPr marL="0" indent="0"/>
            <a:r>
              <a:rPr lang="fr-FR" altLang="fr-FR" dirty="0" smtClean="0"/>
              <a:t>Volume de préparation</a:t>
            </a:r>
          </a:p>
          <a:p>
            <a:pPr marL="0" indent="0"/>
            <a:endParaRPr lang="fr-FR" alt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689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Déroulé de l’atelier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1ère partie :</a:t>
            </a:r>
          </a:p>
          <a:p>
            <a:pPr lvl="1"/>
            <a:r>
              <a:rPr lang="fr-FR" dirty="0" smtClean="0"/>
              <a:t>Présentations des expériences de chacun avec des différents équipements automatisés</a:t>
            </a:r>
          </a:p>
          <a:p>
            <a:pPr lvl="1"/>
            <a:r>
              <a:rPr lang="fr-FR" dirty="0" smtClean="0"/>
              <a:t>Echanges </a:t>
            </a:r>
          </a:p>
          <a:p>
            <a:r>
              <a:rPr lang="fr-FR" b="1" dirty="0" smtClean="0"/>
              <a:t>Pause</a:t>
            </a:r>
            <a:r>
              <a:rPr lang="fr-FR" dirty="0" smtClean="0"/>
              <a:t> </a:t>
            </a:r>
          </a:p>
          <a:p>
            <a:r>
              <a:rPr lang="fr-FR" b="1" dirty="0" smtClean="0"/>
              <a:t>2ème partie :</a:t>
            </a:r>
          </a:p>
          <a:p>
            <a:pPr lvl="1"/>
            <a:r>
              <a:rPr lang="fr-FR" dirty="0" smtClean="0"/>
              <a:t>Débats autour de 4 thèmes </a:t>
            </a:r>
          </a:p>
          <a:p>
            <a:r>
              <a:rPr lang="fr-FR" b="1" dirty="0" smtClean="0"/>
              <a:t>Conclusion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63394"/>
            <a:ext cx="10984992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Expériences pharmaceutiques de  différents équipements automatisés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216" y="1588957"/>
            <a:ext cx="10768584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b="1" dirty="0"/>
              <a:t>Elise </a:t>
            </a:r>
            <a:r>
              <a:rPr lang="fr-FR" b="1" dirty="0" err="1"/>
              <a:t>Goiffon</a:t>
            </a:r>
            <a:r>
              <a:rPr lang="fr-FR" dirty="0"/>
              <a:t> : </a:t>
            </a:r>
            <a:r>
              <a:rPr lang="fr-FR" dirty="0" smtClean="0"/>
              <a:t>Retour d’expérience </a:t>
            </a:r>
            <a:r>
              <a:rPr lang="fr-FR" dirty="0"/>
              <a:t>d’automatisation par pompe de </a:t>
            </a:r>
            <a:r>
              <a:rPr lang="fr-FR" dirty="0" smtClean="0"/>
              <a:t>répartition Diana (ICU) </a:t>
            </a:r>
            <a:endParaRPr lang="fr-FR" dirty="0"/>
          </a:p>
          <a:p>
            <a:pPr algn="just"/>
            <a:r>
              <a:rPr lang="fr-FR" b="1" dirty="0"/>
              <a:t>Laurence Escalup</a:t>
            </a:r>
            <a:r>
              <a:rPr lang="fr-FR" dirty="0"/>
              <a:t> : Retour d’expérience de 10 ans d’automatisation </a:t>
            </a:r>
            <a:r>
              <a:rPr lang="fr-FR" dirty="0" err="1"/>
              <a:t>PharmaHelp</a:t>
            </a:r>
            <a:r>
              <a:rPr lang="fr-FR" dirty="0"/>
              <a:t> V1 (MDS-</a:t>
            </a:r>
            <a:r>
              <a:rPr lang="fr-FR" dirty="0" err="1"/>
              <a:t>Frésenius</a:t>
            </a:r>
            <a:r>
              <a:rPr lang="fr-FR" dirty="0"/>
              <a:t>)</a:t>
            </a:r>
          </a:p>
          <a:p>
            <a:pPr algn="just"/>
            <a:r>
              <a:rPr lang="fr-FR" b="1" dirty="0"/>
              <a:t>Marie Laure </a:t>
            </a:r>
            <a:r>
              <a:rPr lang="fr-FR" b="1" dirty="0" err="1"/>
              <a:t>Brandely</a:t>
            </a:r>
            <a:r>
              <a:rPr lang="fr-FR" dirty="0"/>
              <a:t> : </a:t>
            </a:r>
            <a:r>
              <a:rPr lang="fr-FR" dirty="0" smtClean="0"/>
              <a:t>Retour </a:t>
            </a:r>
            <a:r>
              <a:rPr lang="fr-FR" dirty="0"/>
              <a:t>d’expérience avec le robot KIRO (</a:t>
            </a:r>
            <a:r>
              <a:rPr lang="fr-FR" dirty="0" err="1"/>
              <a:t>Grifols</a:t>
            </a:r>
            <a:r>
              <a:rPr lang="fr-FR" dirty="0"/>
              <a:t>) </a:t>
            </a:r>
          </a:p>
          <a:p>
            <a:pPr algn="just"/>
            <a:r>
              <a:rPr lang="fr-FR" b="1" dirty="0"/>
              <a:t>Romain </a:t>
            </a:r>
            <a:r>
              <a:rPr lang="fr-FR" b="1" dirty="0" err="1"/>
              <a:t>Desmaris</a:t>
            </a:r>
            <a:r>
              <a:rPr lang="fr-FR" b="1" dirty="0"/>
              <a:t> </a:t>
            </a:r>
            <a:r>
              <a:rPr lang="fr-FR" dirty="0"/>
              <a:t>: Retour de 18 mois d’expérience avec le robot </a:t>
            </a:r>
            <a:r>
              <a:rPr lang="fr-FR" dirty="0" err="1"/>
              <a:t>Apoteca</a:t>
            </a:r>
            <a:r>
              <a:rPr lang="fr-FR" dirty="0"/>
              <a:t> (</a:t>
            </a:r>
            <a:r>
              <a:rPr lang="fr-FR" dirty="0" err="1"/>
              <a:t>Loccioni</a:t>
            </a:r>
            <a:r>
              <a:rPr lang="fr-FR" dirty="0"/>
              <a:t>)</a:t>
            </a:r>
          </a:p>
          <a:p>
            <a:pPr algn="just"/>
            <a:r>
              <a:rPr lang="fr-FR" b="1" dirty="0" err="1"/>
              <a:t>Thierno</a:t>
            </a:r>
            <a:r>
              <a:rPr lang="fr-FR" b="1" dirty="0"/>
              <a:t> </a:t>
            </a:r>
            <a:r>
              <a:rPr lang="fr-FR" b="1" dirty="0" err="1"/>
              <a:t>Guiro</a:t>
            </a:r>
            <a:r>
              <a:rPr lang="fr-FR" b="1" dirty="0"/>
              <a:t> </a:t>
            </a:r>
            <a:r>
              <a:rPr lang="fr-FR" dirty="0"/>
              <a:t> : Expérience américaine RIVA (</a:t>
            </a:r>
            <a:r>
              <a:rPr lang="fr-FR" dirty="0" err="1"/>
              <a:t>Arxium</a:t>
            </a:r>
            <a:r>
              <a:rPr lang="fr-FR" dirty="0"/>
              <a:t>)  pour la préparation des injectables autres qu’anticancéreux </a:t>
            </a:r>
          </a:p>
          <a:p>
            <a:pPr algn="just"/>
            <a:r>
              <a:rPr lang="fr-FR" b="1" dirty="0" err="1"/>
              <a:t>Khedidja</a:t>
            </a:r>
            <a:r>
              <a:rPr lang="fr-FR" b="1" dirty="0"/>
              <a:t> </a:t>
            </a:r>
            <a:r>
              <a:rPr lang="fr-FR" b="1" dirty="0" err="1"/>
              <a:t>Bekhtari</a:t>
            </a:r>
            <a:r>
              <a:rPr lang="fr-FR" dirty="0"/>
              <a:t>: Expérience récente  de l’automate  ACS  (</a:t>
            </a:r>
            <a:r>
              <a:rPr lang="fr-FR" dirty="0" err="1"/>
              <a:t>Steriline</a:t>
            </a:r>
            <a:r>
              <a:rPr lang="fr-FR" dirty="0"/>
              <a:t>)</a:t>
            </a:r>
          </a:p>
          <a:p>
            <a:pPr algn="just"/>
            <a:r>
              <a:rPr lang="fr-FR" b="1" dirty="0"/>
              <a:t>Isabelle  </a:t>
            </a:r>
            <a:r>
              <a:rPr lang="fr-FR" b="1" dirty="0" err="1"/>
              <a:t>Princet</a:t>
            </a:r>
            <a:r>
              <a:rPr lang="fr-FR" dirty="0"/>
              <a:t> : Critères de choix  et conséquences d’organisation </a:t>
            </a:r>
            <a:r>
              <a:rPr lang="fr-FR" dirty="0" err="1"/>
              <a:t>Pharmoduct</a:t>
            </a:r>
            <a:r>
              <a:rPr lang="fr-FR" dirty="0"/>
              <a:t> (</a:t>
            </a:r>
            <a:r>
              <a:rPr lang="fr-FR" dirty="0" err="1"/>
              <a:t>Dedalus</a:t>
            </a:r>
            <a:r>
              <a:rPr lang="fr-FR" dirty="0"/>
              <a:t> )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136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4" id="{9D27E2C6-1A97-1B49-80DF-D880740280A2}" vid="{8A76BB03-172B-CA4F-BD24-FEB8FF3C4E7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356</TotalTime>
  <Words>614</Words>
  <Application>Microsoft Office PowerPoint</Application>
  <PresentationFormat>Personnalisé</PresentationFormat>
  <Paragraphs>157</Paragraphs>
  <Slides>20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Atelier I:  Automatisation de la préparation des chimiothérapies Retour d’expérience et perspectives </vt:lpstr>
      <vt:lpstr>La robotisation pour la production d’anticancéreux!  </vt:lpstr>
      <vt:lpstr>Définitions </vt:lpstr>
      <vt:lpstr>Application en Pharmacotechnie</vt:lpstr>
      <vt:lpstr>Les difficultés particulières   d’une préparation d’anticancéreux</vt:lpstr>
      <vt:lpstr>Pourquoi automatiser?</vt:lpstr>
      <vt:lpstr>Pour qui?</vt:lpstr>
      <vt:lpstr>Déroulé de l’atelier</vt:lpstr>
      <vt:lpstr>Expériences pharmaceutiques de  différents équipements automatisés </vt:lpstr>
      <vt:lpstr>Retour de vos réponses au questionnaire</vt:lpstr>
      <vt:lpstr>Vos réponses aux questions :  61 réponses.2</vt:lpstr>
      <vt:lpstr>Vos réponses aux questions : </vt:lpstr>
      <vt:lpstr>Vos réponses aux questions : </vt:lpstr>
      <vt:lpstr>Les différentes thèmes en 2eme partie </vt:lpstr>
      <vt:lpstr>Back up </vt:lpstr>
      <vt:lpstr>  Pompes</vt:lpstr>
      <vt:lpstr>Automates 1/2</vt:lpstr>
      <vt:lpstr>Automates 2/2</vt:lpstr>
      <vt:lpstr>Robots 1/2</vt:lpstr>
      <vt:lpstr>Robots 2/2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TOURNAMILLE Jean-Francois</dc:creator>
  <cp:lastModifiedBy>lescalup</cp:lastModifiedBy>
  <cp:revision>44</cp:revision>
  <dcterms:created xsi:type="dcterms:W3CDTF">2019-09-26T16:47:05Z</dcterms:created>
  <dcterms:modified xsi:type="dcterms:W3CDTF">2019-10-09T11:17:25Z</dcterms:modified>
</cp:coreProperties>
</file>