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C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5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7B253D-9B4B-8644-8B5F-E80295198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8ECA7A-B6AC-5642-8E19-7917CA25C8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09CF56-FE51-374F-9A90-E5048CD82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816A-3580-6C46-8F6D-43645FC76D54}" type="datetimeFigureOut">
              <a:rPr lang="fr-FR" smtClean="0"/>
              <a:pPr/>
              <a:t>09/10/2019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BDE085-32DB-924D-8D3D-1C1CED760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6309F7-8DD3-2F4F-9623-3BE9D8832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5730-50F9-5443-8E03-53FDCFE164F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5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C5B99A-477E-C54D-BA0D-DBEC03036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29003A0-DB13-294F-A59D-64C43EB7BA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C094FE-3343-6445-8CC4-A4599983D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816A-3580-6C46-8F6D-43645FC76D54}" type="datetimeFigureOut">
              <a:rPr lang="fr-FR" smtClean="0"/>
              <a:pPr/>
              <a:t>09/10/2019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4CF49F-A073-0E4E-8F85-16EA5A05A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E2FAC4-EAB2-E142-9BB0-DD5BE051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5730-50F9-5443-8E03-53FDCFE164F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6028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EB89B25-FEE4-604B-B05C-3F810877EB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48D0C4F-48ED-3246-81CB-FD202A4F32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9617C8-03E1-0B4C-B6F1-B99FB54D4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816A-3580-6C46-8F6D-43645FC76D54}" type="datetimeFigureOut">
              <a:rPr lang="fr-FR" smtClean="0"/>
              <a:pPr/>
              <a:t>09/10/2019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590C15-9947-2742-8CF4-F15418E67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C8E635-C54A-374F-A5F1-11BF9CD70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5730-50F9-5443-8E03-53FDCFE164F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551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073C8A-2BA4-7A47-B36A-AFCF96F3C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69E41A-8FAA-8541-976D-E953C2E91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F82CA5-02C7-BC43-B100-AC8D90EEE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816A-3580-6C46-8F6D-43645FC76D54}" type="datetimeFigureOut">
              <a:rPr lang="fr-FR" smtClean="0"/>
              <a:pPr/>
              <a:t>09/10/2019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3D39EA-4C69-6F44-9EFA-2AAB7D757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49EEE0-D76B-774A-A3A7-48AC9077E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5730-50F9-5443-8E03-53FDCFE164F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02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6B4F42-A758-8645-99B1-2C3644B7B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15FF60-41DB-F343-9BCD-3A9F9EDB9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81F89D-7B17-3B40-A3DE-AC016CB27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816A-3580-6C46-8F6D-43645FC76D54}" type="datetimeFigureOut">
              <a:rPr lang="fr-FR" smtClean="0"/>
              <a:pPr/>
              <a:t>09/10/2019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D21646-EEA5-B14D-B993-EC6F5827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0ECF79-07C0-FF44-8037-80BBD6C06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5730-50F9-5443-8E03-53FDCFE164F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50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A9ABC7-D364-E149-BC35-508BAB378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85D6F1-1D78-8743-9D34-351CBE2A08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AA561EF-D880-0443-9F19-63D32DF21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B2433A-D26C-C643-AFB4-0E755DDF1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816A-3580-6C46-8F6D-43645FC76D54}" type="datetimeFigureOut">
              <a:rPr lang="fr-FR" smtClean="0"/>
              <a:pPr/>
              <a:t>09/10/2019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24FB419-B869-3244-BE69-001399990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8ECA67-A234-D349-8520-D12732F3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5730-50F9-5443-8E03-53FDCFE164F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187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FB99E5-3070-2D49-9FC3-B1AF85207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B25030-9987-AF4E-B61A-34AEFD5E1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2F6A3F-BD10-4B45-B8C2-2BA720D6A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5EE6ADB-9B5D-0F49-A901-1F1277A76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E8F7B64-1824-E74C-AE7A-6F46E99D88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5CFDDCC-EE92-B54E-98A6-A8BE913F0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816A-3580-6C46-8F6D-43645FC76D54}" type="datetimeFigureOut">
              <a:rPr lang="fr-FR" smtClean="0"/>
              <a:pPr/>
              <a:t>09/10/2019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34ABE3C-D9AC-8C42-8D80-941A9C7D8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E307257-B081-E24B-BBD1-DEA6FF75B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5730-50F9-5443-8E03-53FDCFE164F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002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90C7B6-29DA-6741-BBDD-67286422B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EACDBD7-A827-334F-B0DB-2CFAC5B1D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816A-3580-6C46-8F6D-43645FC76D54}" type="datetimeFigureOut">
              <a:rPr lang="fr-FR" smtClean="0"/>
              <a:pPr/>
              <a:t>09/10/2019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FCB728C-F558-304F-BABE-84C2BE55F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D67E5F3-CDE4-7E4E-8DDF-373FAEEA7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5730-50F9-5443-8E03-53FDCFE164F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33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58EFB35-37B5-814E-A108-65BE7EFB5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816A-3580-6C46-8F6D-43645FC76D54}" type="datetimeFigureOut">
              <a:rPr lang="fr-FR" smtClean="0"/>
              <a:pPr/>
              <a:t>09/10/2019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F00960B-3E47-8141-B892-933D2C03B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809FA9E-110B-DF46-9BC8-6508A51D6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5730-50F9-5443-8E03-53FDCFE164F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56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E451FF-5A24-AB4B-8371-EC368F032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2E27A8-F0E9-7F41-BC87-BA0039258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95A56AA-CE33-0743-AB32-A8D9F948DD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4DC2D34-5DEB-DF47-8232-C5839E115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816A-3580-6C46-8F6D-43645FC76D54}" type="datetimeFigureOut">
              <a:rPr lang="fr-FR" smtClean="0"/>
              <a:pPr/>
              <a:t>09/10/2019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9BBBBC-6720-694F-A98B-83C41FEF1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32AFA8-78D4-DA4B-A111-FB645FB4C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5730-50F9-5443-8E03-53FDCFE164F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759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E6B183-23F3-664C-89B4-C72DBF539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3CF52B9-FE2B-1C4E-81B1-03FE613D09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8F89A37-6055-834B-A002-8F0FF7E0F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D212CE-11A5-DB44-91E2-8DE342FBE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816A-3580-6C46-8F6D-43645FC76D54}" type="datetimeFigureOut">
              <a:rPr lang="fr-FR" smtClean="0"/>
              <a:pPr/>
              <a:t>09/10/2019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42A6F0-4330-3842-972E-8C3DC0A2D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89D0C1-2690-4F40-B306-3DCB7B6F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B5730-50F9-5443-8E03-53FDCFE164F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364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6668BC7-8596-4B44-8142-B7D8FCB7A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2BC81F-D665-974D-BC2F-2C21C43E6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75A43C-5B5A-2E41-A915-A043F2894B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7816A-3580-6C46-8F6D-43645FC76D54}" type="datetimeFigureOut">
              <a:rPr lang="fr-FR" smtClean="0"/>
              <a:pPr/>
              <a:t>09/10/2019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FFB640-82FC-C945-BEAC-CFC6F46596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273BB8-AF42-C648-B6F8-B9075487D9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B5730-50F9-5443-8E03-53FDCFE164F7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2DEDB2E-C861-4C47-8540-9657B15916A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2" y="0"/>
            <a:ext cx="12194821" cy="68510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33235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A88511-B913-2C44-B8D6-B6455F2812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fr-FR" dirty="0"/>
              <a:t>CONCLUSION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B770F8-B71A-0144-BA3F-A9ED84BBC1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701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8F139A-BA5B-B246-861D-BCCB28088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Automatisation : un matériel varié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A7A83F-A4C2-1049-8134-C4E262713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815"/>
            <a:ext cx="10515600" cy="4753834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Offre variée avec de nombreux fournisseurs</a:t>
            </a:r>
          </a:p>
          <a:p>
            <a:pPr lvl="1"/>
            <a:r>
              <a:rPr lang="fr-FR" dirty="0"/>
              <a:t>Seringues automatiques </a:t>
            </a:r>
          </a:p>
          <a:p>
            <a:pPr lvl="2"/>
            <a:r>
              <a:rPr lang="fr-FR" dirty="0"/>
              <a:t>(Diana ACS® -</a:t>
            </a:r>
            <a:r>
              <a:rPr lang="fr-FR" dirty="0" err="1"/>
              <a:t>Icumed</a:t>
            </a:r>
            <a:r>
              <a:rPr lang="fr-FR" dirty="0"/>
              <a:t>),…</a:t>
            </a:r>
          </a:p>
          <a:p>
            <a:pPr lvl="1"/>
            <a:r>
              <a:rPr lang="fr-FR" dirty="0"/>
              <a:t>Pompes péristaltiques </a:t>
            </a:r>
          </a:p>
          <a:p>
            <a:pPr lvl="2"/>
            <a:r>
              <a:rPr lang="fr-FR" dirty="0"/>
              <a:t>(</a:t>
            </a:r>
            <a:r>
              <a:rPr lang="fr-FR" dirty="0" err="1"/>
              <a:t>Baxa</a:t>
            </a:r>
            <a:r>
              <a:rPr lang="fr-FR" dirty="0"/>
              <a:t> </a:t>
            </a:r>
            <a:r>
              <a:rPr lang="fr-FR" dirty="0" err="1"/>
              <a:t>Repeater</a:t>
            </a:r>
            <a:r>
              <a:rPr lang="fr-FR" dirty="0"/>
              <a:t> </a:t>
            </a:r>
            <a:r>
              <a:rPr lang="fr-FR" dirty="0" err="1"/>
              <a:t>Pump</a:t>
            </a:r>
            <a:r>
              <a:rPr lang="fr-FR" dirty="0"/>
              <a:t>® – Baxter),…</a:t>
            </a:r>
          </a:p>
          <a:p>
            <a:pPr lvl="1"/>
            <a:r>
              <a:rPr lang="fr-FR" dirty="0"/>
              <a:t>Robots avec bras</a:t>
            </a:r>
          </a:p>
          <a:p>
            <a:pPr lvl="2"/>
            <a:r>
              <a:rPr lang="fr-FR" dirty="0"/>
              <a:t>1 bras</a:t>
            </a:r>
          </a:p>
          <a:p>
            <a:pPr lvl="3"/>
            <a:r>
              <a:rPr lang="fr-FR" dirty="0"/>
              <a:t>IV Station </a:t>
            </a:r>
            <a:r>
              <a:rPr lang="fr-FR" dirty="0" err="1"/>
              <a:t>Onco</a:t>
            </a:r>
            <a:r>
              <a:rPr lang="fr-FR" dirty="0"/>
              <a:t>® - </a:t>
            </a:r>
            <a:r>
              <a:rPr lang="fr-FR" dirty="0" err="1"/>
              <a:t>Omnicell</a:t>
            </a:r>
            <a:endParaRPr lang="fr-FR" dirty="0"/>
          </a:p>
          <a:p>
            <a:pPr lvl="3"/>
            <a:r>
              <a:rPr lang="fr-FR" dirty="0" err="1"/>
              <a:t>Apoteca</a:t>
            </a:r>
            <a:r>
              <a:rPr lang="fr-FR" dirty="0"/>
              <a:t> </a:t>
            </a:r>
            <a:r>
              <a:rPr lang="fr-FR" dirty="0" err="1"/>
              <a:t>Chemo</a:t>
            </a:r>
            <a:r>
              <a:rPr lang="fr-FR" dirty="0"/>
              <a:t> ® - </a:t>
            </a:r>
            <a:r>
              <a:rPr lang="fr-FR" dirty="0" err="1"/>
              <a:t>Loccioni</a:t>
            </a:r>
            <a:endParaRPr lang="fr-FR" dirty="0"/>
          </a:p>
          <a:p>
            <a:pPr lvl="3"/>
            <a:r>
              <a:rPr lang="fr-FR" dirty="0"/>
              <a:t>Riva ® -</a:t>
            </a:r>
            <a:r>
              <a:rPr lang="fr-FR" dirty="0" err="1"/>
              <a:t>Arxium</a:t>
            </a:r>
            <a:endParaRPr lang="fr-FR" dirty="0"/>
          </a:p>
          <a:p>
            <a:pPr lvl="2"/>
            <a:r>
              <a:rPr lang="fr-FR" dirty="0"/>
              <a:t>2 bras</a:t>
            </a:r>
          </a:p>
          <a:p>
            <a:pPr lvl="3"/>
            <a:r>
              <a:rPr lang="fr-FR" dirty="0"/>
              <a:t>Kiro </a:t>
            </a:r>
            <a:r>
              <a:rPr lang="fr-FR" dirty="0" err="1"/>
              <a:t>Oncology</a:t>
            </a:r>
            <a:r>
              <a:rPr lang="fr-FR" dirty="0"/>
              <a:t> ® - </a:t>
            </a:r>
            <a:r>
              <a:rPr lang="fr-FR" dirty="0" err="1"/>
              <a:t>Grifols</a:t>
            </a:r>
            <a:endParaRPr lang="fr-FR" dirty="0"/>
          </a:p>
          <a:p>
            <a:pPr lvl="3"/>
            <a:r>
              <a:rPr lang="fr-FR" dirty="0"/>
              <a:t>Intelligent </a:t>
            </a:r>
            <a:r>
              <a:rPr lang="fr-FR" dirty="0" err="1"/>
              <a:t>Compounding</a:t>
            </a:r>
            <a:r>
              <a:rPr lang="fr-FR" dirty="0"/>
              <a:t> System ICS ®- </a:t>
            </a:r>
            <a:r>
              <a:rPr lang="fr-FR" dirty="0" err="1"/>
              <a:t>Steriline</a:t>
            </a:r>
            <a:endParaRPr lang="fr-FR" dirty="0"/>
          </a:p>
          <a:p>
            <a:pPr lvl="1"/>
            <a:r>
              <a:rPr lang="fr-FR" dirty="0"/>
              <a:t>Robots Sans bras </a:t>
            </a:r>
          </a:p>
          <a:p>
            <a:pPr lvl="3"/>
            <a:r>
              <a:rPr lang="fr-FR" dirty="0" err="1"/>
              <a:t>Pharmahelp</a:t>
            </a:r>
            <a:r>
              <a:rPr lang="fr-FR" dirty="0"/>
              <a:t> ®-  </a:t>
            </a:r>
            <a:r>
              <a:rPr lang="fr-FR" dirty="0" err="1"/>
              <a:t>Fresenius</a:t>
            </a:r>
            <a:r>
              <a:rPr lang="fr-FR" dirty="0"/>
              <a:t> Kabi</a:t>
            </a:r>
          </a:p>
          <a:p>
            <a:pPr lvl="3"/>
            <a:r>
              <a:rPr lang="fr-FR" dirty="0" err="1"/>
              <a:t>Pharmoduct</a:t>
            </a:r>
            <a:r>
              <a:rPr lang="fr-FR" dirty="0"/>
              <a:t>® - </a:t>
            </a:r>
            <a:r>
              <a:rPr lang="fr-FR" dirty="0" err="1"/>
              <a:t>Dedalus</a:t>
            </a:r>
            <a:endParaRPr lang="fr-FR" dirty="0"/>
          </a:p>
          <a:p>
            <a:pPr lvl="2"/>
            <a:endParaRPr lang="fr-FR" dirty="0"/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8840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8F139A-BA5B-B246-861D-BCCB28088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Comparaison robots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A7A83F-A4C2-1049-8134-C4E262713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145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/>
              <a:t>Environnement de travail</a:t>
            </a:r>
          </a:p>
          <a:p>
            <a:endParaRPr lang="fr-FR" dirty="0"/>
          </a:p>
          <a:p>
            <a:pPr lvl="2"/>
            <a:endParaRPr lang="fr-FR" dirty="0"/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573904" y="2151529"/>
          <a:ext cx="81280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Robot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Environnement</a:t>
                      </a:r>
                      <a:r>
                        <a:rPr lang="fr-FR" baseline="0" dirty="0"/>
                        <a:t>  de travail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IV Station </a:t>
                      </a:r>
                      <a:r>
                        <a:rPr lang="fr-FR" dirty="0" err="1"/>
                        <a:t>Onco</a:t>
                      </a:r>
                      <a:r>
                        <a:rPr lang="fr-FR" dirty="0"/>
                        <a:t>® - </a:t>
                      </a:r>
                      <a:r>
                        <a:rPr lang="fr-FR" dirty="0" err="1"/>
                        <a:t>Omnicell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Flux</a:t>
                      </a:r>
                      <a:r>
                        <a:rPr lang="fr-FR" baseline="0" dirty="0"/>
                        <a:t> laminaire 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/>
                        <a:t>Apoteca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Chemo</a:t>
                      </a:r>
                      <a:r>
                        <a:rPr lang="fr-FR" dirty="0"/>
                        <a:t> ® - </a:t>
                      </a:r>
                      <a:r>
                        <a:rPr lang="fr-FR" dirty="0" err="1"/>
                        <a:t>Loccioni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Flux</a:t>
                      </a:r>
                      <a:r>
                        <a:rPr lang="fr-FR" baseline="0" dirty="0"/>
                        <a:t> laminaire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Riva ® -</a:t>
                      </a:r>
                      <a:r>
                        <a:rPr lang="fr-FR" dirty="0" err="1"/>
                        <a:t>Arxium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Flux</a:t>
                      </a:r>
                      <a:r>
                        <a:rPr lang="fr-FR" baseline="0" dirty="0"/>
                        <a:t> laminaire 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Kiro </a:t>
                      </a:r>
                      <a:r>
                        <a:rPr lang="fr-FR" dirty="0" err="1"/>
                        <a:t>Oncology</a:t>
                      </a:r>
                      <a:r>
                        <a:rPr lang="fr-FR" dirty="0"/>
                        <a:t> ® - </a:t>
                      </a:r>
                      <a:r>
                        <a:rPr lang="fr-FR" dirty="0" err="1"/>
                        <a:t>Grifols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Flux</a:t>
                      </a:r>
                      <a:r>
                        <a:rPr lang="fr-FR" baseline="0" dirty="0"/>
                        <a:t> laminaire  ou isolateur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Intelligent </a:t>
                      </a:r>
                      <a:r>
                        <a:rPr lang="fr-FR" dirty="0" err="1"/>
                        <a:t>Compounding</a:t>
                      </a:r>
                      <a:r>
                        <a:rPr lang="fr-FR" dirty="0"/>
                        <a:t> System ICS ®- </a:t>
                      </a:r>
                      <a:r>
                        <a:rPr lang="fr-FR" dirty="0" err="1"/>
                        <a:t>Steriline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Isolateur </a:t>
                      </a:r>
                      <a:r>
                        <a:rPr lang="fr-FR" baseline="0" dirty="0"/>
                        <a:t> (</a:t>
                      </a:r>
                      <a:r>
                        <a:rPr lang="fr-FR" dirty="0"/>
                        <a:t>H2O2)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/>
                        <a:t>Pharmahelp</a:t>
                      </a:r>
                      <a:r>
                        <a:rPr lang="fr-FR" dirty="0"/>
                        <a:t> ®-  </a:t>
                      </a:r>
                      <a:r>
                        <a:rPr lang="fr-FR" dirty="0" err="1"/>
                        <a:t>Fresenius</a:t>
                      </a:r>
                      <a:r>
                        <a:rPr lang="fr-FR" dirty="0"/>
                        <a:t> Kabi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Flux</a:t>
                      </a:r>
                      <a:r>
                        <a:rPr lang="fr-FR" baseline="0" dirty="0"/>
                        <a:t> laminaire ou  Isolateur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/>
                        <a:t>Pharmoduct</a:t>
                      </a:r>
                      <a:r>
                        <a:rPr lang="fr-FR" dirty="0"/>
                        <a:t>® - </a:t>
                      </a:r>
                      <a:r>
                        <a:rPr lang="fr-FR" dirty="0" err="1"/>
                        <a:t>Dedalus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Flux</a:t>
                      </a:r>
                      <a:r>
                        <a:rPr lang="fr-FR" baseline="0" dirty="0"/>
                        <a:t> laminaire 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840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8F139A-BA5B-B246-861D-BCCB28088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Comparaison robots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A7A83F-A4C2-1049-8134-C4E262713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145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/>
              <a:t>Types de contenant final</a:t>
            </a:r>
          </a:p>
          <a:p>
            <a:pPr lvl="2"/>
            <a:endParaRPr lang="fr-FR" dirty="0"/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231506"/>
              </p:ext>
            </p:extLst>
          </p:nvPr>
        </p:nvGraphicFramePr>
        <p:xfrm>
          <a:off x="1573904" y="2151529"/>
          <a:ext cx="81280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Robot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Contenant</a:t>
                      </a:r>
                      <a:r>
                        <a:rPr lang="fr-FR" baseline="0" dirty="0"/>
                        <a:t> final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IV Station </a:t>
                      </a:r>
                      <a:r>
                        <a:rPr lang="fr-FR" dirty="0" err="1"/>
                        <a:t>Onco</a:t>
                      </a:r>
                      <a:r>
                        <a:rPr lang="fr-FR" dirty="0"/>
                        <a:t>® - </a:t>
                      </a:r>
                      <a:r>
                        <a:rPr lang="fr-FR" dirty="0" err="1"/>
                        <a:t>Omnicell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Flacons,</a:t>
                      </a:r>
                      <a:r>
                        <a:rPr lang="fr-FR" baseline="0" dirty="0"/>
                        <a:t> poches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/>
                        <a:t>Apoteca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Chemo</a:t>
                      </a:r>
                      <a:r>
                        <a:rPr lang="fr-FR" dirty="0"/>
                        <a:t> ® - </a:t>
                      </a:r>
                      <a:r>
                        <a:rPr lang="fr-FR" dirty="0" err="1"/>
                        <a:t>Loccioni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/>
                        <a:t>poches, seringues, </a:t>
                      </a:r>
                      <a:r>
                        <a:rPr lang="fr-FR" baseline="0" dirty="0" err="1"/>
                        <a:t>infuseurs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Riva ® - </a:t>
                      </a:r>
                      <a:r>
                        <a:rPr lang="fr-FR" dirty="0" err="1"/>
                        <a:t>Arxium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Poches, seringues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Kiro </a:t>
                      </a:r>
                      <a:r>
                        <a:rPr lang="fr-FR" dirty="0" err="1"/>
                        <a:t>Oncology</a:t>
                      </a:r>
                      <a:r>
                        <a:rPr lang="fr-FR" dirty="0"/>
                        <a:t> ® - </a:t>
                      </a:r>
                      <a:r>
                        <a:rPr lang="fr-FR" dirty="0" err="1"/>
                        <a:t>Grifols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/>
                        <a:t>poches, seringues, </a:t>
                      </a:r>
                      <a:r>
                        <a:rPr lang="fr-FR" baseline="0" dirty="0" err="1"/>
                        <a:t>infuseurs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Intelligent </a:t>
                      </a:r>
                      <a:r>
                        <a:rPr lang="fr-FR" dirty="0" err="1"/>
                        <a:t>Compounding</a:t>
                      </a:r>
                      <a:r>
                        <a:rPr lang="fr-FR" dirty="0"/>
                        <a:t> System ICS ®- </a:t>
                      </a:r>
                      <a:r>
                        <a:rPr lang="fr-FR" dirty="0" err="1"/>
                        <a:t>Steriline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/>
                        <a:t>poches, seringues, infuseur</a:t>
                      </a:r>
                      <a:endParaRPr lang="fr-FR" dirty="0"/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/>
                        <a:t>Pharmahelp</a:t>
                      </a:r>
                      <a:r>
                        <a:rPr lang="fr-FR" dirty="0"/>
                        <a:t> ®-  </a:t>
                      </a:r>
                      <a:r>
                        <a:rPr lang="fr-FR" dirty="0" err="1"/>
                        <a:t>Fresenius</a:t>
                      </a:r>
                      <a:r>
                        <a:rPr lang="fr-FR" dirty="0"/>
                        <a:t> Kabi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/>
                        <a:t>poches, seringues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/>
                        <a:t>Pharmoduct</a:t>
                      </a:r>
                      <a:r>
                        <a:rPr lang="fr-FR" dirty="0"/>
                        <a:t>® - </a:t>
                      </a:r>
                      <a:r>
                        <a:rPr lang="fr-FR" dirty="0" err="1"/>
                        <a:t>Dedalus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aseline="0" dirty="0"/>
                        <a:t>poches, seringues, </a:t>
                      </a:r>
                      <a:r>
                        <a:rPr lang="fr-FR" baseline="0" dirty="0" err="1"/>
                        <a:t>infuseurs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840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8F139A-BA5B-B246-861D-BCCB28088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Automatisation : un matériel varié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A7A83F-A4C2-1049-8134-C4E262713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145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/>
              <a:t>Nettoyage / décontamination</a:t>
            </a:r>
          </a:p>
          <a:p>
            <a:endParaRPr lang="fr-FR" dirty="0"/>
          </a:p>
          <a:p>
            <a:pPr lvl="2"/>
            <a:endParaRPr lang="fr-FR" dirty="0"/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573904" y="2151529"/>
          <a:ext cx="8128000" cy="3299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16">
                <a:tc>
                  <a:txBody>
                    <a:bodyPr/>
                    <a:lstStyle/>
                    <a:p>
                      <a:r>
                        <a:rPr lang="fr-FR" dirty="0"/>
                        <a:t>Robot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Nettoyage</a:t>
                      </a:r>
                      <a:r>
                        <a:rPr lang="fr-FR" baseline="0" dirty="0"/>
                        <a:t> / décontamination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IV Station </a:t>
                      </a:r>
                      <a:r>
                        <a:rPr lang="fr-FR" dirty="0" err="1"/>
                        <a:t>Onco</a:t>
                      </a:r>
                      <a:r>
                        <a:rPr lang="fr-FR" dirty="0"/>
                        <a:t>® - </a:t>
                      </a:r>
                      <a:r>
                        <a:rPr lang="fr-FR" dirty="0" err="1"/>
                        <a:t>Omnicell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Manuel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/>
                        <a:t>Apoteca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Chemo</a:t>
                      </a:r>
                      <a:r>
                        <a:rPr lang="fr-FR" dirty="0"/>
                        <a:t> ® - </a:t>
                      </a:r>
                      <a:r>
                        <a:rPr lang="fr-FR" dirty="0" err="1"/>
                        <a:t>Loccioni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Manuel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Riva ® -</a:t>
                      </a:r>
                      <a:r>
                        <a:rPr lang="fr-FR" dirty="0" err="1"/>
                        <a:t>Arxium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Manuel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Kiro </a:t>
                      </a:r>
                      <a:r>
                        <a:rPr lang="fr-FR" dirty="0" err="1"/>
                        <a:t>Oncology</a:t>
                      </a:r>
                      <a:r>
                        <a:rPr lang="fr-FR" dirty="0"/>
                        <a:t> ® - </a:t>
                      </a:r>
                      <a:r>
                        <a:rPr lang="fr-FR" dirty="0" err="1"/>
                        <a:t>Grifols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Nettoyage</a:t>
                      </a:r>
                      <a:r>
                        <a:rPr lang="fr-FR" baseline="0" dirty="0"/>
                        <a:t> a</a:t>
                      </a:r>
                      <a:r>
                        <a:rPr lang="fr-FR" dirty="0"/>
                        <a:t>utomatisé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Intelligent </a:t>
                      </a:r>
                      <a:r>
                        <a:rPr lang="fr-FR" dirty="0" err="1"/>
                        <a:t>Compounding</a:t>
                      </a:r>
                      <a:r>
                        <a:rPr lang="fr-FR" dirty="0"/>
                        <a:t> System ICS ®- </a:t>
                      </a:r>
                      <a:r>
                        <a:rPr lang="fr-FR" dirty="0" err="1"/>
                        <a:t>Steriline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Isolateur</a:t>
                      </a:r>
                      <a:r>
                        <a:rPr lang="fr-FR" baseline="0" dirty="0"/>
                        <a:t> vaporisation H2O2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/>
                        <a:t>Pharmahelp</a:t>
                      </a:r>
                      <a:r>
                        <a:rPr lang="fr-FR" dirty="0"/>
                        <a:t> ®-  </a:t>
                      </a:r>
                      <a:r>
                        <a:rPr lang="fr-FR" dirty="0" err="1"/>
                        <a:t>Fresenius</a:t>
                      </a:r>
                      <a:r>
                        <a:rPr lang="fr-FR" dirty="0"/>
                        <a:t> Kabi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Manuel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3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err="1"/>
                        <a:t>Pharmoduct</a:t>
                      </a:r>
                      <a:r>
                        <a:rPr lang="fr-FR" dirty="0"/>
                        <a:t>® - </a:t>
                      </a:r>
                      <a:r>
                        <a:rPr lang="fr-FR" dirty="0" err="1"/>
                        <a:t>Dedalus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Manuel</a:t>
                      </a:r>
                      <a:r>
                        <a:rPr lang="fr-FR" baseline="0" dirty="0"/>
                        <a:t> – décontamination Ozone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8840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8F139A-BA5B-B246-861D-BCCB28088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Automatiser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A7A83F-A4C2-1049-8134-C4E262713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14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r-FR" dirty="0">
                <a:solidFill>
                  <a:srgbClr val="002060"/>
                </a:solidFill>
              </a:rPr>
              <a:t>Offre variée : équipements adaptés pour toutes les PUI selon utilisation souhaitée</a:t>
            </a:r>
          </a:p>
          <a:p>
            <a:r>
              <a:rPr lang="fr-FR" dirty="0">
                <a:solidFill>
                  <a:srgbClr val="002060"/>
                </a:solidFill>
              </a:rPr>
              <a:t>Expérience satisfaisante en 2019 de différentes équipes avec différents robots</a:t>
            </a:r>
          </a:p>
          <a:p>
            <a:r>
              <a:rPr lang="fr-FR" dirty="0">
                <a:solidFill>
                  <a:srgbClr val="002060"/>
                </a:solidFill>
              </a:rPr>
              <a:t>Equipes motivées pour la mise en place des robots : (r)évolution (« Job </a:t>
            </a:r>
            <a:r>
              <a:rPr lang="fr-FR" dirty="0" err="1">
                <a:solidFill>
                  <a:srgbClr val="002060"/>
                </a:solidFill>
              </a:rPr>
              <a:t>helper</a:t>
            </a:r>
            <a:r>
              <a:rPr lang="fr-FR" dirty="0">
                <a:solidFill>
                  <a:srgbClr val="002060"/>
                </a:solidFill>
              </a:rPr>
              <a:t> ») – réduction TMS</a:t>
            </a:r>
          </a:p>
          <a:p>
            <a:r>
              <a:rPr lang="fr-FR" dirty="0">
                <a:solidFill>
                  <a:srgbClr val="002060"/>
                </a:solidFill>
              </a:rPr>
              <a:t>Amélioration qualité de la préparation / </a:t>
            </a:r>
            <a:r>
              <a:rPr lang="fr-FR" dirty="0" err="1">
                <a:solidFill>
                  <a:srgbClr val="002060"/>
                </a:solidFill>
              </a:rPr>
              <a:t>process</a:t>
            </a:r>
            <a:r>
              <a:rPr lang="fr-FR" dirty="0">
                <a:solidFill>
                  <a:srgbClr val="002060"/>
                </a:solidFill>
              </a:rPr>
              <a:t> de traçabilité</a:t>
            </a:r>
          </a:p>
          <a:p>
            <a:r>
              <a:rPr lang="fr-FR" dirty="0">
                <a:solidFill>
                  <a:srgbClr val="FF0000"/>
                </a:solidFill>
              </a:rPr>
              <a:t>Double circuit : manuel et automatisé : modification des organisations</a:t>
            </a:r>
          </a:p>
          <a:p>
            <a:r>
              <a:rPr lang="fr-FR" dirty="0">
                <a:solidFill>
                  <a:srgbClr val="FF0000"/>
                </a:solidFill>
              </a:rPr>
              <a:t>Interface logiciel prescription – Robot</a:t>
            </a:r>
          </a:p>
          <a:p>
            <a:r>
              <a:rPr lang="fr-FR" dirty="0">
                <a:solidFill>
                  <a:srgbClr val="FF0000"/>
                </a:solidFill>
              </a:rPr>
              <a:t>Consommable captif / coût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endParaRPr lang="fr-FR" dirty="0"/>
          </a:p>
          <a:p>
            <a:endParaRPr lang="fr-FR" dirty="0"/>
          </a:p>
          <a:p>
            <a:pPr lvl="2"/>
            <a:endParaRPr lang="fr-FR" dirty="0"/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8840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8F139A-BA5B-B246-861D-BCCB28088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Automatiser !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A7A83F-A4C2-1049-8134-C4E262713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145"/>
            <a:ext cx="10515600" cy="4351338"/>
          </a:xfrm>
        </p:spPr>
        <p:txBody>
          <a:bodyPr>
            <a:normAutofit/>
          </a:bodyPr>
          <a:lstStyle/>
          <a:p>
            <a:endParaRPr lang="fr-FR" dirty="0">
              <a:solidFill>
                <a:srgbClr val="FF0000"/>
              </a:solidFill>
            </a:endParaRPr>
          </a:p>
          <a:p>
            <a:endParaRPr lang="fr-FR" dirty="0"/>
          </a:p>
          <a:p>
            <a:endParaRPr lang="fr-FR" dirty="0"/>
          </a:p>
          <a:p>
            <a:pPr lvl="2"/>
            <a:endParaRPr lang="fr-FR" dirty="0"/>
          </a:p>
          <a:p>
            <a:pPr>
              <a:buNone/>
            </a:pPr>
            <a:endParaRPr lang="fr-FR" dirty="0"/>
          </a:p>
        </p:txBody>
      </p:sp>
      <p:pic>
        <p:nvPicPr>
          <p:cNvPr id="1026" name="Picture 2" descr="Résultat de recherche d'images pour &quot;retour vers le futur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9057" y="2302477"/>
            <a:ext cx="5857143" cy="2928572"/>
          </a:xfrm>
          <a:prstGeom prst="rect">
            <a:avLst/>
          </a:prstGeom>
          <a:noFill/>
        </p:spPr>
      </p:pic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9A7A83F-A4C2-1049-8134-C4E262713112}"/>
              </a:ext>
            </a:extLst>
          </p:cNvPr>
          <p:cNvSpPr txBox="1">
            <a:spLocks/>
          </p:cNvSpPr>
          <p:nvPr/>
        </p:nvSpPr>
        <p:spPr>
          <a:xfrm>
            <a:off x="990600" y="147354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Retour en arrière</a:t>
            </a:r>
            <a:r>
              <a:rPr kumimoji="0" lang="fr-FR" sz="2800" b="0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difficile!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88406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4" id="{9D27E2C6-1A97-1B49-80DF-D880740280A2}" vid="{8A76BB03-172B-CA4F-BD24-FEB8FF3C4E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135</TotalTime>
  <Words>315</Words>
  <Application>Microsoft Office PowerPoint</Application>
  <PresentationFormat>Grand écran</PresentationFormat>
  <Paragraphs>92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CONCLUSION</vt:lpstr>
      <vt:lpstr>Automatisation : un matériel varié</vt:lpstr>
      <vt:lpstr>Comparaison robots</vt:lpstr>
      <vt:lpstr>Comparaison robots</vt:lpstr>
      <vt:lpstr>Automatisation : un matériel varié</vt:lpstr>
      <vt:lpstr>Automatiser !</vt:lpstr>
      <vt:lpstr>Automatiser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TOURNAMILLE Jean-Francois</dc:creator>
  <cp:lastModifiedBy>Advancecom</cp:lastModifiedBy>
  <cp:revision>26</cp:revision>
  <dcterms:created xsi:type="dcterms:W3CDTF">2019-09-26T16:47:05Z</dcterms:created>
  <dcterms:modified xsi:type="dcterms:W3CDTF">2019-10-09T11:37:51Z</dcterms:modified>
</cp:coreProperties>
</file>